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4"/>
  </p:notesMasterIdLst>
  <p:sldIdLst>
    <p:sldId id="256" r:id="rId2"/>
    <p:sldId id="370" r:id="rId3"/>
    <p:sldId id="320" r:id="rId4"/>
    <p:sldId id="464" r:id="rId5"/>
    <p:sldId id="449" r:id="rId6"/>
    <p:sldId id="463" r:id="rId7"/>
    <p:sldId id="497" r:id="rId8"/>
    <p:sldId id="465" r:id="rId9"/>
    <p:sldId id="466" r:id="rId10"/>
    <p:sldId id="467" r:id="rId11"/>
    <p:sldId id="499" r:id="rId12"/>
    <p:sldId id="456" r:id="rId13"/>
    <p:sldId id="469" r:id="rId14"/>
    <p:sldId id="470" r:id="rId15"/>
    <p:sldId id="500" r:id="rId16"/>
    <p:sldId id="472" r:id="rId17"/>
    <p:sldId id="474" r:id="rId18"/>
    <p:sldId id="475" r:id="rId19"/>
    <p:sldId id="476" r:id="rId20"/>
    <p:sldId id="477" r:id="rId21"/>
    <p:sldId id="478" r:id="rId22"/>
    <p:sldId id="484" r:id="rId23"/>
    <p:sldId id="485" r:id="rId24"/>
    <p:sldId id="486" r:id="rId25"/>
    <p:sldId id="479" r:id="rId26"/>
    <p:sldId id="501" r:id="rId27"/>
    <p:sldId id="504" r:id="rId28"/>
    <p:sldId id="502" r:id="rId29"/>
    <p:sldId id="488" r:id="rId30"/>
    <p:sldId id="505" r:id="rId31"/>
    <p:sldId id="506" r:id="rId32"/>
    <p:sldId id="507" r:id="rId33"/>
    <p:sldId id="487" r:id="rId34"/>
    <p:sldId id="491" r:id="rId35"/>
    <p:sldId id="489" r:id="rId36"/>
    <p:sldId id="508" r:id="rId37"/>
    <p:sldId id="509" r:id="rId38"/>
    <p:sldId id="495" r:id="rId39"/>
    <p:sldId id="328" r:id="rId40"/>
    <p:sldId id="459" r:id="rId41"/>
    <p:sldId id="462" r:id="rId42"/>
    <p:sldId id="49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0000"/>
    <a:srgbClr val="FFFFFF"/>
    <a:srgbClr val="0F89E4"/>
    <a:srgbClr val="04202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125"/>
    <p:restoredTop sz="80226"/>
  </p:normalViewPr>
  <p:slideViewPr>
    <p:cSldViewPr snapToGrid="0" snapToObjects="1">
      <p:cViewPr varScale="1">
        <p:scale>
          <a:sx n="90" d="100"/>
          <a:sy n="90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93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8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D526C-2A3A-4151-8F89-4110A7CA691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8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36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66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44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774D-37A7-CF4F-B172-E580E0650B07}" type="datetime1">
              <a:rPr lang="en-CA" smtClean="0"/>
              <a:t>2018-09-25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DA6-B5C6-D242-B839-A22518B6E4EA}" type="datetime1">
              <a:rPr lang="en-CA" smtClean="0"/>
              <a:t>2018-09-25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27C1-1D16-BE43-A62E-1061D4B35201}" type="datetime1">
              <a:rPr lang="en-CA" smtClean="0"/>
              <a:t>2018-09-25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FB2F-BB39-7245-8CC8-86C5D100D2C3}" type="datetime1">
              <a:rPr lang="en-CA" smtClean="0"/>
              <a:t>2018-09-25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CAD0-C9AA-344B-8C7B-C5ED64ED1B98}" type="datetime1">
              <a:rPr lang="en-CA" smtClean="0"/>
              <a:t>2018-09-25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1364-3FF1-BA4E-8297-7795205BF116}" type="datetime1">
              <a:rPr lang="en-CA" smtClean="0"/>
              <a:t>2018-09-25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AE5D-FD2D-A747-9774-F86AFE0BAABD}" type="datetime1">
              <a:rPr lang="en-CA" smtClean="0"/>
              <a:t>2018-09-25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2624-DB3E-0B44-A1D9-7054D350224A}" type="datetime1">
              <a:rPr lang="en-CA" smtClean="0"/>
              <a:t>2018-09-25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1F84-1508-F243-98F1-1FDC47B9C846}" type="datetime1">
              <a:rPr lang="en-CA" smtClean="0"/>
              <a:t>2018-09-25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4DA4-00C9-474F-AA6F-1D8B87D66C81}" type="datetime1">
              <a:rPr lang="en-CA" smtClean="0"/>
              <a:t>2018-09-25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EED9-8EE2-6D4E-B8F8-8F9A87D5C112}" type="datetime1">
              <a:rPr lang="en-CA" smtClean="0"/>
              <a:t>2018-09-25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C97-C6E5-704E-ADCD-A29A5038D8BE}" type="datetime1">
              <a:rPr lang="en-CA" smtClean="0"/>
              <a:t>2018-09-25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Advanced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063339" y="178205"/>
            <a:ext cx="701732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RIGHT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</a:t>
            </a: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61276" y="1935814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2483299" y="1502014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5269567" y="1502014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433351"/>
              </p:ext>
            </p:extLst>
          </p:nvPr>
        </p:nvGraphicFramePr>
        <p:xfrm>
          <a:off x="4710403" y="1899978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DE4449F-1A78-5946-B37E-69CAD36C2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24965"/>
              </p:ext>
            </p:extLst>
          </p:nvPr>
        </p:nvGraphicFramePr>
        <p:xfrm>
          <a:off x="3674637" y="4485534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302E1A7-73CF-874B-94EF-E00D64521BC2}"/>
              </a:ext>
            </a:extLst>
          </p:cNvPr>
          <p:cNvSpPr txBox="1"/>
          <p:nvPr/>
        </p:nvSpPr>
        <p:spPr>
          <a:xfrm>
            <a:off x="4096660" y="4051734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Output</a:t>
            </a:r>
            <a:endParaRPr lang="en-US" sz="2000" b="1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B66E781-4A5D-E544-807F-E46AEB4D1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529234"/>
              </p:ext>
            </p:extLst>
          </p:nvPr>
        </p:nvGraphicFramePr>
        <p:xfrm>
          <a:off x="3674637" y="4845199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B82E3FA-0CA0-B74F-84B4-18097F942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123571"/>
              </p:ext>
            </p:extLst>
          </p:nvPr>
        </p:nvGraphicFramePr>
        <p:xfrm>
          <a:off x="3681019" y="5204864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C3DD6B7-16A2-A44F-841E-68A5FF23D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041123"/>
              </p:ext>
            </p:extLst>
          </p:nvPr>
        </p:nvGraphicFramePr>
        <p:xfrm>
          <a:off x="3681019" y="556716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69105A7-A034-3045-B137-E552CB62E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689533"/>
              </p:ext>
            </p:extLst>
          </p:nvPr>
        </p:nvGraphicFramePr>
        <p:xfrm>
          <a:off x="3692566" y="5939387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5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063339" y="178205"/>
            <a:ext cx="701732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FULL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</a:t>
            </a: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23959" y="1987650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5945982" y="1553850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2439281" y="1555996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80117" y="1953960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1186872-2CFA-7641-9D18-F8E74342E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859677"/>
              </p:ext>
            </p:extLst>
          </p:nvPr>
        </p:nvGraphicFramePr>
        <p:xfrm>
          <a:off x="3674637" y="4485534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D886BB3-28C6-6148-B023-C721F59326F5}"/>
              </a:ext>
            </a:extLst>
          </p:cNvPr>
          <p:cNvSpPr txBox="1"/>
          <p:nvPr/>
        </p:nvSpPr>
        <p:spPr>
          <a:xfrm>
            <a:off x="4096660" y="4051734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Output</a:t>
            </a:r>
            <a:endParaRPr lang="en-US" sz="2000" b="1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C462160-09DE-2441-9FAE-D1233A690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006092"/>
              </p:ext>
            </p:extLst>
          </p:nvPr>
        </p:nvGraphicFramePr>
        <p:xfrm>
          <a:off x="3674637" y="4845199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5E78EF2-E5F6-894D-A9A9-EC568E7E9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884664"/>
              </p:ext>
            </p:extLst>
          </p:nvPr>
        </p:nvGraphicFramePr>
        <p:xfrm>
          <a:off x="3681019" y="5204864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B7A9866-7BF8-554C-B86F-5D0C09FA8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34461"/>
              </p:ext>
            </p:extLst>
          </p:nvPr>
        </p:nvGraphicFramePr>
        <p:xfrm>
          <a:off x="3681019" y="556716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6215B54-A96E-F941-AD67-85C40C6DD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124018"/>
              </p:ext>
            </p:extLst>
          </p:nvPr>
        </p:nvGraphicFramePr>
        <p:xfrm>
          <a:off x="3692566" y="5939387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64485EF-CF68-6C47-B855-EEED0DBC3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94713"/>
              </p:ext>
            </p:extLst>
          </p:nvPr>
        </p:nvGraphicFramePr>
        <p:xfrm>
          <a:off x="3692566" y="6311315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45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Outer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70138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outer</a:t>
            </a:r>
            <a:r>
              <a:rPr lang="zh-CN" altLang="en-US" dirty="0"/>
              <a:t> </a:t>
            </a:r>
            <a:r>
              <a:rPr lang="en-US" altLang="zh-CN" dirty="0"/>
              <a:t>join:</a:t>
            </a:r>
          </a:p>
          <a:p>
            <a:pPr lvl="1"/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tuples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 err="1"/>
              <a:t>tableA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endParaRPr lang="en-US" dirty="0"/>
          </a:p>
          <a:p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outer</a:t>
            </a:r>
            <a:r>
              <a:rPr lang="zh-CN" altLang="en-US" dirty="0"/>
              <a:t> </a:t>
            </a:r>
            <a:r>
              <a:rPr lang="en-US" altLang="zh-CN" dirty="0"/>
              <a:t>join:</a:t>
            </a:r>
          </a:p>
          <a:p>
            <a:pPr lvl="1"/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tuples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 err="1"/>
              <a:t>tableA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</a:p>
          <a:p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outer</a:t>
            </a:r>
            <a:r>
              <a:rPr lang="zh-CN" altLang="en-US" dirty="0"/>
              <a:t> </a:t>
            </a:r>
            <a:r>
              <a:rPr lang="en-US" altLang="zh-CN" dirty="0"/>
              <a:t>join:</a:t>
            </a:r>
          </a:p>
          <a:p>
            <a:pPr lvl="1"/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tuples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708772" y="1602226"/>
            <a:ext cx="7726456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TableA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(LEFT/RIGHT/FULL)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TableB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9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572" y="-190844"/>
            <a:ext cx="7886700" cy="1325563"/>
          </a:xfrm>
        </p:spPr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55261" y="881543"/>
            <a:ext cx="7452011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LEFT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</a:t>
            </a: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354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51946" y="2724059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2473969" y="2290259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5260237" y="2290259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01073" y="2688223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249343"/>
              </p:ext>
            </p:extLst>
          </p:nvPr>
        </p:nvGraphicFramePr>
        <p:xfrm>
          <a:off x="2190186" y="5009074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106027"/>
              </p:ext>
            </p:extLst>
          </p:nvPr>
        </p:nvGraphicFramePr>
        <p:xfrm>
          <a:off x="2190186" y="5368739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526786"/>
              </p:ext>
            </p:extLst>
          </p:nvPr>
        </p:nvGraphicFramePr>
        <p:xfrm>
          <a:off x="2196568" y="5728404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79656"/>
              </p:ext>
            </p:extLst>
          </p:nvPr>
        </p:nvGraphicFramePr>
        <p:xfrm>
          <a:off x="2196568" y="609070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98159"/>
              </p:ext>
            </p:extLst>
          </p:nvPr>
        </p:nvGraphicFramePr>
        <p:xfrm>
          <a:off x="4701073" y="5371378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069495"/>
              </p:ext>
            </p:extLst>
          </p:nvPr>
        </p:nvGraphicFramePr>
        <p:xfrm>
          <a:off x="4701073" y="5731043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62202"/>
              </p:ext>
            </p:extLst>
          </p:nvPr>
        </p:nvGraphicFramePr>
        <p:xfrm>
          <a:off x="4707455" y="609070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989016" y="649056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31917" y="645037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6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572" y="-190844"/>
            <a:ext cx="7886700" cy="1325563"/>
          </a:xfrm>
        </p:spPr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55261" y="881543"/>
            <a:ext cx="745201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LEFT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</a:t>
            </a: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CA" altLang="zh-CN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354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97193"/>
              </p:ext>
            </p:extLst>
          </p:nvPr>
        </p:nvGraphicFramePr>
        <p:xfrm>
          <a:off x="2051946" y="2912743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2473969" y="2478943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5260237" y="2478943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2320"/>
              </p:ext>
            </p:extLst>
          </p:nvPr>
        </p:nvGraphicFramePr>
        <p:xfrm>
          <a:off x="4701073" y="2876907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9CDC512-630F-C741-A999-3FB7C38AC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081829"/>
              </p:ext>
            </p:extLst>
          </p:nvPr>
        </p:nvGraphicFramePr>
        <p:xfrm>
          <a:off x="2190186" y="5009074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8ADD163-6AB1-9B45-ADE8-B04DB7EA8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586526"/>
              </p:ext>
            </p:extLst>
          </p:nvPr>
        </p:nvGraphicFramePr>
        <p:xfrm>
          <a:off x="2190186" y="5368739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8239C64-BE02-734D-8DAA-ED517C183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461317"/>
              </p:ext>
            </p:extLst>
          </p:nvPr>
        </p:nvGraphicFramePr>
        <p:xfrm>
          <a:off x="2196568" y="5728404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12A6838-0F93-5148-AD06-75105674A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91709"/>
              </p:ext>
            </p:extLst>
          </p:nvPr>
        </p:nvGraphicFramePr>
        <p:xfrm>
          <a:off x="2196568" y="609070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BF51080-A32E-964F-BE5E-F35252654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66941"/>
              </p:ext>
            </p:extLst>
          </p:nvPr>
        </p:nvGraphicFramePr>
        <p:xfrm>
          <a:off x="4701073" y="5371378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8FE8654-A7F9-F348-9015-B324E4AF1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214453"/>
              </p:ext>
            </p:extLst>
          </p:nvPr>
        </p:nvGraphicFramePr>
        <p:xfrm>
          <a:off x="4701073" y="5731043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E174E4F-EB77-5E45-B7BA-16599DEC5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262185"/>
              </p:ext>
            </p:extLst>
          </p:nvPr>
        </p:nvGraphicFramePr>
        <p:xfrm>
          <a:off x="4707455" y="609070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8951CFC0-6F97-F24B-BDA2-10E80789A56F}"/>
              </a:ext>
            </a:extLst>
          </p:cNvPr>
          <p:cNvSpPr txBox="1"/>
          <p:nvPr/>
        </p:nvSpPr>
        <p:spPr>
          <a:xfrm>
            <a:off x="2989016" y="649056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DEFD82-E465-194E-BD9D-D337FE8FDA89}"/>
              </a:ext>
            </a:extLst>
          </p:cNvPr>
          <p:cNvSpPr txBox="1"/>
          <p:nvPr/>
        </p:nvSpPr>
        <p:spPr>
          <a:xfrm>
            <a:off x="5331917" y="645037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7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2"/>
                </a:solidFill>
              </a:rPr>
              <a:t>Joins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Inner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Join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Outer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Join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b="1" dirty="0"/>
              <a:t>Aggregation</a:t>
            </a:r>
            <a:r>
              <a:rPr lang="zh-CN" altLang="en-US" b="1" dirty="0"/>
              <a:t> </a:t>
            </a:r>
            <a:r>
              <a:rPr lang="en-US" altLang="zh-CN" b="1" dirty="0"/>
              <a:t>Queries</a:t>
            </a:r>
          </a:p>
          <a:p>
            <a:pPr lvl="1"/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Aggregations</a:t>
            </a:r>
          </a:p>
          <a:p>
            <a:pPr lvl="1"/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pPr lvl="1"/>
            <a:r>
              <a:rPr lang="en-US" altLang="zh-CN" dirty="0"/>
              <a:t>Having</a:t>
            </a:r>
          </a:p>
          <a:p>
            <a:r>
              <a:rPr lang="en-US" altLang="zh-CN" b="1" dirty="0">
                <a:solidFill>
                  <a:schemeClr val="bg2"/>
                </a:solidFill>
              </a:rPr>
              <a:t>Discussion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77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Aggregation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028974" y="2061661"/>
            <a:ext cx="371768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b="1" dirty="0" err="1">
                <a:latin typeface="Menlo" charset="0"/>
                <a:ea typeface="Menlo" charset="0"/>
                <a:cs typeface="Menlo" charset="0"/>
              </a:rPr>
              <a:t>agg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(column)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2635" y="4285130"/>
            <a:ext cx="715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Menlo" charset="0"/>
                <a:ea typeface="Menlo" charset="0"/>
                <a:cs typeface="Menlo" charset="0"/>
              </a:rPr>
              <a:t>agg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COUNT,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SUM,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AVG,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MAX,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MIN,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etc.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420CAD-0A4B-FB46-B890-552F05E08DBE}"/>
              </a:ext>
            </a:extLst>
          </p:cNvPr>
          <p:cNvSpPr/>
          <p:nvPr/>
        </p:nvSpPr>
        <p:spPr>
          <a:xfrm>
            <a:off x="1148495" y="5894686"/>
            <a:ext cx="736685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Except count, all aggregations apply to a single attribute</a:t>
            </a:r>
          </a:p>
        </p:txBody>
      </p:sp>
    </p:spTree>
    <p:extLst>
      <p:ext uri="{BB962C8B-B14F-4D97-AF65-F5344CB8AC3E}">
        <p14:creationId xmlns:p14="http://schemas.microsoft.com/office/powerpoint/2010/main" val="60655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946489"/>
              </p:ext>
            </p:extLst>
          </p:nvPr>
        </p:nvGraphicFramePr>
        <p:xfrm>
          <a:off x="2672548" y="1533804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1330032" y="3902632"/>
            <a:ext cx="449353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1330032" y="4526342"/>
            <a:ext cx="4801314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SUM(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330032" y="5111020"/>
            <a:ext cx="4801314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330032" y="5695698"/>
            <a:ext cx="4801314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MIN(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330032" y="6290589"/>
            <a:ext cx="4801314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MAX(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0771" y="39026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5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553025" y="446063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17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708516" y="56291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53025" y="504942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3.4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708516" y="62598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096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148279"/>
              </p:ext>
            </p:extLst>
          </p:nvPr>
        </p:nvGraphicFramePr>
        <p:xfrm>
          <a:off x="2672548" y="1533804"/>
          <a:ext cx="2921374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1313899" y="4126636"/>
            <a:ext cx="638521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COUNT(DISTINCT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313899" y="4895115"/>
            <a:ext cx="638521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SUM(DISTINCT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330032" y="5695698"/>
            <a:ext cx="4969168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gender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‘Female’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75192" y="40522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075107" y="588188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3.5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175192" y="48335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97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AVG(</a:t>
            </a:r>
            <a:r>
              <a:rPr lang="en-US" altLang="zh-CN" dirty="0" err="1"/>
              <a:t>gpa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gender?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AVG(</a:t>
            </a:r>
            <a:r>
              <a:rPr lang="en-US" altLang="zh-CN" dirty="0" err="1"/>
              <a:t>gpa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age?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628650" y="2565337"/>
            <a:ext cx="7644493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‘M’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628650" y="3175300"/>
            <a:ext cx="7644493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‘F’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768164" y="4515530"/>
            <a:ext cx="7504979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18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768164" y="5164780"/>
            <a:ext cx="7504979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19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768164" y="5760565"/>
            <a:ext cx="7504979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20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8330" y="6149142"/>
            <a:ext cx="293670" cy="835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altLang="zh-CN" sz="3200" b="1" dirty="0"/>
              <a:t>.</a:t>
            </a:r>
          </a:p>
          <a:p>
            <a:pPr>
              <a:lnSpc>
                <a:spcPts val="1840"/>
              </a:lnSpc>
            </a:pPr>
            <a:r>
              <a:rPr lang="en-US" altLang="zh-CN" sz="3200" b="1" dirty="0"/>
              <a:t>.</a:t>
            </a:r>
          </a:p>
          <a:p>
            <a:pPr>
              <a:lnSpc>
                <a:spcPts val="1840"/>
              </a:lnSpc>
            </a:pPr>
            <a:r>
              <a:rPr lang="en-US" altLang="zh-CN" sz="3200" b="1" dirty="0"/>
              <a:t>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8694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Announcements!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A1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today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altLang="zh-CN" dirty="0"/>
              <a:t>A2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released</a:t>
            </a:r>
            <a:r>
              <a:rPr lang="zh-CN" altLang="en-US" dirty="0"/>
              <a:t> </a:t>
            </a:r>
            <a:r>
              <a:rPr lang="en-US" altLang="zh-CN" dirty="0"/>
              <a:t>(due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weeks)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Aggregation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086124" y="1690689"/>
            <a:ext cx="4105126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agg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(column)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</a:p>
          <a:p>
            <a:pPr eaLnBrk="0" hangingPunct="0"/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altLang="zh-CN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8650" y="3681040"/>
            <a:ext cx="7886700" cy="224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AVG(</a:t>
            </a:r>
            <a:r>
              <a:rPr lang="en-US" altLang="zh-CN" dirty="0" err="1"/>
              <a:t>gpa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gender?</a:t>
            </a:r>
          </a:p>
          <a:p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AVG(</a:t>
            </a:r>
            <a:r>
              <a:rPr lang="en-US" altLang="zh-CN" dirty="0" err="1"/>
              <a:t>gpa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age?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060458" y="4385857"/>
            <a:ext cx="7023084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060458" y="6093740"/>
            <a:ext cx="7023084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6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processed?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Semantics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clauses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GROUP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>
                <a:solidFill>
                  <a:srgbClr val="ED7D31"/>
                </a:solidFill>
              </a:rPr>
              <a:t>BY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clause:</a:t>
            </a:r>
            <a:r>
              <a:rPr lang="zh-CN" altLang="en-US" dirty="0"/>
              <a:t> </a:t>
            </a:r>
            <a:r>
              <a:rPr lang="en-US" altLang="zh-CN" dirty="0"/>
              <a:t>grouped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aggregates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127258" y="2493290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209821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1.</a:t>
            </a:r>
            <a:r>
              <a:rPr lang="zh-CN" altLang="en-US" sz="3600" dirty="0"/>
              <a:t> </a:t>
            </a:r>
            <a:r>
              <a:rPr lang="en-US" altLang="zh-CN" sz="3600" dirty="0"/>
              <a:t>Compute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>
                <a:solidFill>
                  <a:srgbClr val="ED7D31"/>
                </a:solidFill>
              </a:rPr>
              <a:t>FROM</a:t>
            </a:r>
            <a:r>
              <a:rPr lang="zh-CN" altLang="en-US" sz="3600" dirty="0">
                <a:solidFill>
                  <a:srgbClr val="ED7D31"/>
                </a:solidFill>
              </a:rPr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>
                <a:solidFill>
                  <a:srgbClr val="ED7D31"/>
                </a:solidFill>
              </a:rPr>
              <a:t>WHERE</a:t>
            </a:r>
            <a:r>
              <a:rPr lang="zh-CN" altLang="en-US" sz="3600" dirty="0">
                <a:solidFill>
                  <a:srgbClr val="ED7D31"/>
                </a:solidFill>
              </a:rPr>
              <a:t> </a:t>
            </a:r>
            <a:r>
              <a:rPr lang="en-US" altLang="zh-CN" sz="3600" dirty="0"/>
              <a:t>clauses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708158" y="1864640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46140"/>
              </p:ext>
            </p:extLst>
          </p:nvPr>
        </p:nvGraphicFramePr>
        <p:xfrm>
          <a:off x="704481" y="4298951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000500" y="5124450"/>
            <a:ext cx="1162050" cy="4000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427219"/>
              </p:ext>
            </p:extLst>
          </p:nvPr>
        </p:nvGraphicFramePr>
        <p:xfrm>
          <a:off x="5479677" y="4638675"/>
          <a:ext cx="2921373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96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2.</a:t>
            </a:r>
            <a:r>
              <a:rPr lang="zh-CN" altLang="en-US" sz="3600" dirty="0"/>
              <a:t> </a:t>
            </a:r>
            <a:r>
              <a:rPr lang="en-US" altLang="zh-CN" sz="3600" dirty="0"/>
              <a:t>Group</a:t>
            </a:r>
            <a:r>
              <a:rPr lang="zh-CN" altLang="en-US" sz="3600" dirty="0"/>
              <a:t> </a:t>
            </a:r>
            <a:r>
              <a:rPr lang="en-US" altLang="zh-CN" sz="3600" dirty="0"/>
              <a:t>by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attributes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>
                <a:solidFill>
                  <a:srgbClr val="ED7D31"/>
                </a:solidFill>
              </a:rPr>
              <a:t>GROUP</a:t>
            </a:r>
            <a:r>
              <a:rPr lang="zh-CN" altLang="en-US" sz="3600" dirty="0">
                <a:solidFill>
                  <a:srgbClr val="ED7D31"/>
                </a:solidFill>
              </a:rPr>
              <a:t> </a:t>
            </a:r>
            <a:r>
              <a:rPr lang="en-US" altLang="zh-CN" sz="3600" dirty="0">
                <a:solidFill>
                  <a:srgbClr val="ED7D31"/>
                </a:solidFill>
              </a:rPr>
              <a:t>BY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23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950168" y="5246688"/>
            <a:ext cx="1162050" cy="4000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2203636" y="1996230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2.5 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85120"/>
              </p:ext>
            </p:extLst>
          </p:nvPr>
        </p:nvGraphicFramePr>
        <p:xfrm>
          <a:off x="5340817" y="4537076"/>
          <a:ext cx="3149784" cy="18192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name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49978"/>
              </p:ext>
            </p:extLst>
          </p:nvPr>
        </p:nvGraphicFramePr>
        <p:xfrm>
          <a:off x="742950" y="4537076"/>
          <a:ext cx="2921373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29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3.</a:t>
            </a:r>
            <a:r>
              <a:rPr lang="zh-CN" altLang="en-US" sz="3600" dirty="0"/>
              <a:t> </a:t>
            </a:r>
            <a:r>
              <a:rPr lang="en-US" altLang="zh-CN" sz="3600" dirty="0"/>
              <a:t>Compute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>
                <a:solidFill>
                  <a:srgbClr val="ED7D31"/>
                </a:solidFill>
              </a:rPr>
              <a:t>SELECT</a:t>
            </a:r>
            <a:r>
              <a:rPr lang="zh-CN" altLang="en-US" sz="3600" dirty="0">
                <a:solidFill>
                  <a:srgbClr val="ED7D31"/>
                </a:solidFill>
              </a:rPr>
              <a:t> </a:t>
            </a:r>
            <a:r>
              <a:rPr lang="en-US" altLang="zh-CN" sz="3600" dirty="0"/>
              <a:t>clause:</a:t>
            </a:r>
            <a:r>
              <a:rPr lang="zh-CN" altLang="en-US" sz="3600" dirty="0"/>
              <a:t> </a:t>
            </a:r>
            <a:r>
              <a:rPr lang="en-US" altLang="zh-CN" sz="3600" dirty="0"/>
              <a:t>grouped</a:t>
            </a:r>
            <a:r>
              <a:rPr lang="zh-CN" altLang="en-US" sz="3600" dirty="0"/>
              <a:t> </a:t>
            </a:r>
            <a:r>
              <a:rPr lang="en-US" altLang="zh-CN" sz="3600" dirty="0"/>
              <a:t>attributes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aggregates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24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950168" y="5246688"/>
            <a:ext cx="1162050" cy="4000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521240"/>
              </p:ext>
            </p:extLst>
          </p:nvPr>
        </p:nvGraphicFramePr>
        <p:xfrm>
          <a:off x="483067" y="4537075"/>
          <a:ext cx="3149784" cy="18192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name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2393958" y="1981941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2.5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745409"/>
              </p:ext>
            </p:extLst>
          </p:nvPr>
        </p:nvGraphicFramePr>
        <p:xfrm>
          <a:off x="5429535" y="4679950"/>
          <a:ext cx="2133114" cy="11334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3.5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40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Empty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366200"/>
              </p:ext>
            </p:extLst>
          </p:nvPr>
        </p:nvGraphicFramePr>
        <p:xfrm>
          <a:off x="599562" y="2012107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679958" y="2298690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48558"/>
              </p:ext>
            </p:extLst>
          </p:nvPr>
        </p:nvGraphicFramePr>
        <p:xfrm>
          <a:off x="1888131" y="5306991"/>
          <a:ext cx="2132326" cy="685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1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2E7D8FC-06F2-2C42-9935-35488DB88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861192"/>
              </p:ext>
            </p:extLst>
          </p:nvPr>
        </p:nvGraphicFramePr>
        <p:xfrm>
          <a:off x="4943388" y="5135541"/>
          <a:ext cx="2139583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4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490373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38A4206-5509-8D4A-9F28-3B52A9BA3084}"/>
              </a:ext>
            </a:extLst>
          </p:cNvPr>
          <p:cNvSpPr txBox="1"/>
          <p:nvPr/>
        </p:nvSpPr>
        <p:spPr>
          <a:xfrm>
            <a:off x="4151436" y="5465225"/>
            <a:ext cx="42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1E063-E12D-0C4D-AEF2-B2A0AA5B4CAC}"/>
              </a:ext>
            </a:extLst>
          </p:cNvPr>
          <p:cNvSpPr txBox="1"/>
          <p:nvPr/>
        </p:nvSpPr>
        <p:spPr>
          <a:xfrm>
            <a:off x="2569029" y="635635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E0F832-2802-E64E-AA60-DA4F330D91C2}"/>
              </a:ext>
            </a:extLst>
          </p:cNvPr>
          <p:cNvSpPr txBox="1"/>
          <p:nvPr/>
        </p:nvSpPr>
        <p:spPr>
          <a:xfrm>
            <a:off x="5593777" y="635635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24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Empty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624178"/>
              </p:ext>
            </p:extLst>
          </p:nvPr>
        </p:nvGraphicFramePr>
        <p:xfrm>
          <a:off x="133351" y="1966120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213747" y="2252703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351" y="5105400"/>
          <a:ext cx="2385260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5400000">
            <a:off x="1071491" y="4375640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5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Empty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45793"/>
              </p:ext>
            </p:extLst>
          </p:nvPr>
        </p:nvGraphicFramePr>
        <p:xfrm>
          <a:off x="133351" y="1966120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351" y="5105400"/>
          <a:ext cx="2385260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5400000">
            <a:off x="1071491" y="4375640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611413" y="5449279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90834" y="5105400"/>
          <a:ext cx="2540609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26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35">
            <a:extLst>
              <a:ext uri="{FF2B5EF4-FFF2-40B4-BE49-F238E27FC236}">
                <a16:creationId xmlns:a16="http://schemas.microsoft.com/office/drawing/2014/main" id="{93818960-65E9-E449-B2F7-023414480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8" y="2298690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218973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Empty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910249"/>
              </p:ext>
            </p:extLst>
          </p:nvPr>
        </p:nvGraphicFramePr>
        <p:xfrm>
          <a:off x="133351" y="1966120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213747" y="2252703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351" y="5105400"/>
          <a:ext cx="2385260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5400000">
            <a:off x="1071491" y="4375640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611413" y="5449279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90834" y="5105400"/>
          <a:ext cx="2540609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26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6317048" y="5449279"/>
            <a:ext cx="664324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340922"/>
              </p:ext>
            </p:extLst>
          </p:nvPr>
        </p:nvGraphicFramePr>
        <p:xfrm>
          <a:off x="7166978" y="5295198"/>
          <a:ext cx="1924702" cy="685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03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04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Invalid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37913"/>
              </p:ext>
            </p:extLst>
          </p:nvPr>
        </p:nvGraphicFramePr>
        <p:xfrm>
          <a:off x="781051" y="2001139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213747" y="2252703"/>
            <a:ext cx="487793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name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8ECCF9-E132-3242-AC8E-20EC99005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12602"/>
              </p:ext>
            </p:extLst>
          </p:nvPr>
        </p:nvGraphicFramePr>
        <p:xfrm>
          <a:off x="628650" y="5336882"/>
          <a:ext cx="3073774" cy="685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2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006">
                  <a:extLst>
                    <a:ext uri="{9D8B030D-6E8A-4147-A177-3AD203B41FA5}">
                      <a16:colId xmlns:a16="http://schemas.microsoft.com/office/drawing/2014/main" val="324506939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zh-CN" altLang="en-US" sz="1800" b="1" baseline="0" dirty="0"/>
                        <a:t>）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name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596058-5E2C-B644-848E-F56DBB647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105827"/>
              </p:ext>
            </p:extLst>
          </p:nvPr>
        </p:nvGraphicFramePr>
        <p:xfrm>
          <a:off x="4814514" y="5302784"/>
          <a:ext cx="3008684" cy="685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22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869">
                  <a:extLst>
                    <a:ext uri="{9D8B030D-6E8A-4147-A177-3AD203B41FA5}">
                      <a16:colId xmlns:a16="http://schemas.microsoft.com/office/drawing/2014/main" val="226232745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name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CA7EAE3-CB1C-0C41-855C-ACBB90EEE409}"/>
              </a:ext>
            </a:extLst>
          </p:cNvPr>
          <p:cNvSpPr txBox="1"/>
          <p:nvPr/>
        </p:nvSpPr>
        <p:spPr>
          <a:xfrm>
            <a:off x="4003465" y="5495116"/>
            <a:ext cx="42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41F0B-B5A5-E342-9482-3141B562217F}"/>
              </a:ext>
            </a:extLst>
          </p:cNvPr>
          <p:cNvSpPr txBox="1"/>
          <p:nvPr/>
        </p:nvSpPr>
        <p:spPr>
          <a:xfrm>
            <a:off x="2012347" y="634703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58BE4-2E71-EB44-8918-C9492DAFDEDD}"/>
              </a:ext>
            </a:extLst>
          </p:cNvPr>
          <p:cNvSpPr txBox="1"/>
          <p:nvPr/>
        </p:nvSpPr>
        <p:spPr>
          <a:xfrm>
            <a:off x="5885827" y="634703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2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Joins</a:t>
            </a:r>
          </a:p>
          <a:p>
            <a:pPr lvl="1"/>
            <a:r>
              <a:rPr lang="en-US" altLang="zh-CN" dirty="0"/>
              <a:t>Inner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</a:p>
          <a:p>
            <a:pPr lvl="1"/>
            <a:r>
              <a:rPr lang="en-US" altLang="zh-CN" dirty="0"/>
              <a:t>Outer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b="1" dirty="0"/>
              <a:t>Aggregation</a:t>
            </a:r>
            <a:r>
              <a:rPr lang="zh-CN" altLang="en-US" b="1" dirty="0"/>
              <a:t> </a:t>
            </a:r>
            <a:r>
              <a:rPr lang="en-US" altLang="zh-CN" b="1" dirty="0"/>
              <a:t>Queries</a:t>
            </a:r>
          </a:p>
          <a:p>
            <a:pPr lvl="1"/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Aggregations</a:t>
            </a:r>
          </a:p>
          <a:p>
            <a:pPr lvl="1"/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pPr lvl="1"/>
            <a:r>
              <a:rPr lang="en-US" altLang="zh-CN" dirty="0"/>
              <a:t>Having</a:t>
            </a:r>
          </a:p>
          <a:p>
            <a:r>
              <a:rPr lang="en-US" altLang="zh-CN" b="1" dirty="0"/>
              <a:t>Discussion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77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Invalid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09745"/>
              </p:ext>
            </p:extLst>
          </p:nvPr>
        </p:nvGraphicFramePr>
        <p:xfrm>
          <a:off x="242933" y="2014935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213747" y="2252703"/>
            <a:ext cx="487793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),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5EDCBC7-D2FF-DE47-A8E0-315DBED06D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351" y="5105400"/>
          <a:ext cx="2385260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ight Arrow 12">
            <a:extLst>
              <a:ext uri="{FF2B5EF4-FFF2-40B4-BE49-F238E27FC236}">
                <a16:creationId xmlns:a16="http://schemas.microsoft.com/office/drawing/2014/main" id="{CA2DCA6F-02C6-7D41-BC12-1E54FA4A377A}"/>
              </a:ext>
            </a:extLst>
          </p:cNvPr>
          <p:cNvSpPr/>
          <p:nvPr/>
        </p:nvSpPr>
        <p:spPr>
          <a:xfrm rot="5400000">
            <a:off x="1071491" y="4375640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1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Invalid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21719"/>
              </p:ext>
            </p:extLst>
          </p:nvPr>
        </p:nvGraphicFramePr>
        <p:xfrm>
          <a:off x="242933" y="2014935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213747" y="2252703"/>
            <a:ext cx="487793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),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04BF595-BE3C-BB43-BAD2-414C99DDE7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351" y="5105400"/>
          <a:ext cx="2385260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ight Arrow 16">
            <a:extLst>
              <a:ext uri="{FF2B5EF4-FFF2-40B4-BE49-F238E27FC236}">
                <a16:creationId xmlns:a16="http://schemas.microsoft.com/office/drawing/2014/main" id="{E5E43BDE-0AAE-3D4D-BF40-D7C07269BEDB}"/>
              </a:ext>
            </a:extLst>
          </p:cNvPr>
          <p:cNvSpPr/>
          <p:nvPr/>
        </p:nvSpPr>
        <p:spPr>
          <a:xfrm rot="5400000">
            <a:off x="1071491" y="4375640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AB34850-290E-1A47-BC0F-245EDE75A83E}"/>
              </a:ext>
            </a:extLst>
          </p:cNvPr>
          <p:cNvSpPr/>
          <p:nvPr/>
        </p:nvSpPr>
        <p:spPr>
          <a:xfrm>
            <a:off x="2611413" y="5449279"/>
            <a:ext cx="582977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DE32003-1050-294F-AD35-52F5E5DCF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364407"/>
              </p:ext>
            </p:extLst>
          </p:nvPr>
        </p:nvGraphicFramePr>
        <p:xfrm>
          <a:off x="3301695" y="5130800"/>
          <a:ext cx="2540609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26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7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2383"/>
            <a:ext cx="7886700" cy="1325563"/>
          </a:xfrm>
        </p:spPr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Invalid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1051" y="2001139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213747" y="2252703"/>
            <a:ext cx="487793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name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FC5519B-DBD1-C648-A714-A7949A0227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351" y="5105400"/>
          <a:ext cx="2385260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ight Arrow 12">
            <a:extLst>
              <a:ext uri="{FF2B5EF4-FFF2-40B4-BE49-F238E27FC236}">
                <a16:creationId xmlns:a16="http://schemas.microsoft.com/office/drawing/2014/main" id="{A22E949D-0D37-7B4B-9097-538DE3AB8F46}"/>
              </a:ext>
            </a:extLst>
          </p:cNvPr>
          <p:cNvSpPr/>
          <p:nvPr/>
        </p:nvSpPr>
        <p:spPr>
          <a:xfrm rot="5400000">
            <a:off x="1071491" y="4375640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0FD84F2-4B87-8D41-BD99-B3E0EC40DD0D}"/>
              </a:ext>
            </a:extLst>
          </p:cNvPr>
          <p:cNvSpPr/>
          <p:nvPr/>
        </p:nvSpPr>
        <p:spPr>
          <a:xfrm>
            <a:off x="2611414" y="5449279"/>
            <a:ext cx="480130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5CAB50-F288-1D4E-9D38-BB0284FAD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1267"/>
              </p:ext>
            </p:extLst>
          </p:nvPr>
        </p:nvGraphicFramePr>
        <p:xfrm>
          <a:off x="3184347" y="5123748"/>
          <a:ext cx="2540609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26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9EF61B7-868D-4042-801B-C75847321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587443"/>
              </p:ext>
            </p:extLst>
          </p:nvPr>
        </p:nvGraphicFramePr>
        <p:xfrm>
          <a:off x="6268665" y="5345430"/>
          <a:ext cx="2875335" cy="685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82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647">
                  <a:extLst>
                    <a:ext uri="{9D8B030D-6E8A-4147-A177-3AD203B41FA5}">
                      <a16:colId xmlns:a16="http://schemas.microsoft.com/office/drawing/2014/main" val="138900933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???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ight Arrow 16">
            <a:extLst>
              <a:ext uri="{FF2B5EF4-FFF2-40B4-BE49-F238E27FC236}">
                <a16:creationId xmlns:a16="http://schemas.microsoft.com/office/drawing/2014/main" id="{A25FA589-41F4-7E45-9769-245A32CD4743}"/>
              </a:ext>
            </a:extLst>
          </p:cNvPr>
          <p:cNvSpPr/>
          <p:nvPr/>
        </p:nvSpPr>
        <p:spPr>
          <a:xfrm>
            <a:off x="5759526" y="5499511"/>
            <a:ext cx="480130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BE1A0-B3BE-CC46-9897-109CAB59AE55}"/>
              </a:ext>
            </a:extLst>
          </p:cNvPr>
          <p:cNvSpPr txBox="1"/>
          <p:nvPr/>
        </p:nvSpPr>
        <p:spPr>
          <a:xfrm>
            <a:off x="4673600" y="1236772"/>
            <a:ext cx="4355486" cy="783193"/>
          </a:xfrm>
          <a:prstGeom prst="wedgeRoundRectCallout">
            <a:avLst>
              <a:gd name="adj1" fmla="val 32591"/>
              <a:gd name="adj2" fmla="val 92584"/>
              <a:gd name="adj3" fmla="val 16667"/>
            </a:avLst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Everything in </a:t>
            </a:r>
            <a:r>
              <a:rPr lang="en-US" sz="2000" dirty="0">
                <a:solidFill>
                  <a:schemeClr val="bg1"/>
                </a:solidFill>
              </a:rPr>
              <a:t>SELECT</a:t>
            </a:r>
            <a:r>
              <a:rPr lang="en-US" sz="2000" dirty="0"/>
              <a:t> must be either a GROUP-BY attribute, or an aggregate</a:t>
            </a:r>
          </a:p>
        </p:txBody>
      </p:sp>
    </p:spTree>
    <p:extLst>
      <p:ext uri="{BB962C8B-B14F-4D97-AF65-F5344CB8AC3E}">
        <p14:creationId xmlns:p14="http://schemas.microsoft.com/office/powerpoint/2010/main" val="3363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Specify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groups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2181374" y="2598323"/>
            <a:ext cx="4105126" cy="21852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agg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(column)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</a:p>
          <a:p>
            <a:pPr eaLnBrk="0" hangingPunct="0"/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altLang="zh-CN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</a:p>
          <a:p>
            <a:pPr lvl="0" eaLnBrk="0" hangingPunct="0"/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altLang="zh-CN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endParaRPr lang="en-US" sz="16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156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Clause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860558" y="3031798"/>
            <a:ext cx="3835392" cy="19389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zh-CN" altLang="en-US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10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before,</a:t>
            </a:r>
            <a:r>
              <a:rPr lang="zh-CN" altLang="en-US" dirty="0"/>
              <a:t> </a:t>
            </a:r>
            <a:r>
              <a:rPr lang="en-US" altLang="zh-CN" dirty="0"/>
              <a:t>except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require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students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63557" y="5804992"/>
            <a:ext cx="6416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ED7D31"/>
                </a:solidFill>
              </a:rPr>
              <a:t>HAVING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clause</a:t>
            </a:r>
            <a:r>
              <a:rPr lang="zh-CN" altLang="en-US" sz="2400" dirty="0"/>
              <a:t> </a:t>
            </a:r>
            <a:r>
              <a:rPr lang="en-US" altLang="zh-CN" sz="2400" dirty="0"/>
              <a:t>contains</a:t>
            </a:r>
            <a:r>
              <a:rPr lang="zh-CN" altLang="en-US" sz="2400" dirty="0"/>
              <a:t> </a:t>
            </a:r>
            <a:r>
              <a:rPr lang="en-US" altLang="zh-CN" sz="2400" dirty="0"/>
              <a:t>conditions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aggregates.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0605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Order of Evaluation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382000" cy="463708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endParaRPr lang="en-US" sz="2800" dirty="0"/>
          </a:p>
          <a:p>
            <a:pPr eaLnBrk="1" hangingPunct="1"/>
            <a:endParaRPr lang="en-US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sz="2800" dirty="0"/>
              <a:t>Create the </a:t>
            </a:r>
            <a:r>
              <a:rPr lang="en-US" altLang="zh-CN" sz="2800" dirty="0"/>
              <a:t>cross</a:t>
            </a:r>
            <a:r>
              <a:rPr lang="zh-CN" altLang="en-US" sz="2800" dirty="0"/>
              <a:t> </a:t>
            </a:r>
            <a:r>
              <a:rPr lang="en-US" sz="2800" dirty="0"/>
              <a:t>product of the tables in the </a:t>
            </a:r>
            <a:r>
              <a:rPr lang="en-US" sz="2800" b="1" dirty="0">
                <a:solidFill>
                  <a:schemeClr val="accent2"/>
                </a:solidFill>
              </a:rPr>
              <a:t>FROM</a:t>
            </a:r>
            <a:r>
              <a:rPr lang="en-US" sz="2800" dirty="0"/>
              <a:t> clause</a:t>
            </a:r>
          </a:p>
          <a:p>
            <a:pPr eaLnBrk="1" hangingPunct="1"/>
            <a:r>
              <a:rPr lang="en-US" sz="2800" dirty="0"/>
              <a:t>Remove rows not meeting the </a:t>
            </a:r>
            <a:r>
              <a:rPr lang="en-US" sz="2800" b="1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condition</a:t>
            </a:r>
          </a:p>
          <a:p>
            <a:pPr eaLnBrk="1" hangingPunct="1"/>
            <a:r>
              <a:rPr lang="en-US" altLang="zh-CN" sz="2800" dirty="0"/>
              <a:t>Divide</a:t>
            </a:r>
            <a:r>
              <a:rPr lang="zh-CN" altLang="en-US" sz="2800" dirty="0"/>
              <a:t> </a:t>
            </a:r>
            <a:r>
              <a:rPr lang="en-US" sz="2800" dirty="0"/>
              <a:t>records into groups by the </a:t>
            </a:r>
            <a:r>
              <a:rPr lang="en-US" sz="2800" b="1" dirty="0">
                <a:solidFill>
                  <a:schemeClr val="accent2"/>
                </a:solidFill>
              </a:rPr>
              <a:t>GROUP BY</a:t>
            </a:r>
            <a:r>
              <a:rPr lang="en-US" sz="2800" dirty="0"/>
              <a:t> clause</a:t>
            </a:r>
          </a:p>
          <a:p>
            <a:pPr eaLnBrk="1" hangingPunct="1"/>
            <a:r>
              <a:rPr lang="en-US" sz="2800" dirty="0"/>
              <a:t>Remove groups not meeting the </a:t>
            </a:r>
            <a:r>
              <a:rPr lang="en-US" sz="2800" b="1" dirty="0">
                <a:solidFill>
                  <a:schemeClr val="accent2"/>
                </a:solidFill>
              </a:rPr>
              <a:t>HAVING</a:t>
            </a:r>
            <a:r>
              <a:rPr lang="en-US" sz="2800" dirty="0"/>
              <a:t> clause</a:t>
            </a:r>
          </a:p>
          <a:p>
            <a:r>
              <a:rPr lang="en-US" dirty="0"/>
              <a:t>Create one row for each group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en-US" dirty="0"/>
              <a:t>emove columns not in the </a:t>
            </a:r>
            <a:r>
              <a:rPr lang="en-US" b="1" dirty="0">
                <a:solidFill>
                  <a:schemeClr val="accent2"/>
                </a:solidFill>
              </a:rPr>
              <a:t>SELECT</a:t>
            </a:r>
            <a:r>
              <a:rPr lang="en-US" dirty="0"/>
              <a:t> clause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586038" y="1690689"/>
            <a:ext cx="3209925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    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       R</a:t>
            </a:r>
            <a:r>
              <a:rPr lang="en-US" sz="21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1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      C</a:t>
            </a:r>
            <a:r>
              <a:rPr lang="en-US" sz="2100" baseline="-25000" dirty="0">
                <a:latin typeface="Menlo" charset="0"/>
                <a:ea typeface="Menlo" charset="0"/>
                <a:cs typeface="Menlo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   a</a:t>
            </a:r>
            <a:r>
              <a:rPr lang="en-US" sz="21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1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1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1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     C</a:t>
            </a:r>
            <a:r>
              <a:rPr lang="en-US" sz="2100" baseline="-25000" dirty="0">
                <a:latin typeface="Menlo" charset="0"/>
                <a:ea typeface="Menlo" charset="0"/>
                <a:cs typeface="Menlo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6688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D959-CABC-8D49-AEA0-0F59C8961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02" y="-169814"/>
            <a:ext cx="2212549" cy="1325563"/>
          </a:xfrm>
        </p:spPr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F585-4285-9D47-92A1-034279BF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7CB805-47C7-4C4B-BBF8-79A7E0205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57844"/>
              </p:ext>
            </p:extLst>
          </p:nvPr>
        </p:nvGraphicFramePr>
        <p:xfrm>
          <a:off x="3413893" y="482953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>
            <a:extLst>
              <a:ext uri="{FF2B5EF4-FFF2-40B4-BE49-F238E27FC236}">
                <a16:creationId xmlns:a16="http://schemas.microsoft.com/office/drawing/2014/main" id="{9B269B0D-F34B-4B45-9A1D-64B110A4D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60" y="2741966"/>
            <a:ext cx="3835392" cy="19389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StudentInfo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zh-CN" altLang="en-US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2</a:t>
            </a:r>
          </a:p>
        </p:txBody>
      </p:sp>
      <p:sp>
        <p:nvSpPr>
          <p:cNvPr id="7" name="Rectangle 35">
            <a:extLst>
              <a:ext uri="{FF2B5EF4-FFF2-40B4-BE49-F238E27FC236}">
                <a16:creationId xmlns:a16="http://schemas.microsoft.com/office/drawing/2014/main" id="{BDD0D19B-F9C0-5448-912C-5233CFEC0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173" y="2741966"/>
            <a:ext cx="3835392" cy="19389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StudentInfo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zh-CN" altLang="en-US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SUM(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5B2E14-C9D9-014F-A765-4E138C446A44}"/>
              </a:ext>
            </a:extLst>
          </p:cNvPr>
          <p:cNvSpPr/>
          <p:nvPr/>
        </p:nvSpPr>
        <p:spPr>
          <a:xfrm>
            <a:off x="3413893" y="91013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Menlo" charset="0"/>
                <a:ea typeface="Menlo" charset="0"/>
                <a:cs typeface="Menlo" charset="0"/>
              </a:rPr>
              <a:t>StudentInfo</a:t>
            </a:r>
            <a:endParaRPr lang="en-US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B93EE68-5B35-BA4D-A737-BA8974FF8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23651"/>
              </p:ext>
            </p:extLst>
          </p:nvPr>
        </p:nvGraphicFramePr>
        <p:xfrm>
          <a:off x="713771" y="5262213"/>
          <a:ext cx="2133114" cy="7905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6381BCC-69F5-1949-9DFA-ADE663C6D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204152"/>
              </p:ext>
            </p:extLst>
          </p:nvPr>
        </p:nvGraphicFramePr>
        <p:xfrm>
          <a:off x="3542612" y="5262213"/>
          <a:ext cx="2133114" cy="7905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14640AA-3F42-0C4F-9794-723271B4E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890231"/>
              </p:ext>
            </p:extLst>
          </p:nvPr>
        </p:nvGraphicFramePr>
        <p:xfrm>
          <a:off x="6234806" y="5222876"/>
          <a:ext cx="2133114" cy="11334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72D9766-0209-F546-ACF4-D4D859C3A017}"/>
              </a:ext>
            </a:extLst>
          </p:cNvPr>
          <p:cNvSpPr txBox="1"/>
          <p:nvPr/>
        </p:nvSpPr>
        <p:spPr>
          <a:xfrm>
            <a:off x="1550938" y="6415247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8977E3-600C-5D4C-95C1-A75392AADE56}"/>
              </a:ext>
            </a:extLst>
          </p:cNvPr>
          <p:cNvSpPr txBox="1"/>
          <p:nvPr/>
        </p:nvSpPr>
        <p:spPr>
          <a:xfrm>
            <a:off x="4379779" y="646133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08807F-1E11-7D46-AC3C-B2788D2F76BC}"/>
              </a:ext>
            </a:extLst>
          </p:cNvPr>
          <p:cNvSpPr txBox="1"/>
          <p:nvPr/>
        </p:nvSpPr>
        <p:spPr>
          <a:xfrm>
            <a:off x="6979230" y="646133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6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4" grpId="0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2441"/>
          <a:stretch/>
        </p:blipFill>
        <p:spPr>
          <a:xfrm>
            <a:off x="817697" y="2112329"/>
            <a:ext cx="7508604" cy="9645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83947" y="4370043"/>
            <a:ext cx="5575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Q1.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richest</a:t>
            </a:r>
            <a:r>
              <a:rPr lang="zh-CN" altLang="en-US" dirty="0"/>
              <a:t> </a:t>
            </a:r>
            <a:r>
              <a:rPr lang="en-US" altLang="zh-CN" dirty="0"/>
              <a:t>customer?</a:t>
            </a:r>
          </a:p>
          <a:p>
            <a:r>
              <a:rPr lang="en-US" altLang="zh-CN" dirty="0"/>
              <a:t>Q2.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least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accounts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1058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4619"/>
          <a:stretch/>
        </p:blipFill>
        <p:spPr>
          <a:xfrm>
            <a:off x="817697" y="2743199"/>
            <a:ext cx="7508604" cy="7175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2163" y="4879023"/>
            <a:ext cx="6299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Q3.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names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branch</a:t>
            </a:r>
            <a:r>
              <a:rPr lang="zh-CN" altLang="en-US" dirty="0"/>
              <a:t> </a:t>
            </a:r>
            <a:r>
              <a:rPr lang="en-US" altLang="zh-CN" dirty="0"/>
              <a:t>managers?</a:t>
            </a:r>
          </a:p>
          <a:p>
            <a:r>
              <a:rPr lang="en-US" altLang="zh-CN" dirty="0"/>
              <a:t>Q4.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salary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employees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604832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Joins: 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2191683" y="3786568"/>
            <a:ext cx="453458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Student, Enroll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119865"/>
              </p:ext>
            </p:extLst>
          </p:nvPr>
        </p:nvGraphicFramePr>
        <p:xfrm>
          <a:off x="2061276" y="1935814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2483299" y="1502014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5269567" y="1502014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562104"/>
              </p:ext>
            </p:extLst>
          </p:nvPr>
        </p:nvGraphicFramePr>
        <p:xfrm>
          <a:off x="4710403" y="1899978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382034"/>
              </p:ext>
            </p:extLst>
          </p:nvPr>
        </p:nvGraphicFramePr>
        <p:xfrm>
          <a:off x="3496353" y="5356928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47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/>
              <a:t>Joins</a:t>
            </a:r>
          </a:p>
          <a:p>
            <a:pPr lvl="1"/>
            <a:r>
              <a:rPr lang="en-US" altLang="zh-CN" dirty="0"/>
              <a:t>Inner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</a:p>
          <a:p>
            <a:pPr lvl="1"/>
            <a:r>
              <a:rPr lang="en-US" altLang="zh-CN" dirty="0"/>
              <a:t>Outer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Self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</a:p>
          <a:p>
            <a:r>
              <a:rPr lang="en-US" b="1" dirty="0"/>
              <a:t>Aggregation</a:t>
            </a:r>
            <a:r>
              <a:rPr lang="zh-CN" altLang="en-US" b="1" dirty="0"/>
              <a:t> </a:t>
            </a:r>
            <a:r>
              <a:rPr lang="en-US" altLang="zh-CN" b="1" dirty="0"/>
              <a:t>Queries</a:t>
            </a:r>
          </a:p>
          <a:p>
            <a:pPr lvl="1"/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Aggregations</a:t>
            </a:r>
          </a:p>
          <a:p>
            <a:pPr lvl="1"/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pPr lvl="1"/>
            <a:r>
              <a:rPr lang="en-US" altLang="zh-CN" dirty="0"/>
              <a:t>Having</a:t>
            </a:r>
          </a:p>
          <a:p>
            <a:r>
              <a:rPr lang="en-US" altLang="zh-CN" b="1" dirty="0"/>
              <a:t>Subqueries</a:t>
            </a:r>
          </a:p>
          <a:p>
            <a:pPr lvl="1"/>
            <a:r>
              <a:rPr lang="en-US" altLang="zh-CN" dirty="0"/>
              <a:t>Subqueries in SELECT</a:t>
            </a:r>
          </a:p>
          <a:p>
            <a:pPr lvl="1"/>
            <a:r>
              <a:rPr lang="en-US" altLang="zh-CN" dirty="0"/>
              <a:t>Subqueries in FROM</a:t>
            </a:r>
          </a:p>
          <a:p>
            <a:pPr lvl="1"/>
            <a:r>
              <a:rPr lang="en-US" altLang="zh-CN" dirty="0"/>
              <a:t>Subqueries in FROM</a:t>
            </a:r>
            <a:endParaRPr lang="en-US" altLang="zh-C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57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43900" cy="4351338"/>
          </a:xfrm>
        </p:spPr>
        <p:txBody>
          <a:bodyPr/>
          <a:lstStyle/>
          <a:p>
            <a:r>
              <a:rPr lang="en-US" dirty="0"/>
              <a:t>A subquery is a SQL query nested inside a larger query</a:t>
            </a:r>
          </a:p>
          <a:p>
            <a:r>
              <a:rPr lang="en-US" dirty="0"/>
              <a:t>Such inner-outer queries are called nested queries</a:t>
            </a:r>
          </a:p>
          <a:p>
            <a:r>
              <a:rPr lang="en-US" dirty="0"/>
              <a:t>A subquery may occur in: </a:t>
            </a:r>
          </a:p>
          <a:p>
            <a:pPr lvl="1">
              <a:buFont typeface=".AppleSystemUIFont" charset="-120"/>
              <a:buChar char="-"/>
            </a:pPr>
            <a:r>
              <a:rPr lang="en-US" dirty="0"/>
              <a:t>A SELECT clause</a:t>
            </a:r>
          </a:p>
          <a:p>
            <a:pPr lvl="1">
              <a:buFont typeface=".AppleSystemUIFont" charset="-120"/>
              <a:buChar char="-"/>
            </a:pPr>
            <a:r>
              <a:rPr lang="en-US" dirty="0"/>
              <a:t>A FROM clause</a:t>
            </a:r>
          </a:p>
          <a:p>
            <a:pPr lvl="1">
              <a:buFont typeface=".AppleSystemUIFont" charset="-120"/>
              <a:buChar char="-"/>
            </a:pPr>
            <a:r>
              <a:rPr lang="en-US" dirty="0"/>
              <a:t>A WHERE clause</a:t>
            </a:r>
          </a:p>
          <a:p>
            <a:pPr lvl="1">
              <a:buFont typeface=".AppleSystemUIFont" charset="-120"/>
              <a:buChar char="-"/>
            </a:pPr>
            <a:endParaRPr lang="en-US" dirty="0"/>
          </a:p>
          <a:p>
            <a:r>
              <a:rPr lang="en-US" dirty="0"/>
              <a:t>Rule of thumb: avoid nested queries when possible</a:t>
            </a:r>
          </a:p>
          <a:p>
            <a:pPr lvl="1">
              <a:buFont typeface=".AppleSystemUIFont" charset="-120"/>
              <a:buChar char="-"/>
            </a:pPr>
            <a:r>
              <a:rPr lang="en-US" dirty="0"/>
              <a:t>But sometimes it’s impossible, as we will see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912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43900" cy="4351338"/>
          </a:xfrm>
        </p:spPr>
        <p:txBody>
          <a:bodyPr/>
          <a:lstStyle/>
          <a:p>
            <a:r>
              <a:rPr lang="en-US" dirty="0"/>
              <a:t>Can return a single value to be included in a </a:t>
            </a:r>
            <a:r>
              <a:rPr lang="en-US" dirty="0">
                <a:solidFill>
                  <a:srgbClr val="ED7D31"/>
                </a:solidFill>
              </a:rPr>
              <a:t>SELECT</a:t>
            </a:r>
            <a:r>
              <a:rPr lang="en-US" dirty="0"/>
              <a:t> clause</a:t>
            </a:r>
          </a:p>
          <a:p>
            <a:r>
              <a:rPr lang="en-US" dirty="0"/>
              <a:t>Can return a relation to be included in the </a:t>
            </a:r>
            <a:r>
              <a:rPr lang="en-US" dirty="0">
                <a:solidFill>
                  <a:srgbClr val="ED7D31"/>
                </a:solidFill>
              </a:rPr>
              <a:t>FROM</a:t>
            </a:r>
            <a:r>
              <a:rPr lang="en-US" dirty="0"/>
              <a:t> clause, aliased using a tuple variable</a:t>
            </a:r>
          </a:p>
          <a:p>
            <a:r>
              <a:rPr lang="en-US" dirty="0"/>
              <a:t>Can return a single value to be compared with another value in a </a:t>
            </a:r>
            <a:r>
              <a:rPr lang="en-US" dirty="0">
                <a:solidFill>
                  <a:srgbClr val="ED7D31"/>
                </a:solidFill>
              </a:rPr>
              <a:t>WHERE</a:t>
            </a:r>
            <a:r>
              <a:rPr lang="en-US" dirty="0"/>
              <a:t> clause</a:t>
            </a:r>
          </a:p>
          <a:p>
            <a:r>
              <a:rPr lang="en-US" dirty="0"/>
              <a:t>Can return a relation to be used in the </a:t>
            </a:r>
            <a:r>
              <a:rPr lang="en-US" dirty="0">
                <a:solidFill>
                  <a:srgbClr val="ED7D31"/>
                </a:solidFill>
              </a:rPr>
              <a:t>WHERE</a:t>
            </a:r>
            <a:r>
              <a:rPr lang="en-US" dirty="0"/>
              <a:t> or </a:t>
            </a:r>
            <a:r>
              <a:rPr lang="en-US" dirty="0">
                <a:solidFill>
                  <a:srgbClr val="ED7D31"/>
                </a:solidFill>
              </a:rPr>
              <a:t>HAVING</a:t>
            </a:r>
            <a:r>
              <a:rPr lang="en-US" dirty="0"/>
              <a:t> clause under an existential quantifier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equivalent</a:t>
            </a:r>
            <a:r>
              <a:rPr lang="zh-CN" altLang="en-US" dirty="0"/>
              <a:t> </a:t>
            </a:r>
            <a:r>
              <a:rPr lang="en-US" dirty="0"/>
              <a:t>ways to write joins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097258" y="1638038"/>
            <a:ext cx="458526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Student, Enroll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1361090" y="4394953"/>
            <a:ext cx="6057605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  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dName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Equal 2"/>
          <p:cNvSpPr/>
          <p:nvPr/>
        </p:nvSpPr>
        <p:spPr>
          <a:xfrm rot="5400000">
            <a:off x="3865513" y="2942040"/>
            <a:ext cx="1048758" cy="1232118"/>
          </a:xfrm>
          <a:prstGeom prst="mathEqual">
            <a:avLst>
              <a:gd name="adj1" fmla="val 20130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7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47" y="-27609"/>
            <a:ext cx="7886700" cy="1325563"/>
          </a:xfrm>
        </p:spPr>
        <p:txBody>
          <a:bodyPr/>
          <a:lstStyle/>
          <a:p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80447" y="1174924"/>
            <a:ext cx="788670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INNER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 </a:t>
            </a:r>
          </a:p>
          <a:p>
            <a:pPr eaLnBrk="0" hangingPunct="0"/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	  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dName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480447" y="2590039"/>
            <a:ext cx="788670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FULL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OUTER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 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dName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</a:p>
        </p:txBody>
      </p:sp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480447" y="3951284"/>
            <a:ext cx="788670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LEFT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OUTER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 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dName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480447" y="5366399"/>
            <a:ext cx="788670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RIGHT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OUTER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 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dName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267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47" y="-27609"/>
            <a:ext cx="7886700" cy="1325563"/>
          </a:xfrm>
        </p:spPr>
        <p:txBody>
          <a:bodyPr/>
          <a:lstStyle/>
          <a:p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B6AACD-E038-5A4F-BE4F-569270E55951}"/>
              </a:ext>
            </a:extLst>
          </p:cNvPr>
          <p:cNvGrpSpPr/>
          <p:nvPr/>
        </p:nvGrpSpPr>
        <p:grpSpPr>
          <a:xfrm>
            <a:off x="480447" y="1174924"/>
            <a:ext cx="7886700" cy="1200329"/>
            <a:chOff x="480447" y="1174924"/>
            <a:chExt cx="7886700" cy="1200329"/>
          </a:xfrm>
        </p:grpSpPr>
        <p:sp>
          <p:nvSpPr>
            <p:cNvPr id="6" name="Rectangle 35"/>
            <p:cNvSpPr>
              <a:spLocks noChangeArrowheads="1"/>
            </p:cNvSpPr>
            <p:nvPr/>
          </p:nvSpPr>
          <p:spPr bwMode="auto">
            <a:xfrm>
              <a:off x="480447" y="1174924"/>
              <a:ext cx="7886700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SELECT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name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,</a:t>
              </a:r>
              <a:r>
                <a:rPr lang="zh-CN" alt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course</a:t>
              </a:r>
              <a:br>
                <a:rPr lang="en-US" sz="2400" dirty="0">
                  <a:latin typeface="Menlo" charset="0"/>
                  <a:ea typeface="Menlo" charset="0"/>
                  <a:cs typeface="Menlo" charset="0"/>
                </a:rPr>
              </a:b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FROM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  Student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INNER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JOIN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Enroll</a:t>
              </a: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 ON </a:t>
              </a:r>
            </a:p>
            <a:p>
              <a:pPr eaLnBrk="0" hangingPunct="0"/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	  name</a:t>
              </a:r>
              <a:r>
                <a:rPr lang="zh-CN" alt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= </a:t>
              </a:r>
              <a:r>
                <a:rPr lang="en-US" sz="2400" dirty="0" err="1">
                  <a:latin typeface="Menlo" charset="0"/>
                  <a:ea typeface="Menlo" charset="0"/>
                  <a:cs typeface="Menlo" charset="0"/>
                </a:rPr>
                <a:t>st</a:t>
              </a:r>
              <a:r>
                <a:rPr lang="en-US" altLang="zh-CN" sz="2400" dirty="0" err="1">
                  <a:latin typeface="Menlo" charset="0"/>
                  <a:ea typeface="Menlo" charset="0"/>
                  <a:cs typeface="Menlo" charset="0"/>
                </a:rPr>
                <a:t>dName</a:t>
              </a:r>
              <a:endParaRPr lang="en-US" sz="2400" dirty="0"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477DEE6-FAC1-3F4F-BECF-BCDB71D36263}"/>
                </a:ext>
              </a:extLst>
            </p:cNvPr>
            <p:cNvSpPr/>
            <p:nvPr/>
          </p:nvSpPr>
          <p:spPr>
            <a:xfrm>
              <a:off x="3280228" y="1629945"/>
              <a:ext cx="1074057" cy="3294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252AC27-DD7F-3E4C-93CB-4687C3320D61}"/>
              </a:ext>
            </a:extLst>
          </p:cNvPr>
          <p:cNvGrpSpPr/>
          <p:nvPr/>
        </p:nvGrpSpPr>
        <p:grpSpPr>
          <a:xfrm>
            <a:off x="480447" y="2590039"/>
            <a:ext cx="7886700" cy="1200329"/>
            <a:chOff x="480447" y="2590039"/>
            <a:chExt cx="7886700" cy="1200329"/>
          </a:xfrm>
        </p:grpSpPr>
        <p:sp>
          <p:nvSpPr>
            <p:cNvPr id="7" name="Rectangle 35"/>
            <p:cNvSpPr>
              <a:spLocks noChangeArrowheads="1"/>
            </p:cNvSpPr>
            <p:nvPr/>
          </p:nvSpPr>
          <p:spPr bwMode="auto">
            <a:xfrm>
              <a:off x="480447" y="2590039"/>
              <a:ext cx="7886700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SELECT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name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,</a:t>
              </a:r>
              <a:r>
                <a:rPr lang="zh-CN" alt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course</a:t>
              </a:r>
              <a:br>
                <a:rPr lang="en-US" sz="2400" dirty="0">
                  <a:latin typeface="Menlo" charset="0"/>
                  <a:ea typeface="Menlo" charset="0"/>
                  <a:cs typeface="Menlo" charset="0"/>
                </a:rPr>
              </a:b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FROM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  Student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FULL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OUTER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JOIN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Enroll</a:t>
              </a: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 ON 	  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name</a:t>
              </a:r>
              <a:r>
                <a:rPr lang="zh-CN" alt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= </a:t>
              </a:r>
              <a:r>
                <a:rPr lang="en-US" sz="2400" dirty="0" err="1">
                  <a:latin typeface="Menlo" charset="0"/>
                  <a:ea typeface="Menlo" charset="0"/>
                  <a:cs typeface="Menlo" charset="0"/>
                </a:rPr>
                <a:t>st</a:t>
              </a:r>
              <a:r>
                <a:rPr lang="en-US" altLang="zh-CN" sz="2400" dirty="0" err="1">
                  <a:latin typeface="Menlo" charset="0"/>
                  <a:ea typeface="Menlo" charset="0"/>
                  <a:cs typeface="Menlo" charset="0"/>
                </a:rPr>
                <a:t>dName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002CD5-7EDB-CE4C-9E30-865A633BF9EA}"/>
                </a:ext>
              </a:extLst>
            </p:cNvPr>
            <p:cNvSpPr/>
            <p:nvPr/>
          </p:nvSpPr>
          <p:spPr>
            <a:xfrm>
              <a:off x="4201885" y="3025461"/>
              <a:ext cx="1074057" cy="3294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13E39B8-5373-AB4D-9111-1165229D7EAD}"/>
              </a:ext>
            </a:extLst>
          </p:cNvPr>
          <p:cNvGrpSpPr/>
          <p:nvPr/>
        </p:nvGrpSpPr>
        <p:grpSpPr>
          <a:xfrm>
            <a:off x="480447" y="5366399"/>
            <a:ext cx="7886700" cy="1200329"/>
            <a:chOff x="480447" y="5366399"/>
            <a:chExt cx="7886700" cy="1200329"/>
          </a:xfrm>
        </p:grpSpPr>
        <p:sp>
          <p:nvSpPr>
            <p:cNvPr id="9" name="Rectangle 35"/>
            <p:cNvSpPr>
              <a:spLocks noChangeArrowheads="1"/>
            </p:cNvSpPr>
            <p:nvPr/>
          </p:nvSpPr>
          <p:spPr bwMode="auto">
            <a:xfrm>
              <a:off x="480447" y="5366399"/>
              <a:ext cx="7886700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SELECT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name</a:t>
              </a:r>
              <a:br>
                <a:rPr lang="en-US" sz="2400" dirty="0">
                  <a:latin typeface="Menlo" charset="0"/>
                  <a:ea typeface="Menlo" charset="0"/>
                  <a:cs typeface="Menlo" charset="0"/>
                </a:rPr>
              </a:b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FROM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  Student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RIGHT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OUTER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JOIN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Enroll</a:t>
              </a: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 ON 	  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name</a:t>
              </a:r>
              <a:r>
                <a:rPr lang="zh-CN" alt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= </a:t>
              </a:r>
              <a:r>
                <a:rPr lang="en-US" sz="2400" dirty="0" err="1">
                  <a:latin typeface="Menlo" charset="0"/>
                  <a:ea typeface="Menlo" charset="0"/>
                  <a:cs typeface="Menlo" charset="0"/>
                </a:rPr>
                <a:t>st</a:t>
              </a:r>
              <a:r>
                <a:rPr lang="en-US" altLang="zh-CN" sz="2400" dirty="0" err="1">
                  <a:latin typeface="Menlo" charset="0"/>
                  <a:ea typeface="Menlo" charset="0"/>
                  <a:cs typeface="Menlo" charset="0"/>
                </a:rPr>
                <a:t>dName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D25302-0BFC-BB44-9293-00D3EED9592D}"/>
                </a:ext>
              </a:extLst>
            </p:cNvPr>
            <p:cNvSpPr/>
            <p:nvPr/>
          </p:nvSpPr>
          <p:spPr>
            <a:xfrm>
              <a:off x="4354285" y="5801821"/>
              <a:ext cx="1074057" cy="3294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D45258-327A-5F44-A8E1-ED9C54E31FE7}"/>
              </a:ext>
            </a:extLst>
          </p:cNvPr>
          <p:cNvGrpSpPr/>
          <p:nvPr/>
        </p:nvGrpSpPr>
        <p:grpSpPr>
          <a:xfrm>
            <a:off x="480447" y="3951284"/>
            <a:ext cx="7886700" cy="1200329"/>
            <a:chOff x="480447" y="3951284"/>
            <a:chExt cx="7886700" cy="1200329"/>
          </a:xfrm>
        </p:grpSpPr>
        <p:sp>
          <p:nvSpPr>
            <p:cNvPr id="8" name="Rectangle 35"/>
            <p:cNvSpPr>
              <a:spLocks noChangeArrowheads="1"/>
            </p:cNvSpPr>
            <p:nvPr/>
          </p:nvSpPr>
          <p:spPr bwMode="auto">
            <a:xfrm>
              <a:off x="480447" y="3951284"/>
              <a:ext cx="7886700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SELECT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name</a:t>
              </a:r>
              <a:br>
                <a:rPr lang="en-US" sz="2400" dirty="0">
                  <a:latin typeface="Menlo" charset="0"/>
                  <a:ea typeface="Menlo" charset="0"/>
                  <a:cs typeface="Menlo" charset="0"/>
                </a:rPr>
              </a:b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FROM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  Student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LEFT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OUTER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JOIN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Enroll</a:t>
              </a: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 ON 	  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name</a:t>
              </a:r>
              <a:r>
                <a:rPr lang="zh-CN" alt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= </a:t>
              </a:r>
              <a:r>
                <a:rPr lang="en-US" sz="2400" dirty="0" err="1">
                  <a:latin typeface="Menlo" charset="0"/>
                  <a:ea typeface="Menlo" charset="0"/>
                  <a:cs typeface="Menlo" charset="0"/>
                </a:rPr>
                <a:t>st</a:t>
              </a:r>
              <a:r>
                <a:rPr lang="en-US" altLang="zh-CN" sz="2400" dirty="0" err="1">
                  <a:latin typeface="Menlo" charset="0"/>
                  <a:ea typeface="Menlo" charset="0"/>
                  <a:cs typeface="Menlo" charset="0"/>
                </a:rPr>
                <a:t>dName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8A6339-1D5C-C94C-A04B-1A92AE6D85F0}"/>
                </a:ext>
              </a:extLst>
            </p:cNvPr>
            <p:cNvSpPr/>
            <p:nvPr/>
          </p:nvSpPr>
          <p:spPr>
            <a:xfrm>
              <a:off x="4201884" y="4386706"/>
              <a:ext cx="1074057" cy="3294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47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770217" y="3871664"/>
            <a:ext cx="701732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</a:t>
            </a: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54074"/>
              </p:ext>
            </p:extLst>
          </p:nvPr>
        </p:nvGraphicFramePr>
        <p:xfrm>
          <a:off x="2061276" y="1935814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2483299" y="1502014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5269567" y="1502014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56891"/>
              </p:ext>
            </p:extLst>
          </p:nvPr>
        </p:nvGraphicFramePr>
        <p:xfrm>
          <a:off x="4710403" y="1899978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70217" y="5707916"/>
            <a:ext cx="5716433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want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include</a:t>
            </a:r>
            <a:r>
              <a:rPr lang="zh-CN" altLang="en-US" sz="2400" dirty="0"/>
              <a:t> </a:t>
            </a:r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students</a:t>
            </a:r>
            <a:r>
              <a:rPr lang="zh-CN" altLang="en-US" sz="2400" dirty="0"/>
              <a:t> </a:t>
            </a:r>
            <a:r>
              <a:rPr lang="en-US" altLang="zh-CN" sz="2400" dirty="0"/>
              <a:t>no</a:t>
            </a:r>
            <a:r>
              <a:rPr lang="zh-CN" altLang="en-US" sz="2400" dirty="0"/>
              <a:t> </a:t>
            </a:r>
            <a:r>
              <a:rPr lang="en-US" altLang="zh-CN" sz="2400" dirty="0"/>
              <a:t>matter</a:t>
            </a:r>
            <a:r>
              <a:rPr lang="zh-CN" altLang="en-US" sz="2400" dirty="0"/>
              <a:t> </a:t>
            </a:r>
            <a:r>
              <a:rPr lang="en-US" altLang="zh-CN" sz="2400" dirty="0"/>
              <a:t>whether</a:t>
            </a:r>
            <a:r>
              <a:rPr lang="zh-CN" altLang="en-US" sz="2400" dirty="0"/>
              <a:t> </a:t>
            </a:r>
            <a:r>
              <a:rPr lang="en-US" altLang="zh-CN" sz="2400" dirty="0"/>
              <a:t>they</a:t>
            </a:r>
            <a:r>
              <a:rPr lang="zh-CN" altLang="en-US" sz="2400" dirty="0"/>
              <a:t> </a:t>
            </a:r>
            <a:r>
              <a:rPr lang="en-US" altLang="zh-CN" sz="2400" dirty="0"/>
              <a:t>enroll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course</a:t>
            </a:r>
            <a:r>
              <a:rPr lang="zh-CN" altLang="en-US" sz="2400" dirty="0"/>
              <a:t> </a:t>
            </a:r>
            <a:r>
              <a:rPr lang="en-US" altLang="zh-CN" sz="2400" dirty="0"/>
              <a:t>or</a:t>
            </a:r>
            <a:r>
              <a:rPr lang="zh-CN" altLang="en-US" sz="2400" dirty="0"/>
              <a:t> </a:t>
            </a:r>
            <a:r>
              <a:rPr lang="en-US" altLang="zh-CN" sz="2400" dirty="0"/>
              <a:t>not.</a:t>
            </a:r>
            <a:r>
              <a:rPr lang="zh-CN" altLang="en-US" sz="2400" dirty="0"/>
              <a:t> </a:t>
            </a:r>
            <a:r>
              <a:rPr lang="en-US" altLang="zh-CN" sz="2400" dirty="0"/>
              <a:t>How?</a:t>
            </a:r>
            <a:r>
              <a:rPr lang="zh-CN" altLang="en-US" sz="2400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4223066"/>
            <a:ext cx="358463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LEFT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3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063339" y="178205"/>
            <a:ext cx="701732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LEFT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</a:t>
            </a: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43923"/>
              </p:ext>
            </p:extLst>
          </p:nvPr>
        </p:nvGraphicFramePr>
        <p:xfrm>
          <a:off x="2061276" y="1935814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2483299" y="1502014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5269567" y="1502014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659647"/>
              </p:ext>
            </p:extLst>
          </p:nvPr>
        </p:nvGraphicFramePr>
        <p:xfrm>
          <a:off x="4710403" y="1899978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73740"/>
              </p:ext>
            </p:extLst>
          </p:nvPr>
        </p:nvGraphicFramePr>
        <p:xfrm>
          <a:off x="3420245" y="4298494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3842268" y="3864694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Output</a:t>
            </a:r>
            <a:endParaRPr lang="en-US" sz="20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8222"/>
              </p:ext>
            </p:extLst>
          </p:nvPr>
        </p:nvGraphicFramePr>
        <p:xfrm>
          <a:off x="3420245" y="4658159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697826"/>
              </p:ext>
            </p:extLst>
          </p:nvPr>
        </p:nvGraphicFramePr>
        <p:xfrm>
          <a:off x="3426627" y="5017824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82319"/>
              </p:ext>
            </p:extLst>
          </p:nvPr>
        </p:nvGraphicFramePr>
        <p:xfrm>
          <a:off x="3426627" y="538012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6296"/>
              </p:ext>
            </p:extLst>
          </p:nvPr>
        </p:nvGraphicFramePr>
        <p:xfrm>
          <a:off x="3438174" y="5752347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2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12808</TotalTime>
  <Words>1949</Words>
  <Application>Microsoft Macintosh PowerPoint</Application>
  <PresentationFormat>On-screen Show (4:3)</PresentationFormat>
  <Paragraphs>955</Paragraphs>
  <Slides>42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.AppleSystemUIFont</vt:lpstr>
      <vt:lpstr>等线</vt:lpstr>
      <vt:lpstr>等线 Light</vt:lpstr>
      <vt:lpstr>Arial</vt:lpstr>
      <vt:lpstr>Calibri</vt:lpstr>
      <vt:lpstr>Calibri Light</vt:lpstr>
      <vt:lpstr>Menlo</vt:lpstr>
      <vt:lpstr>Office Theme</vt:lpstr>
      <vt:lpstr>CMPT 354: Database System I</vt:lpstr>
      <vt:lpstr>Announcements!</vt:lpstr>
      <vt:lpstr>Outline</vt:lpstr>
      <vt:lpstr>Joins: Recap</vt:lpstr>
      <vt:lpstr>Two equivalent ways to write joins</vt:lpstr>
      <vt:lpstr>Join Types</vt:lpstr>
      <vt:lpstr>Join Types</vt:lpstr>
      <vt:lpstr>Left Join</vt:lpstr>
      <vt:lpstr>PowerPoint Presentation</vt:lpstr>
      <vt:lpstr>PowerPoint Presentation</vt:lpstr>
      <vt:lpstr>PowerPoint Presentation</vt:lpstr>
      <vt:lpstr>Outer Join</vt:lpstr>
      <vt:lpstr>Exercise - 1</vt:lpstr>
      <vt:lpstr>Exercise - 2</vt:lpstr>
      <vt:lpstr>Outline</vt:lpstr>
      <vt:lpstr>Simple Aggregation</vt:lpstr>
      <vt:lpstr>Examples</vt:lpstr>
      <vt:lpstr>Examples</vt:lpstr>
      <vt:lpstr>The need for Group By</vt:lpstr>
      <vt:lpstr>Grouping and Aggregation</vt:lpstr>
      <vt:lpstr>Grouping and Aggregation</vt:lpstr>
      <vt:lpstr>1. Compute the FROM and WHERE clauses</vt:lpstr>
      <vt:lpstr>2. Group by the attributes in the GROUP BY</vt:lpstr>
      <vt:lpstr>3. Compute the SELECT clause: grouped attributes and aggregates</vt:lpstr>
      <vt:lpstr>Exercise: Empty Group</vt:lpstr>
      <vt:lpstr>Exercise: Empty Group</vt:lpstr>
      <vt:lpstr>Exercise: Empty Group</vt:lpstr>
      <vt:lpstr>Exercise: Empty Group</vt:lpstr>
      <vt:lpstr>Exercise: Invalid Selection</vt:lpstr>
      <vt:lpstr>Exercise: Invalid Selection</vt:lpstr>
      <vt:lpstr>Exercise: Invalid Selection</vt:lpstr>
      <vt:lpstr>Exercise: Invalid Selection</vt:lpstr>
      <vt:lpstr>HAVING Clause</vt:lpstr>
      <vt:lpstr>HAVING Clause</vt:lpstr>
      <vt:lpstr>Order of Evaluation</vt:lpstr>
      <vt:lpstr>Exercise</vt:lpstr>
      <vt:lpstr>Discussion</vt:lpstr>
      <vt:lpstr>Discussion</vt:lpstr>
      <vt:lpstr>Acknowledge</vt:lpstr>
      <vt:lpstr>Outline</vt:lpstr>
      <vt:lpstr>Subqueries</vt:lpstr>
      <vt:lpstr>Subqueries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395</cp:revision>
  <cp:lastPrinted>2018-09-20T20:57:31Z</cp:lastPrinted>
  <dcterms:created xsi:type="dcterms:W3CDTF">2018-08-29T21:30:27Z</dcterms:created>
  <dcterms:modified xsi:type="dcterms:W3CDTF">2018-09-25T20:23:13Z</dcterms:modified>
</cp:coreProperties>
</file>