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3"/>
  </p:notesMasterIdLst>
  <p:sldIdLst>
    <p:sldId id="256" r:id="rId2"/>
    <p:sldId id="731" r:id="rId3"/>
    <p:sldId id="732" r:id="rId4"/>
    <p:sldId id="733" r:id="rId5"/>
    <p:sldId id="813" r:id="rId6"/>
    <p:sldId id="736" r:id="rId7"/>
    <p:sldId id="737" r:id="rId8"/>
    <p:sldId id="738" r:id="rId9"/>
    <p:sldId id="739" r:id="rId10"/>
    <p:sldId id="740" r:id="rId11"/>
    <p:sldId id="742" r:id="rId12"/>
    <p:sldId id="743" r:id="rId13"/>
    <p:sldId id="744" r:id="rId14"/>
    <p:sldId id="745" r:id="rId15"/>
    <p:sldId id="746" r:id="rId16"/>
    <p:sldId id="747" r:id="rId17"/>
    <p:sldId id="748" r:id="rId18"/>
    <p:sldId id="749" r:id="rId19"/>
    <p:sldId id="750" r:id="rId20"/>
    <p:sldId id="753" r:id="rId21"/>
    <p:sldId id="754" r:id="rId22"/>
    <p:sldId id="755" r:id="rId23"/>
    <p:sldId id="756" r:id="rId24"/>
    <p:sldId id="757" r:id="rId25"/>
    <p:sldId id="758" r:id="rId26"/>
    <p:sldId id="759" r:id="rId27"/>
    <p:sldId id="760" r:id="rId28"/>
    <p:sldId id="817" r:id="rId29"/>
    <p:sldId id="814" r:id="rId30"/>
    <p:sldId id="764" r:id="rId31"/>
    <p:sldId id="765" r:id="rId32"/>
    <p:sldId id="766" r:id="rId33"/>
    <p:sldId id="767" r:id="rId34"/>
    <p:sldId id="768" r:id="rId35"/>
    <p:sldId id="769" r:id="rId36"/>
    <p:sldId id="770" r:id="rId37"/>
    <p:sldId id="772" r:id="rId38"/>
    <p:sldId id="776" r:id="rId39"/>
    <p:sldId id="777" r:id="rId40"/>
    <p:sldId id="778" r:id="rId41"/>
    <p:sldId id="779" r:id="rId42"/>
    <p:sldId id="780" r:id="rId43"/>
    <p:sldId id="815" r:id="rId44"/>
    <p:sldId id="816" r:id="rId45"/>
    <p:sldId id="818" r:id="rId46"/>
    <p:sldId id="824" r:id="rId47"/>
    <p:sldId id="782" r:id="rId48"/>
    <p:sldId id="783" r:id="rId49"/>
    <p:sldId id="785" r:id="rId50"/>
    <p:sldId id="823" r:id="rId51"/>
    <p:sldId id="787" r:id="rId52"/>
    <p:sldId id="845" r:id="rId53"/>
    <p:sldId id="847" r:id="rId54"/>
    <p:sldId id="848" r:id="rId55"/>
    <p:sldId id="849" r:id="rId56"/>
    <p:sldId id="850" r:id="rId57"/>
    <p:sldId id="851" r:id="rId58"/>
    <p:sldId id="852" r:id="rId59"/>
    <p:sldId id="826" r:id="rId60"/>
    <p:sldId id="827" r:id="rId61"/>
    <p:sldId id="828" r:id="rId62"/>
    <p:sldId id="829" r:id="rId63"/>
    <p:sldId id="833" r:id="rId64"/>
    <p:sldId id="834" r:id="rId65"/>
    <p:sldId id="835" r:id="rId66"/>
    <p:sldId id="836" r:id="rId67"/>
    <p:sldId id="842" r:id="rId68"/>
    <p:sldId id="843" r:id="rId69"/>
    <p:sldId id="846" r:id="rId70"/>
    <p:sldId id="853" r:id="rId71"/>
    <p:sldId id="32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ED7D31"/>
    <a:srgbClr val="FBE5D6"/>
    <a:srgbClr val="E7E6E6"/>
    <a:srgbClr val="FF0000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1"/>
    <p:restoredTop sz="83437"/>
  </p:normalViewPr>
  <p:slideViewPr>
    <p:cSldViewPr snapToGrid="0" snapToObjects="1">
      <p:cViewPr varScale="1">
        <p:scale>
          <a:sx n="91" d="100"/>
          <a:sy n="91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6CECD-C88D-BF4A-96B9-BF49F7956A97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7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796DE-7C73-AD41-B5F9-8F8FF625268A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a person may be employed by</a:t>
            </a:r>
            <a:r>
              <a:rPr lang="en-US" baseline="0" dirty="0"/>
              <a:t> at most one company</a:t>
            </a:r>
          </a:p>
          <a:p>
            <a:r>
              <a:rPr lang="en-US" baseline="0" dirty="0"/>
              <a:t>a product may be made by at most one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2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0D41D-840F-3841-AF8F-068F0F9D8C17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need</a:t>
            </a:r>
            <a:r>
              <a:rPr lang="en-US" baseline="0" dirty="0"/>
              <a:t> to identify purchases by all three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7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7A20D-1383-6949-AA90-38ACFC9369F0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given a person, can determine what they bought and the store where they bought it</a:t>
            </a:r>
          </a:p>
        </p:txBody>
      </p:sp>
    </p:spTree>
    <p:extLst>
      <p:ext uri="{BB962C8B-B14F-4D97-AF65-F5344CB8AC3E}">
        <p14:creationId xmlns:p14="http://schemas.microsoft.com/office/powerpoint/2010/main" val="2906429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7A20D-1383-6949-AA90-38ACFC9369F0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given a store, can determine who shopped</a:t>
            </a:r>
            <a:r>
              <a:rPr lang="en-US" baseline="0" dirty="0"/>
              <a:t> there </a:t>
            </a:r>
            <a:r>
              <a:rPr lang="en-US" dirty="0"/>
              <a:t>and the product they bought</a:t>
            </a:r>
          </a:p>
          <a:p>
            <a:r>
              <a:rPr lang="en-US" dirty="0"/>
              <a:t>each store sells one product and to one person, ever</a:t>
            </a:r>
          </a:p>
        </p:txBody>
      </p:sp>
    </p:spTree>
    <p:extLst>
      <p:ext uri="{BB962C8B-B14F-4D97-AF65-F5344CB8AC3E}">
        <p14:creationId xmlns:p14="http://schemas.microsoft.com/office/powerpoint/2010/main" val="3879593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9E74C-75A4-F94C-9D3F-2B86319C9834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our representation is not complete! trade-off between</a:t>
            </a:r>
            <a:r>
              <a:rPr lang="en-US" baseline="0" dirty="0"/>
              <a:t> complexity and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95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</a:t>
            </a:r>
            <a:r>
              <a:rPr lang="en-US" baseline="0" dirty="0"/>
              <a:t> buys only one product, then out</a:t>
            </a:r>
          </a:p>
          <a:p>
            <a:endParaRPr lang="en-US" baseline="0" dirty="0"/>
          </a:p>
          <a:p>
            <a:r>
              <a:rPr lang="en-US" baseline="0" dirty="0"/>
              <a:t>multiple presidents, also may want to require country to have president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1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</a:t>
            </a:r>
            <a:r>
              <a:rPr lang="en-US" baseline="0" dirty="0"/>
              <a:t> people should be entities!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dates don’t need to</a:t>
            </a:r>
            <a:r>
              <a:rPr lang="en-US" baseline="0" dirty="0"/>
              <a:t> be an entity by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08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employee has</a:t>
            </a:r>
            <a:r>
              <a:rPr lang="en-US" baseline="0" dirty="0"/>
              <a:t> _exactly_ two addresses!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2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employee has</a:t>
            </a:r>
            <a:r>
              <a:rPr lang="en-US" baseline="0" dirty="0"/>
              <a:t> _exactly_ two addresses!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31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74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23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8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C4937-F54A-7D4B-BBFA-633C1A801FD1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3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A75D2-F6C3-BC46-928F-8C7D88A3BDF8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8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CBD16-D9F7-904D-A831-D5287B888F16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B9FA-6C0A-B04C-8A7E-9DB303EFE2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EE30-C0F4-E242-8206-207B473469C4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F0BC-D876-1E4F-B657-C3A0100B43AD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9C4F-E441-644E-A026-EE15EADD608E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291F-207F-4940-9F56-32234BF8F083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C79-394A-3242-AA5F-17543E57340E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1DC3-078A-E941-9D45-E3EEA33943EB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20B7-949E-6843-929A-FABA2D51C901}" type="datetime1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727B-F8F4-8F48-99B2-4E89860704C2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BB3E-1A49-7D43-8A32-0AF5A469F254}" type="datetime1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1273-03B2-3B43-95EF-701130308B1D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F00B-19B0-6648-9BE9-D98454B3D6A0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1538-0839-EE4D-89F2-D400C885D684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Jiannan Wang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/>
              <a:t>8.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5486" y="5491645"/>
            <a:ext cx="717316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E/R is a </a:t>
            </a:r>
            <a:r>
              <a:rPr lang="en-US" sz="2100" i="1" dirty="0">
                <a:solidFill>
                  <a:srgbClr val="000000"/>
                </a:solidFill>
                <a:latin typeface="+mj-lt"/>
              </a:rPr>
              <a:t>visual syntax 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for DB design which is </a:t>
            </a:r>
            <a:r>
              <a:rPr lang="en-US" sz="2100" b="1" i="1" dirty="0">
                <a:solidFill>
                  <a:srgbClr val="000000"/>
                </a:solidFill>
                <a:latin typeface="+mj-lt"/>
              </a:rPr>
              <a:t>precise enough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 for technical points, but </a:t>
            </a:r>
            <a:r>
              <a:rPr lang="en-US" sz="2100" b="1" i="1" dirty="0">
                <a:solidFill>
                  <a:srgbClr val="000000"/>
                </a:solidFill>
                <a:latin typeface="+mj-lt"/>
              </a:rPr>
              <a:t>abstracted enough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 for non-technical people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32262" y="3657635"/>
            <a:ext cx="4747178" cy="1400390"/>
            <a:chOff x="3408827" y="3320627"/>
            <a:chExt cx="5374343" cy="1402002"/>
          </a:xfrm>
        </p:grpSpPr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5932432" y="4208562"/>
              <a:ext cx="1121602" cy="420601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64096" y="4255295"/>
              <a:ext cx="747735" cy="3271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</a:t>
              </a:r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4063095" y="3554294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u="sng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</a:p>
          </p:txBody>
        </p:sp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5044497" y="3601027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category</a:t>
              </a:r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3408827" y="3928161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price</a:t>
              </a:r>
            </a:p>
          </p:txBody>
        </p:sp>
        <p:cxnSp>
          <p:nvCxnSpPr>
            <p:cNvPr id="24" name="Straight Connector 23"/>
            <p:cNvCxnSpPr>
              <a:stCxn id="28" idx="5"/>
              <a:endCxn id="25" idx="1"/>
            </p:cNvCxnSpPr>
            <p:nvPr/>
          </p:nvCxnSpPr>
          <p:spPr bwMode="auto">
            <a:xfrm rot="16200000" flipH="1">
              <a:off x="4399564" y="4054329"/>
              <a:ext cx="131696" cy="59737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26" idx="5"/>
              <a:endCxn id="25" idx="0"/>
            </p:cNvCxnSpPr>
            <p:nvPr/>
          </p:nvCxnSpPr>
          <p:spPr bwMode="auto">
            <a:xfrm rot="16200000" flipH="1">
              <a:off x="4808482" y="3925812"/>
              <a:ext cx="341996" cy="31696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27" idx="4"/>
              <a:endCxn id="25" idx="0"/>
            </p:cNvCxnSpPr>
            <p:nvPr/>
          </p:nvCxnSpPr>
          <p:spPr bwMode="auto">
            <a:xfrm rot="5400000">
              <a:off x="5196380" y="3963211"/>
              <a:ext cx="233667" cy="35050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7427901" y="4255295"/>
              <a:ext cx="1355269" cy="4673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Company</a:t>
              </a: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7661568" y="3320627"/>
              <a:ext cx="887935" cy="42060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u="sng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name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rot="5400000">
              <a:off x="7974671" y="3810497"/>
              <a:ext cx="575663" cy="313932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25" idx="3"/>
              <a:endCxn id="22" idx="1"/>
            </p:cNvCxnSpPr>
            <p:nvPr/>
          </p:nvCxnSpPr>
          <p:spPr bwMode="auto">
            <a:xfrm>
              <a:off x="5511831" y="4418862"/>
              <a:ext cx="420601" cy="97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22" idx="3"/>
            </p:cNvCxnSpPr>
            <p:nvPr/>
          </p:nvCxnSpPr>
          <p:spPr bwMode="auto">
            <a:xfrm>
              <a:off x="7054034" y="4418862"/>
              <a:ext cx="373867" cy="701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Right Brace 8"/>
          <p:cNvSpPr/>
          <p:nvPr/>
        </p:nvSpPr>
        <p:spPr>
          <a:xfrm rot="5400000">
            <a:off x="3504661" y="-68031"/>
            <a:ext cx="363038" cy="5501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/>
          <p:cNvSpPr txBox="1"/>
          <p:nvPr/>
        </p:nvSpPr>
        <p:spPr>
          <a:xfrm>
            <a:off x="2201860" y="2886355"/>
            <a:ext cx="278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E/R Model &amp; Diagrams used</a:t>
            </a:r>
          </a:p>
        </p:txBody>
      </p:sp>
      <p:sp>
        <p:nvSpPr>
          <p:cNvPr id="33" name="Pentagon 32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1. Requirements Analysis</a:t>
            </a:r>
          </a:p>
        </p:txBody>
      </p:sp>
      <p:sp>
        <p:nvSpPr>
          <p:cNvPr id="34" name="Chevron 33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2. Conceptual Design </a:t>
            </a:r>
          </a:p>
        </p:txBody>
      </p:sp>
      <p:sp>
        <p:nvSpPr>
          <p:cNvPr id="35" name="Chevron 34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3. Logical, Physical, Security, etc.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Database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127044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Entity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8" y="1690689"/>
            <a:ext cx="8458201" cy="4305590"/>
          </a:xfrm>
        </p:spPr>
        <p:txBody>
          <a:bodyPr>
            <a:normAutofit/>
          </a:bodyPr>
          <a:lstStyle/>
          <a:p>
            <a:r>
              <a:rPr lang="en-US" u="sng" dirty="0"/>
              <a:t>An entity</a:t>
            </a:r>
            <a:r>
              <a:rPr lang="en-US" dirty="0"/>
              <a:t> is an individual object</a:t>
            </a:r>
            <a:endParaRPr lang="en-US" u="sng" dirty="0"/>
          </a:p>
          <a:p>
            <a:pPr lvl="1"/>
            <a:r>
              <a:rPr lang="en-US" dirty="0" err="1"/>
              <a:t>Eg</a:t>
            </a:r>
            <a:r>
              <a:rPr lang="en-US" dirty="0"/>
              <a:t>: A specific person or product</a:t>
            </a:r>
          </a:p>
          <a:p>
            <a:pPr lvl="1"/>
            <a:endParaRPr lang="en-US" u="sng" dirty="0"/>
          </a:p>
          <a:p>
            <a:pPr lvl="1"/>
            <a:endParaRPr lang="en-US" u="sng" dirty="0"/>
          </a:p>
          <a:p>
            <a:r>
              <a:rPr lang="en-US" u="sng" dirty="0"/>
              <a:t>An entity set</a:t>
            </a:r>
            <a:r>
              <a:rPr lang="en-US" dirty="0"/>
              <a:t> is a collection of entities of the same type</a:t>
            </a:r>
          </a:p>
          <a:p>
            <a:pPr lvl="1"/>
            <a:r>
              <a:rPr lang="en-US" i="1" dirty="0"/>
              <a:t>These are what is shown in E/R diagrams - as rectangles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Person, Product</a:t>
            </a:r>
          </a:p>
          <a:p>
            <a:pPr lvl="1"/>
            <a:endParaRPr lang="en-US" i="1" dirty="0"/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2"/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51514" y="5071826"/>
            <a:ext cx="914400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68656" y="5071826"/>
            <a:ext cx="914400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5471" y="497176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4188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85" y="1934340"/>
            <a:ext cx="7951763" cy="3208340"/>
          </a:xfrm>
        </p:spPr>
        <p:txBody>
          <a:bodyPr>
            <a:normAutofit/>
          </a:bodyPr>
          <a:lstStyle/>
          <a:p>
            <a:r>
              <a:rPr lang="en-US" dirty="0"/>
              <a:t>An entity set has </a:t>
            </a:r>
            <a:r>
              <a:rPr lang="en-US" b="1" dirty="0"/>
              <a:t>attributes</a:t>
            </a:r>
          </a:p>
          <a:p>
            <a:pPr lvl="1"/>
            <a:r>
              <a:rPr lang="en-US" u="sng" dirty="0"/>
              <a:t>Represented by ovals attached to an entity 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45738" y="3681699"/>
            <a:ext cx="3737609" cy="1704632"/>
            <a:chOff x="2133600" y="4648200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43400" y="5791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200400" y="4648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800600" y="47244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33600" y="52578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49022" y="54635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415772" y="52539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48250" y="53149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7115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66014" y="3034742"/>
            <a:ext cx="3086100" cy="1257300"/>
            <a:chOff x="2133600" y="4648200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43400" y="57912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200400" y="4648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800600" y="47244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33600" y="52578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49022" y="54635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415772" y="52539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48250" y="53149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Oval 11"/>
          <p:cNvSpPr/>
          <p:nvPr/>
        </p:nvSpPr>
        <p:spPr>
          <a:xfrm>
            <a:off x="830588" y="3232184"/>
            <a:ext cx="3444766" cy="1338263"/>
          </a:xfrm>
          <a:prstGeom prst="ellipse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564366" y="4933548"/>
            <a:ext cx="10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Entity Set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71086" y="4531977"/>
            <a:ext cx="7868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chemeClr val="accent2"/>
                </a:solidFill>
                <a:latin typeface="+mj-lt"/>
              </a:rPr>
              <a:t>Product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173087" y="3383041"/>
            <a:ext cx="1468464" cy="1100391"/>
            <a:chOff x="5226068" y="5426834"/>
            <a:chExt cx="2792109" cy="232286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3512" y="5426834"/>
              <a:ext cx="1137221" cy="63002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226068" y="6190420"/>
              <a:ext cx="2792109" cy="1559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>
                  <a:latin typeface="+mj-lt"/>
                </a:rPr>
                <a:t>Name</a:t>
              </a:r>
              <a:r>
                <a:rPr lang="en-US" sz="1050" dirty="0">
                  <a:latin typeface="+mj-lt"/>
                </a:rPr>
                <a:t>: Xbox</a:t>
              </a:r>
            </a:p>
            <a:p>
              <a:pPr algn="ctr"/>
              <a:r>
                <a:rPr lang="en-US" sz="1050" i="1" dirty="0">
                  <a:latin typeface="+mj-lt"/>
                </a:rPr>
                <a:t>Category</a:t>
              </a:r>
              <a:r>
                <a:rPr lang="en-US" sz="1050" dirty="0">
                  <a:latin typeface="+mj-lt"/>
                </a:rPr>
                <a:t>: Total Multimedia System</a:t>
              </a:r>
            </a:p>
            <a:p>
              <a:pPr algn="ctr"/>
              <a:r>
                <a:rPr lang="en-US" sz="1050" i="1" dirty="0">
                  <a:latin typeface="+mj-lt"/>
                </a:rPr>
                <a:t>Price</a:t>
              </a:r>
              <a:r>
                <a:rPr lang="en-US" sz="1050" dirty="0">
                  <a:latin typeface="+mj-lt"/>
                </a:rPr>
                <a:t>: $250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45733" y="3423091"/>
            <a:ext cx="1595310" cy="1038833"/>
            <a:chOff x="8053161" y="5382402"/>
            <a:chExt cx="2981088" cy="194122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52710" y="5382402"/>
              <a:ext cx="842907" cy="84290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053161" y="6245258"/>
              <a:ext cx="2981088" cy="1078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i="1" dirty="0">
                  <a:latin typeface="+mj-lt"/>
                </a:rPr>
                <a:t>Name</a:t>
              </a:r>
              <a:r>
                <a:rPr lang="en-US" sz="1050" dirty="0">
                  <a:latin typeface="+mj-lt"/>
                </a:rPr>
                <a:t>: My Little Pony Doll</a:t>
              </a:r>
            </a:p>
            <a:p>
              <a:pPr algn="ctr"/>
              <a:r>
                <a:rPr lang="en-US" sz="1050" i="1" dirty="0">
                  <a:latin typeface="+mj-lt"/>
                </a:rPr>
                <a:t>Category</a:t>
              </a:r>
              <a:r>
                <a:rPr lang="en-US" sz="1050" dirty="0">
                  <a:latin typeface="+mj-lt"/>
                </a:rPr>
                <a:t>: Toy</a:t>
              </a:r>
            </a:p>
            <a:p>
              <a:pPr algn="ctr"/>
              <a:r>
                <a:rPr lang="en-US" sz="1050" i="1" dirty="0">
                  <a:latin typeface="+mj-lt"/>
                </a:rPr>
                <a:t>Price</a:t>
              </a:r>
              <a:r>
                <a:rPr lang="en-US" sz="1050" dirty="0">
                  <a:latin typeface="+mj-lt"/>
                </a:rPr>
                <a:t>: $25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654686" y="2873942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Entity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601291" y="3143251"/>
            <a:ext cx="1085009" cy="4778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64366" y="3761159"/>
            <a:ext cx="133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Entity Attribute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729038" y="4092950"/>
            <a:ext cx="890104" cy="1990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00080" y="3862890"/>
            <a:ext cx="413465" cy="2098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914650" y="4743450"/>
            <a:ext cx="1652691" cy="3383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5627734" y="4212860"/>
            <a:ext cx="1724446" cy="9053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12262" y="2106155"/>
            <a:ext cx="286522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Entities are </a:t>
            </a:r>
            <a:r>
              <a:rPr lang="en-US" b="1" u="sng" dirty="0">
                <a:latin typeface="+mj-lt"/>
              </a:rPr>
              <a:t>not</a:t>
            </a:r>
            <a:r>
              <a:rPr lang="en-US" dirty="0">
                <a:latin typeface="+mj-lt"/>
              </a:rPr>
              <a:t> explicitly represented in E/R diagrams!</a:t>
            </a:r>
          </a:p>
        </p:txBody>
      </p:sp>
    </p:spTree>
    <p:extLst>
      <p:ext uri="{BB962C8B-B14F-4D97-AF65-F5344CB8AC3E}">
        <p14:creationId xmlns:p14="http://schemas.microsoft.com/office/powerpoint/2010/main" val="112017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26" grpId="0"/>
      <p:bldP spid="29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5857"/>
            <a:ext cx="7886700" cy="326350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u="sng" dirty="0"/>
              <a:t>key</a:t>
            </a:r>
            <a:r>
              <a:rPr lang="en-US" dirty="0"/>
              <a:t> is a set of attributes that uniquely identifies an entity.</a:t>
            </a:r>
          </a:p>
          <a:p>
            <a:r>
              <a:rPr lang="en-US" dirty="0"/>
              <a:t>Every entity set must have a key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Denote elements of the primary key by </a:t>
            </a:r>
            <a:r>
              <a:rPr lang="en-US" u="sng" dirty="0">
                <a:solidFill>
                  <a:srgbClr val="000000"/>
                </a:solidFill>
              </a:rPr>
              <a:t>underlining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05428" y="4895879"/>
            <a:ext cx="3086100" cy="1257300"/>
            <a:chOff x="2111829" y="3735771"/>
            <a:chExt cx="4114800" cy="1676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21629" y="4878771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178629" y="37357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4778829" y="38119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auto">
            <a:xfrm>
              <a:off x="2111829" y="4345371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9" name="Straight Connector 8"/>
            <p:cNvCxnSpPr>
              <a:stCxn id="8" idx="5"/>
              <a:endCxn id="5" idx="1"/>
            </p:cNvCxnSpPr>
            <p:nvPr/>
          </p:nvCxnSpPr>
          <p:spPr bwMode="auto">
            <a:xfrm rot="16200000" flipH="1">
              <a:off x="3727251" y="4551091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6" idx="5"/>
              <a:endCxn id="5" idx="0"/>
            </p:cNvCxnSpPr>
            <p:nvPr/>
          </p:nvCxnSpPr>
          <p:spPr bwMode="auto">
            <a:xfrm rot="16200000" flipH="1">
              <a:off x="4394001" y="4341541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4"/>
              <a:endCxn id="5" idx="0"/>
            </p:cNvCxnSpPr>
            <p:nvPr/>
          </p:nvCxnSpPr>
          <p:spPr bwMode="auto">
            <a:xfrm rot="5400000">
              <a:off x="5026479" y="4402521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592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 in E/R: </a:t>
            </a:r>
            <a:r>
              <a:rPr lang="en-US" b="1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relationship</a:t>
            </a:r>
            <a:r>
              <a:rPr lang="en-US" dirty="0"/>
              <a:t> is between two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68239" y="3143250"/>
            <a:ext cx="3086100" cy="1257300"/>
            <a:chOff x="1824318" y="3048000"/>
            <a:chExt cx="4114800" cy="167640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34118" y="4191000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891118" y="30480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491318" y="31242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1824318" y="365760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2" name="Straight Connector 11"/>
            <p:cNvCxnSpPr>
              <a:stCxn id="11" idx="5"/>
              <a:endCxn id="8" idx="1"/>
            </p:cNvCxnSpPr>
            <p:nvPr/>
          </p:nvCxnSpPr>
          <p:spPr bwMode="auto">
            <a:xfrm rot="16200000" flipH="1">
              <a:off x="3439740" y="3863320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9" idx="5"/>
              <a:endCxn id="8" idx="0"/>
            </p:cNvCxnSpPr>
            <p:nvPr/>
          </p:nvCxnSpPr>
          <p:spPr bwMode="auto">
            <a:xfrm rot="16200000" flipH="1">
              <a:off x="4106490" y="3653770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10" idx="4"/>
              <a:endCxn id="8" idx="0"/>
            </p:cNvCxnSpPr>
            <p:nvPr/>
          </p:nvCxnSpPr>
          <p:spPr bwMode="auto">
            <a:xfrm rot="5400000">
              <a:off x="4738968" y="3714750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6283139" y="3067924"/>
            <a:ext cx="1371600" cy="1357280"/>
            <a:chOff x="8377518" y="2947566"/>
            <a:chExt cx="1828800" cy="1809706"/>
          </a:xfrm>
        </p:grpSpPr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8377518" y="4191000"/>
              <a:ext cx="1642188" cy="5662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8758518" y="2947566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7" name="Straight Connector 16"/>
            <p:cNvCxnSpPr>
              <a:stCxn id="16" idx="4"/>
              <a:endCxn id="15" idx="0"/>
            </p:cNvCxnSpPr>
            <p:nvPr/>
          </p:nvCxnSpPr>
          <p:spPr bwMode="auto">
            <a:xfrm flipH="1">
              <a:off x="9198612" y="3633366"/>
              <a:ext cx="283806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939989" y="3943350"/>
            <a:ext cx="2343150" cy="514350"/>
            <a:chOff x="5253318" y="4114800"/>
            <a:chExt cx="3124200" cy="6858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5939118" y="4114800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cxnSp>
          <p:nvCxnSpPr>
            <p:cNvPr id="20" name="Straight Connector 19"/>
            <p:cNvCxnSpPr>
              <a:stCxn id="8" idx="3"/>
              <a:endCxn id="5" idx="1"/>
            </p:cNvCxnSpPr>
            <p:nvPr/>
          </p:nvCxnSpPr>
          <p:spPr bwMode="auto">
            <a:xfrm>
              <a:off x="5253318" y="4457700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5" idx="3"/>
              <a:endCxn id="15" idx="1"/>
            </p:cNvCxnSpPr>
            <p:nvPr/>
          </p:nvCxnSpPr>
          <p:spPr bwMode="auto">
            <a:xfrm>
              <a:off x="7767918" y="4457700"/>
              <a:ext cx="609600" cy="1643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080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70AF4D-A564-554C-B564-5675F3AC7BFD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57250"/>
            <a:ext cx="5829300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/>
            </a:r>
            <a:br>
              <a:rPr lang="en-US"/>
            </a:b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71850" y="2057400"/>
            <a:ext cx="2571750" cy="1028700"/>
            <a:chOff x="4495800" y="1600200"/>
            <a:chExt cx="3429000" cy="1371600"/>
          </a:xfrm>
        </p:grpSpPr>
        <p:sp>
          <p:nvSpPr>
            <p:cNvPr id="21533" name="AutoShape 8"/>
            <p:cNvSpPr>
              <a:spLocks noChangeArrowheads="1"/>
            </p:cNvSpPr>
            <p:nvPr/>
          </p:nvSpPr>
          <p:spPr bwMode="auto">
            <a:xfrm>
              <a:off x="5181600" y="16002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21535" name="Line 17"/>
            <p:cNvSpPr>
              <a:spLocks noChangeShapeType="1"/>
            </p:cNvSpPr>
            <p:nvPr/>
          </p:nvSpPr>
          <p:spPr bwMode="auto">
            <a:xfrm>
              <a:off x="6705600" y="22860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36" name="Line 21"/>
            <p:cNvSpPr>
              <a:spLocks noChangeShapeType="1"/>
            </p:cNvSpPr>
            <p:nvPr/>
          </p:nvSpPr>
          <p:spPr bwMode="auto">
            <a:xfrm flipH="1">
              <a:off x="4495800" y="22860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71700" y="3143250"/>
            <a:ext cx="1314450" cy="1600200"/>
            <a:chOff x="2895600" y="3048000"/>
            <a:chExt cx="1752600" cy="2133600"/>
          </a:xfrm>
        </p:grpSpPr>
        <p:sp>
          <p:nvSpPr>
            <p:cNvPr id="21532" name="AutoShape 7"/>
            <p:cNvSpPr>
              <a:spLocks noChangeArrowheads="1"/>
            </p:cNvSpPr>
            <p:nvPr/>
          </p:nvSpPr>
          <p:spPr bwMode="auto">
            <a:xfrm>
              <a:off x="2895600" y="35052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buys</a:t>
              </a:r>
            </a:p>
          </p:txBody>
        </p:sp>
        <p:sp>
          <p:nvSpPr>
            <p:cNvPr id="21537" name="Line 22"/>
            <p:cNvSpPr>
              <a:spLocks noChangeShapeType="1"/>
            </p:cNvSpPr>
            <p:nvPr/>
          </p:nvSpPr>
          <p:spPr bwMode="auto">
            <a:xfrm flipV="1">
              <a:off x="3657600" y="3048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38" name="Line 23"/>
            <p:cNvSpPr>
              <a:spLocks noChangeShapeType="1"/>
            </p:cNvSpPr>
            <p:nvPr/>
          </p:nvSpPr>
          <p:spPr bwMode="auto">
            <a:xfrm>
              <a:off x="3657600" y="48768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72100" y="2857500"/>
            <a:ext cx="1600200" cy="1828800"/>
            <a:chOff x="7162800" y="2667000"/>
            <a:chExt cx="2133600" cy="2438400"/>
          </a:xfrm>
        </p:grpSpPr>
        <p:sp>
          <p:nvSpPr>
            <p:cNvPr id="21534" name="AutoShape 9"/>
            <p:cNvSpPr>
              <a:spLocks noChangeArrowheads="1"/>
            </p:cNvSpPr>
            <p:nvPr/>
          </p:nvSpPr>
          <p:spPr bwMode="auto">
            <a:xfrm>
              <a:off x="7772400" y="36576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employs</a:t>
              </a:r>
            </a:p>
          </p:txBody>
        </p:sp>
        <p:sp>
          <p:nvSpPr>
            <p:cNvPr id="21539" name="Line 25"/>
            <p:cNvSpPr>
              <a:spLocks noChangeShapeType="1"/>
            </p:cNvSpPr>
            <p:nvPr/>
          </p:nvSpPr>
          <p:spPr bwMode="auto">
            <a:xfrm flipH="1">
              <a:off x="7162800" y="4343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21540" name="AutoShape 29"/>
            <p:cNvCxnSpPr>
              <a:cxnSpLocks noChangeShapeType="1"/>
              <a:stCxn id="21534" idx="0"/>
              <a:endCxn id="21509" idx="2"/>
            </p:cNvCxnSpPr>
            <p:nvPr/>
          </p:nvCxnSpPr>
          <p:spPr bwMode="auto">
            <a:xfrm flipV="1">
              <a:off x="8534400" y="2667000"/>
              <a:ext cx="495300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3"/>
          <p:cNvGrpSpPr/>
          <p:nvPr/>
        </p:nvGrpSpPr>
        <p:grpSpPr>
          <a:xfrm>
            <a:off x="1257300" y="1200150"/>
            <a:ext cx="3028950" cy="1943100"/>
            <a:chOff x="1676400" y="457200"/>
            <a:chExt cx="4038600" cy="2590800"/>
          </a:xfrm>
        </p:grpSpPr>
        <p:sp>
          <p:nvSpPr>
            <p:cNvPr id="21510" name="Rectangle 11"/>
            <p:cNvSpPr>
              <a:spLocks noChangeArrowheads="1"/>
            </p:cNvSpPr>
            <p:nvPr/>
          </p:nvSpPr>
          <p:spPr bwMode="auto">
            <a:xfrm>
              <a:off x="2362200" y="2286000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grpSp>
          <p:nvGrpSpPr>
            <p:cNvPr id="21513" name="Group 33"/>
            <p:cNvGrpSpPr>
              <a:grpSpLocks/>
            </p:cNvGrpSpPr>
            <p:nvPr/>
          </p:nvGrpSpPr>
          <p:grpSpPr bwMode="auto">
            <a:xfrm>
              <a:off x="1676400" y="457200"/>
              <a:ext cx="4038600" cy="1828800"/>
              <a:chOff x="96" y="288"/>
              <a:chExt cx="2544" cy="1152"/>
            </a:xfrm>
          </p:grpSpPr>
          <p:sp>
            <p:nvSpPr>
              <p:cNvPr id="21526" name="Oval 12"/>
              <p:cNvSpPr>
                <a:spLocks noChangeArrowheads="1"/>
              </p:cNvSpPr>
              <p:nvPr/>
            </p:nvSpPr>
            <p:spPr bwMode="auto">
              <a:xfrm>
                <a:off x="720" y="288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27" name="Oval 13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category</a:t>
                </a:r>
              </a:p>
            </p:txBody>
          </p:sp>
          <p:sp>
            <p:nvSpPr>
              <p:cNvPr id="21528" name="Oval 16"/>
              <p:cNvSpPr>
                <a:spLocks noChangeArrowheads="1"/>
              </p:cNvSpPr>
              <p:nvPr/>
            </p:nvSpPr>
            <p:spPr bwMode="auto">
              <a:xfrm>
                <a:off x="96" y="86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price</a:t>
                </a:r>
              </a:p>
            </p:txBody>
          </p:sp>
          <p:sp>
            <p:nvSpPr>
              <p:cNvPr id="21529" name="Line 18"/>
              <p:cNvSpPr>
                <a:spLocks noChangeShapeType="1"/>
              </p:cNvSpPr>
              <p:nvPr/>
            </p:nvSpPr>
            <p:spPr bwMode="auto">
              <a:xfrm flipH="1" flipV="1">
                <a:off x="720" y="124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0" name="Line 19"/>
              <p:cNvSpPr>
                <a:spLocks noChangeShapeType="1"/>
              </p:cNvSpPr>
              <p:nvPr/>
            </p:nvSpPr>
            <p:spPr bwMode="auto">
              <a:xfrm flipV="1">
                <a:off x="1200" y="72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1" name="Line 20"/>
              <p:cNvSpPr>
                <a:spLocks noChangeShapeType="1"/>
              </p:cNvSpPr>
              <p:nvPr/>
            </p:nvSpPr>
            <p:spPr bwMode="auto">
              <a:xfrm flipV="1">
                <a:off x="1584" y="720"/>
                <a:ext cx="48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114550" y="4400550"/>
            <a:ext cx="5029200" cy="1485900"/>
            <a:chOff x="2819400" y="4724400"/>
            <a:chExt cx="6705600" cy="1981200"/>
          </a:xfrm>
        </p:grpSpPr>
        <p:sp>
          <p:nvSpPr>
            <p:cNvPr id="21508" name="Rectangle 6"/>
            <p:cNvSpPr>
              <a:spLocks noChangeArrowheads="1"/>
            </p:cNvSpPr>
            <p:nvPr/>
          </p:nvSpPr>
          <p:spPr bwMode="auto">
            <a:xfrm>
              <a:off x="4648200" y="4724400"/>
              <a:ext cx="2514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grpSp>
          <p:nvGrpSpPr>
            <p:cNvPr id="21514" name="Group 31"/>
            <p:cNvGrpSpPr>
              <a:grpSpLocks/>
            </p:cNvGrpSpPr>
            <p:nvPr/>
          </p:nvGrpSpPr>
          <p:grpSpPr bwMode="auto">
            <a:xfrm>
              <a:off x="2819400" y="5486400"/>
              <a:ext cx="6705600" cy="1219200"/>
              <a:chOff x="816" y="3456"/>
              <a:chExt cx="4224" cy="768"/>
            </a:xfrm>
          </p:grpSpPr>
          <p:sp>
            <p:nvSpPr>
              <p:cNvPr id="21520" name="Oval 3"/>
              <p:cNvSpPr>
                <a:spLocks noChangeArrowheads="1"/>
              </p:cNvSpPr>
              <p:nvPr/>
            </p:nvSpPr>
            <p:spPr bwMode="auto">
              <a:xfrm>
                <a:off x="816" y="379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address</a:t>
                </a:r>
              </a:p>
            </p:txBody>
          </p:sp>
          <p:sp>
            <p:nvSpPr>
              <p:cNvPr id="21521" name="Oval 4"/>
              <p:cNvSpPr>
                <a:spLocks noChangeArrowheads="1"/>
              </p:cNvSpPr>
              <p:nvPr/>
            </p:nvSpPr>
            <p:spPr bwMode="auto">
              <a:xfrm>
                <a:off x="2448" y="374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22" name="Oval 5"/>
              <p:cNvSpPr>
                <a:spLocks noChangeArrowheads="1"/>
              </p:cNvSpPr>
              <p:nvPr/>
            </p:nvSpPr>
            <p:spPr bwMode="auto">
              <a:xfrm>
                <a:off x="4128" y="3744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u="sng">
                    <a:solidFill>
                      <a:srgbClr val="000000"/>
                    </a:solidFill>
                  </a:rPr>
                  <a:t>ssn</a:t>
                </a:r>
              </a:p>
            </p:txBody>
          </p:sp>
          <p:sp>
            <p:nvSpPr>
              <p:cNvPr id="21523" name="Line 26"/>
              <p:cNvSpPr>
                <a:spLocks noChangeShapeType="1"/>
              </p:cNvSpPr>
              <p:nvPr/>
            </p:nvSpPr>
            <p:spPr bwMode="auto">
              <a:xfrm flipH="1">
                <a:off x="1632" y="3456"/>
                <a:ext cx="105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4" name="Line 27"/>
              <p:cNvSpPr>
                <a:spLocks noChangeShapeType="1"/>
              </p:cNvSpPr>
              <p:nvPr/>
            </p:nvSpPr>
            <p:spPr bwMode="auto">
              <a:xfrm>
                <a:off x="2688" y="3456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5" name="Line 28"/>
              <p:cNvSpPr>
                <a:spLocks noChangeShapeType="1"/>
              </p:cNvSpPr>
              <p:nvPr/>
            </p:nvSpPr>
            <p:spPr bwMode="auto">
              <a:xfrm>
                <a:off x="3168" y="3456"/>
                <a:ext cx="105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943600" y="1371600"/>
            <a:ext cx="1943100" cy="2228850"/>
            <a:chOff x="7924800" y="685800"/>
            <a:chExt cx="2590800" cy="2971800"/>
          </a:xfrm>
        </p:grpSpPr>
        <p:sp>
          <p:nvSpPr>
            <p:cNvPr id="21509" name="Rectangle 10"/>
            <p:cNvSpPr>
              <a:spLocks noChangeArrowheads="1"/>
            </p:cNvSpPr>
            <p:nvPr/>
          </p:nvSpPr>
          <p:spPr bwMode="auto">
            <a:xfrm>
              <a:off x="7924800" y="19050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grpSp>
          <p:nvGrpSpPr>
            <p:cNvPr id="21515" name="Group 32"/>
            <p:cNvGrpSpPr>
              <a:grpSpLocks/>
            </p:cNvGrpSpPr>
            <p:nvPr/>
          </p:nvGrpSpPr>
          <p:grpSpPr bwMode="auto">
            <a:xfrm>
              <a:off x="8915400" y="685800"/>
              <a:ext cx="1600200" cy="2971800"/>
              <a:chOff x="4656" y="432"/>
              <a:chExt cx="1008" cy="1872"/>
            </a:xfrm>
          </p:grpSpPr>
          <p:sp>
            <p:nvSpPr>
              <p:cNvPr id="21516" name="Oval 14"/>
              <p:cNvSpPr>
                <a:spLocks noChangeArrowheads="1"/>
              </p:cNvSpPr>
              <p:nvPr/>
            </p:nvSpPr>
            <p:spPr bwMode="auto">
              <a:xfrm>
                <a:off x="4752" y="187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stockprice</a:t>
                </a:r>
              </a:p>
            </p:txBody>
          </p:sp>
          <p:sp>
            <p:nvSpPr>
              <p:cNvPr id="21517" name="Oval 15"/>
              <p:cNvSpPr>
                <a:spLocks noChangeArrowheads="1"/>
              </p:cNvSpPr>
              <p:nvPr/>
            </p:nvSpPr>
            <p:spPr bwMode="auto">
              <a:xfrm>
                <a:off x="4656" y="432"/>
                <a:ext cx="912" cy="432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21518" name="Line 24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1519" name="AutoShape 30"/>
              <p:cNvCxnSpPr>
                <a:cxnSpLocks noChangeShapeType="1"/>
                <a:stCxn id="21509" idx="2"/>
                <a:endCxn id="21516" idx="0"/>
              </p:cNvCxnSpPr>
              <p:nvPr/>
            </p:nvCxnSpPr>
            <p:spPr bwMode="auto">
              <a:xfrm>
                <a:off x="4728" y="1680"/>
                <a:ext cx="48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233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Relationship?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368" y="1855504"/>
            <a:ext cx="6572250" cy="3086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Let A, B 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/>
              <a:t>}</a:t>
            </a:r>
          </a:p>
          <a:p>
            <a:pPr lvl="2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162675" y="2001951"/>
            <a:ext cx="2352675" cy="1885950"/>
            <a:chOff x="7895319" y="2364468"/>
            <a:chExt cx="3136900" cy="2514600"/>
          </a:xfrm>
        </p:grpSpPr>
        <p:grpSp>
          <p:nvGrpSpPr>
            <p:cNvPr id="25605" name="Group 4"/>
            <p:cNvGrpSpPr>
              <a:grpSpLocks/>
            </p:cNvGrpSpPr>
            <p:nvPr/>
          </p:nvGrpSpPr>
          <p:grpSpPr bwMode="auto">
            <a:xfrm>
              <a:off x="7895319" y="2558143"/>
              <a:ext cx="3136900" cy="2320925"/>
              <a:chOff x="1144" y="2858"/>
              <a:chExt cx="1976" cy="1462"/>
            </a:xfrm>
          </p:grpSpPr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1670" y="2858"/>
                <a:ext cx="25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5612" name="Text Box 6"/>
              <p:cNvSpPr txBox="1">
                <a:spLocks noChangeArrowheads="1"/>
              </p:cNvSpPr>
              <p:nvPr/>
            </p:nvSpPr>
            <p:spPr bwMode="auto">
              <a:xfrm>
                <a:off x="1670" y="3277"/>
                <a:ext cx="25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5613" name="Text Box 7"/>
              <p:cNvSpPr txBox="1">
                <a:spLocks noChangeArrowheads="1"/>
              </p:cNvSpPr>
              <p:nvPr/>
            </p:nvSpPr>
            <p:spPr bwMode="auto">
              <a:xfrm>
                <a:off x="1670" y="3696"/>
                <a:ext cx="253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25614" name="Text Box 8"/>
              <p:cNvSpPr txBox="1">
                <a:spLocks noChangeArrowheads="1"/>
              </p:cNvSpPr>
              <p:nvPr/>
            </p:nvSpPr>
            <p:spPr bwMode="auto">
              <a:xfrm>
                <a:off x="2726" y="2858"/>
                <a:ext cx="24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25615" name="Text Box 9"/>
              <p:cNvSpPr txBox="1">
                <a:spLocks noChangeArrowheads="1"/>
              </p:cNvSpPr>
              <p:nvPr/>
            </p:nvSpPr>
            <p:spPr bwMode="auto">
              <a:xfrm>
                <a:off x="2726" y="3226"/>
                <a:ext cx="25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25616" name="Text Box 10"/>
              <p:cNvSpPr txBox="1">
                <a:spLocks noChangeArrowheads="1"/>
              </p:cNvSpPr>
              <p:nvPr/>
            </p:nvSpPr>
            <p:spPr bwMode="auto">
              <a:xfrm>
                <a:off x="2726" y="3594"/>
                <a:ext cx="23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25617" name="Text Box 11"/>
              <p:cNvSpPr txBox="1">
                <a:spLocks noChangeArrowheads="1"/>
              </p:cNvSpPr>
              <p:nvPr/>
            </p:nvSpPr>
            <p:spPr bwMode="auto">
              <a:xfrm>
                <a:off x="2726" y="3962"/>
                <a:ext cx="257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25618" name="Oval 12"/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576" cy="115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9" name="Oval 13"/>
              <p:cNvSpPr>
                <a:spLocks noChangeArrowheads="1"/>
              </p:cNvSpPr>
              <p:nvPr/>
            </p:nvSpPr>
            <p:spPr bwMode="auto">
              <a:xfrm>
                <a:off x="2544" y="2880"/>
                <a:ext cx="576" cy="14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3" name="Text Box 17"/>
              <p:cNvSpPr txBox="1">
                <a:spLocks noChangeArrowheads="1"/>
              </p:cNvSpPr>
              <p:nvPr/>
            </p:nvSpPr>
            <p:spPr bwMode="auto">
              <a:xfrm>
                <a:off x="1144" y="2858"/>
                <a:ext cx="364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A=</a:t>
                </a:r>
              </a:p>
            </p:txBody>
          </p:sp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9725707" y="2364468"/>
              <a:ext cx="56682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B=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5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Relationship?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285" y="1731679"/>
            <a:ext cx="5209496" cy="30861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Let A, B 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/>
              <a:t>}</a:t>
            </a:r>
          </a:p>
          <a:p>
            <a:pPr marL="342900" lvl="1" indent="0"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x B (the </a:t>
            </a:r>
            <a:r>
              <a:rPr lang="en-US" b="1" i="1" dirty="0"/>
              <a:t>cross-product</a:t>
            </a:r>
            <a:r>
              <a:rPr lang="en-US" dirty="0"/>
              <a:t>) is the set of all pairs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2"/>
            <a:r>
              <a:rPr lang="en-US" i="1" dirty="0"/>
              <a:t>A </a:t>
            </a:r>
            <a:r>
              <a:rPr lang="en-US" i="1" dirty="0">
                <a:sym typeface="Symbol" charset="2"/>
              </a:rPr>
              <a:t> B = {(1,a), (1,b), (1,c), (1,d), (2,a), (2,b), (2,c), (2,d), (3,a), (3,b), (3,c), (3,d)}</a:t>
            </a:r>
          </a:p>
          <a:p>
            <a:pPr lvl="2"/>
            <a:endParaRPr lang="en-US" i="1" dirty="0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6162675" y="2137570"/>
            <a:ext cx="2352675" cy="1885950"/>
            <a:chOff x="1144" y="2736"/>
            <a:chExt cx="1976" cy="1584"/>
          </a:xfrm>
        </p:grpSpPr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1670" y="2858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1670" y="3277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13" name="Text Box 7"/>
            <p:cNvSpPr txBox="1">
              <a:spLocks noChangeArrowheads="1"/>
            </p:cNvSpPr>
            <p:nvPr/>
          </p:nvSpPr>
          <p:spPr bwMode="auto">
            <a:xfrm>
              <a:off x="1670" y="3696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14" name="Text Box 8"/>
            <p:cNvSpPr txBox="1">
              <a:spLocks noChangeArrowheads="1"/>
            </p:cNvSpPr>
            <p:nvPr/>
          </p:nvSpPr>
          <p:spPr bwMode="auto">
            <a:xfrm>
              <a:off x="2726" y="2858"/>
              <a:ext cx="2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615" name="Text Box 9"/>
            <p:cNvSpPr txBox="1">
              <a:spLocks noChangeArrowheads="1"/>
            </p:cNvSpPr>
            <p:nvPr/>
          </p:nvSpPr>
          <p:spPr bwMode="auto">
            <a:xfrm>
              <a:off x="2726" y="3226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616" name="Text Box 10"/>
            <p:cNvSpPr txBox="1">
              <a:spLocks noChangeArrowheads="1"/>
            </p:cNvSpPr>
            <p:nvPr/>
          </p:nvSpPr>
          <p:spPr bwMode="auto">
            <a:xfrm>
              <a:off x="2726" y="3594"/>
              <a:ext cx="23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726" y="3962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618" name="Oval 12"/>
            <p:cNvSpPr>
              <a:spLocks noChangeArrowheads="1"/>
            </p:cNvSpPr>
            <p:nvPr/>
          </p:nvSpPr>
          <p:spPr bwMode="auto">
            <a:xfrm>
              <a:off x="1488" y="2880"/>
              <a:ext cx="576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9" name="Oval 13"/>
            <p:cNvSpPr>
              <a:spLocks noChangeArrowheads="1"/>
            </p:cNvSpPr>
            <p:nvPr/>
          </p:nvSpPr>
          <p:spPr bwMode="auto">
            <a:xfrm>
              <a:off x="2544" y="2880"/>
              <a:ext cx="57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3" name="Text Box 17"/>
            <p:cNvSpPr txBox="1">
              <a:spLocks noChangeArrowheads="1"/>
            </p:cNvSpPr>
            <p:nvPr/>
          </p:nvSpPr>
          <p:spPr bwMode="auto">
            <a:xfrm>
              <a:off x="1144" y="2858"/>
              <a:ext cx="3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A=</a:t>
              </a:r>
            </a:p>
          </p:txBody>
        </p:sp>
        <p:sp>
          <p:nvSpPr>
            <p:cNvPr id="25624" name="Text Box 18"/>
            <p:cNvSpPr txBox="1">
              <a:spLocks noChangeArrowheads="1"/>
            </p:cNvSpPr>
            <p:nvPr/>
          </p:nvSpPr>
          <p:spPr bwMode="auto">
            <a:xfrm>
              <a:off x="2297" y="2736"/>
              <a:ext cx="3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B=</a:t>
              </a:r>
            </a:p>
          </p:txBody>
        </p:sp>
      </p:grpSp>
      <p:cxnSp>
        <p:nvCxnSpPr>
          <p:cNvPr id="3" name="Straight Connector 2"/>
          <p:cNvCxnSpPr>
            <a:stCxn id="25611" idx="3"/>
            <a:endCxn id="25614" idx="1"/>
          </p:cNvCxnSpPr>
          <p:nvPr/>
        </p:nvCxnSpPr>
        <p:spPr bwMode="auto">
          <a:xfrm>
            <a:off x="7090172" y="2467373"/>
            <a:ext cx="956072" cy="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25611" idx="3"/>
            <a:endCxn id="25615" idx="1"/>
          </p:cNvCxnSpPr>
          <p:nvPr/>
        </p:nvCxnSpPr>
        <p:spPr bwMode="auto">
          <a:xfrm>
            <a:off x="7090172" y="2467373"/>
            <a:ext cx="956072" cy="43815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25611" idx="3"/>
            <a:endCxn id="25616" idx="1"/>
          </p:cNvCxnSpPr>
          <p:nvPr/>
        </p:nvCxnSpPr>
        <p:spPr bwMode="auto">
          <a:xfrm>
            <a:off x="7090172" y="2467373"/>
            <a:ext cx="956072" cy="87630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5611" idx="3"/>
            <a:endCxn id="25617" idx="1"/>
          </p:cNvCxnSpPr>
          <p:nvPr/>
        </p:nvCxnSpPr>
        <p:spPr bwMode="auto">
          <a:xfrm>
            <a:off x="7090172" y="2467373"/>
            <a:ext cx="956072" cy="131445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25612" idx="3"/>
            <a:endCxn id="25614" idx="1"/>
          </p:cNvCxnSpPr>
          <p:nvPr/>
        </p:nvCxnSpPr>
        <p:spPr bwMode="auto">
          <a:xfrm flipV="1">
            <a:off x="7090172" y="2467373"/>
            <a:ext cx="956072" cy="49887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5612" idx="3"/>
            <a:endCxn id="25615" idx="1"/>
          </p:cNvCxnSpPr>
          <p:nvPr/>
        </p:nvCxnSpPr>
        <p:spPr bwMode="auto">
          <a:xfrm flipV="1">
            <a:off x="7090172" y="2905523"/>
            <a:ext cx="956072" cy="6072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5612" idx="3"/>
            <a:endCxn id="25616" idx="1"/>
          </p:cNvCxnSpPr>
          <p:nvPr/>
        </p:nvCxnSpPr>
        <p:spPr bwMode="auto">
          <a:xfrm>
            <a:off x="7090172" y="2966245"/>
            <a:ext cx="956072" cy="37742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5613" idx="3"/>
            <a:endCxn id="25614" idx="1"/>
          </p:cNvCxnSpPr>
          <p:nvPr/>
        </p:nvCxnSpPr>
        <p:spPr bwMode="auto">
          <a:xfrm flipV="1">
            <a:off x="7090172" y="2467373"/>
            <a:ext cx="956072" cy="99774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25612" idx="3"/>
            <a:endCxn id="25617" idx="1"/>
          </p:cNvCxnSpPr>
          <p:nvPr/>
        </p:nvCxnSpPr>
        <p:spPr bwMode="auto">
          <a:xfrm>
            <a:off x="7090172" y="2966245"/>
            <a:ext cx="956072" cy="81557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25613" idx="3"/>
            <a:endCxn id="25615" idx="1"/>
          </p:cNvCxnSpPr>
          <p:nvPr/>
        </p:nvCxnSpPr>
        <p:spPr bwMode="auto">
          <a:xfrm flipV="1">
            <a:off x="7090172" y="2905523"/>
            <a:ext cx="956072" cy="55959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25613" idx="3"/>
            <a:endCxn id="25616" idx="1"/>
          </p:cNvCxnSpPr>
          <p:nvPr/>
        </p:nvCxnSpPr>
        <p:spPr bwMode="auto">
          <a:xfrm flipV="1">
            <a:off x="7090172" y="3343673"/>
            <a:ext cx="956072" cy="12144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25613" idx="3"/>
            <a:endCxn id="25617" idx="1"/>
          </p:cNvCxnSpPr>
          <p:nvPr/>
        </p:nvCxnSpPr>
        <p:spPr bwMode="auto">
          <a:xfrm>
            <a:off x="7090172" y="3465117"/>
            <a:ext cx="956072" cy="31670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746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3F95D7-B761-C348-9BCF-35957E191C36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Relationship?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1" y="1805781"/>
            <a:ext cx="5292838" cy="443547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/>
              <a:t>A mathematical definition: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Let A, B be sets</a:t>
            </a:r>
          </a:p>
          <a:p>
            <a:pPr lvl="2"/>
            <a:r>
              <a:rPr lang="en-US" i="1" dirty="0"/>
              <a:t>A={1,2,3},   B={</a:t>
            </a:r>
            <a:r>
              <a:rPr lang="en-US" i="1" dirty="0" err="1"/>
              <a:t>a,b,c,d</a:t>
            </a:r>
            <a:r>
              <a:rPr lang="en-US" i="1" dirty="0"/>
              <a:t>},</a:t>
            </a:r>
          </a:p>
          <a:p>
            <a:pPr marL="342900" lvl="1" indent="0"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x B (the </a:t>
            </a:r>
            <a:r>
              <a:rPr lang="en-US" b="1" i="1" dirty="0"/>
              <a:t>cross-product</a:t>
            </a:r>
            <a:r>
              <a:rPr lang="en-US" dirty="0"/>
              <a:t>) is the set of all pairs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2"/>
            <a:r>
              <a:rPr lang="en-US" i="1" dirty="0"/>
              <a:t>A </a:t>
            </a:r>
            <a:r>
              <a:rPr lang="en-US" i="1" dirty="0">
                <a:sym typeface="Symbol" charset="2"/>
              </a:rPr>
              <a:t> B = {(1,a), (1,b), (1,c), (1,d), (2,a), (2,b), (2,c), (2,d), (3,a), (3,b), (3,c), (3,d)}</a:t>
            </a:r>
          </a:p>
          <a:p>
            <a:pPr lvl="3"/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We define a </a:t>
            </a:r>
            <a:r>
              <a:rPr lang="en-US" b="1" u="sng" dirty="0"/>
              <a:t>relationship</a:t>
            </a:r>
            <a:r>
              <a:rPr lang="en-US" b="1" dirty="0"/>
              <a:t> to be a subset of A x B</a:t>
            </a:r>
          </a:p>
          <a:p>
            <a:pPr lvl="2"/>
            <a:r>
              <a:rPr lang="en-US" i="1" dirty="0"/>
              <a:t>R = {(1,a), (2,c), (2,d), (3,b)}</a:t>
            </a:r>
          </a:p>
          <a:p>
            <a:pPr lvl="3"/>
            <a:endParaRPr lang="en-US" i="1" dirty="0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6278676" y="2030526"/>
            <a:ext cx="2352675" cy="1885950"/>
            <a:chOff x="1144" y="2736"/>
            <a:chExt cx="1976" cy="1584"/>
          </a:xfrm>
        </p:grpSpPr>
        <p:sp>
          <p:nvSpPr>
            <p:cNvPr id="25611" name="Text Box 5"/>
            <p:cNvSpPr txBox="1">
              <a:spLocks noChangeArrowheads="1"/>
            </p:cNvSpPr>
            <p:nvPr/>
          </p:nvSpPr>
          <p:spPr bwMode="auto">
            <a:xfrm>
              <a:off x="1670" y="2858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5612" name="Text Box 6"/>
            <p:cNvSpPr txBox="1">
              <a:spLocks noChangeArrowheads="1"/>
            </p:cNvSpPr>
            <p:nvPr/>
          </p:nvSpPr>
          <p:spPr bwMode="auto">
            <a:xfrm>
              <a:off x="1670" y="3277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613" name="Text Box 7"/>
            <p:cNvSpPr txBox="1">
              <a:spLocks noChangeArrowheads="1"/>
            </p:cNvSpPr>
            <p:nvPr/>
          </p:nvSpPr>
          <p:spPr bwMode="auto">
            <a:xfrm>
              <a:off x="1670" y="3696"/>
              <a:ext cx="25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5614" name="Text Box 8"/>
            <p:cNvSpPr txBox="1">
              <a:spLocks noChangeArrowheads="1"/>
            </p:cNvSpPr>
            <p:nvPr/>
          </p:nvSpPr>
          <p:spPr bwMode="auto">
            <a:xfrm>
              <a:off x="2726" y="2858"/>
              <a:ext cx="2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615" name="Text Box 9"/>
            <p:cNvSpPr txBox="1">
              <a:spLocks noChangeArrowheads="1"/>
            </p:cNvSpPr>
            <p:nvPr/>
          </p:nvSpPr>
          <p:spPr bwMode="auto">
            <a:xfrm>
              <a:off x="2726" y="3226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5616" name="Text Box 10"/>
            <p:cNvSpPr txBox="1">
              <a:spLocks noChangeArrowheads="1"/>
            </p:cNvSpPr>
            <p:nvPr/>
          </p:nvSpPr>
          <p:spPr bwMode="auto">
            <a:xfrm>
              <a:off x="2726" y="3594"/>
              <a:ext cx="23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726" y="3962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618" name="Oval 12"/>
            <p:cNvSpPr>
              <a:spLocks noChangeArrowheads="1"/>
            </p:cNvSpPr>
            <p:nvPr/>
          </p:nvSpPr>
          <p:spPr bwMode="auto">
            <a:xfrm>
              <a:off x="1488" y="2880"/>
              <a:ext cx="576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9" name="Oval 13"/>
            <p:cNvSpPr>
              <a:spLocks noChangeArrowheads="1"/>
            </p:cNvSpPr>
            <p:nvPr/>
          </p:nvSpPr>
          <p:spPr bwMode="auto">
            <a:xfrm>
              <a:off x="2544" y="2880"/>
              <a:ext cx="576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23" name="Text Box 17"/>
            <p:cNvSpPr txBox="1">
              <a:spLocks noChangeArrowheads="1"/>
            </p:cNvSpPr>
            <p:nvPr/>
          </p:nvSpPr>
          <p:spPr bwMode="auto">
            <a:xfrm>
              <a:off x="1144" y="2858"/>
              <a:ext cx="3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A=</a:t>
              </a:r>
            </a:p>
          </p:txBody>
        </p:sp>
        <p:sp>
          <p:nvSpPr>
            <p:cNvPr id="25624" name="Text Box 18"/>
            <p:cNvSpPr txBox="1">
              <a:spLocks noChangeArrowheads="1"/>
            </p:cNvSpPr>
            <p:nvPr/>
          </p:nvSpPr>
          <p:spPr bwMode="auto">
            <a:xfrm>
              <a:off x="2297" y="2736"/>
              <a:ext cx="3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B=</a:t>
              </a:r>
            </a:p>
          </p:txBody>
        </p:sp>
      </p:grpSp>
      <p:cxnSp>
        <p:nvCxnSpPr>
          <p:cNvPr id="3" name="Straight Connector 2"/>
          <p:cNvCxnSpPr>
            <a:stCxn id="25611" idx="3"/>
            <a:endCxn id="25614" idx="1"/>
          </p:cNvCxnSpPr>
          <p:nvPr/>
        </p:nvCxnSpPr>
        <p:spPr bwMode="auto">
          <a:xfrm>
            <a:off x="7206173" y="2360329"/>
            <a:ext cx="9560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612" idx="3"/>
            <a:endCxn id="25616" idx="1"/>
          </p:cNvCxnSpPr>
          <p:nvPr/>
        </p:nvCxnSpPr>
        <p:spPr bwMode="auto">
          <a:xfrm>
            <a:off x="7206173" y="2859201"/>
            <a:ext cx="956072" cy="3774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612" idx="3"/>
            <a:endCxn id="25617" idx="1"/>
          </p:cNvCxnSpPr>
          <p:nvPr/>
        </p:nvCxnSpPr>
        <p:spPr bwMode="auto">
          <a:xfrm>
            <a:off x="7206173" y="2859201"/>
            <a:ext cx="956072" cy="8155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613" idx="3"/>
            <a:endCxn id="25615" idx="1"/>
          </p:cNvCxnSpPr>
          <p:nvPr/>
        </p:nvCxnSpPr>
        <p:spPr bwMode="auto">
          <a:xfrm flipV="1">
            <a:off x="7206173" y="2798479"/>
            <a:ext cx="956072" cy="5595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31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database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design</a:t>
            </a:r>
            <a:r>
              <a:rPr lang="en-US" altLang="zh-CN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b="1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create?</a:t>
            </a:r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table?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relationships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5" y="2330214"/>
            <a:ext cx="8515350" cy="20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0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09311"/>
              </p:ext>
            </p:extLst>
          </p:nvPr>
        </p:nvGraphicFramePr>
        <p:xfrm>
          <a:off x="1879132" y="2199718"/>
          <a:ext cx="2497421" cy="112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66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38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6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85152"/>
              </p:ext>
            </p:extLst>
          </p:nvPr>
        </p:nvGraphicFramePr>
        <p:xfrm>
          <a:off x="671412" y="2210434"/>
          <a:ext cx="995483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954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882971" y="1733097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650" y="174381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78816" y="3900303"/>
            <a:ext cx="4575839" cy="1109411"/>
            <a:chOff x="1849016" y="2994219"/>
            <a:chExt cx="8514183" cy="1853034"/>
          </a:xfrm>
        </p:grpSpPr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40" name="Straight Connector 39"/>
            <p:cNvCxnSpPr>
              <a:stCxn id="41" idx="5"/>
              <a:endCxn id="38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39" idx="5"/>
              <a:endCxn id="38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40" idx="4"/>
              <a:endCxn id="38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45" name="Straight Connector 44"/>
            <p:cNvCxnSpPr>
              <a:stCxn id="46" idx="4"/>
              <a:endCxn id="45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38" idx="3"/>
              <a:endCxn id="37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37" idx="3"/>
              <a:endCxn id="45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578816" y="5541826"/>
            <a:ext cx="48847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P and C’s keys</a:t>
            </a:r>
          </a:p>
        </p:txBody>
      </p:sp>
    </p:spTree>
    <p:extLst>
      <p:ext uri="{BB962C8B-B14F-4D97-AF65-F5344CB8AC3E}">
        <p14:creationId xmlns:p14="http://schemas.microsoft.com/office/powerpoint/2010/main" val="6234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93937"/>
              </p:ext>
            </p:extLst>
          </p:nvPr>
        </p:nvGraphicFramePr>
        <p:xfrm>
          <a:off x="1879131" y="2199718"/>
          <a:ext cx="2412642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42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34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49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88790"/>
              </p:ext>
            </p:extLst>
          </p:nvPr>
        </p:nvGraphicFramePr>
        <p:xfrm>
          <a:off x="671412" y="2210434"/>
          <a:ext cx="995483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954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925733" y="1825877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1412" y="183659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4572000" y="2455890"/>
            <a:ext cx="559676" cy="4020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48943"/>
              </p:ext>
            </p:extLst>
          </p:nvPr>
        </p:nvGraphicFramePr>
        <p:xfrm>
          <a:off x="5396824" y="2132195"/>
          <a:ext cx="3634454" cy="20040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97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61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C.name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P.name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P.category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P.price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Toys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Toys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Company C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 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Product P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05" t="-95082" r="-95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095A2263-166C-A044-80AD-E53AF675AEB0}"/>
              </a:ext>
            </a:extLst>
          </p:cNvPr>
          <p:cNvGrpSpPr/>
          <p:nvPr/>
        </p:nvGrpSpPr>
        <p:grpSpPr>
          <a:xfrm>
            <a:off x="578816" y="3900303"/>
            <a:ext cx="4575839" cy="1109411"/>
            <a:chOff x="1849016" y="2994219"/>
            <a:chExt cx="8514183" cy="1853034"/>
          </a:xfrm>
        </p:grpSpPr>
        <p:sp>
          <p:nvSpPr>
            <p:cNvPr id="27" name="AutoShape 8">
              <a:extLst>
                <a:ext uri="{FF2B5EF4-FFF2-40B4-BE49-F238E27FC236}">
                  <a16:creationId xmlns:a16="http://schemas.microsoft.com/office/drawing/2014/main" xmlns="" id="{36795DE3-D241-CF4E-AAD8-CAE92FA1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72673324-9ADA-2946-BDEA-6C223E061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xmlns="" id="{AAF05EC1-691C-EC47-9476-778F36EE8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Oval 13">
              <a:extLst>
                <a:ext uri="{FF2B5EF4-FFF2-40B4-BE49-F238E27FC236}">
                  <a16:creationId xmlns:a16="http://schemas.microsoft.com/office/drawing/2014/main" xmlns="" id="{B14CEB00-B8E8-834E-96C5-400EB12F8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49" name="Oval 16">
              <a:extLst>
                <a:ext uri="{FF2B5EF4-FFF2-40B4-BE49-F238E27FC236}">
                  <a16:creationId xmlns:a16="http://schemas.microsoft.com/office/drawing/2014/main" xmlns="" id="{996ADB11-6FEA-8741-AB85-CB102EE68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C1E10713-4A2D-044C-9070-FC29C471E3CE}"/>
                </a:ext>
              </a:extLst>
            </p:cNvPr>
            <p:cNvCxnSpPr>
              <a:stCxn id="51" idx="5"/>
              <a:endCxn id="33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5353F31A-2976-9145-94B4-ED54AB2481B8}"/>
                </a:ext>
              </a:extLst>
            </p:cNvPr>
            <p:cNvCxnSpPr>
              <a:stCxn id="49" idx="5"/>
              <a:endCxn id="33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41FD964B-3AF0-0C43-9802-979BF9064C7B}"/>
                </a:ext>
              </a:extLst>
            </p:cNvPr>
            <p:cNvCxnSpPr>
              <a:stCxn id="50" idx="4"/>
              <a:endCxn id="33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2AC3B442-3CFB-1B49-8259-67FCFE163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54" name="Oval 12">
              <a:extLst>
                <a:ext uri="{FF2B5EF4-FFF2-40B4-BE49-F238E27FC236}">
                  <a16:creationId xmlns:a16="http://schemas.microsoft.com/office/drawing/2014/main" xmlns="" id="{6FA25BBF-6069-DB41-B104-5FCC826D1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D5BC1E5B-E30A-AA4A-A4C5-D390D9E6046D}"/>
                </a:ext>
              </a:extLst>
            </p:cNvPr>
            <p:cNvCxnSpPr>
              <a:stCxn id="56" idx="4"/>
              <a:endCxn id="55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1404ED67-F96C-1C42-84BC-615CD40A4F0E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967D9293-083D-5649-92E7-B8FF899B509F}"/>
                </a:ext>
              </a:extLst>
            </p:cNvPr>
            <p:cNvCxnSpPr>
              <a:stCxn id="32" idx="3"/>
              <a:endCxn id="55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DA9B9FA-51C8-5548-A04B-C55F63204E97}"/>
              </a:ext>
            </a:extLst>
          </p:cNvPr>
          <p:cNvSpPr txBox="1"/>
          <p:nvPr/>
        </p:nvSpPr>
        <p:spPr>
          <a:xfrm>
            <a:off x="578816" y="5541826"/>
            <a:ext cx="48847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P and C’s keys</a:t>
            </a:r>
          </a:p>
        </p:txBody>
      </p:sp>
    </p:spTree>
    <p:extLst>
      <p:ext uri="{BB962C8B-B14F-4D97-AF65-F5344CB8AC3E}">
        <p14:creationId xmlns:p14="http://schemas.microsoft.com/office/powerpoint/2010/main" val="1029054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7093467" y="4235988"/>
            <a:ext cx="403751" cy="52404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26467"/>
              </p:ext>
            </p:extLst>
          </p:nvPr>
        </p:nvGraphicFramePr>
        <p:xfrm>
          <a:off x="6457950" y="4974908"/>
          <a:ext cx="1742592" cy="10118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46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C.name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iPad 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52134" y="4613861"/>
            <a:ext cx="8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89916"/>
              </p:ext>
            </p:extLst>
          </p:nvPr>
        </p:nvGraphicFramePr>
        <p:xfrm>
          <a:off x="1879132" y="2199718"/>
          <a:ext cx="2427720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9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18548"/>
              </p:ext>
            </p:extLst>
          </p:nvPr>
        </p:nvGraphicFramePr>
        <p:xfrm>
          <a:off x="671412" y="2210434"/>
          <a:ext cx="995483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954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925733" y="1825877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1412" y="1836593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4572000" y="2455890"/>
            <a:ext cx="559676" cy="4020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08644"/>
              </p:ext>
            </p:extLst>
          </p:nvPr>
        </p:nvGraphicFramePr>
        <p:xfrm>
          <a:off x="5396824" y="2132195"/>
          <a:ext cx="3634454" cy="20040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3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97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47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61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C.name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P.name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P.category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P.price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Software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Office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Software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Company C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 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Product P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24" y="1714210"/>
                <a:ext cx="255659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05" t="-95082" r="-95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6FC68E8E-A3D6-6C4B-A092-9988D65CC9F7}"/>
              </a:ext>
            </a:extLst>
          </p:cNvPr>
          <p:cNvGrpSpPr/>
          <p:nvPr/>
        </p:nvGrpSpPr>
        <p:grpSpPr>
          <a:xfrm>
            <a:off x="578816" y="3900303"/>
            <a:ext cx="4575839" cy="1109411"/>
            <a:chOff x="1849016" y="2994219"/>
            <a:chExt cx="8514183" cy="1853034"/>
          </a:xfrm>
        </p:grpSpPr>
        <p:sp>
          <p:nvSpPr>
            <p:cNvPr id="30" name="AutoShape 8">
              <a:extLst>
                <a:ext uri="{FF2B5EF4-FFF2-40B4-BE49-F238E27FC236}">
                  <a16:creationId xmlns:a16="http://schemas.microsoft.com/office/drawing/2014/main" xmlns="" id="{90EB2D11-7702-AC44-873A-A058F363A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3816" y="4161453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5CC7BB14-EBB2-C64A-8295-FEC7C52FE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816" y="4237653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xmlns="" id="{65A04215-396C-EB47-8F0B-74109F3A0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816" y="30946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xmlns="" id="{60081B70-AFA6-5A4F-8E63-068AB063D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016" y="31708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58" name="Oval 16">
              <a:extLst>
                <a:ext uri="{FF2B5EF4-FFF2-40B4-BE49-F238E27FC236}">
                  <a16:creationId xmlns:a16="http://schemas.microsoft.com/office/drawing/2014/main" xmlns="" id="{7FECDA2E-C8B5-B24D-89BD-8B73D16F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016" y="3704253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1B14D427-F5F0-8741-A72C-11237F000FA8}"/>
                </a:ext>
              </a:extLst>
            </p:cNvPr>
            <p:cNvCxnSpPr>
              <a:stCxn id="60" idx="5"/>
              <a:endCxn id="57" idx="1"/>
            </p:cNvCxnSpPr>
            <p:nvPr/>
          </p:nvCxnSpPr>
          <p:spPr bwMode="auto">
            <a:xfrm rot="16200000" flipH="1">
              <a:off x="3464438" y="3909973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C979ADD0-0CEA-1F4E-8610-E71AF6C7CF9F}"/>
                </a:ext>
              </a:extLst>
            </p:cNvPr>
            <p:cNvCxnSpPr>
              <a:stCxn id="58" idx="5"/>
              <a:endCxn id="57" idx="0"/>
            </p:cNvCxnSpPr>
            <p:nvPr/>
          </p:nvCxnSpPr>
          <p:spPr bwMode="auto">
            <a:xfrm rot="16200000" flipH="1">
              <a:off x="4131188" y="3700423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98EB7A2E-8710-C04F-BCEE-8D02516426A4}"/>
                </a:ext>
              </a:extLst>
            </p:cNvPr>
            <p:cNvCxnSpPr>
              <a:stCxn id="59" idx="4"/>
              <a:endCxn id="57" idx="0"/>
            </p:cNvCxnSpPr>
            <p:nvPr/>
          </p:nvCxnSpPr>
          <p:spPr bwMode="auto">
            <a:xfrm rot="5400000">
              <a:off x="4763666" y="3761403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C466E43D-1BF9-3B44-BF6C-201E15E78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2216" y="4237653"/>
              <a:ext cx="1539551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3" name="Oval 12">
              <a:extLst>
                <a:ext uri="{FF2B5EF4-FFF2-40B4-BE49-F238E27FC236}">
                  <a16:creationId xmlns:a16="http://schemas.microsoft.com/office/drawing/2014/main" xmlns="" id="{8330777F-E95C-0C48-B516-C5E9646D7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399" y="2994219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95041CE0-9763-584C-8AA0-A23645EF0816}"/>
                </a:ext>
              </a:extLst>
            </p:cNvPr>
            <p:cNvCxnSpPr>
              <a:stCxn id="65" idx="4"/>
              <a:endCxn id="64" idx="0"/>
            </p:cNvCxnSpPr>
            <p:nvPr/>
          </p:nvCxnSpPr>
          <p:spPr bwMode="auto">
            <a:xfrm flipH="1">
              <a:off x="9171992" y="3680019"/>
              <a:ext cx="467307" cy="55763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BDF54072-0AEB-BD43-8DAB-25E8376E679F}"/>
                </a:ext>
              </a:extLst>
            </p:cNvPr>
            <p:cNvCxnSpPr>
              <a:stCxn id="57" idx="3"/>
              <a:endCxn id="56" idx="1"/>
            </p:cNvCxnSpPr>
            <p:nvPr/>
          </p:nvCxnSpPr>
          <p:spPr bwMode="auto">
            <a:xfrm>
              <a:off x="5278016" y="4504353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5FCE5FB-E001-D347-94D2-4A91E2059771}"/>
                </a:ext>
              </a:extLst>
            </p:cNvPr>
            <p:cNvCxnSpPr>
              <a:stCxn id="56" idx="3"/>
              <a:endCxn id="64" idx="1"/>
            </p:cNvCxnSpPr>
            <p:nvPr/>
          </p:nvCxnSpPr>
          <p:spPr bwMode="auto">
            <a:xfrm>
              <a:off x="7792616" y="4504353"/>
              <a:ext cx="609600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116C523-AE6A-7042-A2BB-A3C5FE487A6D}"/>
              </a:ext>
            </a:extLst>
          </p:cNvPr>
          <p:cNvSpPr txBox="1"/>
          <p:nvPr/>
        </p:nvSpPr>
        <p:spPr>
          <a:xfrm>
            <a:off x="578816" y="5541826"/>
            <a:ext cx="488473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relationship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between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entity sets P and C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is a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subset of all possible pairs of entities in P and C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with tuples uniquely identified by 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P and C’s keys</a:t>
            </a:r>
          </a:p>
        </p:txBody>
      </p:sp>
    </p:spTree>
    <p:extLst>
      <p:ext uri="{BB962C8B-B14F-4D97-AF65-F5344CB8AC3E}">
        <p14:creationId xmlns:p14="http://schemas.microsoft.com/office/powerpoint/2010/main" val="1630029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Relationship?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04079"/>
            <a:ext cx="5820068" cy="30861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can only be </a:t>
            </a:r>
            <a:r>
              <a:rPr lang="en-US" b="1" dirty="0"/>
              <a:t>one relationship for every unique combination of entities</a:t>
            </a:r>
          </a:p>
          <a:p>
            <a:endParaRPr lang="en-US" dirty="0"/>
          </a:p>
          <a:p>
            <a:r>
              <a:rPr lang="en-US" dirty="0"/>
              <a:t>This also means that </a:t>
            </a:r>
            <a:r>
              <a:rPr lang="en-US" b="1" dirty="0"/>
              <a:t>the relationship is uniquely determined by the keys of its entities</a:t>
            </a:r>
          </a:p>
          <a:p>
            <a:endParaRPr lang="en-US" i="1" dirty="0"/>
          </a:p>
          <a:p>
            <a:r>
              <a:rPr lang="en-US" dirty="0"/>
              <a:t>Example: the “key” for Makes (to right) is </a:t>
            </a:r>
            <a:br>
              <a:rPr lang="en-US" dirty="0"/>
            </a:br>
            <a:r>
              <a:rPr lang="en-US" dirty="0"/>
              <a:t>	{</a:t>
            </a:r>
            <a:r>
              <a:rPr lang="en-US" dirty="0" err="1"/>
              <a:t>Product.name</a:t>
            </a:r>
            <a:r>
              <a:rPr lang="en-US" dirty="0"/>
              <a:t>, </a:t>
            </a:r>
            <a:r>
              <a:rPr lang="en-US" dirty="0" err="1"/>
              <a:t>Company.name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515392" y="2169420"/>
            <a:ext cx="2318988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+mj-lt"/>
              </a:rPr>
              <a:t>This follows from our mathematical definition of a relationship- it’s a SET!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85327" y="5374253"/>
            <a:ext cx="3872623" cy="1164661"/>
            <a:chOff x="7669786" y="4807179"/>
            <a:chExt cx="3810946" cy="970059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9540614" y="5465433"/>
              <a:ext cx="831479" cy="31180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674490" y="5500078"/>
              <a:ext cx="554319" cy="242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8154816" y="4980404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8882360" y="5015049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7669786" y="5257564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20" name="Straight Connector 19"/>
            <p:cNvCxnSpPr>
              <a:stCxn id="21" idx="5"/>
              <a:endCxn id="18" idx="1"/>
            </p:cNvCxnSpPr>
            <p:nvPr/>
          </p:nvCxnSpPr>
          <p:spPr bwMode="auto">
            <a:xfrm rot="16200000" flipH="1">
              <a:off x="8404251" y="5351096"/>
              <a:ext cx="97630" cy="44284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5"/>
              <a:endCxn id="18" idx="0"/>
            </p:cNvCxnSpPr>
            <p:nvPr/>
          </p:nvCxnSpPr>
          <p:spPr bwMode="auto">
            <a:xfrm rot="16200000" flipH="1">
              <a:off x="8707395" y="5255822"/>
              <a:ext cx="253533" cy="2349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20" idx="4"/>
              <a:endCxn id="18" idx="0"/>
            </p:cNvCxnSpPr>
            <p:nvPr/>
          </p:nvCxnSpPr>
          <p:spPr bwMode="auto">
            <a:xfrm rot="5400000">
              <a:off x="8994956" y="5283547"/>
              <a:ext cx="173225" cy="25983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0649253" y="5500078"/>
              <a:ext cx="816019" cy="277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10822478" y="4807179"/>
              <a:ext cx="658254" cy="31180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25" name="Straight Connector 24"/>
            <p:cNvCxnSpPr>
              <a:stCxn id="26" idx="5"/>
              <a:endCxn id="25" idx="0"/>
            </p:cNvCxnSpPr>
            <p:nvPr/>
          </p:nvCxnSpPr>
          <p:spPr bwMode="auto">
            <a:xfrm rot="5400000">
              <a:off x="11054591" y="5170336"/>
              <a:ext cx="426757" cy="23272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8" idx="3"/>
              <a:endCxn id="17" idx="1"/>
            </p:cNvCxnSpPr>
            <p:nvPr/>
          </p:nvCxnSpPr>
          <p:spPr bwMode="auto">
            <a:xfrm>
              <a:off x="9228809" y="5621336"/>
              <a:ext cx="311805" cy="722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17" idx="3"/>
              <a:endCxn id="25" idx="1"/>
            </p:cNvCxnSpPr>
            <p:nvPr/>
          </p:nvCxnSpPr>
          <p:spPr bwMode="auto">
            <a:xfrm>
              <a:off x="10372093" y="5621336"/>
              <a:ext cx="277160" cy="5196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535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57300" y="2960591"/>
            <a:ext cx="3086100" cy="1257300"/>
            <a:chOff x="1676400" y="2804455"/>
            <a:chExt cx="4114800" cy="16764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886200" y="3947455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743200" y="28044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4343400" y="28806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1676400" y="34140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10" name="Straight Connector 9"/>
            <p:cNvCxnSpPr>
              <a:stCxn id="9" idx="5"/>
              <a:endCxn id="6" idx="1"/>
            </p:cNvCxnSpPr>
            <p:nvPr/>
          </p:nvCxnSpPr>
          <p:spPr bwMode="auto">
            <a:xfrm rot="16200000" flipH="1">
              <a:off x="3291822" y="3619775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5"/>
              <a:endCxn id="6" idx="0"/>
            </p:cNvCxnSpPr>
            <p:nvPr/>
          </p:nvCxnSpPr>
          <p:spPr bwMode="auto">
            <a:xfrm rot="16200000" flipH="1">
              <a:off x="3958572" y="3410225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8" idx="4"/>
              <a:endCxn id="6" idx="0"/>
            </p:cNvCxnSpPr>
            <p:nvPr/>
          </p:nvCxnSpPr>
          <p:spPr bwMode="auto">
            <a:xfrm rot="5400000">
              <a:off x="4591050" y="3471205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6172201" y="2674842"/>
            <a:ext cx="1371599" cy="1543051"/>
            <a:chOff x="8229601" y="2423455"/>
            <a:chExt cx="1828799" cy="2057401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229601" y="3947456"/>
              <a:ext cx="1399592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8610600" y="24234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5" name="Straight Connector 14"/>
            <p:cNvCxnSpPr>
              <a:stCxn id="14" idx="4"/>
              <a:endCxn id="13" idx="0"/>
            </p:cNvCxnSpPr>
            <p:nvPr/>
          </p:nvCxnSpPr>
          <p:spPr bwMode="auto">
            <a:xfrm flipH="1">
              <a:off x="8929397" y="3109255"/>
              <a:ext cx="405103" cy="83820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3829050" y="3760691"/>
            <a:ext cx="2343151" cy="514350"/>
            <a:chOff x="5105400" y="3871255"/>
            <a:chExt cx="3124201" cy="685800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5791200" y="3871255"/>
              <a:ext cx="1828800" cy="6858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cxnSp>
          <p:nvCxnSpPr>
            <p:cNvPr id="16" name="Straight Connector 15"/>
            <p:cNvCxnSpPr>
              <a:stCxn id="6" idx="3"/>
              <a:endCxn id="5" idx="1"/>
            </p:cNvCxnSpPr>
            <p:nvPr/>
          </p:nvCxnSpPr>
          <p:spPr bwMode="auto">
            <a:xfrm>
              <a:off x="5105400" y="4214155"/>
              <a:ext cx="685800" cy="158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13" idx="1"/>
            </p:cNvCxnSpPr>
            <p:nvPr/>
          </p:nvCxnSpPr>
          <p:spPr bwMode="auto">
            <a:xfrm>
              <a:off x="7620000" y="4214155"/>
              <a:ext cx="609601" cy="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629150" y="2560541"/>
            <a:ext cx="1085850" cy="1200150"/>
            <a:chOff x="6172200" y="2271055"/>
            <a:chExt cx="1447800" cy="160020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6172200" y="2271055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since</a:t>
              </a:r>
            </a:p>
          </p:txBody>
        </p:sp>
        <p:cxnSp>
          <p:nvCxnSpPr>
            <p:cNvPr id="20" name="Straight Connector 19"/>
            <p:cNvCxnSpPr>
              <a:stCxn id="18" idx="4"/>
              <a:endCxn id="5" idx="0"/>
            </p:cNvCxnSpPr>
            <p:nvPr/>
          </p:nvCxnSpPr>
          <p:spPr bwMode="auto">
            <a:xfrm rot="5400000">
              <a:off x="6343650" y="3318805"/>
              <a:ext cx="914400" cy="190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628649" y="1438816"/>
            <a:ext cx="648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Relationships may have attributes as well.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5904" y="4992251"/>
            <a:ext cx="248427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For example: “since” records when company started making a product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628650" y="474452"/>
            <a:ext cx="7886700" cy="994172"/>
          </a:xfrm>
        </p:spPr>
        <p:txBody>
          <a:bodyPr/>
          <a:lstStyle/>
          <a:p>
            <a:r>
              <a:rPr lang="en-US" dirty="0"/>
              <a:t>Relationships and Attributes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xmlns="" id="{1E1AC29A-625A-CC42-BA49-2F8F7FCD0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93707"/>
              </p:ext>
            </p:extLst>
          </p:nvPr>
        </p:nvGraphicFramePr>
        <p:xfrm>
          <a:off x="5577891" y="5296572"/>
          <a:ext cx="2797365" cy="7543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795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8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9262">
                  <a:extLst>
                    <a:ext uri="{9D8B030D-6E8A-4147-A177-3AD203B41FA5}">
                      <a16:colId xmlns:a16="http://schemas.microsoft.com/office/drawing/2014/main" xmlns="" val="466865050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C.name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none" dirty="0"/>
                        <a:t>Since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2018.09.01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2017.09.01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2863719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C6E56E7-829A-6F48-8772-E0E620EF9EDF}"/>
              </a:ext>
            </a:extLst>
          </p:cNvPr>
          <p:cNvSpPr txBox="1"/>
          <p:nvPr/>
        </p:nvSpPr>
        <p:spPr>
          <a:xfrm>
            <a:off x="5943600" y="4892980"/>
            <a:ext cx="8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</a:t>
            </a:r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xmlns="" id="{BB220EFD-D2FE-AD4D-B578-B6980BF23BB1}"/>
              </a:ext>
            </a:extLst>
          </p:cNvPr>
          <p:cNvSpPr/>
          <p:nvPr/>
        </p:nvSpPr>
        <p:spPr>
          <a:xfrm rot="2653263">
            <a:off x="6634184" y="5926348"/>
            <a:ext cx="914400" cy="914400"/>
          </a:xfrm>
          <a:prstGeom prst="plus">
            <a:avLst>
              <a:gd name="adj" fmla="val 4501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8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Decision: Relationship vs.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04078"/>
            <a:ext cx="7772400" cy="295976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Q: </a:t>
            </a:r>
            <a:r>
              <a:rPr lang="en-US" dirty="0"/>
              <a:t>What does this say?</a:t>
            </a:r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A: </a:t>
            </a:r>
            <a:r>
              <a:rPr lang="en-US" dirty="0"/>
              <a:t>A person can only buy a specific product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72343" y="2730913"/>
            <a:ext cx="4771218" cy="1525498"/>
            <a:chOff x="2496456" y="2498217"/>
            <a:chExt cx="5711435" cy="1535957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331664" y="3573387"/>
              <a:ext cx="1260093" cy="46078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Purchased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019068" y="3624585"/>
              <a:ext cx="840062" cy="3583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231510" y="2856607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u="sng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4334091" y="2907806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496456" y="3266195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</a:rPr>
                <a:t>price</a:t>
              </a:r>
            </a:p>
          </p:txBody>
        </p:sp>
        <p:cxnSp>
          <p:nvCxnSpPr>
            <p:cNvPr id="20" name="Straight Connector 19"/>
            <p:cNvCxnSpPr>
              <a:stCxn id="21" idx="5"/>
              <a:endCxn id="18" idx="1"/>
            </p:cNvCxnSpPr>
            <p:nvPr/>
          </p:nvCxnSpPr>
          <p:spPr bwMode="auto">
            <a:xfrm rot="16200000" flipH="1">
              <a:off x="3611365" y="3396076"/>
              <a:ext cx="144278" cy="67113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9" idx="5"/>
              <a:endCxn id="18" idx="0"/>
            </p:cNvCxnSpPr>
            <p:nvPr/>
          </p:nvCxnSpPr>
          <p:spPr bwMode="auto">
            <a:xfrm rot="16200000" flipH="1">
              <a:off x="4073710" y="3259195"/>
              <a:ext cx="374672" cy="35610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20" idx="4"/>
              <a:endCxn id="18" idx="0"/>
            </p:cNvCxnSpPr>
            <p:nvPr/>
          </p:nvCxnSpPr>
          <p:spPr bwMode="auto">
            <a:xfrm rot="5400000">
              <a:off x="4507992" y="3299699"/>
              <a:ext cx="255993" cy="3937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869039" y="3673466"/>
              <a:ext cx="1180490" cy="3467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210318" y="2834333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u="sng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26" name="Straight Connector 25"/>
            <p:cNvCxnSpPr>
              <a:stCxn id="18" idx="3"/>
              <a:endCxn id="17" idx="1"/>
            </p:cNvCxnSpPr>
            <p:nvPr/>
          </p:nvCxnSpPr>
          <p:spPr bwMode="auto">
            <a:xfrm>
              <a:off x="4859130" y="3803780"/>
              <a:ext cx="472535" cy="106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5594184" y="2498217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</a:rPr>
                <a:t>date</a:t>
              </a:r>
            </a:p>
          </p:txBody>
        </p:sp>
        <p:cxnSp>
          <p:nvCxnSpPr>
            <p:cNvPr id="29" name="Straight Connector 28"/>
            <p:cNvCxnSpPr>
              <a:endCxn id="17" idx="0"/>
            </p:cNvCxnSpPr>
            <p:nvPr/>
          </p:nvCxnSpPr>
          <p:spPr bwMode="auto">
            <a:xfrm rot="5400000">
              <a:off x="5720149" y="3200566"/>
              <a:ext cx="614383" cy="13126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5" idx="3"/>
            </p:cNvCxnSpPr>
            <p:nvPr/>
          </p:nvCxnSpPr>
          <p:spPr bwMode="auto">
            <a:xfrm>
              <a:off x="6591757" y="3803781"/>
              <a:ext cx="277282" cy="2967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>
              <a:stCxn id="24" idx="4"/>
              <a:endCxn id="23" idx="0"/>
            </p:cNvCxnSpPr>
            <p:nvPr/>
          </p:nvCxnSpPr>
          <p:spPr bwMode="auto">
            <a:xfrm flipH="1">
              <a:off x="7459284" y="3295120"/>
              <a:ext cx="249821" cy="37834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8CB10481-40B4-024A-9BC6-3F755ED8E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77676"/>
              </p:ext>
            </p:extLst>
          </p:nvPr>
        </p:nvGraphicFramePr>
        <p:xfrm>
          <a:off x="3026913" y="5751879"/>
          <a:ext cx="3382737" cy="7543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63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23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6736">
                  <a:extLst>
                    <a:ext uri="{9D8B030D-6E8A-4147-A177-3AD203B41FA5}">
                      <a16:colId xmlns:a16="http://schemas.microsoft.com/office/drawing/2014/main" xmlns="" val="466865050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Person.name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Product.name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none" dirty="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/>
                        <a:t>Jiannan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2018.10.01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 err="1"/>
                        <a:t>Jiannan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2018.12.01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2863719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A599C4C-CD5E-D54F-B878-1256F4CEF4A4}"/>
              </a:ext>
            </a:extLst>
          </p:cNvPr>
          <p:cNvSpPr txBox="1"/>
          <p:nvPr/>
        </p:nvSpPr>
        <p:spPr>
          <a:xfrm>
            <a:off x="3392622" y="5348287"/>
            <a:ext cx="105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xmlns="" id="{626151AC-CEF2-CF4C-9262-C496D4B161F1}"/>
              </a:ext>
            </a:extLst>
          </p:cNvPr>
          <p:cNvSpPr/>
          <p:nvPr/>
        </p:nvSpPr>
        <p:spPr>
          <a:xfrm rot="2653263">
            <a:off x="6598969" y="5671869"/>
            <a:ext cx="914400" cy="914400"/>
          </a:xfrm>
          <a:prstGeom prst="plus">
            <a:avLst>
              <a:gd name="adj" fmla="val 4501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2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Decision: Relationship vs.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909742"/>
            <a:ext cx="7772400" cy="3706131"/>
          </a:xfrm>
        </p:spPr>
        <p:txBody>
          <a:bodyPr>
            <a:normAutofit/>
          </a:bodyPr>
          <a:lstStyle/>
          <a:p>
            <a:r>
              <a:rPr lang="en-US" sz="2100" dirty="0"/>
              <a:t>What about this way?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i="1" dirty="0"/>
          </a:p>
          <a:p>
            <a:r>
              <a:rPr lang="en-US" sz="2100" i="1" dirty="0"/>
              <a:t>Now we can have multiple purchases per product, person pair!</a:t>
            </a:r>
          </a:p>
          <a:p>
            <a:endParaRPr lang="en-US" sz="2100" b="1" i="1" dirty="0"/>
          </a:p>
          <a:p>
            <a:endParaRPr lang="en-US" sz="2100" b="1" i="1" dirty="0"/>
          </a:p>
          <a:p>
            <a:endParaRPr lang="en-US" sz="2100" b="1" i="1" dirty="0"/>
          </a:p>
          <a:p>
            <a:pPr marL="0" indent="0">
              <a:buNone/>
            </a:pPr>
            <a:endParaRPr lang="en-US" sz="21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805348" y="4074892"/>
            <a:ext cx="698942" cy="35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150090" y="3311466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3067451" y="3362362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1538516" y="3718627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price</a:t>
            </a:r>
          </a:p>
        </p:txBody>
      </p:sp>
      <p:cxnSp>
        <p:nvCxnSpPr>
          <p:cNvPr id="20" name="Straight Connector 19"/>
          <p:cNvCxnSpPr>
            <a:stCxn id="21" idx="5"/>
            <a:endCxn id="18" idx="1"/>
          </p:cNvCxnSpPr>
          <p:nvPr/>
        </p:nvCxnSpPr>
        <p:spPr bwMode="auto">
          <a:xfrm rot="16200000" flipH="1">
            <a:off x="2454443" y="3902120"/>
            <a:ext cx="143423" cy="55838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9" idx="5"/>
            <a:endCxn id="18" idx="0"/>
          </p:cNvCxnSpPr>
          <p:nvPr/>
        </p:nvCxnSpPr>
        <p:spPr bwMode="auto">
          <a:xfrm rot="16200000" flipH="1">
            <a:off x="2820451" y="3740524"/>
            <a:ext cx="372451" cy="29628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20" idx="4"/>
            <a:endCxn id="18" idx="0"/>
          </p:cNvCxnSpPr>
          <p:nvPr/>
        </p:nvCxnSpPr>
        <p:spPr bwMode="auto">
          <a:xfrm rot="5400000">
            <a:off x="3191396" y="3783840"/>
            <a:ext cx="254476" cy="327629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671371" y="4125787"/>
            <a:ext cx="1048412" cy="390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6889790" y="3107885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>
                <a:solidFill>
                  <a:srgbClr val="000000"/>
                </a:solidFill>
              </a:rPr>
              <a:t>name</a:t>
            </a:r>
          </a:p>
        </p:txBody>
      </p:sp>
      <p:cxnSp>
        <p:nvCxnSpPr>
          <p:cNvPr id="25" name="Straight Connector 24"/>
          <p:cNvCxnSpPr>
            <a:endCxn id="25" idx="0"/>
          </p:cNvCxnSpPr>
          <p:nvPr/>
        </p:nvCxnSpPr>
        <p:spPr bwMode="auto">
          <a:xfrm rot="5400000">
            <a:off x="7138047" y="3665600"/>
            <a:ext cx="626927" cy="29344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3689947" y="2704806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671416" y="3413256"/>
            <a:ext cx="698942" cy="35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Purchase</a:t>
            </a:r>
          </a:p>
        </p:txBody>
      </p:sp>
      <p:cxnSp>
        <p:nvCxnSpPr>
          <p:cNvPr id="9" name="Straight Connector 8"/>
          <p:cNvCxnSpPr>
            <a:stCxn id="28" idx="4"/>
            <a:endCxn id="30" idx="0"/>
          </p:cNvCxnSpPr>
          <p:nvPr/>
        </p:nvCxnSpPr>
        <p:spPr bwMode="auto">
          <a:xfrm>
            <a:off x="4104944" y="3162862"/>
            <a:ext cx="915943" cy="250394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5540342" y="2704808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quantity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4624398" y="2704807"/>
            <a:ext cx="829993" cy="458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u="sng" dirty="0">
                <a:solidFill>
                  <a:srgbClr val="000000"/>
                </a:solidFill>
              </a:rPr>
              <a:t>PID#</a:t>
            </a:r>
          </a:p>
        </p:txBody>
      </p:sp>
      <p:cxnSp>
        <p:nvCxnSpPr>
          <p:cNvPr id="33" name="Straight Connector 32"/>
          <p:cNvCxnSpPr>
            <a:stCxn id="32" idx="4"/>
            <a:endCxn id="30" idx="0"/>
          </p:cNvCxnSpPr>
          <p:nvPr/>
        </p:nvCxnSpPr>
        <p:spPr bwMode="auto">
          <a:xfrm flipH="1">
            <a:off x="5020887" y="3162863"/>
            <a:ext cx="18508" cy="25039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1" idx="4"/>
            <a:endCxn id="30" idx="0"/>
          </p:cNvCxnSpPr>
          <p:nvPr/>
        </p:nvCxnSpPr>
        <p:spPr bwMode="auto">
          <a:xfrm flipH="1">
            <a:off x="5020887" y="3162864"/>
            <a:ext cx="934452" cy="25039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6" idx="3"/>
          </p:cNvCxnSpPr>
          <p:nvPr/>
        </p:nvCxnSpPr>
        <p:spPr bwMode="auto">
          <a:xfrm flipV="1">
            <a:off x="3504290" y="4172050"/>
            <a:ext cx="600653" cy="8097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endCxn id="30" idx="1"/>
          </p:cNvCxnSpPr>
          <p:nvPr/>
        </p:nvCxnSpPr>
        <p:spPr bwMode="auto">
          <a:xfrm flipV="1">
            <a:off x="4331447" y="3591389"/>
            <a:ext cx="339969" cy="356265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3708508" y="3820417"/>
            <a:ext cx="911191" cy="458056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ProductOf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endCxn id="23" idx="1"/>
          </p:cNvCxnSpPr>
          <p:nvPr/>
        </p:nvCxnSpPr>
        <p:spPr bwMode="auto">
          <a:xfrm>
            <a:off x="6036222" y="4109603"/>
            <a:ext cx="635148" cy="21167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30" idx="3"/>
          </p:cNvCxnSpPr>
          <p:nvPr/>
        </p:nvCxnSpPr>
        <p:spPr bwMode="auto">
          <a:xfrm>
            <a:off x="5370358" y="3591389"/>
            <a:ext cx="500946" cy="396477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AutoShape 8"/>
          <p:cNvSpPr>
            <a:spLocks noChangeArrowheads="1"/>
          </p:cNvSpPr>
          <p:nvPr/>
        </p:nvSpPr>
        <p:spPr bwMode="auto">
          <a:xfrm>
            <a:off x="5552681" y="3820417"/>
            <a:ext cx="911191" cy="458056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chemeClr val="bg1"/>
                </a:solidFill>
              </a:rPr>
              <a:t>BuyerOf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25691" y="5792979"/>
            <a:ext cx="69554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We can always use </a:t>
            </a:r>
            <a:r>
              <a:rPr lang="en-US" b="1" dirty="0">
                <a:latin typeface="+mj-lt"/>
              </a:rPr>
              <a:t>a new entity </a:t>
            </a:r>
            <a:r>
              <a:rPr lang="en-US" dirty="0">
                <a:latin typeface="+mj-lt"/>
              </a:rPr>
              <a:t>instead of a relationship.  For example, to permit multiple instances of each entity combination!</a:t>
            </a:r>
          </a:p>
        </p:txBody>
      </p:sp>
    </p:spTree>
    <p:extLst>
      <p:ext uri="{BB962C8B-B14F-4D97-AF65-F5344CB8AC3E}">
        <p14:creationId xmlns:p14="http://schemas.microsoft.com/office/powerpoint/2010/main" val="103957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15" grpId="0" animBg="1"/>
      <p:bldP spid="37" grpId="0" animBg="1"/>
      <p:bldP spid="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863" y="909639"/>
            <a:ext cx="4605337" cy="2852737"/>
          </a:xfrm>
        </p:spPr>
        <p:txBody>
          <a:bodyPr/>
          <a:lstStyle/>
          <a:p>
            <a:r>
              <a:rPr lang="en-US" dirty="0"/>
              <a:t>Exercise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2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281477"/>
            <a:ext cx="8360158" cy="8082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+mn-lt"/>
              </a:rPr>
              <a:t>Draw an E/R diagram for geography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912" y="1467261"/>
            <a:ext cx="81315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Entities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Country: name, area, population, </a:t>
            </a:r>
            <a:r>
              <a:rPr lang="en-US" sz="2000" b="1" dirty="0" err="1">
                <a:latin typeface="+mj-lt"/>
              </a:rPr>
              <a:t>gdp</a:t>
            </a:r>
            <a:endParaRPr lang="en-US" sz="2000" b="1" dirty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City: name, population, longitude, latitude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River: name, length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Sea: name, max depth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/>
              <a:t>Relationships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City belongs to Country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River crosses Country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River ends in Sea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  <a:endParaRPr lang="en-US" sz="20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104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E/R Basics: Entities &amp; Relationships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Database Design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Entities/Entity sets/Keys/Relationships</a:t>
            </a:r>
          </a:p>
          <a:p>
            <a:pPr lvl="1"/>
            <a:endParaRPr lang="en-US" dirty="0"/>
          </a:p>
          <a:p>
            <a:r>
              <a:rPr lang="en-US" b="1" dirty="0"/>
              <a:t>E/R Design considerations</a:t>
            </a:r>
          </a:p>
          <a:p>
            <a:pPr lvl="1"/>
            <a:r>
              <a:rPr lang="en-US" b="1" dirty="0"/>
              <a:t>Relationships </a:t>
            </a:r>
            <a:r>
              <a:rPr lang="en-US" b="1" dirty="0" err="1"/>
              <a:t>cond’s</a:t>
            </a:r>
            <a:r>
              <a:rPr lang="en-US" b="1" dirty="0"/>
              <a:t>: multiplicity, multi-way</a:t>
            </a:r>
          </a:p>
          <a:p>
            <a:pPr lvl="1"/>
            <a:r>
              <a:rPr lang="en-US" b="1" dirty="0"/>
              <a:t>Design considerations</a:t>
            </a:r>
          </a:p>
          <a:p>
            <a:pPr lvl="1"/>
            <a:r>
              <a:rPr lang="en-US" b="1" dirty="0"/>
              <a:t>Conversion to SQL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Advanced E/R Concepts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(Entity-Relationship Modeling)</a:t>
            </a:r>
          </a:p>
          <a:p>
            <a:pPr lvl="1"/>
            <a:r>
              <a:rPr lang="en-US" dirty="0" err="1"/>
              <a:t>Codd</a:t>
            </a:r>
            <a:r>
              <a:rPr lang="en-US" dirty="0"/>
              <a:t> wrote a long letter criticizing paper</a:t>
            </a:r>
          </a:p>
          <a:p>
            <a:pPr lvl="1"/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suggested</a:t>
            </a:r>
            <a:r>
              <a:rPr lang="zh-CN" altLang="en-US" dirty="0"/>
              <a:t> </a:t>
            </a:r>
            <a:r>
              <a:rPr lang="en-US" altLang="zh-CN" dirty="0"/>
              <a:t>him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RDBMS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E/R</a:t>
            </a:r>
            <a:r>
              <a:rPr lang="zh-CN" altLang="en-US" dirty="0"/>
              <a:t> </a:t>
            </a:r>
            <a:r>
              <a:rPr lang="en-US" altLang="zh-CN" dirty="0"/>
              <a:t>Model?</a:t>
            </a:r>
          </a:p>
          <a:p>
            <a:pPr lvl="1"/>
            <a:r>
              <a:rPr lang="en-US" altLang="zh-CN" dirty="0"/>
              <a:t>No query language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</a:p>
          <a:p>
            <a:pPr lvl="1"/>
            <a:r>
              <a:rPr lang="en-US" altLang="zh-CN" dirty="0"/>
              <a:t>Relational DBMS in the 1970’s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53" y="3113935"/>
            <a:ext cx="6431797" cy="1954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113935"/>
            <a:ext cx="1497666" cy="15215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1043" y="4698708"/>
            <a:ext cx="152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Dr.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9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43C3B6-AC14-5547-A066-F0A178F64C90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53653" y="452313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Multiplicity of E/R Relationships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68703" y="2370962"/>
            <a:ext cx="183713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Indicated using arrows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39536" y="1999668"/>
            <a:ext cx="5443367" cy="756047"/>
            <a:chOff x="852715" y="1523223"/>
            <a:chExt cx="7257822" cy="1008063"/>
          </a:xfrm>
        </p:grpSpPr>
        <p:grpSp>
          <p:nvGrpSpPr>
            <p:cNvPr id="7" name="Group 6"/>
            <p:cNvGrpSpPr/>
            <p:nvPr/>
          </p:nvGrpSpPr>
          <p:grpSpPr>
            <a:xfrm>
              <a:off x="5967412" y="1540783"/>
              <a:ext cx="2143125" cy="755650"/>
              <a:chOff x="5967412" y="1540783"/>
              <a:chExt cx="2143125" cy="755650"/>
            </a:xfrm>
          </p:grpSpPr>
          <p:sp>
            <p:nvSpPr>
              <p:cNvPr id="27653" name="AutoShape 4"/>
              <p:cNvSpPr>
                <a:spLocks noChangeAspect="1" noChangeArrowheads="1"/>
              </p:cNvSpPr>
              <p:nvPr/>
            </p:nvSpPr>
            <p:spPr bwMode="auto">
              <a:xfrm>
                <a:off x="6662737" y="1540783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6" name="Line 7"/>
              <p:cNvSpPr>
                <a:spLocks noChangeShapeType="1"/>
              </p:cNvSpPr>
              <p:nvPr/>
            </p:nvSpPr>
            <p:spPr bwMode="auto">
              <a:xfrm flipH="1">
                <a:off x="5967412" y="1921783"/>
                <a:ext cx="685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7" name="Line 8"/>
              <p:cNvSpPr>
                <a:spLocks noChangeShapeType="1"/>
              </p:cNvSpPr>
              <p:nvPr/>
            </p:nvSpPr>
            <p:spPr bwMode="auto">
              <a:xfrm>
                <a:off x="7500937" y="1921783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017962" y="1523223"/>
              <a:ext cx="1143000" cy="1008063"/>
              <a:chOff x="4017962" y="1523223"/>
              <a:chExt cx="1143000" cy="1008063"/>
            </a:xfrm>
          </p:grpSpPr>
          <p:grpSp>
            <p:nvGrpSpPr>
              <p:cNvPr id="27662" name="Group 13"/>
              <p:cNvGrpSpPr>
                <a:grpSpLocks/>
              </p:cNvGrpSpPr>
              <p:nvPr/>
            </p:nvGrpSpPr>
            <p:grpSpPr bwMode="auto">
              <a:xfrm>
                <a:off x="4017962" y="1523223"/>
                <a:ext cx="1143000" cy="1008063"/>
                <a:chOff x="1536" y="1498"/>
                <a:chExt cx="720" cy="635"/>
              </a:xfrm>
            </p:grpSpPr>
            <p:sp>
              <p:nvSpPr>
                <p:cNvPr id="27681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82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63" name="Line 16"/>
              <p:cNvSpPr>
                <a:spLocks noChangeShapeType="1"/>
              </p:cNvSpPr>
              <p:nvPr/>
            </p:nvSpPr>
            <p:spPr bwMode="auto">
              <a:xfrm>
                <a:off x="4322762" y="1739917"/>
                <a:ext cx="5334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4" name="Line 17"/>
              <p:cNvSpPr>
                <a:spLocks noChangeShapeType="1"/>
              </p:cNvSpPr>
              <p:nvPr/>
            </p:nvSpPr>
            <p:spPr bwMode="auto">
              <a:xfrm flipV="1">
                <a:off x="4322762" y="1739917"/>
                <a:ext cx="5334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5" name="Line 18"/>
              <p:cNvSpPr>
                <a:spLocks noChangeShapeType="1"/>
              </p:cNvSpPr>
              <p:nvPr/>
            </p:nvSpPr>
            <p:spPr bwMode="auto">
              <a:xfrm>
                <a:off x="4322762" y="2120917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52715" y="1641491"/>
              <a:ext cx="201055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One-to-one: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9536" y="2895481"/>
            <a:ext cx="5500517" cy="756047"/>
            <a:chOff x="852715" y="2717640"/>
            <a:chExt cx="7334022" cy="1008063"/>
          </a:xfrm>
        </p:grpSpPr>
        <p:grpSp>
          <p:nvGrpSpPr>
            <p:cNvPr id="8" name="Group 7"/>
            <p:cNvGrpSpPr/>
            <p:nvPr/>
          </p:nvGrpSpPr>
          <p:grpSpPr>
            <a:xfrm>
              <a:off x="6053137" y="2800189"/>
              <a:ext cx="2133600" cy="755650"/>
              <a:chOff x="6053137" y="2800189"/>
              <a:chExt cx="2133600" cy="755650"/>
            </a:xfrm>
          </p:grpSpPr>
          <p:sp>
            <p:nvSpPr>
              <p:cNvPr id="27654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662737" y="2800189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8" name="Line 9"/>
              <p:cNvSpPr>
                <a:spLocks noChangeShapeType="1"/>
              </p:cNvSpPr>
              <p:nvPr/>
            </p:nvSpPr>
            <p:spPr bwMode="auto">
              <a:xfrm>
                <a:off x="7500937" y="3181189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59" name="Line 10"/>
              <p:cNvSpPr>
                <a:spLocks noChangeShapeType="1"/>
              </p:cNvSpPr>
              <p:nvPr/>
            </p:nvSpPr>
            <p:spPr bwMode="auto">
              <a:xfrm flipH="1">
                <a:off x="6053137" y="3181189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17962" y="2717640"/>
              <a:ext cx="1143000" cy="1008063"/>
              <a:chOff x="4017962" y="2717640"/>
              <a:chExt cx="1143000" cy="1008063"/>
            </a:xfrm>
          </p:grpSpPr>
          <p:grpSp>
            <p:nvGrpSpPr>
              <p:cNvPr id="27666" name="Group 19"/>
              <p:cNvGrpSpPr>
                <a:grpSpLocks/>
              </p:cNvGrpSpPr>
              <p:nvPr/>
            </p:nvGrpSpPr>
            <p:grpSpPr bwMode="auto">
              <a:xfrm>
                <a:off x="4017962" y="2717640"/>
                <a:ext cx="1143000" cy="1008063"/>
                <a:chOff x="1536" y="1498"/>
                <a:chExt cx="720" cy="635"/>
              </a:xfrm>
            </p:grpSpPr>
            <p:sp>
              <p:nvSpPr>
                <p:cNvPr id="27679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80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68" name="Line 25"/>
              <p:cNvSpPr>
                <a:spLocks noChangeShapeType="1"/>
              </p:cNvSpPr>
              <p:nvPr/>
            </p:nvSpPr>
            <p:spPr bwMode="auto">
              <a:xfrm>
                <a:off x="4322762" y="2946239"/>
                <a:ext cx="5334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9" name="Line 26"/>
              <p:cNvSpPr>
                <a:spLocks noChangeShapeType="1"/>
              </p:cNvSpPr>
              <p:nvPr/>
            </p:nvSpPr>
            <p:spPr bwMode="auto">
              <a:xfrm>
                <a:off x="4322762" y="3098639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0" name="Line 27"/>
              <p:cNvSpPr>
                <a:spLocks noChangeShapeType="1"/>
              </p:cNvSpPr>
              <p:nvPr/>
            </p:nvSpPr>
            <p:spPr bwMode="auto">
              <a:xfrm>
                <a:off x="4322762" y="3327239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852715" y="2927889"/>
              <a:ext cx="221308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Many-to-one: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9536" y="3833089"/>
            <a:ext cx="5500517" cy="762276"/>
            <a:chOff x="852715" y="3967785"/>
            <a:chExt cx="7334022" cy="1016368"/>
          </a:xfrm>
        </p:grpSpPr>
        <p:grpSp>
          <p:nvGrpSpPr>
            <p:cNvPr id="5" name="Group 4"/>
            <p:cNvGrpSpPr/>
            <p:nvPr/>
          </p:nvGrpSpPr>
          <p:grpSpPr>
            <a:xfrm>
              <a:off x="4017962" y="3976090"/>
              <a:ext cx="1143000" cy="1008063"/>
              <a:chOff x="4017962" y="3976090"/>
              <a:chExt cx="1143000" cy="1008063"/>
            </a:xfrm>
          </p:grpSpPr>
          <p:grpSp>
            <p:nvGrpSpPr>
              <p:cNvPr id="38" name="Group 19"/>
              <p:cNvGrpSpPr>
                <a:grpSpLocks/>
              </p:cNvGrpSpPr>
              <p:nvPr/>
            </p:nvGrpSpPr>
            <p:grpSpPr bwMode="auto">
              <a:xfrm>
                <a:off x="4017962" y="3976090"/>
                <a:ext cx="1143000" cy="1008063"/>
                <a:chOff x="1536" y="1498"/>
                <a:chExt cx="720" cy="635"/>
              </a:xfrm>
            </p:grpSpPr>
            <p:sp>
              <p:nvSpPr>
                <p:cNvPr id="39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40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 dirty="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V="1">
                <a:off x="4322762" y="4208481"/>
                <a:ext cx="533400" cy="148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>
                <a:off x="4322762" y="4357089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>
                <a:off x="4322762" y="4585689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976937" y="3967785"/>
              <a:ext cx="2209800" cy="755650"/>
              <a:chOff x="5976937" y="3967785"/>
              <a:chExt cx="2209800" cy="755650"/>
            </a:xfrm>
          </p:grpSpPr>
          <p:sp>
            <p:nvSpPr>
              <p:cNvPr id="50" name="AutoShape 5"/>
              <p:cNvSpPr>
                <a:spLocks noChangeAspect="1" noChangeArrowheads="1"/>
              </p:cNvSpPr>
              <p:nvPr/>
            </p:nvSpPr>
            <p:spPr bwMode="auto">
              <a:xfrm>
                <a:off x="6662737" y="3967785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>
                <a:off x="5976937" y="4349287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 flipV="1">
                <a:off x="7500936" y="4342435"/>
                <a:ext cx="685801" cy="14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 type="none" w="lg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852715" y="4214288"/>
              <a:ext cx="2249505" cy="553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One-to-many: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9536" y="4868466"/>
            <a:ext cx="5500517" cy="756047"/>
            <a:chOff x="852715" y="5348287"/>
            <a:chExt cx="7334022" cy="1008063"/>
          </a:xfrm>
        </p:grpSpPr>
        <p:grpSp>
          <p:nvGrpSpPr>
            <p:cNvPr id="10" name="Group 9"/>
            <p:cNvGrpSpPr/>
            <p:nvPr/>
          </p:nvGrpSpPr>
          <p:grpSpPr>
            <a:xfrm>
              <a:off x="6053137" y="5360680"/>
              <a:ext cx="2133600" cy="755650"/>
              <a:chOff x="6053137" y="5360680"/>
              <a:chExt cx="2133600" cy="755650"/>
            </a:xfrm>
          </p:grpSpPr>
          <p:sp>
            <p:nvSpPr>
              <p:cNvPr id="27655" name="AutoShape 6"/>
              <p:cNvSpPr>
                <a:spLocks noChangeAspect="1" noChangeArrowheads="1"/>
              </p:cNvSpPr>
              <p:nvPr/>
            </p:nvSpPr>
            <p:spPr bwMode="auto">
              <a:xfrm>
                <a:off x="6662737" y="5360680"/>
                <a:ext cx="838200" cy="755650"/>
              </a:xfrm>
              <a:prstGeom prst="diamond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0" name="Line 11"/>
              <p:cNvSpPr>
                <a:spLocks noChangeShapeType="1"/>
              </p:cNvSpPr>
              <p:nvPr/>
            </p:nvSpPr>
            <p:spPr bwMode="auto">
              <a:xfrm>
                <a:off x="7500937" y="5741680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1" name="Line 12"/>
              <p:cNvSpPr>
                <a:spLocks noChangeShapeType="1"/>
              </p:cNvSpPr>
              <p:nvPr/>
            </p:nvSpPr>
            <p:spPr bwMode="auto">
              <a:xfrm flipH="1">
                <a:off x="6053137" y="574168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017962" y="5348287"/>
              <a:ext cx="1143000" cy="1008063"/>
              <a:chOff x="4017962" y="5348287"/>
              <a:chExt cx="1143000" cy="1008063"/>
            </a:xfrm>
          </p:grpSpPr>
          <p:grpSp>
            <p:nvGrpSpPr>
              <p:cNvPr id="27667" name="Group 22"/>
              <p:cNvGrpSpPr>
                <a:grpSpLocks/>
              </p:cNvGrpSpPr>
              <p:nvPr/>
            </p:nvGrpSpPr>
            <p:grpSpPr bwMode="auto">
              <a:xfrm>
                <a:off x="4017962" y="5348287"/>
                <a:ext cx="1143000" cy="1008063"/>
                <a:chOff x="1536" y="1498"/>
                <a:chExt cx="720" cy="635"/>
              </a:xfrm>
            </p:grpSpPr>
            <p:sp>
              <p:nvSpPr>
                <p:cNvPr id="27677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498"/>
                  <a:ext cx="254" cy="5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1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2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27678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2002" y="1498"/>
                  <a:ext cx="254" cy="6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a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b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c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5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27671" name="Line 28"/>
              <p:cNvSpPr>
                <a:spLocks noChangeShapeType="1"/>
              </p:cNvSpPr>
              <p:nvPr/>
            </p:nvSpPr>
            <p:spPr bwMode="auto">
              <a:xfrm>
                <a:off x="4322762" y="5500686"/>
                <a:ext cx="609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2" name="Line 29"/>
              <p:cNvSpPr>
                <a:spLocks noChangeShapeType="1"/>
              </p:cNvSpPr>
              <p:nvPr/>
            </p:nvSpPr>
            <p:spPr bwMode="auto">
              <a:xfrm>
                <a:off x="4322762" y="5500686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3" name="Line 30"/>
              <p:cNvSpPr>
                <a:spLocks noChangeShapeType="1"/>
              </p:cNvSpPr>
              <p:nvPr/>
            </p:nvSpPr>
            <p:spPr bwMode="auto">
              <a:xfrm flipH="1">
                <a:off x="4322762" y="5500686"/>
                <a:ext cx="609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4" name="Line 31"/>
              <p:cNvSpPr>
                <a:spLocks noChangeShapeType="1"/>
              </p:cNvSpPr>
              <p:nvPr/>
            </p:nvSpPr>
            <p:spPr bwMode="auto">
              <a:xfrm>
                <a:off x="4322762" y="5729286"/>
                <a:ext cx="6096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5" name="Line 32"/>
              <p:cNvSpPr>
                <a:spLocks noChangeShapeType="1"/>
              </p:cNvSpPr>
              <p:nvPr/>
            </p:nvSpPr>
            <p:spPr bwMode="auto">
              <a:xfrm flipH="1">
                <a:off x="4322762" y="5729286"/>
                <a:ext cx="5334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76" name="Line 33"/>
              <p:cNvSpPr>
                <a:spLocks noChangeShapeType="1"/>
              </p:cNvSpPr>
              <p:nvPr/>
            </p:nvSpPr>
            <p:spPr bwMode="auto">
              <a:xfrm>
                <a:off x="4322762" y="5957886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852715" y="5500686"/>
              <a:ext cx="245204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dirty="0">
                  <a:latin typeface="+mj-lt"/>
                </a:rPr>
                <a:t>Many-to-many: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768703" y="3443740"/>
            <a:ext cx="1837134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X -&gt; Y means </a:t>
            </a:r>
            <a:r>
              <a:rPr lang="en-US" b="1" u="sng" dirty="0">
                <a:solidFill>
                  <a:srgbClr val="000000"/>
                </a:solidFill>
                <a:latin typeface="+mj-lt"/>
              </a:rPr>
              <a:t>there exists a function mapping from X to Y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+mj-lt"/>
              </a:rPr>
              <a:t>recall the definition of a function)</a:t>
            </a:r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2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4697F-1B3D-7640-A467-D80D53D0C6F0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857250"/>
            <a:ext cx="5829300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2114550" y="537210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4057650" y="53149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6057900" y="53149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ssn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486150" y="4400550"/>
            <a:ext cx="18859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2171700" y="3486150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buys</a:t>
            </a:r>
          </a:p>
        </p:txBody>
      </p:sp>
      <p:sp>
        <p:nvSpPr>
          <p:cNvPr id="29705" name="AutoShape 8"/>
          <p:cNvSpPr>
            <a:spLocks noChangeArrowheads="1"/>
          </p:cNvSpPr>
          <p:nvPr/>
        </p:nvSpPr>
        <p:spPr bwMode="auto">
          <a:xfrm>
            <a:off x="3886200" y="2057400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makes</a:t>
            </a: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5829300" y="3600450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employs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5943600" y="2286000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1771650" y="2571750"/>
            <a:ext cx="16002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29709" name="Oval 12"/>
          <p:cNvSpPr>
            <a:spLocks noChangeArrowheads="1"/>
          </p:cNvSpPr>
          <p:nvPr/>
        </p:nvSpPr>
        <p:spPr bwMode="auto">
          <a:xfrm>
            <a:off x="2000250" y="12001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10" name="Oval 13"/>
          <p:cNvSpPr>
            <a:spLocks noChangeArrowheads="1"/>
          </p:cNvSpPr>
          <p:nvPr/>
        </p:nvSpPr>
        <p:spPr bwMode="auto">
          <a:xfrm>
            <a:off x="3200400" y="12001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6915150" y="308610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stockprice</a:t>
            </a:r>
          </a:p>
        </p:txBody>
      </p:sp>
      <p:sp>
        <p:nvSpPr>
          <p:cNvPr id="29712" name="Oval 15"/>
          <p:cNvSpPr>
            <a:spLocks noChangeArrowheads="1"/>
          </p:cNvSpPr>
          <p:nvPr/>
        </p:nvSpPr>
        <p:spPr bwMode="auto">
          <a:xfrm>
            <a:off x="6800850" y="137160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1143000" y="1885950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5029200" y="25717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H="1" flipV="1">
            <a:off x="2000250" y="23431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V="1">
            <a:off x="2571750" y="17145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 flipV="1">
            <a:off x="3028950" y="1714500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 flipH="1">
            <a:off x="3371850" y="2571750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 flipV="1">
            <a:off x="2743200" y="31432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>
            <a:off x="2743200" y="4514850"/>
            <a:ext cx="7429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 flipV="1">
            <a:off x="6972300" y="1828800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 flipH="1">
            <a:off x="5372100" y="4114800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 flipH="1">
            <a:off x="3086100" y="4972050"/>
            <a:ext cx="12573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>
            <a:off x="4343400" y="4972050"/>
            <a:ext cx="228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>
            <a:off x="4914900" y="4972050"/>
            <a:ext cx="1257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9726" name="AutoShape 29"/>
          <p:cNvCxnSpPr>
            <a:cxnSpLocks noChangeShapeType="1"/>
            <a:stCxn id="29706" idx="0"/>
            <a:endCxn id="29707" idx="2"/>
          </p:cNvCxnSpPr>
          <p:nvPr/>
        </p:nvCxnSpPr>
        <p:spPr bwMode="auto">
          <a:xfrm flipV="1">
            <a:off x="6400800" y="2857500"/>
            <a:ext cx="371475" cy="74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</p:spPr>
      </p:cxnSp>
      <p:cxnSp>
        <p:nvCxnSpPr>
          <p:cNvPr id="29727" name="AutoShape 30"/>
          <p:cNvCxnSpPr>
            <a:cxnSpLocks noChangeShapeType="1"/>
            <a:stCxn id="29707" idx="2"/>
            <a:endCxn id="29711" idx="0"/>
          </p:cNvCxnSpPr>
          <p:nvPr/>
        </p:nvCxnSpPr>
        <p:spPr bwMode="auto">
          <a:xfrm>
            <a:off x="6772275" y="28575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Box 32"/>
          <p:cNvSpPr txBox="1"/>
          <p:nvPr/>
        </p:nvSpPr>
        <p:spPr>
          <a:xfrm>
            <a:off x="3829050" y="3371851"/>
            <a:ext cx="1428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What does this say?</a:t>
            </a:r>
          </a:p>
        </p:txBody>
      </p:sp>
    </p:spTree>
    <p:extLst>
      <p:ext uri="{BB962C8B-B14F-4D97-AF65-F5344CB8AC3E}">
        <p14:creationId xmlns:p14="http://schemas.microsoft.com/office/powerpoint/2010/main" val="961636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9D49C6-8AB9-F749-9064-6ED9B60C6DD0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41075"/>
            <a:ext cx="7772400" cy="857250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Multi-way Relationships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245395" y="1600557"/>
            <a:ext cx="63590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How do we model a purchase relationship between buyers,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products and stores?</a:t>
            </a:r>
          </a:p>
        </p:txBody>
      </p:sp>
      <p:grpSp>
        <p:nvGrpSpPr>
          <p:cNvPr id="31749" name="Group 4"/>
          <p:cNvGrpSpPr>
            <a:grpSpLocks noChangeAspect="1"/>
          </p:cNvGrpSpPr>
          <p:nvPr/>
        </p:nvGrpSpPr>
        <p:grpSpPr bwMode="auto">
          <a:xfrm>
            <a:off x="1828800" y="2720260"/>
            <a:ext cx="5543550" cy="2326919"/>
            <a:chOff x="192" y="1872"/>
            <a:chExt cx="5088" cy="2136"/>
          </a:xfrm>
        </p:grpSpPr>
        <p:sp>
          <p:nvSpPr>
            <p:cNvPr id="31751" name="AutoShape 5"/>
            <p:cNvSpPr>
              <a:spLocks noChangeAspect="1" noChangeArrowheads="1"/>
            </p:cNvSpPr>
            <p:nvPr/>
          </p:nvSpPr>
          <p:spPr bwMode="auto">
            <a:xfrm>
              <a:off x="2112" y="2400"/>
              <a:ext cx="960" cy="864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31752" name="Rectangle 6"/>
            <p:cNvSpPr>
              <a:spLocks noChangeAspect="1" noChangeArrowheads="1"/>
            </p:cNvSpPr>
            <p:nvPr/>
          </p:nvSpPr>
          <p:spPr bwMode="auto">
            <a:xfrm>
              <a:off x="192" y="1872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1753" name="Rectangle 7"/>
            <p:cNvSpPr>
              <a:spLocks noChangeAspect="1" noChangeArrowheads="1"/>
            </p:cNvSpPr>
            <p:nvPr/>
          </p:nvSpPr>
          <p:spPr bwMode="auto">
            <a:xfrm>
              <a:off x="1896" y="3528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1754" name="Rectangle 8"/>
            <p:cNvSpPr>
              <a:spLocks noChangeAspect="1" noChangeArrowheads="1"/>
            </p:cNvSpPr>
            <p:nvPr/>
          </p:nvSpPr>
          <p:spPr bwMode="auto">
            <a:xfrm>
              <a:off x="3888" y="2592"/>
              <a:ext cx="13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1755" name="Line 9"/>
            <p:cNvSpPr>
              <a:spLocks noChangeAspect="1" noChangeShapeType="1"/>
            </p:cNvSpPr>
            <p:nvPr/>
          </p:nvSpPr>
          <p:spPr bwMode="auto">
            <a:xfrm>
              <a:off x="3072" y="283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56" name="Line 10"/>
            <p:cNvSpPr>
              <a:spLocks noChangeAspect="1" noChangeShapeType="1"/>
            </p:cNvSpPr>
            <p:nvPr/>
          </p:nvSpPr>
          <p:spPr bwMode="auto">
            <a:xfrm>
              <a:off x="2592" y="3264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57" name="Line 11"/>
            <p:cNvSpPr>
              <a:spLocks noChangeAspect="1" noChangeShapeType="1"/>
            </p:cNvSpPr>
            <p:nvPr/>
          </p:nvSpPr>
          <p:spPr bwMode="auto">
            <a:xfrm>
              <a:off x="1584" y="2352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18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E2C441-1342-644D-8797-CD886A921D74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69104" y="1953703"/>
            <a:ext cx="4180375" cy="424732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Q</a:t>
            </a:r>
            <a:r>
              <a:rPr lang="en-US" sz="2400" dirty="0"/>
              <a:t>: What does the arrow mean 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Arrows in Multiway Relationships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14601" y="2914650"/>
            <a:ext cx="4343400" cy="2007394"/>
            <a:chOff x="3352801" y="2743200"/>
            <a:chExt cx="5791200" cy="2676525"/>
          </a:xfrm>
        </p:grpSpPr>
        <p:sp>
          <p:nvSpPr>
            <p:cNvPr id="33798" name="AutoShape 5"/>
            <p:cNvSpPr>
              <a:spLocks noChangeAspect="1" noChangeArrowheads="1"/>
            </p:cNvSpPr>
            <p:nvPr/>
          </p:nvSpPr>
          <p:spPr bwMode="auto">
            <a:xfrm>
              <a:off x="5426670" y="3190876"/>
              <a:ext cx="1278931" cy="115252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33799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3800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3801" name="Rectangle 8"/>
            <p:cNvSpPr>
              <a:spLocks noChangeAspect="1" noChangeArrowheads="1"/>
            </p:cNvSpPr>
            <p:nvPr/>
          </p:nvSpPr>
          <p:spPr bwMode="auto">
            <a:xfrm>
              <a:off x="7559676" y="35115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3802" name="Line 9"/>
            <p:cNvSpPr>
              <a:spLocks noChangeAspect="1" noChangeShapeType="1"/>
            </p:cNvSpPr>
            <p:nvPr/>
          </p:nvSpPr>
          <p:spPr bwMode="auto">
            <a:xfrm>
              <a:off x="6705599" y="3761280"/>
              <a:ext cx="854077" cy="23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03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04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489726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238B636-6E59-3048-97B5-D33C733B0787}"/>
              </a:ext>
            </a:extLst>
          </p:cNvPr>
          <p:cNvSpPr txBox="1"/>
          <p:nvPr/>
        </p:nvSpPr>
        <p:spPr>
          <a:xfrm>
            <a:off x="628650" y="6075145"/>
            <a:ext cx="8068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person, can determine what they bought and the store where they bought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E2C441-1342-644D-8797-CD886A921D74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73912" y="2122887"/>
            <a:ext cx="4175567" cy="424732"/>
          </a:xfr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Q: What does the arrow mean ?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Arrows in Multiway Relationships</a:t>
            </a:r>
          </a:p>
        </p:txBody>
      </p:sp>
      <p:sp>
        <p:nvSpPr>
          <p:cNvPr id="33798" name="AutoShape 5"/>
          <p:cNvSpPr>
            <a:spLocks noChangeAspect="1" noChangeArrowheads="1"/>
          </p:cNvSpPr>
          <p:nvPr/>
        </p:nvSpPr>
        <p:spPr bwMode="auto">
          <a:xfrm>
            <a:off x="4070003" y="3250407"/>
            <a:ext cx="959198" cy="864394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</a:rPr>
              <a:t>Purchase</a:t>
            </a:r>
          </a:p>
        </p:txBody>
      </p:sp>
      <p:sp>
        <p:nvSpPr>
          <p:cNvPr id="33799" name="Rectangle 6"/>
          <p:cNvSpPr>
            <a:spLocks noChangeAspect="1" noChangeArrowheads="1"/>
          </p:cNvSpPr>
          <p:nvPr/>
        </p:nvSpPr>
        <p:spPr bwMode="auto">
          <a:xfrm>
            <a:off x="2514601" y="2914650"/>
            <a:ext cx="1188244" cy="40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33800" name="Rectangle 7"/>
          <p:cNvSpPr>
            <a:spLocks noChangeAspect="1" noChangeArrowheads="1"/>
          </p:cNvSpPr>
          <p:nvPr/>
        </p:nvSpPr>
        <p:spPr bwMode="auto">
          <a:xfrm>
            <a:off x="3949305" y="4512469"/>
            <a:ext cx="1188244" cy="40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33801" name="Rectangle 8"/>
          <p:cNvSpPr>
            <a:spLocks noChangeAspect="1" noChangeArrowheads="1"/>
          </p:cNvSpPr>
          <p:nvPr/>
        </p:nvSpPr>
        <p:spPr bwMode="auto">
          <a:xfrm>
            <a:off x="5669757" y="3490913"/>
            <a:ext cx="1188244" cy="4095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33803" name="Line 10"/>
          <p:cNvSpPr>
            <a:spLocks noChangeAspect="1" noChangeShapeType="1"/>
          </p:cNvSpPr>
          <p:nvPr/>
        </p:nvSpPr>
        <p:spPr bwMode="auto">
          <a:xfrm>
            <a:off x="4563666" y="4102894"/>
            <a:ext cx="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3804" name="Line 11"/>
          <p:cNvSpPr>
            <a:spLocks noChangeAspect="1" noChangeShapeType="1"/>
          </p:cNvSpPr>
          <p:nvPr/>
        </p:nvSpPr>
        <p:spPr bwMode="auto">
          <a:xfrm>
            <a:off x="3702844" y="3324225"/>
            <a:ext cx="36729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stCxn id="33801" idx="1"/>
            <a:endCxn id="33798" idx="3"/>
          </p:cNvCxnSpPr>
          <p:nvPr/>
        </p:nvCxnSpPr>
        <p:spPr bwMode="auto">
          <a:xfrm flipH="1" flipV="1">
            <a:off x="5029201" y="3682605"/>
            <a:ext cx="640556" cy="1309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CBB2EA0-CEDA-0A45-B558-F6E753747A80}"/>
              </a:ext>
            </a:extLst>
          </p:cNvPr>
          <p:cNvSpPr txBox="1"/>
          <p:nvPr/>
        </p:nvSpPr>
        <p:spPr>
          <a:xfrm>
            <a:off x="814274" y="5846543"/>
            <a:ext cx="7498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/>
              <a:t>given a store, can determine who shopped there and the product they bought</a:t>
            </a:r>
          </a:p>
          <a:p>
            <a:r>
              <a:rPr lang="en-US" dirty="0"/>
              <a:t>each store sells one product and to one person, ever</a:t>
            </a:r>
          </a:p>
        </p:txBody>
      </p:sp>
    </p:spTree>
    <p:extLst>
      <p:ext uri="{BB962C8B-B14F-4D97-AF65-F5344CB8AC3E}">
        <p14:creationId xmlns:p14="http://schemas.microsoft.com/office/powerpoint/2010/main" val="3797818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170DDA-A27A-3345-9E6F-B61E9AC95A1F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28863" y="1833671"/>
            <a:ext cx="4850436" cy="757130"/>
          </a:xfr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Q</a:t>
            </a:r>
            <a:r>
              <a:rPr lang="en-US" sz="2400" dirty="0"/>
              <a:t>: How do we say that every person shops in at most one store ?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Arrows in Multiway Relationships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314451" y="5452871"/>
            <a:ext cx="545604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</a:rPr>
              <a:t>A</a:t>
            </a:r>
            <a:r>
              <a:rPr lang="en-US" sz="2400" dirty="0">
                <a:solidFill>
                  <a:srgbClr val="000000"/>
                </a:solidFill>
              </a:rPr>
              <a:t>: Cannot.  This is the best approximation.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(Why only approximation ?)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14601" y="2914650"/>
            <a:ext cx="4343400" cy="2007394"/>
            <a:chOff x="3352801" y="2743200"/>
            <a:chExt cx="5791200" cy="2676525"/>
          </a:xfrm>
        </p:grpSpPr>
        <p:sp>
          <p:nvSpPr>
            <p:cNvPr id="37895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7896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7897" name="Rectangle 8"/>
            <p:cNvSpPr>
              <a:spLocks noChangeAspect="1" noChangeArrowheads="1"/>
            </p:cNvSpPr>
            <p:nvPr/>
          </p:nvSpPr>
          <p:spPr bwMode="auto">
            <a:xfrm>
              <a:off x="7559676" y="35115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7898" name="Line 9"/>
            <p:cNvSpPr>
              <a:spLocks noChangeAspect="1" noChangeShapeType="1"/>
            </p:cNvSpPr>
            <p:nvPr/>
          </p:nvSpPr>
          <p:spPr bwMode="auto">
            <a:xfrm>
              <a:off x="6630989" y="3771900"/>
              <a:ext cx="92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99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900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601663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5"/>
            <p:cNvSpPr>
              <a:spLocks noChangeAspect="1" noChangeArrowheads="1"/>
            </p:cNvSpPr>
            <p:nvPr/>
          </p:nvSpPr>
          <p:spPr bwMode="auto">
            <a:xfrm>
              <a:off x="5426670" y="3190876"/>
              <a:ext cx="1278931" cy="115252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chemeClr val="bg1"/>
                  </a:solidFill>
                </a:rPr>
                <a:t>Purchase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455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AF79AD-4CEB-384B-9FA8-E1F42E36417A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51777" y="253557"/>
            <a:ext cx="7563547" cy="10440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Converting Multi-way Relationships to Binary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57350" y="2201657"/>
            <a:ext cx="5324059" cy="3164299"/>
            <a:chOff x="2209800" y="1792542"/>
            <a:chExt cx="7098745" cy="4219065"/>
          </a:xfrm>
        </p:grpSpPr>
        <p:sp>
          <p:nvSpPr>
            <p:cNvPr id="39940" name="Rectangle 3"/>
            <p:cNvSpPr>
              <a:spLocks noChangeArrowheads="1"/>
            </p:cNvSpPr>
            <p:nvPr/>
          </p:nvSpPr>
          <p:spPr bwMode="auto">
            <a:xfrm>
              <a:off x="2209800" y="3332836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39941" name="Rectangle 4"/>
            <p:cNvSpPr>
              <a:spLocks noChangeArrowheads="1"/>
            </p:cNvSpPr>
            <p:nvPr/>
          </p:nvSpPr>
          <p:spPr bwMode="auto">
            <a:xfrm>
              <a:off x="7366436" y="5141006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7299466" y="3667682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39943" name="Rectangle 6"/>
            <p:cNvSpPr>
              <a:spLocks noChangeArrowheads="1"/>
            </p:cNvSpPr>
            <p:nvPr/>
          </p:nvSpPr>
          <p:spPr bwMode="auto">
            <a:xfrm>
              <a:off x="7299466" y="2060419"/>
              <a:ext cx="1942109" cy="6696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39944" name="AutoShape 7"/>
            <p:cNvSpPr>
              <a:spLocks noChangeArrowheads="1"/>
            </p:cNvSpPr>
            <p:nvPr/>
          </p:nvSpPr>
          <p:spPr bwMode="auto">
            <a:xfrm>
              <a:off x="4888572" y="3399805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chemeClr val="bg1"/>
                  </a:solidFill>
                </a:rPr>
                <a:t>StoreOf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9945" name="AutoShape 8"/>
            <p:cNvSpPr>
              <a:spLocks noChangeArrowheads="1"/>
            </p:cNvSpPr>
            <p:nvPr/>
          </p:nvSpPr>
          <p:spPr bwMode="auto">
            <a:xfrm>
              <a:off x="4888572" y="1792542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chemeClr val="bg1"/>
                  </a:solidFill>
                </a:rPr>
                <a:t>ProductOf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9946" name="AutoShape 9"/>
            <p:cNvSpPr>
              <a:spLocks noChangeArrowheads="1"/>
            </p:cNvSpPr>
            <p:nvPr/>
          </p:nvSpPr>
          <p:spPr bwMode="auto">
            <a:xfrm>
              <a:off x="4888572" y="4806160"/>
              <a:ext cx="1339386" cy="120544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chemeClr val="bg1"/>
                  </a:solidFill>
                </a:rPr>
                <a:t>BuyerOf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39947" name="Line 10"/>
            <p:cNvSpPr>
              <a:spLocks noChangeShapeType="1"/>
            </p:cNvSpPr>
            <p:nvPr/>
          </p:nvSpPr>
          <p:spPr bwMode="auto">
            <a:xfrm flipH="1">
              <a:off x="3415247" y="2395266"/>
              <a:ext cx="1473324" cy="937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48" name="Line 11"/>
            <p:cNvSpPr>
              <a:spLocks noChangeShapeType="1"/>
            </p:cNvSpPr>
            <p:nvPr/>
          </p:nvSpPr>
          <p:spPr bwMode="auto">
            <a:xfrm flipH="1" flipV="1">
              <a:off x="3214339" y="4002528"/>
              <a:ext cx="1674232" cy="1406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49" name="Line 12"/>
            <p:cNvSpPr>
              <a:spLocks noChangeShapeType="1"/>
            </p:cNvSpPr>
            <p:nvPr/>
          </p:nvSpPr>
          <p:spPr bwMode="auto">
            <a:xfrm flipH="1">
              <a:off x="4151909" y="4002528"/>
              <a:ext cx="736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0" name="Line 13"/>
            <p:cNvSpPr>
              <a:spLocks noChangeShapeType="1"/>
            </p:cNvSpPr>
            <p:nvPr/>
          </p:nvSpPr>
          <p:spPr bwMode="auto">
            <a:xfrm>
              <a:off x="6227958" y="4002528"/>
              <a:ext cx="1071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1" name="Line 14"/>
            <p:cNvSpPr>
              <a:spLocks noChangeShapeType="1"/>
            </p:cNvSpPr>
            <p:nvPr/>
          </p:nvSpPr>
          <p:spPr bwMode="auto">
            <a:xfrm>
              <a:off x="6227958" y="5408883"/>
              <a:ext cx="1138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2" name="Line 15"/>
            <p:cNvSpPr>
              <a:spLocks noChangeShapeType="1"/>
            </p:cNvSpPr>
            <p:nvPr/>
          </p:nvSpPr>
          <p:spPr bwMode="auto">
            <a:xfrm>
              <a:off x="6227958" y="2395266"/>
              <a:ext cx="1071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53" name="Oval 16"/>
            <p:cNvSpPr>
              <a:spLocks noChangeArrowheads="1"/>
            </p:cNvSpPr>
            <p:nvPr/>
          </p:nvSpPr>
          <p:spPr bwMode="auto">
            <a:xfrm>
              <a:off x="2678585" y="1859511"/>
              <a:ext cx="1272417" cy="60272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39954" name="Line 17"/>
            <p:cNvSpPr>
              <a:spLocks noChangeShapeType="1"/>
            </p:cNvSpPr>
            <p:nvPr/>
          </p:nvSpPr>
          <p:spPr bwMode="auto">
            <a:xfrm flipV="1">
              <a:off x="3013432" y="2462235"/>
              <a:ext cx="66969" cy="870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15200" y="2201657"/>
            <a:ext cx="1459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From what we had on previous slide to this - what did we do?</a:t>
            </a:r>
          </a:p>
        </p:txBody>
      </p:sp>
    </p:spTree>
    <p:extLst>
      <p:ext uri="{BB962C8B-B14F-4D97-AF65-F5344CB8AC3E}">
        <p14:creationId xmlns:p14="http://schemas.microsoft.com/office/powerpoint/2010/main" val="27309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11" y="338346"/>
            <a:ext cx="7772400" cy="857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Decision: Multi-way or New Entity + Binary?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70324" y="2051540"/>
            <a:ext cx="3769294" cy="2526108"/>
            <a:chOff x="3050937" y="2304401"/>
            <a:chExt cx="7101806" cy="402765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050937" y="4000446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Purchase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8446807" y="5509577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8449042" y="4000447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8392546" y="2523674"/>
              <a:ext cx="1703701" cy="5874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5748872" y="3765455"/>
              <a:ext cx="1760197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chemeClr val="bg1"/>
                  </a:solidFill>
                </a:rPr>
                <a:t>StoreOf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5748872" y="2304401"/>
              <a:ext cx="1703701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err="1">
                  <a:solidFill>
                    <a:schemeClr val="bg1"/>
                  </a:solidFill>
                </a:rPr>
                <a:t>ProductOf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5748872" y="5274586"/>
              <a:ext cx="1703701" cy="105746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chemeClr val="bg1"/>
                  </a:solidFill>
                </a:rPr>
                <a:t>BuyerOf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7509069" y="4294189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7452573" y="5803319"/>
              <a:ext cx="998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7452573" y="2833135"/>
              <a:ext cx="9399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439195" y="2942978"/>
              <a:ext cx="1116218" cy="52873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814665" y="3471712"/>
              <a:ext cx="180392" cy="528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12" idx="1"/>
            </p:cNvCxnSpPr>
            <p:nvPr/>
          </p:nvCxnSpPr>
          <p:spPr bwMode="auto">
            <a:xfrm>
              <a:off x="4754638" y="4294188"/>
              <a:ext cx="994234" cy="2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endCxn id="13" idx="1"/>
            </p:cNvCxnSpPr>
            <p:nvPr/>
          </p:nvCxnSpPr>
          <p:spPr bwMode="auto">
            <a:xfrm flipV="1">
              <a:off x="4754638" y="2833136"/>
              <a:ext cx="994234" cy="1461054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endCxn id="14" idx="1"/>
            </p:cNvCxnSpPr>
            <p:nvPr/>
          </p:nvCxnSpPr>
          <p:spPr bwMode="auto">
            <a:xfrm>
              <a:off x="4754638" y="4294187"/>
              <a:ext cx="994234" cy="1509134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363806" y="2395138"/>
            <a:ext cx="3969898" cy="2017595"/>
            <a:chOff x="3352801" y="2743200"/>
            <a:chExt cx="5791200" cy="2676525"/>
          </a:xfrm>
        </p:grpSpPr>
        <p:sp>
          <p:nvSpPr>
            <p:cNvPr id="23" name="AutoShape 5"/>
            <p:cNvSpPr>
              <a:spLocks noChangeAspect="1" noChangeArrowheads="1"/>
            </p:cNvSpPr>
            <p:nvPr/>
          </p:nvSpPr>
          <p:spPr bwMode="auto">
            <a:xfrm>
              <a:off x="5538788" y="3343275"/>
              <a:ext cx="1092200" cy="98425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24" name="Rectangle 6"/>
            <p:cNvSpPr>
              <a:spLocks noChangeAspect="1" noChangeArrowheads="1"/>
            </p:cNvSpPr>
            <p:nvPr/>
          </p:nvSpPr>
          <p:spPr bwMode="auto">
            <a:xfrm>
              <a:off x="3352801" y="274320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25" name="Rectangle 7"/>
            <p:cNvSpPr>
              <a:spLocks noChangeAspect="1" noChangeArrowheads="1"/>
            </p:cNvSpPr>
            <p:nvPr/>
          </p:nvSpPr>
          <p:spPr bwMode="auto">
            <a:xfrm>
              <a:off x="5265739" y="4873625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26" name="Rectangle 8"/>
            <p:cNvSpPr>
              <a:spLocks noChangeAspect="1" noChangeArrowheads="1"/>
            </p:cNvSpPr>
            <p:nvPr/>
          </p:nvSpPr>
          <p:spPr bwMode="auto">
            <a:xfrm>
              <a:off x="7559676" y="3562350"/>
              <a:ext cx="1584325" cy="546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Store</a:t>
              </a:r>
            </a:p>
          </p:txBody>
        </p:sp>
        <p:sp>
          <p:nvSpPr>
            <p:cNvPr id="27" name="Line 9"/>
            <p:cNvSpPr>
              <a:spLocks noChangeAspect="1" noChangeShapeType="1"/>
            </p:cNvSpPr>
            <p:nvPr/>
          </p:nvSpPr>
          <p:spPr bwMode="auto">
            <a:xfrm>
              <a:off x="6630989" y="3835400"/>
              <a:ext cx="92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8" name="Line 10"/>
            <p:cNvSpPr>
              <a:spLocks noChangeAspect="1" noChangeShapeType="1"/>
            </p:cNvSpPr>
            <p:nvPr/>
          </p:nvSpPr>
          <p:spPr bwMode="auto">
            <a:xfrm>
              <a:off x="6084888" y="4327525"/>
              <a:ext cx="0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9" name="Line 11"/>
            <p:cNvSpPr>
              <a:spLocks noChangeAspect="1" noChangeShapeType="1"/>
            </p:cNvSpPr>
            <p:nvPr/>
          </p:nvSpPr>
          <p:spPr bwMode="auto">
            <a:xfrm>
              <a:off x="4937126" y="3289300"/>
              <a:ext cx="601663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solidFill>
                  <a:srgbClr val="000000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20537" y="1838934"/>
            <a:ext cx="2533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Multi-way Relationship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70324" y="1824023"/>
            <a:ext cx="167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Entity + Binary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5800" y="4612261"/>
            <a:ext cx="8090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(B) is also useful when we want to add details (constraints or attributes) to the relationship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“A person who shops in at most one store”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“How long a person has been shopping at a store”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(A) is useful when a relationship really is between multiple entities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</a:rPr>
              <a:t>- 	Ex: A three-party legal contract</a:t>
            </a:r>
          </a:p>
          <a:p>
            <a:pPr marL="685800" lvl="1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9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9F9ED-9884-1A4D-A067-180AAED5C34C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00051"/>
            <a:ext cx="5829300" cy="857250"/>
          </a:xfrm>
        </p:spPr>
        <p:txBody>
          <a:bodyPr/>
          <a:lstStyle/>
          <a:p>
            <a:pPr eaLnBrk="1" hangingPunct="1"/>
            <a:r>
              <a:rPr lang="en-US" b="1">
                <a:latin typeface="+mn-lt"/>
              </a:rPr>
              <a:t>Design </a:t>
            </a:r>
            <a:r>
              <a:rPr lang="en-US" b="1" dirty="0">
                <a:latin typeface="+mn-lt"/>
              </a:rPr>
              <a:t>Principles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57300" y="2857500"/>
            <a:ext cx="6229350" cy="1028700"/>
            <a:chOff x="1676400" y="2667000"/>
            <a:chExt cx="8305800" cy="1371600"/>
          </a:xfrm>
        </p:grpSpPr>
        <p:sp>
          <p:nvSpPr>
            <p:cNvPr id="40964" name="AutoShape 3"/>
            <p:cNvSpPr>
              <a:spLocks noChangeArrowheads="1"/>
            </p:cNvSpPr>
            <p:nvPr/>
          </p:nvSpPr>
          <p:spPr bwMode="auto">
            <a:xfrm>
              <a:off x="4953000" y="26670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Purchase</a:t>
              </a:r>
            </a:p>
          </p:txBody>
        </p:sp>
        <p:sp>
          <p:nvSpPr>
            <p:cNvPr id="40965" name="Rectangle 4"/>
            <p:cNvSpPr>
              <a:spLocks noChangeArrowheads="1"/>
            </p:cNvSpPr>
            <p:nvPr/>
          </p:nvSpPr>
          <p:spPr bwMode="auto">
            <a:xfrm>
              <a:off x="1676400" y="29718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7772400" y="29718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40967" name="Line 6"/>
            <p:cNvSpPr>
              <a:spLocks noChangeShapeType="1"/>
            </p:cNvSpPr>
            <p:nvPr/>
          </p:nvSpPr>
          <p:spPr bwMode="auto">
            <a:xfrm flipH="1">
              <a:off x="3886199" y="3352800"/>
              <a:ext cx="1088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68" name="Line 7"/>
            <p:cNvSpPr>
              <a:spLocks noChangeShapeType="1"/>
            </p:cNvSpPr>
            <p:nvPr/>
          </p:nvSpPr>
          <p:spPr bwMode="auto">
            <a:xfrm>
              <a:off x="6498774" y="3352800"/>
              <a:ext cx="1273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824593" y="2057400"/>
            <a:ext cx="35282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+mj-lt"/>
              </a:rPr>
              <a:t>What’s wrong with these examples?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57300" y="4743449"/>
            <a:ext cx="6229350" cy="1028700"/>
            <a:chOff x="1676400" y="4800600"/>
            <a:chExt cx="8305800" cy="1371600"/>
          </a:xfrm>
        </p:grpSpPr>
        <p:sp>
          <p:nvSpPr>
            <p:cNvPr id="40970" name="AutoShape 9"/>
            <p:cNvSpPr>
              <a:spLocks noChangeArrowheads="1"/>
            </p:cNvSpPr>
            <p:nvPr/>
          </p:nvSpPr>
          <p:spPr bwMode="auto">
            <a:xfrm>
              <a:off x="4953000" y="4800600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President</a:t>
              </a:r>
            </a:p>
          </p:txBody>
        </p:sp>
        <p:sp>
          <p:nvSpPr>
            <p:cNvPr id="40971" name="Rectangle 10"/>
            <p:cNvSpPr>
              <a:spLocks noChangeArrowheads="1"/>
            </p:cNvSpPr>
            <p:nvPr/>
          </p:nvSpPr>
          <p:spPr bwMode="auto">
            <a:xfrm>
              <a:off x="7772400" y="51816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Person</a:t>
              </a:r>
            </a:p>
          </p:txBody>
        </p:sp>
        <p:sp>
          <p:nvSpPr>
            <p:cNvPr id="40972" name="Rectangle 11"/>
            <p:cNvSpPr>
              <a:spLocks noChangeArrowheads="1"/>
            </p:cNvSpPr>
            <p:nvPr/>
          </p:nvSpPr>
          <p:spPr bwMode="auto">
            <a:xfrm>
              <a:off x="1676400" y="5181600"/>
              <a:ext cx="2209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Country</a:t>
              </a:r>
            </a:p>
          </p:txBody>
        </p:sp>
        <p:sp>
          <p:nvSpPr>
            <p:cNvPr id="40973" name="Line 12"/>
            <p:cNvSpPr>
              <a:spLocks noChangeShapeType="1"/>
            </p:cNvSpPr>
            <p:nvPr/>
          </p:nvSpPr>
          <p:spPr bwMode="auto">
            <a:xfrm>
              <a:off x="6477000" y="54864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 flipH="1">
              <a:off x="3886200" y="54864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EAFB7B-24C7-554D-A9F8-4351EE46695A}"/>
              </a:ext>
            </a:extLst>
          </p:cNvPr>
          <p:cNvSpPr txBox="1"/>
          <p:nvPr/>
        </p:nvSpPr>
        <p:spPr>
          <a:xfrm>
            <a:off x="1119901" y="5800635"/>
            <a:ext cx="690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multiple presidents, also may want to require country to have president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177361D-D4E4-AF47-B3A2-D5D07826B529}"/>
              </a:ext>
            </a:extLst>
          </p:cNvPr>
          <p:cNvSpPr/>
          <p:nvPr/>
        </p:nvSpPr>
        <p:spPr>
          <a:xfrm>
            <a:off x="2291922" y="3941593"/>
            <a:ext cx="398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product buys only one product, then out</a:t>
            </a:r>
          </a:p>
        </p:txBody>
      </p:sp>
    </p:spTree>
    <p:extLst>
      <p:ext uri="{BB962C8B-B14F-4D97-AF65-F5344CB8AC3E}">
        <p14:creationId xmlns:p14="http://schemas.microsoft.com/office/powerpoint/2010/main" val="96262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9760C5-F2AB-2046-94D4-0F27F47C5083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Design Principles:</a:t>
            </a:r>
            <a:br>
              <a:rPr lang="en-US" b="1" dirty="0">
                <a:latin typeface="+mn-lt"/>
              </a:rPr>
            </a:br>
            <a:r>
              <a:rPr lang="en-US" b="1" dirty="0"/>
              <a:t>What’s Wrong?</a:t>
            </a:r>
          </a:p>
        </p:txBody>
      </p:sp>
      <p:sp>
        <p:nvSpPr>
          <p:cNvPr id="41988" name="AutoShape 3"/>
          <p:cNvSpPr>
            <a:spLocks noChangeArrowheads="1"/>
          </p:cNvSpPr>
          <p:nvPr/>
        </p:nvSpPr>
        <p:spPr bwMode="auto">
          <a:xfrm>
            <a:off x="3950074" y="3303389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Purchase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664074" y="2674739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6064624" y="3531989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>
            <a:off x="5093074" y="3817739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207374" y="2331839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 flipV="1">
            <a:off x="4521574" y="2731889"/>
            <a:ext cx="8001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4350124" y="4903589"/>
            <a:ext cx="137160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personName</a:t>
            </a:r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4521574" y="4332089"/>
            <a:ext cx="457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321424" y="3246239"/>
            <a:ext cx="6286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2692774" y="4674989"/>
            <a:ext cx="1314450" cy="7429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personAddr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 flipH="1">
            <a:off x="3264274" y="4332089"/>
            <a:ext cx="12573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28AED9-462C-594C-B03F-D2355EFB3982}"/>
              </a:ext>
            </a:extLst>
          </p:cNvPr>
          <p:cNvSpPr txBox="1"/>
          <p:nvPr/>
        </p:nvSpPr>
        <p:spPr>
          <a:xfrm>
            <a:off x="3090104" y="6308208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people should be entities!</a:t>
            </a:r>
          </a:p>
        </p:txBody>
      </p:sp>
    </p:spTree>
    <p:extLst>
      <p:ext uri="{BB962C8B-B14F-4D97-AF65-F5344CB8AC3E}">
        <p14:creationId xmlns:p14="http://schemas.microsoft.com/office/powerpoint/2010/main" val="21147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E/R Basics: Entities &amp; Relation</a:t>
            </a:r>
            <a:r>
              <a:rPr lang="en-US" altLang="zh-CN" dirty="0"/>
              <a:t>ships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E/R Design considerations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Advanced E/R Concepts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2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A8E412-24DC-524F-ABDA-D90639A5CBF9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3012" name="AutoShape 3"/>
          <p:cNvSpPr>
            <a:spLocks noChangeArrowheads="1"/>
          </p:cNvSpPr>
          <p:nvPr/>
        </p:nvSpPr>
        <p:spPr bwMode="auto">
          <a:xfrm>
            <a:off x="3617259" y="3417374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Purchase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1331259" y="278872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331509" y="50175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5731809" y="36459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Store</a:t>
            </a:r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4760259" y="3931724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4188759" y="4446074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6703359" y="2217224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 flipV="1">
            <a:off x="4188759" y="2845874"/>
            <a:ext cx="8001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4245909" y="2274374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Dates</a:t>
            </a:r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 flipV="1">
            <a:off x="5903259" y="2502974"/>
            <a:ext cx="8001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2988609" y="3360224"/>
            <a:ext cx="6286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Design Principles:</a:t>
            </a:r>
            <a:br>
              <a:rPr lang="en-US" b="1" dirty="0">
                <a:latin typeface="+mn-lt"/>
              </a:rPr>
            </a:br>
            <a:r>
              <a:rPr lang="en-US" b="1" dirty="0"/>
              <a:t>What’s Wrong?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454BE6-555B-BC4B-8436-4DD9425FEDFB}"/>
              </a:ext>
            </a:extLst>
          </p:cNvPr>
          <p:cNvSpPr txBox="1"/>
          <p:nvPr/>
        </p:nvSpPr>
        <p:spPr>
          <a:xfrm>
            <a:off x="1892072" y="6215747"/>
            <a:ext cx="4593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dates don’t need to be an entity by themselves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47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Examples: Entity vs.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356" y="2233900"/>
            <a:ext cx="2326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Should address (A) be an attribute?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8650" y="3274950"/>
            <a:ext cx="3042051" cy="1577115"/>
            <a:chOff x="-95765" y="637150"/>
            <a:chExt cx="3091543" cy="16027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Employee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</p:grpSp>
      <p:cxnSp>
        <p:nvCxnSpPr>
          <p:cNvPr id="14" name="Straight Connector 13"/>
          <p:cNvCxnSpPr>
            <a:stCxn id="9" idx="0"/>
            <a:endCxn id="11" idx="4"/>
          </p:cNvCxnSpPr>
          <p:nvPr/>
        </p:nvCxnSpPr>
        <p:spPr bwMode="auto">
          <a:xfrm flipV="1">
            <a:off x="2053273" y="3968711"/>
            <a:ext cx="905117" cy="2872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9" idx="0"/>
            <a:endCxn id="10" idx="4"/>
          </p:cNvCxnSpPr>
          <p:nvPr/>
        </p:nvCxnSpPr>
        <p:spPr bwMode="auto">
          <a:xfrm flipH="1" flipV="1">
            <a:off x="1340962" y="3949772"/>
            <a:ext cx="712311" cy="30623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5298141" y="3231211"/>
            <a:ext cx="3331509" cy="2483789"/>
            <a:chOff x="10017003" y="907211"/>
            <a:chExt cx="1989879" cy="229784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0419884" y="1548946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0017003" y="907211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Street </a:t>
              </a:r>
              <a:r>
                <a:rPr lang="en-US" sz="1600" dirty="0" err="1">
                  <a:solidFill>
                    <a:srgbClr val="000000"/>
                  </a:solidFill>
                </a:rPr>
                <a:t>Addr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1075002" y="919600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ZIP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0419884" y="2815160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Employee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Connector 23"/>
            <p:cNvCxnSpPr>
              <a:stCxn id="20" idx="4"/>
              <a:endCxn id="19" idx="0"/>
            </p:cNvCxnSpPr>
            <p:nvPr/>
          </p:nvCxnSpPr>
          <p:spPr bwMode="auto">
            <a:xfrm>
              <a:off x="10482943" y="1348628"/>
              <a:ext cx="465941" cy="20031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9" idx="0"/>
              <a:endCxn id="21" idx="4"/>
            </p:cNvCxnSpPr>
            <p:nvPr/>
          </p:nvCxnSpPr>
          <p:spPr bwMode="auto">
            <a:xfrm flipV="1">
              <a:off x="10948884" y="1361017"/>
              <a:ext cx="592058" cy="18792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532750" y="2178146"/>
              <a:ext cx="832266" cy="39248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chemeClr val="bg1"/>
                  </a:solidFill>
                </a:rPr>
                <a:t>AddrOf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7" idx="0"/>
            </p:cNvCxnSpPr>
            <p:nvPr/>
          </p:nvCxnSpPr>
          <p:spPr bwMode="auto">
            <a:xfrm flipH="1">
              <a:off x="10948883" y="1938840"/>
              <a:ext cx="1" cy="239306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Connector 30"/>
            <p:cNvCxnSpPr>
              <a:stCxn id="27" idx="2"/>
              <a:endCxn id="22" idx="0"/>
            </p:cNvCxnSpPr>
            <p:nvPr/>
          </p:nvCxnSpPr>
          <p:spPr bwMode="auto">
            <a:xfrm>
              <a:off x="10948883" y="2570634"/>
              <a:ext cx="1" cy="2445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5518057" y="2285818"/>
            <a:ext cx="2326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Or (B) be an entity?</a:t>
            </a:r>
          </a:p>
        </p:txBody>
      </p:sp>
    </p:spTree>
    <p:extLst>
      <p:ext uri="{BB962C8B-B14F-4D97-AF65-F5344CB8AC3E}">
        <p14:creationId xmlns:p14="http://schemas.microsoft.com/office/powerpoint/2010/main" val="157525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Examples: Entity vs.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356" y="2233900"/>
            <a:ext cx="2326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Should address (A) be an attribute?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03809" y="2233900"/>
            <a:ext cx="3508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How do we handle employees with multiple addresses here?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How do we handle addresses where internal structure of the address (e.g. zip code, state) is useful?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28650" y="3274950"/>
            <a:ext cx="3042051" cy="1577115"/>
            <a:chOff x="-95765" y="637150"/>
            <a:chExt cx="3091543" cy="1602773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Employee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 bwMode="auto">
          <a:xfrm flipV="1">
            <a:off x="2053273" y="3968711"/>
            <a:ext cx="905117" cy="2872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 flipV="1">
            <a:off x="1340962" y="3949772"/>
            <a:ext cx="712311" cy="30623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760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Examples: Entity vs.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356" y="2233900"/>
            <a:ext cx="2326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Should address (A) be an attribute?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8650" y="3274950"/>
            <a:ext cx="3042051" cy="1577115"/>
            <a:chOff x="-95765" y="637150"/>
            <a:chExt cx="3091543" cy="16027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30164" y="1634170"/>
              <a:ext cx="1643743" cy="605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Employee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-95765" y="637150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1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547978" y="656398"/>
              <a:ext cx="1447800" cy="6858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Addr</a:t>
              </a:r>
              <a:r>
                <a:rPr lang="en-US" dirty="0">
                  <a:solidFill>
                    <a:srgbClr val="000000"/>
                  </a:solidFill>
                </a:rPr>
                <a:t> 2</a:t>
              </a:r>
            </a:p>
          </p:txBody>
        </p:sp>
      </p:grpSp>
      <p:cxnSp>
        <p:nvCxnSpPr>
          <p:cNvPr id="14" name="Straight Connector 13"/>
          <p:cNvCxnSpPr>
            <a:stCxn id="9" idx="0"/>
            <a:endCxn id="11" idx="4"/>
          </p:cNvCxnSpPr>
          <p:nvPr/>
        </p:nvCxnSpPr>
        <p:spPr bwMode="auto">
          <a:xfrm flipV="1">
            <a:off x="2053273" y="3968711"/>
            <a:ext cx="905117" cy="28729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9" idx="0"/>
            <a:endCxn id="10" idx="4"/>
          </p:cNvCxnSpPr>
          <p:nvPr/>
        </p:nvCxnSpPr>
        <p:spPr bwMode="auto">
          <a:xfrm flipH="1" flipV="1">
            <a:off x="1340962" y="3949772"/>
            <a:ext cx="712311" cy="30623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5298141" y="3231211"/>
            <a:ext cx="3331509" cy="2483789"/>
            <a:chOff x="10017003" y="907211"/>
            <a:chExt cx="1989879" cy="229784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0419884" y="1548946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0017003" y="907211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Street </a:t>
              </a:r>
              <a:r>
                <a:rPr lang="en-US" sz="1600" dirty="0" err="1">
                  <a:solidFill>
                    <a:srgbClr val="000000"/>
                  </a:solidFill>
                </a:rPr>
                <a:t>Addr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1075002" y="919600"/>
              <a:ext cx="931880" cy="44141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ZIP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0419884" y="2815160"/>
              <a:ext cx="1057999" cy="3898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Employee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Connector 23"/>
            <p:cNvCxnSpPr>
              <a:stCxn id="20" idx="4"/>
              <a:endCxn id="19" idx="0"/>
            </p:cNvCxnSpPr>
            <p:nvPr/>
          </p:nvCxnSpPr>
          <p:spPr bwMode="auto">
            <a:xfrm>
              <a:off x="10482943" y="1348628"/>
              <a:ext cx="465941" cy="200318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9" idx="0"/>
              <a:endCxn id="21" idx="4"/>
            </p:cNvCxnSpPr>
            <p:nvPr/>
          </p:nvCxnSpPr>
          <p:spPr bwMode="auto">
            <a:xfrm flipV="1">
              <a:off x="10948884" y="1361017"/>
              <a:ext cx="592058" cy="18792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10532750" y="2178146"/>
              <a:ext cx="832266" cy="39248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chemeClr val="bg1"/>
                  </a:solidFill>
                </a:rPr>
                <a:t>AddrOf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7" idx="0"/>
            </p:cNvCxnSpPr>
            <p:nvPr/>
          </p:nvCxnSpPr>
          <p:spPr bwMode="auto">
            <a:xfrm flipH="1">
              <a:off x="10948883" y="1938840"/>
              <a:ext cx="1" cy="239306"/>
            </a:xfrm>
            <a:prstGeom prst="straightConnector1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Connector 30"/>
            <p:cNvCxnSpPr>
              <a:stCxn id="27" idx="2"/>
              <a:endCxn id="22" idx="0"/>
            </p:cNvCxnSpPr>
            <p:nvPr/>
          </p:nvCxnSpPr>
          <p:spPr bwMode="auto">
            <a:xfrm>
              <a:off x="10948883" y="2570634"/>
              <a:ext cx="1" cy="2445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5518057" y="2285818"/>
            <a:ext cx="2326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+mj-lt"/>
              </a:rPr>
              <a:t>Or (B) be an entity?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83073" y="6061596"/>
            <a:ext cx="507524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 general, when we want to record several values, </a:t>
            </a:r>
            <a:r>
              <a:rPr lang="en-US">
                <a:latin typeface="+mj-lt"/>
              </a:rPr>
              <a:t>we choose new entity</a:t>
            </a:r>
          </a:p>
        </p:txBody>
      </p:sp>
    </p:spTree>
    <p:extLst>
      <p:ext uri="{BB962C8B-B14F-4D97-AF65-F5344CB8AC3E}">
        <p14:creationId xmlns:p14="http://schemas.microsoft.com/office/powerpoint/2010/main" val="44690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863" y="909639"/>
            <a:ext cx="4605337" cy="2852737"/>
          </a:xfrm>
        </p:spPr>
        <p:txBody>
          <a:bodyPr/>
          <a:lstStyle/>
          <a:p>
            <a:r>
              <a:rPr lang="en-US" dirty="0"/>
              <a:t>Exercise 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71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281477"/>
            <a:ext cx="8360158" cy="8082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+mn-lt"/>
              </a:rPr>
              <a:t>Draw an E/R diagram </a:t>
            </a:r>
            <a:r>
              <a:rPr lang="en-US" sz="4400" b="1">
                <a:latin typeface="+mn-lt"/>
              </a:rPr>
              <a:t>for geography</a:t>
            </a:r>
            <a:endParaRPr lang="en-US" sz="44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912" y="1467261"/>
            <a:ext cx="81315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Entities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+mj-lt"/>
              </a:rPr>
              <a:t>Country: name, area, population, </a:t>
            </a:r>
            <a:r>
              <a:rPr lang="en-US" sz="2000" b="1" dirty="0" err="1">
                <a:latin typeface="+mj-lt"/>
              </a:rPr>
              <a:t>gdp</a:t>
            </a:r>
            <a:endParaRPr lang="en-US" sz="2000" b="1" dirty="0">
              <a:latin typeface="+mj-lt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City: name, population, longitude, latitude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River: name, length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Sea: name, max depth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/>
              <a:t>Relationships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Each city belongs to a single country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Each river crosses one or several countries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+mj-lt"/>
              </a:rPr>
              <a:t>Each river ends in a single sea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</a:t>
            </a:r>
            <a:endParaRPr lang="en-US" sz="20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6334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64785B-4F7E-CB43-B909-F4EA1F7C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6E2A2AE-D98F-5A4B-A3C0-C0A2A8422C10}"/>
              </a:ext>
            </a:extLst>
          </p:cNvPr>
          <p:cNvGrpSpPr/>
          <p:nvPr/>
        </p:nvGrpSpPr>
        <p:grpSpPr>
          <a:xfrm>
            <a:off x="477479" y="920115"/>
            <a:ext cx="7777524" cy="4918080"/>
            <a:chOff x="-796050" y="0"/>
            <a:chExt cx="7777875" cy="491850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89BDA7CA-998A-AD4B-AB60-5E21C928EFCE}"/>
                </a:ext>
              </a:extLst>
            </p:cNvPr>
            <p:cNvSpPr/>
            <p:nvPr/>
          </p:nvSpPr>
          <p:spPr>
            <a:xfrm>
              <a:off x="457200" y="0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sng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name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8DCF6D76-7216-624F-B6CA-434A3BD03ED5}"/>
                </a:ext>
              </a:extLst>
            </p:cNvPr>
            <p:cNvSpPr/>
            <p:nvPr/>
          </p:nvSpPr>
          <p:spPr>
            <a:xfrm>
              <a:off x="1752600" y="0"/>
              <a:ext cx="1371600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population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945B02E5-B4E6-5542-8CD3-4EB514E3974D}"/>
                </a:ext>
              </a:extLst>
            </p:cNvPr>
            <p:cNvSpPr/>
            <p:nvPr/>
          </p:nvSpPr>
          <p:spPr>
            <a:xfrm>
              <a:off x="3267075" y="0"/>
              <a:ext cx="13620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longitude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C7009D23-57AB-794F-AAAC-45F3B989673B}"/>
                </a:ext>
              </a:extLst>
            </p:cNvPr>
            <p:cNvSpPr/>
            <p:nvPr/>
          </p:nvSpPr>
          <p:spPr>
            <a:xfrm>
              <a:off x="4762500" y="0"/>
              <a:ext cx="1352550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latitude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1928998-DCC8-934F-A4D5-C82F20426283}"/>
                </a:ext>
              </a:extLst>
            </p:cNvPr>
            <p:cNvSpPr/>
            <p:nvPr/>
          </p:nvSpPr>
          <p:spPr>
            <a:xfrm>
              <a:off x="1933575" y="704850"/>
              <a:ext cx="2476500" cy="312581"/>
            </a:xfrm>
            <a:prstGeom prst="rect">
              <a:avLst/>
            </a:prstGeom>
            <a:solidFill>
              <a:srgbClr val="FAE5D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City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B434C70A-4F63-8744-A55C-7413A30FA4AC}"/>
                </a:ext>
              </a:extLst>
            </p:cNvPr>
            <p:cNvCxnSpPr/>
            <p:nvPr/>
          </p:nvCxnSpPr>
          <p:spPr>
            <a:xfrm>
              <a:off x="1247775" y="438150"/>
              <a:ext cx="1181100" cy="266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ACC5D30-8D74-384C-BC17-A628406EC975}"/>
                </a:ext>
              </a:extLst>
            </p:cNvPr>
            <p:cNvCxnSpPr/>
            <p:nvPr/>
          </p:nvCxnSpPr>
          <p:spPr>
            <a:xfrm>
              <a:off x="2533650" y="438150"/>
              <a:ext cx="285750" cy="266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EB15432C-8F6D-124D-B281-E5E04B80CA8D}"/>
                </a:ext>
              </a:extLst>
            </p:cNvPr>
            <p:cNvCxnSpPr/>
            <p:nvPr/>
          </p:nvCxnSpPr>
          <p:spPr>
            <a:xfrm flipH="1">
              <a:off x="3267075" y="438150"/>
              <a:ext cx="647700" cy="266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E7F1217-DCDE-C947-9199-F12E8CA2DE44}"/>
                </a:ext>
              </a:extLst>
            </p:cNvPr>
            <p:cNvCxnSpPr/>
            <p:nvPr/>
          </p:nvCxnSpPr>
          <p:spPr>
            <a:xfrm flipH="1">
              <a:off x="3657600" y="438150"/>
              <a:ext cx="1724025" cy="266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xmlns="" id="{A2FC2346-6A55-4448-8E15-DE3E01592A85}"/>
                </a:ext>
              </a:extLst>
            </p:cNvPr>
            <p:cNvSpPr/>
            <p:nvPr/>
          </p:nvSpPr>
          <p:spPr>
            <a:xfrm>
              <a:off x="2095500" y="1257300"/>
              <a:ext cx="2133600" cy="615969"/>
            </a:xfrm>
            <a:prstGeom prst="diamond">
              <a:avLst/>
            </a:prstGeom>
            <a:solidFill>
              <a:srgbClr val="4674C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FFFFFF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belongs to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E8ED870F-409E-F340-8BCF-5020584936CE}"/>
                </a:ext>
              </a:extLst>
            </p:cNvPr>
            <p:cNvCxnSpPr/>
            <p:nvPr/>
          </p:nvCxnSpPr>
          <p:spPr>
            <a:xfrm flipV="1">
              <a:off x="3171825" y="1019175"/>
              <a:ext cx="0" cy="239033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054295C1-3FA0-624C-A56B-018A3CBF2CE9}"/>
                </a:ext>
              </a:extLst>
            </p:cNvPr>
            <p:cNvCxnSpPr/>
            <p:nvPr/>
          </p:nvCxnSpPr>
          <p:spPr>
            <a:xfrm>
              <a:off x="3171825" y="1876425"/>
              <a:ext cx="0" cy="26661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86D80C6-448D-7345-ADA4-59A43FC8B4AD}"/>
                </a:ext>
              </a:extLst>
            </p:cNvPr>
            <p:cNvSpPr/>
            <p:nvPr/>
          </p:nvSpPr>
          <p:spPr>
            <a:xfrm>
              <a:off x="1943100" y="2143125"/>
              <a:ext cx="2476500" cy="312581"/>
            </a:xfrm>
            <a:prstGeom prst="rect">
              <a:avLst/>
            </a:prstGeom>
            <a:solidFill>
              <a:srgbClr val="FAE5D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 dirty="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Country</a:t>
              </a:r>
              <a:endParaRPr lang="en-CA" sz="1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3498E3D6-86C0-2847-8D20-4005A05163DF}"/>
                </a:ext>
              </a:extLst>
            </p:cNvPr>
            <p:cNvSpPr/>
            <p:nvPr/>
          </p:nvSpPr>
          <p:spPr>
            <a:xfrm>
              <a:off x="342900" y="1781175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sng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name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74B672D6-0A8B-2245-A8A5-D1CF3B4BADF1}"/>
                </a:ext>
              </a:extLst>
            </p:cNvPr>
            <p:cNvSpPr/>
            <p:nvPr/>
          </p:nvSpPr>
          <p:spPr>
            <a:xfrm>
              <a:off x="342900" y="2352675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area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E40CD03-06E7-3B4E-BDD1-8E1CF6B1813A}"/>
                </a:ext>
              </a:extLst>
            </p:cNvPr>
            <p:cNvSpPr/>
            <p:nvPr/>
          </p:nvSpPr>
          <p:spPr>
            <a:xfrm>
              <a:off x="4600575" y="1790700"/>
              <a:ext cx="13620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population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0117E29C-9A29-9346-96ED-37FEABEF199D}"/>
                </a:ext>
              </a:extLst>
            </p:cNvPr>
            <p:cNvSpPr/>
            <p:nvPr/>
          </p:nvSpPr>
          <p:spPr>
            <a:xfrm>
              <a:off x="4686300" y="2352675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gdp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1C29EE0-14F7-4D46-81F8-9A27BECEF995}"/>
                </a:ext>
              </a:extLst>
            </p:cNvPr>
            <p:cNvCxnSpPr/>
            <p:nvPr/>
          </p:nvCxnSpPr>
          <p:spPr>
            <a:xfrm>
              <a:off x="1552575" y="2028825"/>
              <a:ext cx="390525" cy="257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09B0921B-6AD0-4D4E-9091-46A6C3FCEDD0}"/>
                </a:ext>
              </a:extLst>
            </p:cNvPr>
            <p:cNvCxnSpPr/>
            <p:nvPr/>
          </p:nvCxnSpPr>
          <p:spPr>
            <a:xfrm flipV="1">
              <a:off x="1552575" y="2409825"/>
              <a:ext cx="390525" cy="1746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BD15E542-B387-4344-89CD-C5FA79A1FF0E}"/>
                </a:ext>
              </a:extLst>
            </p:cNvPr>
            <p:cNvCxnSpPr/>
            <p:nvPr/>
          </p:nvCxnSpPr>
          <p:spPr>
            <a:xfrm>
              <a:off x="4419600" y="2409825"/>
              <a:ext cx="266700" cy="1746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8C7F8D74-FC45-6A47-A343-9159CF76EF7C}"/>
                </a:ext>
              </a:extLst>
            </p:cNvPr>
            <p:cNvCxnSpPr/>
            <p:nvPr/>
          </p:nvCxnSpPr>
          <p:spPr>
            <a:xfrm flipV="1">
              <a:off x="4419600" y="2028825"/>
              <a:ext cx="180975" cy="257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xmlns="" id="{87E779AE-0002-094B-8394-3CC59A96729E}"/>
                </a:ext>
              </a:extLst>
            </p:cNvPr>
            <p:cNvSpPr/>
            <p:nvPr/>
          </p:nvSpPr>
          <p:spPr>
            <a:xfrm>
              <a:off x="3829050" y="3095318"/>
              <a:ext cx="1771650" cy="617699"/>
            </a:xfrm>
            <a:prstGeom prst="diamond">
              <a:avLst/>
            </a:prstGeom>
            <a:solidFill>
              <a:srgbClr val="4674C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FFFFFF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crosses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4F72889C-6AB5-C64D-A847-7ECECE5787EE}"/>
                </a:ext>
              </a:extLst>
            </p:cNvPr>
            <p:cNvCxnSpPr/>
            <p:nvPr/>
          </p:nvCxnSpPr>
          <p:spPr>
            <a:xfrm flipH="1" flipV="1">
              <a:off x="3171825" y="2457450"/>
              <a:ext cx="1552574" cy="643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314B015B-6143-2B4E-8340-631EB2B66183}"/>
                </a:ext>
              </a:extLst>
            </p:cNvPr>
            <p:cNvCxnSpPr>
              <a:stCxn id="27" idx="2"/>
            </p:cNvCxnSpPr>
            <p:nvPr/>
          </p:nvCxnSpPr>
          <p:spPr>
            <a:xfrm>
              <a:off x="4714875" y="3712650"/>
              <a:ext cx="9525" cy="182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1927D057-148C-274C-B6D4-14F09475BF90}"/>
                </a:ext>
              </a:extLst>
            </p:cNvPr>
            <p:cNvSpPr/>
            <p:nvPr/>
          </p:nvSpPr>
          <p:spPr>
            <a:xfrm>
              <a:off x="4067175" y="3895725"/>
              <a:ext cx="1400175" cy="312581"/>
            </a:xfrm>
            <a:prstGeom prst="rect">
              <a:avLst/>
            </a:prstGeom>
            <a:solidFill>
              <a:srgbClr val="FAE5D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River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9F1254A9-5E89-5A43-AEE0-253B23076D65}"/>
                </a:ext>
              </a:extLst>
            </p:cNvPr>
            <p:cNvSpPr/>
            <p:nvPr/>
          </p:nvSpPr>
          <p:spPr>
            <a:xfrm>
              <a:off x="5772150" y="3629025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sng" dirty="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name</a:t>
              </a:r>
              <a:endParaRPr lang="en-CA" sz="1100" u="sng" dirty="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00D8E85B-F4C6-F548-BC79-854C048AE3F2}"/>
                </a:ext>
              </a:extLst>
            </p:cNvPr>
            <p:cNvSpPr/>
            <p:nvPr/>
          </p:nvSpPr>
          <p:spPr>
            <a:xfrm>
              <a:off x="5772150" y="4210050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length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A1E68078-8307-0F4B-80EC-58D8C88F9DB2}"/>
                </a:ext>
              </a:extLst>
            </p:cNvPr>
            <p:cNvCxnSpPr/>
            <p:nvPr/>
          </p:nvCxnSpPr>
          <p:spPr>
            <a:xfrm flipV="1">
              <a:off x="5467350" y="3838575"/>
              <a:ext cx="304800" cy="1195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0CECA3AF-F7C7-EC41-9BA5-D367B2B53F0D}"/>
                </a:ext>
              </a:extLst>
            </p:cNvPr>
            <p:cNvCxnSpPr/>
            <p:nvPr/>
          </p:nvCxnSpPr>
          <p:spPr>
            <a:xfrm>
              <a:off x="5467350" y="4114800"/>
              <a:ext cx="304800" cy="275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9E878C86-E9F9-F645-8D5B-D3AE5FCA4A23}"/>
                </a:ext>
              </a:extLst>
            </p:cNvPr>
            <p:cNvCxnSpPr>
              <a:stCxn id="30" idx="1"/>
              <a:endCxn id="36" idx="3"/>
            </p:cNvCxnSpPr>
            <p:nvPr/>
          </p:nvCxnSpPr>
          <p:spPr>
            <a:xfrm flipH="1">
              <a:off x="3829049" y="4052016"/>
              <a:ext cx="238126" cy="29577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xmlns="" id="{B4993B04-19AC-F842-8A05-10A7CB5C314F}"/>
                </a:ext>
              </a:extLst>
            </p:cNvPr>
            <p:cNvSpPr/>
            <p:nvPr/>
          </p:nvSpPr>
          <p:spPr>
            <a:xfrm>
              <a:off x="2324099" y="3784634"/>
              <a:ext cx="1504950" cy="593918"/>
            </a:xfrm>
            <a:prstGeom prst="diamond">
              <a:avLst/>
            </a:prstGeom>
            <a:solidFill>
              <a:srgbClr val="4674C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FFFFFF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ends in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283121D4-8175-A546-92C9-8C79092DF132}"/>
                </a:ext>
              </a:extLst>
            </p:cNvPr>
            <p:cNvSpPr/>
            <p:nvPr/>
          </p:nvSpPr>
          <p:spPr>
            <a:xfrm>
              <a:off x="940336" y="3934720"/>
              <a:ext cx="1110961" cy="312581"/>
            </a:xfrm>
            <a:prstGeom prst="rect">
              <a:avLst/>
            </a:prstGeom>
            <a:solidFill>
              <a:srgbClr val="FAE5D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35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Seas</a:t>
              </a:r>
              <a:endParaRPr lang="en-CA" sz="110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654E6BA6-A7B1-244A-96F3-87BC3E87E519}"/>
                </a:ext>
              </a:extLst>
            </p:cNvPr>
            <p:cNvSpPr/>
            <p:nvPr/>
          </p:nvSpPr>
          <p:spPr>
            <a:xfrm>
              <a:off x="-589038" y="3422163"/>
              <a:ext cx="120967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sng" dirty="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name</a:t>
              </a:r>
              <a:endParaRPr lang="en-CA" sz="1100" u="sng" dirty="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C32BA9F8-405F-F241-A19E-A73260CE6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702" y="4208306"/>
              <a:ext cx="298633" cy="368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C1ADD378-29C3-C54A-81FB-A7B8CD932163}"/>
                </a:ext>
              </a:extLst>
            </p:cNvPr>
            <p:cNvCxnSpPr>
              <a:endCxn id="36" idx="1"/>
            </p:cNvCxnSpPr>
            <p:nvPr/>
          </p:nvCxnSpPr>
          <p:spPr>
            <a:xfrm>
              <a:off x="2051232" y="4070075"/>
              <a:ext cx="272743" cy="111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31E64BEB-1EF9-424C-896B-3DEC1719BDB1}"/>
                </a:ext>
              </a:extLst>
            </p:cNvPr>
            <p:cNvSpPr/>
            <p:nvPr/>
          </p:nvSpPr>
          <p:spPr>
            <a:xfrm>
              <a:off x="-796050" y="4477213"/>
              <a:ext cx="1457325" cy="441291"/>
            </a:xfrm>
            <a:prstGeom prst="ellipse">
              <a:avLst/>
            </a:prstGeom>
            <a:solidFill>
              <a:srgbClr val="29FD2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ea typeface="PMingLiU" panose="02020500000000000000" pitchFamily="18" charset="-120"/>
                  <a:cs typeface="Times New Roman" panose="02020603050405020304" pitchFamily="18" charset="0"/>
                </a:rPr>
                <a:t>max depth</a:t>
              </a:r>
              <a:endParaRPr lang="en-CA" sz="11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8EFA1CA3-A0AB-AF4A-AA06-3FA59A4FF61C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1894102" y="4562610"/>
            <a:ext cx="319684" cy="29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24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Diagrams to 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Key concept:</a:t>
            </a:r>
          </a:p>
          <a:p>
            <a:pPr marL="342900" lvl="1" indent="0">
              <a:buNone/>
            </a:pPr>
            <a:endParaRPr lang="en-US" sz="2700" dirty="0"/>
          </a:p>
          <a:p>
            <a:pPr marL="342900" lvl="1" indent="0">
              <a:buNone/>
            </a:pPr>
            <a:r>
              <a:rPr lang="en-US" sz="2700" dirty="0"/>
              <a:t>Both </a:t>
            </a:r>
            <a:r>
              <a:rPr lang="en-US" sz="2700" b="1" i="1" dirty="0"/>
              <a:t>Entity sets </a:t>
            </a:r>
            <a:r>
              <a:rPr lang="en-US" sz="2700" dirty="0"/>
              <a:t>and </a:t>
            </a:r>
            <a:r>
              <a:rPr lang="en-US" sz="2700" b="1" i="1" dirty="0"/>
              <a:t>Relationships</a:t>
            </a:r>
            <a:r>
              <a:rPr lang="en-US" sz="2700" dirty="0"/>
              <a:t> become relations (tables in RDBMS)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1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Diagrams to Relational Schema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889933"/>
              </p:ext>
            </p:extLst>
          </p:nvPr>
        </p:nvGraphicFramePr>
        <p:xfrm>
          <a:off x="5842951" y="4400042"/>
          <a:ext cx="2800986" cy="876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3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2331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price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400" dirty="0"/>
                        <a:t>iPhone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48802" y="1796515"/>
            <a:ext cx="2737845" cy="1195529"/>
            <a:chOff x="7874790" y="1690596"/>
            <a:chExt cx="2835208" cy="112636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397402" y="2458574"/>
              <a:ext cx="840062" cy="3583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8609844" y="1690596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9712425" y="1741795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</a:rPr>
                <a:t>category</a:t>
              </a:r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7874790" y="2100184"/>
              <a:ext cx="997573" cy="46078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u="sng" dirty="0">
                  <a:solidFill>
                    <a:srgbClr val="000000"/>
                  </a:solidFill>
                </a:rPr>
                <a:t>name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16200000" flipH="1">
              <a:off x="8989699" y="2230065"/>
              <a:ext cx="144278" cy="67113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9452044" y="2093184"/>
              <a:ext cx="374672" cy="35610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5400000">
              <a:off x="9886326" y="2133688"/>
              <a:ext cx="255993" cy="39377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Down Arrow 21"/>
          <p:cNvSpPr/>
          <p:nvPr/>
        </p:nvSpPr>
        <p:spPr bwMode="auto">
          <a:xfrm>
            <a:off x="6945284" y="3220143"/>
            <a:ext cx="275252" cy="413221"/>
          </a:xfrm>
          <a:prstGeom prst="down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9160" y="3938134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  <a:endParaRPr lang="en-US" sz="135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85800" y="2343150"/>
            <a:ext cx="4924959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kern="0" dirty="0"/>
              <a:t>An entity set becomes a table</a:t>
            </a:r>
          </a:p>
          <a:p>
            <a:pPr lvl="1"/>
            <a:r>
              <a:rPr lang="en-US" sz="2100" kern="0" dirty="0"/>
              <a:t>Each row is one entity</a:t>
            </a:r>
          </a:p>
          <a:p>
            <a:pPr lvl="1"/>
            <a:r>
              <a:rPr lang="en-US" sz="2100" kern="0" dirty="0"/>
              <a:t>Each row is composed of the entity’s attributes, and has the same primary key</a:t>
            </a: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824566" y="4879023"/>
            <a:ext cx="4647426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Product(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name     CHAR(50) PRIMARY KEY,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price    DOUBLE,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  category VARCHAR(30)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574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Diagrams to Relational Schema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380620"/>
              </p:ext>
            </p:extLst>
          </p:nvPr>
        </p:nvGraphicFramePr>
        <p:xfrm>
          <a:off x="5842953" y="4400042"/>
          <a:ext cx="3141029" cy="116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66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66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20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331">
                <a:tc>
                  <a:txBody>
                    <a:bodyPr/>
                    <a:lstStyle/>
                    <a:p>
                      <a:r>
                        <a:rPr lang="en-US" sz="11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u="sng" dirty="0" err="1"/>
                        <a:t>firstname</a:t>
                      </a:r>
                      <a:endParaRPr lang="en-US" sz="11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u="sng" dirty="0" err="1"/>
                        <a:t>lastname</a:t>
                      </a:r>
                      <a:endParaRPr lang="en-US" sz="11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100" dirty="0"/>
                        <a:t>iPhone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Jordan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01/01/18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100" dirty="0"/>
                        <a:t>iPhone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Jiannan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01/03/18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331">
                <a:tc>
                  <a:txBody>
                    <a:bodyPr/>
                    <a:lstStyle/>
                    <a:p>
                      <a:r>
                        <a:rPr lang="en-US" sz="1100" dirty="0"/>
                        <a:t>iPad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John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Smith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01/05/18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7039430" y="3207769"/>
            <a:ext cx="275252" cy="413221"/>
          </a:xfrm>
          <a:prstGeom prst="down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2670" y="397249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Purchased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85800" y="2343150"/>
            <a:ext cx="4924959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200" kern="0" dirty="0"/>
              <a:t>A relationship </a:t>
            </a:r>
            <a:r>
              <a:rPr lang="en-US" sz="2200" i="1" kern="0" dirty="0"/>
              <a:t>also </a:t>
            </a:r>
            <a:r>
              <a:rPr lang="en-US" sz="2200" kern="0" dirty="0"/>
              <a:t>becomes a table</a:t>
            </a:r>
          </a:p>
          <a:p>
            <a:pPr lvl="1"/>
            <a:r>
              <a:rPr lang="en-US" sz="1800" kern="0" dirty="0"/>
              <a:t>Add Primary Key</a:t>
            </a:r>
          </a:p>
          <a:p>
            <a:pPr lvl="1"/>
            <a:r>
              <a:rPr lang="en-US" sz="1800" kern="0" dirty="0"/>
              <a:t>Add Foreign Key</a:t>
            </a:r>
            <a:endParaRPr lang="en-US" sz="1500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5253594" y="2125266"/>
            <a:ext cx="3834889" cy="855146"/>
            <a:chOff x="7943078" y="1690688"/>
            <a:chExt cx="4174900" cy="930965"/>
          </a:xfrm>
        </p:grpSpPr>
        <p:grpSp>
          <p:nvGrpSpPr>
            <p:cNvPr id="15" name="Group 14"/>
            <p:cNvGrpSpPr/>
            <p:nvPr/>
          </p:nvGrpSpPr>
          <p:grpSpPr>
            <a:xfrm>
              <a:off x="7943078" y="1690688"/>
              <a:ext cx="3532723" cy="930965"/>
              <a:chOff x="1676400" y="2271055"/>
              <a:chExt cx="8382000" cy="2286000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auto">
              <a:xfrm>
                <a:off x="5791200" y="3871255"/>
                <a:ext cx="1828800" cy="68580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25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Purchased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3886200" y="3947455"/>
                <a:ext cx="12192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Product</a:t>
                </a: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743200" y="28044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u="sng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4343400" y="28806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</a:rPr>
                  <a:t>category</a:t>
                </a:r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676400" y="34140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000000"/>
                    </a:solidFill>
                  </a:rPr>
                  <a:t>price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 bwMode="auto">
              <a:xfrm rot="16200000" flipH="1">
                <a:off x="3291822" y="3619775"/>
                <a:ext cx="214733" cy="974026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rot="16200000" flipH="1">
                <a:off x="3958572" y="3410225"/>
                <a:ext cx="557633" cy="516826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rot="5400000">
                <a:off x="4591050" y="3471205"/>
                <a:ext cx="381000" cy="5715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8229600" y="3947454"/>
                <a:ext cx="18288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Person</a:t>
                </a:r>
              </a:p>
            </p:txBody>
          </p:sp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8037854" y="2381425"/>
                <a:ext cx="1447801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u="sng" dirty="0" err="1">
                    <a:solidFill>
                      <a:srgbClr val="000000"/>
                    </a:solidFill>
                  </a:rPr>
                  <a:t>firstname</a:t>
                </a:r>
                <a:endParaRPr lang="en-US" sz="900" u="sng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29" idx="4"/>
              </p:cNvCxnSpPr>
              <p:nvPr/>
            </p:nvCxnSpPr>
            <p:spPr bwMode="auto">
              <a:xfrm>
                <a:off x="8761754" y="3067225"/>
                <a:ext cx="572748" cy="880232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5105400" y="4214155"/>
                <a:ext cx="685800" cy="1588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7620000" y="4214155"/>
                <a:ext cx="609600" cy="1143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6172200" y="2271055"/>
                <a:ext cx="1447800" cy="68580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dirty="0">
                    <a:solidFill>
                      <a:srgbClr val="000000"/>
                    </a:solidFill>
                  </a:rPr>
                  <a:t>date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 bwMode="auto">
              <a:xfrm rot="5400000">
                <a:off x="6343650" y="3318805"/>
                <a:ext cx="914400" cy="1905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11439950" y="1725929"/>
              <a:ext cx="678028" cy="31318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u="sng" dirty="0" err="1">
                  <a:solidFill>
                    <a:srgbClr val="000000"/>
                  </a:solidFill>
                </a:rPr>
                <a:t>lastname</a:t>
              </a:r>
              <a:endParaRPr lang="en-US" sz="900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35" idx="4"/>
              <a:endCxn id="28" idx="0"/>
            </p:cNvCxnSpPr>
            <p:nvPr/>
          </p:nvCxnSpPr>
          <p:spPr bwMode="auto">
            <a:xfrm flipH="1">
              <a:off x="11090413" y="2039115"/>
              <a:ext cx="688551" cy="33428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501698" y="3907423"/>
            <a:ext cx="5032147" cy="26314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15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Purchased(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name      CHAR(50),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CHAR(50),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CHAR(50),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date      DATE,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PRIMARY KEY (name,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FOREIGN KEY (name)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	REFERENCES Product,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 FOREIGN KEY (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firstname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lastname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	REFERENCES Person</a:t>
            </a:r>
          </a:p>
          <a:p>
            <a:pPr eaLnBrk="0" hangingPunct="0"/>
            <a:r>
              <a:rPr lang="en-US" sz="15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2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E/R Basics: Entities &amp; Relation</a:t>
            </a:r>
            <a:r>
              <a:rPr lang="en-US" altLang="zh-CN" b="1" dirty="0"/>
              <a:t>ships</a:t>
            </a:r>
            <a:endParaRPr lang="en-US" b="1" dirty="0"/>
          </a:p>
          <a:p>
            <a:pPr lvl="1"/>
            <a:r>
              <a:rPr lang="en-US" b="1" dirty="0"/>
              <a:t>Database Design</a:t>
            </a:r>
          </a:p>
          <a:p>
            <a:pPr lvl="1"/>
            <a:r>
              <a:rPr lang="en-US" b="1" dirty="0"/>
              <a:t>Entities/Entity sets/Keys/Relationships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E/R Design considerations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Advanced E/R Concepts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25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863" y="909639"/>
            <a:ext cx="4605337" cy="2852737"/>
          </a:xfrm>
        </p:spPr>
        <p:txBody>
          <a:bodyPr/>
          <a:lstStyle/>
          <a:p>
            <a:r>
              <a:rPr lang="en-US" dirty="0"/>
              <a:t>Exercise 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6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E/R Diagram to Relational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551" y="1908406"/>
            <a:ext cx="801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 we represent this as a relational schema?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033CC6-3E54-084B-B8D4-7938BECE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01" y="2649344"/>
            <a:ext cx="6160998" cy="38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30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E/R Basics: Entities &amp; Relationships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Database Design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Entities/Entity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sets/Keys/Relationships</a:t>
            </a:r>
            <a:endParaRPr lang="en-US" dirty="0"/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E/R Design considerations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Relationships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cond’s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: multiplicity, multi-way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Design considerations</a:t>
            </a:r>
          </a:p>
          <a:p>
            <a:pPr lvl="1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Conversion to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SQL</a:t>
            </a:r>
            <a:endParaRPr lang="en-US" dirty="0"/>
          </a:p>
          <a:p>
            <a:r>
              <a:rPr lang="en-US" b="1" dirty="0"/>
              <a:t>Advanced E/R </a:t>
            </a:r>
            <a:r>
              <a:rPr lang="en-US" b="1" dirty="0" smtClean="0"/>
              <a:t>Concepts</a:t>
            </a:r>
          </a:p>
          <a:p>
            <a:pPr lvl="1"/>
            <a:r>
              <a:rPr lang="en-US" altLang="zh-CN" dirty="0" smtClean="0"/>
              <a:t>Combing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</a:t>
            </a:r>
          </a:p>
          <a:p>
            <a:pPr lvl="1"/>
            <a:r>
              <a:rPr lang="en-US" altLang="zh-CN" dirty="0"/>
              <a:t>Constraints</a:t>
            </a:r>
          </a:p>
          <a:p>
            <a:pPr lvl="1"/>
            <a:r>
              <a:rPr lang="en-US" altLang="zh-CN" dirty="0" smtClean="0"/>
              <a:t>Subclass</a:t>
            </a:r>
          </a:p>
          <a:p>
            <a:pPr lvl="1"/>
            <a:r>
              <a:rPr lang="en-US" altLang="zh-CN" dirty="0" smtClean="0"/>
              <a:t>Weak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>
          <a:xfrm>
            <a:off x="628649" y="1690689"/>
            <a:ext cx="8515351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many-to-one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relationships</a:t>
            </a:r>
          </a:p>
          <a:p>
            <a:pPr lvl="1"/>
            <a:endParaRPr lang="en-US" altLang="zh-CN" sz="2000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Combing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en-US" altLang="zh-CN" b="1" dirty="0" smtClean="0">
                <a:latin typeface="+mn-lt"/>
              </a:rPr>
              <a:t>Relations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53</a:t>
            </a:fld>
            <a:endParaRPr lang="en-US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3920488" y="3146952"/>
            <a:ext cx="1143000" cy="1028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makes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977888" y="3375552"/>
            <a:ext cx="165735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805938" y="3661302"/>
            <a:ext cx="16002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2034538" y="2289702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3234688" y="2289702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6835138" y="2461152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1177288" y="2975502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5063488" y="366130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H="1" flipV="1">
            <a:off x="2034538" y="3432702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V="1">
            <a:off x="2606038" y="2804052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V="1">
            <a:off x="3063238" y="2804052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3406138" y="3661302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 flipV="1">
            <a:off x="7006588" y="2918352"/>
            <a:ext cx="1714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056169" y="4942574"/>
          <a:ext cx="1742592" cy="10118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46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C.name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iPad 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703443" y="4784891"/>
          <a:ext cx="2427720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9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40130"/>
              </p:ext>
            </p:extLst>
          </p:nvPr>
        </p:nvGraphicFramePr>
        <p:xfrm>
          <a:off x="6618231" y="5108630"/>
          <a:ext cx="1793326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6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6663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u="none" dirty="0" smtClean="0"/>
                        <a:t>country</a:t>
                      </a:r>
                      <a:endParaRPr lang="en-US" sz="1400" u="none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50044" y="4411050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44501" y="4519621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Make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47015" y="4701115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7102830" y="3963496"/>
            <a:ext cx="471016" cy="572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7637690" y="4301065"/>
            <a:ext cx="1085850" cy="51435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</a:rPr>
              <a:t>country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Combing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en-US" altLang="zh-CN" b="1" dirty="0" smtClean="0">
                <a:latin typeface="+mn-lt"/>
              </a:rPr>
              <a:t>Relations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54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28650" y="5821125"/>
            <a:ext cx="8515351" cy="11172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Remember: no separate relations for many-one relationship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33732"/>
              </p:ext>
            </p:extLst>
          </p:nvPr>
        </p:nvGraphicFramePr>
        <p:xfrm>
          <a:off x="1426140" y="4296013"/>
          <a:ext cx="3617096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56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7446"/>
                <a:gridCol w="10474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56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altLang="zh-CN" sz="1600" u="sng" dirty="0" err="1" smtClean="0"/>
                        <a:t>P.</a:t>
                      </a:r>
                      <a:r>
                        <a:rPr lang="en-US" sz="1600" u="sng" dirty="0" err="1" smtClean="0"/>
                        <a:t>name</a:t>
                      </a:r>
                      <a:endParaRPr lang="en-US" sz="16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C.name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Apple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Apple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Microsoft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95587"/>
              </p:ext>
            </p:extLst>
          </p:nvPr>
        </p:nvGraphicFramePr>
        <p:xfrm>
          <a:off x="4159962" y="2013905"/>
          <a:ext cx="1742592" cy="10118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46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8522"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C.name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dirty="0" err="1"/>
                        <a:t>P.name</a:t>
                      </a:r>
                      <a:endParaRPr lang="en-US" sz="1200" u="sng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iPhone 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2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iPad 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68953"/>
              </p:ext>
            </p:extLst>
          </p:nvPr>
        </p:nvGraphicFramePr>
        <p:xfrm>
          <a:off x="807236" y="1856222"/>
          <a:ext cx="2427720" cy="11582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09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6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iPhone 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$700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iPad 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Electronics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$300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496">
                <a:tc>
                  <a:txBody>
                    <a:bodyPr/>
                    <a:lstStyle/>
                    <a:p>
                      <a:r>
                        <a:rPr lang="en-US" sz="1400" dirty="0"/>
                        <a:t>Office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39428"/>
              </p:ext>
            </p:extLst>
          </p:nvPr>
        </p:nvGraphicFramePr>
        <p:xfrm>
          <a:off x="6722024" y="2179961"/>
          <a:ext cx="1793326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6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6663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u="none" dirty="0" smtClean="0"/>
                        <a:t>country</a:t>
                      </a:r>
                      <a:endParaRPr lang="en-US" sz="1400" u="none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53837" y="1482381"/>
            <a:ext cx="9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48294" y="1590952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Make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50808" y="1772446"/>
            <a:ext cx="108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Company</a:t>
            </a:r>
          </a:p>
        </p:txBody>
      </p:sp>
      <p:sp>
        <p:nvSpPr>
          <p:cNvPr id="21" name="Right Arrow 20"/>
          <p:cNvSpPr/>
          <p:nvPr/>
        </p:nvSpPr>
        <p:spPr>
          <a:xfrm rot="3581085">
            <a:off x="1988002" y="34089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7339116">
            <a:off x="4069054" y="34185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7129483" y="35052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96569"/>
              </p:ext>
            </p:extLst>
          </p:nvPr>
        </p:nvGraphicFramePr>
        <p:xfrm>
          <a:off x="6513636" y="4552184"/>
          <a:ext cx="1793326" cy="8458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6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6663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u="sng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u="none" dirty="0" smtClean="0"/>
                        <a:t>country</a:t>
                      </a:r>
                      <a:endParaRPr lang="en-US" sz="1400" u="none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014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Microsoft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 animBg="1"/>
      <p:bldP spid="32" grpId="0" animBg="1"/>
      <p:bldP spid="3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045D88-1492-AE41-AA3B-0C79F03A2829}" type="slidenum">
              <a:rPr lang="en-US" smtClean="0">
                <a:solidFill>
                  <a:srgbClr val="000000"/>
                </a:solidFill>
              </a:rPr>
              <a:pPr/>
              <a:t>55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13" y="227427"/>
            <a:ext cx="693801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>
                <a:latin typeface="+mn-lt"/>
              </a:rPr>
              <a:t>Constraints in E/R Diagrams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594396" y="1412135"/>
            <a:ext cx="8549604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57175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Finding constraints is part of the E/R modeling process. Commonly used constraints are:</a:t>
            </a:r>
          </a:p>
          <a:p>
            <a:pPr marL="600075" lvl="1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u="sng" dirty="0"/>
          </a:p>
          <a:p>
            <a:pPr marL="600075" lvl="1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 smtClean="0"/>
              <a:t>Keys</a:t>
            </a:r>
            <a:endParaRPr lang="en-US" sz="2400" dirty="0">
              <a:solidFill>
                <a:srgbClr val="000000"/>
              </a:solidFill>
            </a:endParaRPr>
          </a:p>
          <a:p>
            <a:pPr marL="942975" lvl="2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>
                <a:solidFill>
                  <a:srgbClr val="000000"/>
                </a:solidFill>
              </a:rPr>
              <a:t>Ex: </a:t>
            </a:r>
            <a:r>
              <a:rPr lang="en-US" sz="2400" i="1" dirty="0" smtClean="0">
                <a:solidFill>
                  <a:srgbClr val="000000"/>
                </a:solidFill>
              </a:rPr>
              <a:t>A</a:t>
            </a:r>
            <a:r>
              <a:rPr lang="zh-CN" altLang="en-US" sz="24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product</a:t>
            </a:r>
            <a:r>
              <a:rPr lang="zh-CN" altLang="en-US" sz="24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name</a:t>
            </a:r>
            <a:r>
              <a:rPr lang="zh-CN" altLang="en-US" sz="2400" i="1" dirty="0" smtClean="0">
                <a:solidFill>
                  <a:srgbClr val="000000"/>
                </a:solidFill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</a:rPr>
              <a:t>uniquely </a:t>
            </a:r>
            <a:r>
              <a:rPr lang="en-US" sz="2400" i="1" dirty="0">
                <a:solidFill>
                  <a:srgbClr val="000000"/>
                </a:solidFill>
              </a:rPr>
              <a:t>identifies a 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product</a:t>
            </a:r>
            <a:endParaRPr lang="en-US" sz="2400" i="1" dirty="0">
              <a:solidFill>
                <a:srgbClr val="000000"/>
              </a:solidFill>
            </a:endParaRPr>
          </a:p>
          <a:p>
            <a:pPr marL="942975" lvl="2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  <a:p>
            <a:pPr marL="600075" lvl="1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u="sng" dirty="0"/>
              <a:t>Single-value constraints:</a:t>
            </a:r>
            <a:r>
              <a:rPr lang="en-US" sz="2400" dirty="0"/>
              <a:t> </a:t>
            </a:r>
          </a:p>
          <a:p>
            <a:pPr marL="942975" lvl="2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>
                <a:solidFill>
                  <a:srgbClr val="000000"/>
                </a:solidFill>
              </a:rPr>
              <a:t>Ex: a 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product</a:t>
            </a:r>
            <a:r>
              <a:rPr lang="zh-CN" altLang="en-US" sz="24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made</a:t>
            </a:r>
            <a:r>
              <a:rPr lang="zh-CN" altLang="en-US" sz="24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by</a:t>
            </a:r>
            <a:r>
              <a:rPr lang="zh-CN" altLang="en-US" sz="24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exactly</a:t>
            </a:r>
            <a:r>
              <a:rPr lang="zh-CN" altLang="en-US" sz="24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one</a:t>
            </a:r>
            <a:r>
              <a:rPr lang="zh-CN" altLang="en-US" sz="24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company</a:t>
            </a:r>
            <a:endParaRPr lang="en-US" sz="2400" i="1" dirty="0">
              <a:solidFill>
                <a:srgbClr val="000000"/>
              </a:solidFill>
            </a:endParaRPr>
          </a:p>
          <a:p>
            <a:pPr marL="942975" lvl="2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  <a:p>
            <a:pPr marL="600075" lvl="1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CN" sz="2400" u="sng" dirty="0" smtClean="0"/>
              <a:t>Participation</a:t>
            </a:r>
            <a:r>
              <a:rPr lang="zh-CN" altLang="en-US" sz="2400" u="sng" dirty="0" smtClean="0"/>
              <a:t> </a:t>
            </a:r>
            <a:r>
              <a:rPr lang="en-US" sz="2400" u="sng" dirty="0" smtClean="0"/>
              <a:t>constraints:</a:t>
            </a:r>
            <a:endParaRPr lang="en-US" sz="2400" dirty="0">
              <a:solidFill>
                <a:srgbClr val="000000"/>
              </a:solidFill>
            </a:endParaRPr>
          </a:p>
          <a:p>
            <a:pPr marL="942975" lvl="2" indent="-257175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i="1" dirty="0">
                <a:solidFill>
                  <a:srgbClr val="000000"/>
                </a:solidFill>
              </a:rPr>
              <a:t>Ex: 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all</a:t>
            </a:r>
            <a:r>
              <a:rPr lang="zh-CN" altLang="en-US" sz="24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products</a:t>
            </a:r>
            <a:r>
              <a:rPr lang="zh-CN" altLang="en-US" sz="24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are</a:t>
            </a:r>
            <a:r>
              <a:rPr lang="zh-CN" altLang="en-US" sz="24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made</a:t>
            </a:r>
            <a:r>
              <a:rPr lang="zh-CN" altLang="en-US" sz="24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by</a:t>
            </a:r>
            <a:r>
              <a:rPr lang="zh-CN" altLang="en-US" sz="24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a</a:t>
            </a:r>
            <a:r>
              <a:rPr lang="zh-CN" altLang="en-US" sz="2400" i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</a:rPr>
              <a:t>company</a:t>
            </a:r>
            <a:endParaRPr lang="en-US" sz="2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1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FBE4F-2750-BB47-A06D-10F33BA80AD9}" type="slidenum">
              <a:rPr lang="en-US" smtClean="0">
                <a:solidFill>
                  <a:srgbClr val="000000"/>
                </a:solidFill>
              </a:rPr>
              <a:pPr/>
              <a:t>56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17365" y="322638"/>
            <a:ext cx="5829300" cy="857250"/>
          </a:xfrm>
        </p:spPr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 Keys in E/R Diagrams</a:t>
            </a:r>
          </a:p>
        </p:txBody>
      </p:sp>
      <p:sp>
        <p:nvSpPr>
          <p:cNvPr id="60420" name="Oval 3"/>
          <p:cNvSpPr>
            <a:spLocks noChangeArrowheads="1"/>
          </p:cNvSpPr>
          <p:nvPr/>
        </p:nvSpPr>
        <p:spPr bwMode="auto">
          <a:xfrm>
            <a:off x="2114550" y="537210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60421" name="Oval 4"/>
          <p:cNvSpPr>
            <a:spLocks noChangeArrowheads="1"/>
          </p:cNvSpPr>
          <p:nvPr/>
        </p:nvSpPr>
        <p:spPr bwMode="auto">
          <a:xfrm>
            <a:off x="4057650" y="531495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6057900" y="531495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ssn</a:t>
            </a:r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3714750" y="4400550"/>
            <a:ext cx="16002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3714750" y="3429000"/>
            <a:ext cx="16002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Product</a:t>
            </a:r>
          </a:p>
        </p:txBody>
      </p:sp>
      <p:sp>
        <p:nvSpPr>
          <p:cNvPr id="60425" name="Oval 8"/>
          <p:cNvSpPr>
            <a:spLocks noChangeArrowheads="1"/>
          </p:cNvSpPr>
          <p:nvPr/>
        </p:nvSpPr>
        <p:spPr bwMode="auto">
          <a:xfrm>
            <a:off x="3943350" y="205740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60426" name="Oval 9"/>
          <p:cNvSpPr>
            <a:spLocks noChangeArrowheads="1"/>
          </p:cNvSpPr>
          <p:nvPr/>
        </p:nvSpPr>
        <p:spPr bwMode="auto">
          <a:xfrm>
            <a:off x="5143500" y="205740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category</a:t>
            </a:r>
          </a:p>
        </p:txBody>
      </p:sp>
      <p:sp>
        <p:nvSpPr>
          <p:cNvPr id="60427" name="Oval 10"/>
          <p:cNvSpPr>
            <a:spLocks noChangeArrowheads="1"/>
          </p:cNvSpPr>
          <p:nvPr/>
        </p:nvSpPr>
        <p:spPr bwMode="auto">
          <a:xfrm>
            <a:off x="3086100" y="2743200"/>
            <a:ext cx="1085850" cy="51435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price</a:t>
            </a:r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 flipH="1" flipV="1">
            <a:off x="3943350" y="3200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29" name="Line 12"/>
          <p:cNvSpPr>
            <a:spLocks noChangeShapeType="1"/>
          </p:cNvSpPr>
          <p:nvPr/>
        </p:nvSpPr>
        <p:spPr bwMode="auto">
          <a:xfrm flipV="1">
            <a:off x="4514850" y="25717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0" name="Line 13"/>
          <p:cNvSpPr>
            <a:spLocks noChangeShapeType="1"/>
          </p:cNvSpPr>
          <p:nvPr/>
        </p:nvSpPr>
        <p:spPr bwMode="auto">
          <a:xfrm flipV="1">
            <a:off x="4972050" y="2571750"/>
            <a:ext cx="5715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1" name="Line 14"/>
          <p:cNvSpPr>
            <a:spLocks noChangeShapeType="1"/>
          </p:cNvSpPr>
          <p:nvPr/>
        </p:nvSpPr>
        <p:spPr bwMode="auto">
          <a:xfrm flipH="1">
            <a:off x="3086100" y="4972050"/>
            <a:ext cx="12573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2" name="Line 15"/>
          <p:cNvSpPr>
            <a:spLocks noChangeShapeType="1"/>
          </p:cNvSpPr>
          <p:nvPr/>
        </p:nvSpPr>
        <p:spPr bwMode="auto">
          <a:xfrm>
            <a:off x="4343400" y="4972050"/>
            <a:ext cx="228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>
            <a:off x="4914900" y="4972050"/>
            <a:ext cx="12573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4" name="Line 17"/>
          <p:cNvSpPr>
            <a:spLocks noChangeShapeType="1"/>
          </p:cNvSpPr>
          <p:nvPr/>
        </p:nvSpPr>
        <p:spPr bwMode="auto">
          <a:xfrm>
            <a:off x="4229100" y="24003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5" name="Line 18"/>
          <p:cNvSpPr>
            <a:spLocks noChangeShapeType="1"/>
          </p:cNvSpPr>
          <p:nvPr/>
        </p:nvSpPr>
        <p:spPr bwMode="auto">
          <a:xfrm>
            <a:off x="5314950" y="245745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6" name="Line 19"/>
          <p:cNvSpPr>
            <a:spLocks noChangeShapeType="1"/>
          </p:cNvSpPr>
          <p:nvPr/>
        </p:nvSpPr>
        <p:spPr bwMode="auto">
          <a:xfrm>
            <a:off x="6400800" y="56578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0438" name="Text Box 21"/>
          <p:cNvSpPr txBox="1">
            <a:spLocks noChangeArrowheads="1"/>
          </p:cNvSpPr>
          <p:nvPr/>
        </p:nvSpPr>
        <p:spPr bwMode="auto">
          <a:xfrm>
            <a:off x="935698" y="1963232"/>
            <a:ext cx="17668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+mj-lt"/>
              </a:rPr>
              <a:t>Underline keys: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0825" y="3114585"/>
            <a:ext cx="190227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Note: no formal way </a:t>
            </a:r>
            <a:r>
              <a:rPr lang="en-US">
                <a:latin typeface="+mj-lt"/>
              </a:rPr>
              <a:t>to specify </a:t>
            </a:r>
            <a:r>
              <a:rPr lang="en-US" i="1">
                <a:latin typeface="+mj-lt"/>
              </a:rPr>
              <a:t>multiple</a:t>
            </a:r>
            <a:r>
              <a:rPr lang="en-US">
                <a:latin typeface="+mj-lt"/>
              </a:rPr>
              <a:t> keys in E/R diagrams…</a:t>
            </a:r>
          </a:p>
        </p:txBody>
      </p:sp>
    </p:spTree>
    <p:extLst>
      <p:ext uri="{BB962C8B-B14F-4D97-AF65-F5344CB8AC3E}">
        <p14:creationId xmlns:p14="http://schemas.microsoft.com/office/powerpoint/2010/main" val="8484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66959-3E10-8A4D-B797-4FADED7A8352}" type="slidenum">
              <a:rPr lang="en-US" smtClean="0">
                <a:solidFill>
                  <a:srgbClr val="000000"/>
                </a:solidFill>
              </a:rPr>
              <a:pPr/>
              <a:t>57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+mn-ea"/>
              </a:rPr>
              <a:t>Single-Value</a:t>
            </a:r>
            <a:r>
              <a:rPr lang="zh-CN" altLang="en-US" b="1" dirty="0" smtClean="0">
                <a:latin typeface="+mn-lt"/>
                <a:ea typeface="+mn-ea"/>
              </a:rPr>
              <a:t> </a:t>
            </a:r>
            <a:r>
              <a:rPr lang="en-US" altLang="zh-CN" b="1" dirty="0" smtClean="0">
                <a:latin typeface="+mn-lt"/>
                <a:ea typeface="+mn-ea"/>
              </a:rPr>
              <a:t>Constraints</a:t>
            </a:r>
            <a:endParaRPr lang="en-US" b="1" dirty="0">
              <a:latin typeface="+mn-lt"/>
              <a:ea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14500" y="1963823"/>
            <a:ext cx="5657850" cy="1028700"/>
            <a:chOff x="2286000" y="1793054"/>
            <a:chExt cx="7543800" cy="1371600"/>
          </a:xfrm>
        </p:grpSpPr>
        <p:sp>
          <p:nvSpPr>
            <p:cNvPr id="62468" name="Rectangle 3"/>
            <p:cNvSpPr>
              <a:spLocks noChangeArrowheads="1"/>
            </p:cNvSpPr>
            <p:nvPr/>
          </p:nvSpPr>
          <p:spPr bwMode="auto">
            <a:xfrm>
              <a:off x="7696200" y="21740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2469" name="Rectangle 4"/>
            <p:cNvSpPr>
              <a:spLocks noChangeArrowheads="1"/>
            </p:cNvSpPr>
            <p:nvPr/>
          </p:nvSpPr>
          <p:spPr bwMode="auto">
            <a:xfrm>
              <a:off x="2286000" y="21740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2470" name="AutoShape 5"/>
            <p:cNvSpPr>
              <a:spLocks noChangeArrowheads="1"/>
            </p:cNvSpPr>
            <p:nvPr/>
          </p:nvSpPr>
          <p:spPr bwMode="auto">
            <a:xfrm>
              <a:off x="5334000" y="17930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62471" name="Line 6"/>
            <p:cNvSpPr>
              <a:spLocks noChangeShapeType="1"/>
            </p:cNvSpPr>
            <p:nvPr/>
          </p:nvSpPr>
          <p:spPr bwMode="auto">
            <a:xfrm flipH="1">
              <a:off x="4419600" y="2478854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472" name="Line 7"/>
            <p:cNvSpPr>
              <a:spLocks noChangeShapeType="1"/>
            </p:cNvSpPr>
            <p:nvPr/>
          </p:nvSpPr>
          <p:spPr bwMode="auto">
            <a:xfrm>
              <a:off x="6858000" y="2478854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14500" y="4657146"/>
            <a:ext cx="5657850" cy="1028700"/>
            <a:chOff x="2286000" y="4307654"/>
            <a:chExt cx="7543800" cy="1371600"/>
          </a:xfrm>
        </p:grpSpPr>
        <p:sp>
          <p:nvSpPr>
            <p:cNvPr id="62473" name="Rectangle 8"/>
            <p:cNvSpPr>
              <a:spLocks noChangeArrowheads="1"/>
            </p:cNvSpPr>
            <p:nvPr/>
          </p:nvSpPr>
          <p:spPr bwMode="auto">
            <a:xfrm>
              <a:off x="7696200" y="46886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Company</a:t>
              </a:r>
            </a:p>
          </p:txBody>
        </p:sp>
        <p:sp>
          <p:nvSpPr>
            <p:cNvPr id="62474" name="Rectangle 9"/>
            <p:cNvSpPr>
              <a:spLocks noChangeArrowheads="1"/>
            </p:cNvSpPr>
            <p:nvPr/>
          </p:nvSpPr>
          <p:spPr bwMode="auto">
            <a:xfrm>
              <a:off x="2286000" y="46886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62475" name="AutoShape 10"/>
            <p:cNvSpPr>
              <a:spLocks noChangeArrowheads="1"/>
            </p:cNvSpPr>
            <p:nvPr/>
          </p:nvSpPr>
          <p:spPr bwMode="auto">
            <a:xfrm>
              <a:off x="5334000" y="43076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62476" name="Line 11"/>
            <p:cNvSpPr>
              <a:spLocks noChangeShapeType="1"/>
            </p:cNvSpPr>
            <p:nvPr/>
          </p:nvSpPr>
          <p:spPr bwMode="auto">
            <a:xfrm flipH="1">
              <a:off x="4419600" y="4993454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 type="none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477" name="Line 12"/>
            <p:cNvSpPr>
              <a:spLocks noChangeShapeType="1"/>
            </p:cNvSpPr>
            <p:nvPr/>
          </p:nvSpPr>
          <p:spPr bwMode="auto">
            <a:xfrm>
              <a:off x="6858000" y="4993454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62479" name="Text Box 14"/>
          <p:cNvSpPr txBox="1">
            <a:spLocks noChangeArrowheads="1"/>
          </p:cNvSpPr>
          <p:nvPr/>
        </p:nvSpPr>
        <p:spPr bwMode="auto">
          <a:xfrm>
            <a:off x="2435767" y="3065791"/>
            <a:ext cx="4403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Each product made by at most one company.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Some products made by no company?</a:t>
            </a:r>
          </a:p>
        </p:txBody>
      </p:sp>
      <p:sp>
        <p:nvSpPr>
          <p:cNvPr id="62480" name="Text Box 15"/>
          <p:cNvSpPr txBox="1">
            <a:spLocks noChangeArrowheads="1"/>
          </p:cNvSpPr>
          <p:nvPr/>
        </p:nvSpPr>
        <p:spPr bwMode="auto">
          <a:xfrm>
            <a:off x="2458640" y="5998405"/>
            <a:ext cx="434227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Each product made by </a:t>
            </a:r>
            <a:r>
              <a:rPr lang="en-US" i="1" u="sng" dirty="0">
                <a:solidFill>
                  <a:srgbClr val="000000"/>
                </a:solidFill>
              </a:rPr>
              <a:t>exactly</a:t>
            </a:r>
            <a:r>
              <a:rPr lang="en-US" dirty="0">
                <a:solidFill>
                  <a:srgbClr val="000000"/>
                </a:solidFill>
              </a:rPr>
              <a:t> one company.</a:t>
            </a:r>
          </a:p>
        </p:txBody>
      </p:sp>
    </p:spTree>
    <p:extLst>
      <p:ext uri="{BB962C8B-B14F-4D97-AF65-F5344CB8AC3E}">
        <p14:creationId xmlns:p14="http://schemas.microsoft.com/office/powerpoint/2010/main" val="203532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9" grpId="0"/>
      <p:bldP spid="6248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Participation Constraints: </a:t>
            </a: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Partial </a:t>
            </a:r>
            <a:r>
              <a:rPr lang="en-US" b="1" dirty="0" smtClean="0">
                <a:latin typeface="+mn-lt"/>
              </a:rPr>
              <a:t>v. Total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DBD32-CD2A-B549-9651-2282F12F57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85900" y="2281167"/>
            <a:ext cx="5858459" cy="1028700"/>
            <a:chOff x="1981200" y="1793054"/>
            <a:chExt cx="7811278" cy="1371600"/>
          </a:xfrm>
        </p:grpSpPr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5162939" y="1793054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981200" y="20978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Product</a:t>
              </a:r>
            </a:p>
          </p:txBody>
        </p:sp>
        <p:cxnSp>
          <p:nvCxnSpPr>
            <p:cNvPr id="8" name="Straight Connector 7"/>
            <p:cNvCxnSpPr>
              <a:stCxn id="5" idx="3"/>
              <a:endCxn id="4" idx="1"/>
            </p:cNvCxnSpPr>
            <p:nvPr/>
          </p:nvCxnSpPr>
          <p:spPr bwMode="auto">
            <a:xfrm>
              <a:off x="4114800" y="2478854"/>
              <a:ext cx="10481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7658878" y="2097854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Company</a:t>
              </a:r>
            </a:p>
          </p:txBody>
        </p:sp>
        <p:cxnSp>
          <p:nvCxnSpPr>
            <p:cNvPr id="11" name="Straight Connector 10"/>
            <p:cNvCxnSpPr>
              <a:stCxn id="4" idx="3"/>
              <a:endCxn id="10" idx="1"/>
            </p:cNvCxnSpPr>
            <p:nvPr/>
          </p:nvCxnSpPr>
          <p:spPr bwMode="auto">
            <a:xfrm>
              <a:off x="6686939" y="2478854"/>
              <a:ext cx="9719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2371725" y="3448410"/>
            <a:ext cx="481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Are there products made by no company? Companies that don’t make a product?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85900" y="4913819"/>
            <a:ext cx="5858459" cy="1028700"/>
            <a:chOff x="1981200" y="4374477"/>
            <a:chExt cx="7811278" cy="1371600"/>
          </a:xfrm>
        </p:grpSpPr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162939" y="4374477"/>
              <a:ext cx="1524000" cy="13716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chemeClr val="bg1"/>
                  </a:solidFill>
                </a:rPr>
                <a:t>makes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981200" y="4679277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Product</a:t>
              </a:r>
            </a:p>
          </p:txBody>
        </p:sp>
        <p:cxnSp>
          <p:nvCxnSpPr>
            <p:cNvPr id="17" name="Straight Connector 16"/>
            <p:cNvCxnSpPr>
              <a:stCxn id="16" idx="3"/>
              <a:endCxn id="15" idx="1"/>
            </p:cNvCxnSpPr>
            <p:nvPr/>
          </p:nvCxnSpPr>
          <p:spPr bwMode="auto">
            <a:xfrm>
              <a:off x="4114800" y="5060277"/>
              <a:ext cx="10481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7658878" y="4679277"/>
              <a:ext cx="21336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Company</a:t>
              </a:r>
            </a:p>
          </p:txBody>
        </p:sp>
        <p:cxnSp>
          <p:nvCxnSpPr>
            <p:cNvPr id="19" name="Straight Connector 18"/>
            <p:cNvCxnSpPr>
              <a:stCxn id="15" idx="3"/>
              <a:endCxn id="18" idx="1"/>
            </p:cNvCxnSpPr>
            <p:nvPr/>
          </p:nvCxnSpPr>
          <p:spPr bwMode="auto">
            <a:xfrm>
              <a:off x="6686939" y="5060277"/>
              <a:ext cx="971939" cy="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685800" y="6258763"/>
            <a:ext cx="80173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Bold line indicates </a:t>
            </a:r>
            <a:r>
              <a:rPr lang="en-US" i="1" u="sng" dirty="0">
                <a:solidFill>
                  <a:srgbClr val="000000"/>
                </a:solidFill>
                <a:latin typeface="+mj-lt"/>
              </a:rPr>
              <a:t>total participation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(i.e. here: all products are made by a company)</a:t>
            </a:r>
            <a:endParaRPr lang="en-US" i="1" u="sng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2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6FB78-B3E1-D54F-8CC0-4B065FCEED74}" type="slidenum">
              <a:rPr lang="en-US" smtClean="0">
                <a:solidFill>
                  <a:srgbClr val="000000"/>
                </a:solidFill>
              </a:rPr>
              <a:pPr/>
              <a:t>59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Modeling Subclasses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628650" y="1754652"/>
            <a:ext cx="752980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Some objects in a class may be </a:t>
            </a:r>
            <a:r>
              <a:rPr lang="en-US" sz="2800" dirty="0" smtClean="0">
                <a:solidFill>
                  <a:srgbClr val="000000"/>
                </a:solidFill>
              </a:rPr>
              <a:t>special</a:t>
            </a:r>
            <a:endParaRPr lang="en-US" sz="2800" dirty="0">
              <a:solidFill>
                <a:srgbClr val="000000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 Define a new class?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 But what if we want to maintain connection to current class</a:t>
            </a:r>
            <a:r>
              <a:rPr lang="en-US" sz="2000" i="1" dirty="0" smtClean="0">
                <a:solidFill>
                  <a:srgbClr val="000000"/>
                </a:solidFill>
              </a:rPr>
              <a:t>?</a:t>
            </a:r>
            <a:endParaRPr lang="en-US" sz="2000" dirty="0">
              <a:solidFill>
                <a:srgbClr val="000000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2400" u="sng" dirty="0">
                <a:solidFill>
                  <a:srgbClr val="000000"/>
                </a:solidFill>
              </a:rPr>
              <a:t>Better: define a </a:t>
            </a:r>
            <a:r>
              <a:rPr lang="en-US" sz="2400" i="1" u="sng" dirty="0">
                <a:solidFill>
                  <a:srgbClr val="000000"/>
                </a:solidFill>
              </a:rPr>
              <a:t>subclass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i="1" dirty="0">
                <a:solidFill>
                  <a:srgbClr val="000000"/>
                </a:solidFill>
              </a:rPr>
              <a:t> Ex: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963449" y="4306841"/>
            <a:ext cx="1103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2660905" y="4961686"/>
            <a:ext cx="11787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Software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4928342" y="4961686"/>
            <a:ext cx="12075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</a:rPr>
              <a:t>Hardware</a:t>
            </a:r>
            <a:endParaRPr lang="en-US" sz="2000" dirty="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products</a:t>
            </a:r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 flipH="1">
            <a:off x="3118105" y="4675935"/>
            <a:ext cx="13144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4432555" y="4675935"/>
            <a:ext cx="1028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0905" y="6148602"/>
            <a:ext cx="3696718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We can define </a:t>
            </a:r>
            <a:r>
              <a:rPr lang="en-US" sz="2100" b="1" dirty="0">
                <a:latin typeface="+mj-lt"/>
              </a:rPr>
              <a:t>subclasses</a:t>
            </a:r>
            <a:r>
              <a:rPr lang="en-US" sz="2100" dirty="0">
                <a:latin typeface="+mj-lt"/>
              </a:rPr>
              <a:t> </a:t>
            </a:r>
            <a:r>
              <a:rPr lang="en-US" sz="2100">
                <a:latin typeface="+mj-lt"/>
              </a:rPr>
              <a:t>in E/R!</a:t>
            </a:r>
          </a:p>
        </p:txBody>
      </p:sp>
    </p:spTree>
    <p:extLst>
      <p:ext uri="{BB962C8B-B14F-4D97-AF65-F5344CB8AC3E}">
        <p14:creationId xmlns:p14="http://schemas.microsoft.com/office/powerpoint/2010/main" val="5355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/>
      <p:bldP spid="49159" grpId="0"/>
      <p:bldP spid="49160" grpId="0" animBg="1"/>
      <p:bldP spid="49161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BCB76E-500D-7F43-84D2-DFC93686DB1F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Database Design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4"/>
            <a:ext cx="8205384" cy="489585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Database design: Why do we need it?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 Agree on structure of the database before deciding on a particular implementation</a:t>
            </a:r>
          </a:p>
          <a:p>
            <a:pPr marL="342900" lvl="1" indent="0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Consider issues such 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What entities to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entities are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What constraints exist in the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How to achieve </a:t>
            </a:r>
            <a:r>
              <a:rPr lang="en-US" u="sng" dirty="0"/>
              <a:t>good</a:t>
            </a:r>
            <a:r>
              <a:rPr lang="en-US" dirty="0"/>
              <a:t> designs</a:t>
            </a:r>
          </a:p>
          <a:p>
            <a:pPr marL="342900" lvl="1" indent="0"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3200" b="1" dirty="0"/>
              <a:t>Several formalisms exist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We discuss one flavor of E/R diagrams</a:t>
            </a:r>
          </a:p>
        </p:txBody>
      </p:sp>
    </p:spTree>
    <p:extLst>
      <p:ext uri="{BB962C8B-B14F-4D97-AF65-F5344CB8AC3E}">
        <p14:creationId xmlns:p14="http://schemas.microsoft.com/office/powerpoint/2010/main" val="199740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F924F9-EC24-9F43-B878-0FCBAF071D5F}" type="slidenum">
              <a:rPr lang="en-US" smtClean="0">
                <a:solidFill>
                  <a:srgbClr val="000000"/>
                </a:solidFill>
              </a:rPr>
              <a:pPr/>
              <a:t>60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57250"/>
            <a:ext cx="5829300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/>
            </a:r>
            <a:br>
              <a:rPr lang="en-US"/>
            </a:b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452980" y="2048555"/>
            <a:ext cx="1776284" cy="1493843"/>
            <a:chOff x="4237242" y="1663432"/>
            <a:chExt cx="2368378" cy="1991791"/>
          </a:xfrm>
        </p:grpSpPr>
        <p:sp>
          <p:nvSpPr>
            <p:cNvPr id="50180" name="Rectangle 3"/>
            <p:cNvSpPr>
              <a:spLocks noChangeArrowheads="1"/>
            </p:cNvSpPr>
            <p:nvPr/>
          </p:nvSpPr>
          <p:spPr bwMode="auto">
            <a:xfrm>
              <a:off x="4965322" y="3069402"/>
              <a:ext cx="1640298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</a:rPr>
                <a:t>Product</a:t>
              </a:r>
            </a:p>
          </p:txBody>
        </p:sp>
        <p:sp>
          <p:nvSpPr>
            <p:cNvPr id="50181" name="Oval 4"/>
            <p:cNvSpPr>
              <a:spLocks noChangeArrowheads="1"/>
            </p:cNvSpPr>
            <p:nvPr/>
          </p:nvSpPr>
          <p:spPr bwMode="auto">
            <a:xfrm>
              <a:off x="5082486" y="1663432"/>
              <a:ext cx="1405970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50183" name="Oval 6"/>
            <p:cNvSpPr>
              <a:spLocks noChangeArrowheads="1"/>
            </p:cNvSpPr>
            <p:nvPr/>
          </p:nvSpPr>
          <p:spPr bwMode="auto">
            <a:xfrm>
              <a:off x="4237242" y="2348749"/>
              <a:ext cx="1372482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price</a:t>
              </a:r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 flipH="1" flipV="1">
              <a:off x="5199650" y="2835074"/>
              <a:ext cx="234328" cy="234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 flipV="1">
              <a:off x="5785471" y="2190671"/>
              <a:ext cx="0" cy="8787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97641" y="4596874"/>
            <a:ext cx="1625654" cy="1098414"/>
            <a:chOff x="2563457" y="5061192"/>
            <a:chExt cx="2167538" cy="1464552"/>
          </a:xfrm>
        </p:grpSpPr>
        <p:sp>
          <p:nvSpPr>
            <p:cNvPr id="50190" name="Rectangle 13"/>
            <p:cNvSpPr>
              <a:spLocks noChangeArrowheads="1"/>
            </p:cNvSpPr>
            <p:nvPr/>
          </p:nvSpPr>
          <p:spPr bwMode="auto">
            <a:xfrm>
              <a:off x="2579904" y="5061192"/>
              <a:ext cx="2151091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Software Product</a:t>
              </a:r>
            </a:p>
          </p:txBody>
        </p:sp>
        <p:sp>
          <p:nvSpPr>
            <p:cNvPr id="50195" name="Oval 18"/>
            <p:cNvSpPr>
              <a:spLocks noChangeArrowheads="1"/>
            </p:cNvSpPr>
            <p:nvPr/>
          </p:nvSpPr>
          <p:spPr bwMode="auto">
            <a:xfrm>
              <a:off x="2563457" y="5998505"/>
              <a:ext cx="1113060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platforms</a:t>
              </a:r>
            </a:p>
          </p:txBody>
        </p:sp>
        <p:sp>
          <p:nvSpPr>
            <p:cNvPr id="50196" name="Line 19"/>
            <p:cNvSpPr>
              <a:spLocks noChangeShapeType="1"/>
            </p:cNvSpPr>
            <p:nvPr/>
          </p:nvSpPr>
          <p:spPr bwMode="auto">
            <a:xfrm flipH="1">
              <a:off x="3676515" y="5647013"/>
              <a:ext cx="66111" cy="585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7134" y="4596874"/>
            <a:ext cx="1801398" cy="1098414"/>
            <a:chOff x="6722784" y="5061192"/>
            <a:chExt cx="2401864" cy="1464552"/>
          </a:xfrm>
        </p:grpSpPr>
        <p:sp>
          <p:nvSpPr>
            <p:cNvPr id="50189" name="Rectangle 12"/>
            <p:cNvSpPr>
              <a:spLocks noChangeArrowheads="1"/>
            </p:cNvSpPr>
            <p:nvPr/>
          </p:nvSpPr>
          <p:spPr bwMode="auto">
            <a:xfrm>
              <a:off x="6722784" y="5061192"/>
              <a:ext cx="2050373" cy="5858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solidFill>
                    <a:srgbClr val="000000"/>
                  </a:solidFill>
                </a:rPr>
                <a:t>Hardware</a:t>
              </a:r>
              <a:r>
                <a:rPr lang="zh-CN" alt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sz="1400" dirty="0" smtClean="0">
                  <a:solidFill>
                    <a:srgbClr val="000000"/>
                  </a:solidFill>
                </a:rPr>
                <a:t>Product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50194" name="Oval 17"/>
            <p:cNvSpPr>
              <a:spLocks noChangeArrowheads="1"/>
            </p:cNvSpPr>
            <p:nvPr/>
          </p:nvSpPr>
          <p:spPr bwMode="auto">
            <a:xfrm>
              <a:off x="8011590" y="5998505"/>
              <a:ext cx="1113058" cy="527239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smtClean="0">
                  <a:solidFill>
                    <a:srgbClr val="000000"/>
                  </a:solidFill>
                </a:rPr>
                <a:t>weight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50197" name="Line 20"/>
            <p:cNvSpPr>
              <a:spLocks noChangeShapeType="1"/>
            </p:cNvSpPr>
            <p:nvPr/>
          </p:nvSpPr>
          <p:spPr bwMode="auto">
            <a:xfrm>
              <a:off x="7484351" y="5647013"/>
              <a:ext cx="527240" cy="585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92379" y="3542397"/>
            <a:ext cx="2893646" cy="1054477"/>
            <a:chOff x="3889777" y="3655224"/>
            <a:chExt cx="3858194" cy="1405969"/>
          </a:xfrm>
        </p:grpSpPr>
        <p:sp>
          <p:nvSpPr>
            <p:cNvPr id="50187" name="AutoShape 10"/>
            <p:cNvSpPr>
              <a:spLocks noChangeArrowheads="1"/>
            </p:cNvSpPr>
            <p:nvPr/>
          </p:nvSpPr>
          <p:spPr bwMode="auto">
            <a:xfrm>
              <a:off x="5412912" y="4006715"/>
              <a:ext cx="761566" cy="644404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000000"/>
                  </a:solidFill>
                </a:rPr>
                <a:t>isA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Connector 24"/>
            <p:cNvCxnSpPr>
              <a:endCxn id="50187" idx="2"/>
            </p:cNvCxnSpPr>
            <p:nvPr/>
          </p:nvCxnSpPr>
          <p:spPr bwMode="auto">
            <a:xfrm flipV="1">
              <a:off x="3889777" y="4651119"/>
              <a:ext cx="1523134" cy="41007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50189" idx="0"/>
              <a:endCxn id="50187" idx="4"/>
            </p:cNvCxnSpPr>
            <p:nvPr/>
          </p:nvCxnSpPr>
          <p:spPr bwMode="auto">
            <a:xfrm flipH="1" flipV="1">
              <a:off x="6174478" y="4651119"/>
              <a:ext cx="1573493" cy="410073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50187" idx="0"/>
              <a:endCxn id="50180" idx="2"/>
            </p:cNvCxnSpPr>
            <p:nvPr/>
          </p:nvCxnSpPr>
          <p:spPr bwMode="auto">
            <a:xfrm flipH="1" flipV="1">
              <a:off x="5785473" y="3655224"/>
              <a:ext cx="8223" cy="35149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571500" y="19872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+mn-lt"/>
              </a:rPr>
              <a:t>Modeling Subclasses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2154" y="2686049"/>
            <a:ext cx="243527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Child subclasses contain all the attributes of </a:t>
            </a:r>
            <a:r>
              <a:rPr lang="en-US" sz="1600" i="1" dirty="0">
                <a:latin typeface="+mj-lt"/>
              </a:rPr>
              <a:t>all </a:t>
            </a:r>
            <a:r>
              <a:rPr lang="en-US" sz="1600" dirty="0">
                <a:latin typeface="+mj-lt"/>
              </a:rPr>
              <a:t>of their parent classes </a:t>
            </a:r>
            <a:r>
              <a:rPr lang="en-US" sz="1600" b="1" u="sng" dirty="0">
                <a:latin typeface="+mj-lt"/>
              </a:rPr>
              <a:t>plus</a:t>
            </a:r>
            <a:r>
              <a:rPr lang="en-US" sz="1600" dirty="0">
                <a:latin typeface="+mj-lt"/>
              </a:rPr>
              <a:t> the new attributes shown attached to them in the E/R diagram</a:t>
            </a:r>
          </a:p>
        </p:txBody>
      </p:sp>
    </p:spTree>
    <p:extLst>
      <p:ext uri="{BB962C8B-B14F-4D97-AF65-F5344CB8AC3E}">
        <p14:creationId xmlns:p14="http://schemas.microsoft.com/office/powerpoint/2010/main" val="27591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722133-8E06-344C-9044-3F3D88CA4E85}" type="slidenum">
              <a:rPr lang="en-US" smtClean="0">
                <a:solidFill>
                  <a:srgbClr val="000000"/>
                </a:solidFill>
              </a:rPr>
              <a:pPr/>
              <a:t>61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632" y="81392"/>
            <a:ext cx="7886700" cy="1325563"/>
          </a:xfrm>
        </p:spPr>
        <p:txBody>
          <a:bodyPr/>
          <a:lstStyle/>
          <a:p>
            <a:r>
              <a:rPr lang="en-US" dirty="0"/>
              <a:t>Subclasses to Relations</a:t>
            </a:r>
            <a:endParaRPr lang="en-US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2413" y="1862549"/>
            <a:ext cx="3082639" cy="4048801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Schemas</a:t>
            </a:r>
            <a:endParaRPr lang="en-US" dirty="0"/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chemeClr val="accent2"/>
                </a:solidFill>
              </a:rPr>
              <a:t>Product</a:t>
            </a:r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err="1" smtClean="0">
                <a:solidFill>
                  <a:schemeClr val="accent2"/>
                </a:solidFill>
              </a:rPr>
              <a:t>SoftwareProduct</a:t>
            </a:r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/>
            <a:endParaRPr lang="en-US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CN" dirty="0" err="1" smtClean="0">
                <a:solidFill>
                  <a:schemeClr val="accent2"/>
                </a:solidFill>
              </a:rPr>
              <a:t>Hardware</a:t>
            </a:r>
            <a:r>
              <a:rPr lang="en-US" dirty="0" err="1" smtClean="0">
                <a:solidFill>
                  <a:schemeClr val="accent2"/>
                </a:solidFill>
              </a:rPr>
              <a:t>Product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90962" y="4397133"/>
            <a:ext cx="914400" cy="228600"/>
            <a:chOff x="6781800" y="4572000"/>
            <a:chExt cx="1219200" cy="304800"/>
          </a:xfrm>
        </p:grpSpPr>
        <p:sp>
          <p:nvSpPr>
            <p:cNvPr id="51208" name="Line 13"/>
            <p:cNvSpPr>
              <a:spLocks noChangeShapeType="1"/>
            </p:cNvSpPr>
            <p:nvPr/>
          </p:nvSpPr>
          <p:spPr bwMode="auto">
            <a:xfrm>
              <a:off x="6781800" y="45720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09" name="Line 14"/>
            <p:cNvSpPr>
              <a:spLocks noChangeShapeType="1"/>
            </p:cNvSpPr>
            <p:nvPr/>
          </p:nvSpPr>
          <p:spPr bwMode="auto">
            <a:xfrm>
              <a:off x="6781800" y="487680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10" name="Line 15"/>
            <p:cNvSpPr>
              <a:spLocks noChangeShapeType="1"/>
            </p:cNvSpPr>
            <p:nvPr/>
          </p:nvSpPr>
          <p:spPr bwMode="auto">
            <a:xfrm flipV="1">
              <a:off x="8001000" y="4572000"/>
              <a:ext cx="0" cy="3048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160542" y="5886478"/>
            <a:ext cx="914400" cy="171450"/>
            <a:chOff x="6781800" y="6096000"/>
            <a:chExt cx="1219200" cy="228600"/>
          </a:xfrm>
        </p:grpSpPr>
        <p:sp>
          <p:nvSpPr>
            <p:cNvPr id="51211" name="Line 16"/>
            <p:cNvSpPr>
              <a:spLocks noChangeShapeType="1"/>
            </p:cNvSpPr>
            <p:nvPr/>
          </p:nvSpPr>
          <p:spPr bwMode="auto">
            <a:xfrm>
              <a:off x="6781800" y="6096000"/>
              <a:ext cx="0" cy="228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12" name="Line 17"/>
            <p:cNvSpPr>
              <a:spLocks noChangeShapeType="1"/>
            </p:cNvSpPr>
            <p:nvPr/>
          </p:nvSpPr>
          <p:spPr bwMode="auto">
            <a:xfrm>
              <a:off x="6781800" y="6324600"/>
              <a:ext cx="12192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13" name="Line 18"/>
            <p:cNvSpPr>
              <a:spLocks noChangeShapeType="1"/>
            </p:cNvSpPr>
            <p:nvPr/>
          </p:nvSpPr>
          <p:spPr bwMode="auto">
            <a:xfrm flipV="1">
              <a:off x="8001000" y="6096000"/>
              <a:ext cx="0" cy="228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058150" y="2502406"/>
            <a:ext cx="914400" cy="711995"/>
            <a:chOff x="6781800" y="2479677"/>
            <a:chExt cx="1219200" cy="949326"/>
          </a:xfrm>
        </p:grpSpPr>
        <p:grpSp>
          <p:nvGrpSpPr>
            <p:cNvPr id="51205" name="Group 4"/>
            <p:cNvGrpSpPr>
              <a:grpSpLocks/>
            </p:cNvGrpSpPr>
            <p:nvPr/>
          </p:nvGrpSpPr>
          <p:grpSpPr bwMode="auto">
            <a:xfrm>
              <a:off x="6781800" y="2514600"/>
              <a:ext cx="1219200" cy="838200"/>
              <a:chOff x="3360" y="1632"/>
              <a:chExt cx="768" cy="528"/>
            </a:xfrm>
          </p:grpSpPr>
          <p:sp>
            <p:nvSpPr>
              <p:cNvPr id="51233" name="Rectangle 5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4" name="Line 6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7" name="Group 22"/>
            <p:cNvGrpSpPr>
              <a:grpSpLocks/>
            </p:cNvGrpSpPr>
            <p:nvPr/>
          </p:nvGrpSpPr>
          <p:grpSpPr bwMode="auto">
            <a:xfrm>
              <a:off x="6918323" y="2479677"/>
              <a:ext cx="955675" cy="949326"/>
              <a:chOff x="3398" y="1562"/>
              <a:chExt cx="602" cy="598"/>
            </a:xfrm>
          </p:grpSpPr>
          <p:sp>
            <p:nvSpPr>
              <p:cNvPr id="51227" name="Text Box 23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60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51228" name="Text Box 24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4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price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092155" y="3768497"/>
            <a:ext cx="947831" cy="902954"/>
            <a:chOff x="6781800" y="3733800"/>
            <a:chExt cx="1263774" cy="1203939"/>
          </a:xfrm>
        </p:grpSpPr>
        <p:grpSp>
          <p:nvGrpSpPr>
            <p:cNvPr id="51206" name="Group 7"/>
            <p:cNvGrpSpPr>
              <a:grpSpLocks/>
            </p:cNvGrpSpPr>
            <p:nvPr/>
          </p:nvGrpSpPr>
          <p:grpSpPr bwMode="auto">
            <a:xfrm>
              <a:off x="6781800" y="3733800"/>
              <a:ext cx="1219200" cy="838200"/>
              <a:chOff x="3360" y="1632"/>
              <a:chExt cx="768" cy="528"/>
            </a:xfrm>
          </p:grpSpPr>
          <p:sp>
            <p:nvSpPr>
              <p:cNvPr id="51231" name="Rectangle 8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2" name="Line 9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8" name="Group 25"/>
            <p:cNvGrpSpPr>
              <a:grpSpLocks/>
            </p:cNvGrpSpPr>
            <p:nvPr/>
          </p:nvGrpSpPr>
          <p:grpSpPr bwMode="auto">
            <a:xfrm>
              <a:off x="6934198" y="3733802"/>
              <a:ext cx="955675" cy="949326"/>
              <a:chOff x="3398" y="1562"/>
              <a:chExt cx="602" cy="598"/>
            </a:xfrm>
          </p:grpSpPr>
          <p:sp>
            <p:nvSpPr>
              <p:cNvPr id="51225" name="Text Box 26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60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51226" name="Text Box 27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4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price</a:t>
                </a:r>
              </a:p>
            </p:txBody>
          </p:sp>
        </p:grpSp>
        <p:sp>
          <p:nvSpPr>
            <p:cNvPr id="51220" name="Text Box 31"/>
            <p:cNvSpPr txBox="1">
              <a:spLocks noChangeArrowheads="1"/>
            </p:cNvSpPr>
            <p:nvPr/>
          </p:nvSpPr>
          <p:spPr bwMode="auto">
            <a:xfrm>
              <a:off x="6895515" y="4537630"/>
              <a:ext cx="1150059" cy="400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</a:rPr>
                <a:t>platforms</a:t>
              </a:r>
              <a:endParaRPr lang="en-US" sz="15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160542" y="5257828"/>
            <a:ext cx="914400" cy="882108"/>
            <a:chOff x="6781800" y="5257800"/>
            <a:chExt cx="1219200" cy="1176144"/>
          </a:xfrm>
        </p:grpSpPr>
        <p:grpSp>
          <p:nvGrpSpPr>
            <p:cNvPr id="51207" name="Group 10"/>
            <p:cNvGrpSpPr>
              <a:grpSpLocks/>
            </p:cNvGrpSpPr>
            <p:nvPr/>
          </p:nvGrpSpPr>
          <p:grpSpPr bwMode="auto">
            <a:xfrm>
              <a:off x="6781800" y="5257800"/>
              <a:ext cx="1219200" cy="838200"/>
              <a:chOff x="3360" y="1632"/>
              <a:chExt cx="768" cy="528"/>
            </a:xfrm>
          </p:grpSpPr>
          <p:sp>
            <p:nvSpPr>
              <p:cNvPr id="51229" name="Rectangle 11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76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1230" name="Line 12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219" name="Group 28"/>
            <p:cNvGrpSpPr>
              <a:grpSpLocks/>
            </p:cNvGrpSpPr>
            <p:nvPr/>
          </p:nvGrpSpPr>
          <p:grpSpPr bwMode="auto">
            <a:xfrm>
              <a:off x="6934198" y="5257802"/>
              <a:ext cx="955675" cy="949326"/>
              <a:chOff x="3398" y="1562"/>
              <a:chExt cx="602" cy="598"/>
            </a:xfrm>
          </p:grpSpPr>
          <p:sp>
            <p:nvSpPr>
              <p:cNvPr id="51223" name="Text Box 29"/>
              <p:cNvSpPr txBox="1">
                <a:spLocks noChangeArrowheads="1"/>
              </p:cNvSpPr>
              <p:nvPr/>
            </p:nvSpPr>
            <p:spPr bwMode="auto">
              <a:xfrm>
                <a:off x="3398" y="1562"/>
                <a:ext cx="602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name</a:t>
                </a:r>
              </a:p>
            </p:txBody>
          </p:sp>
          <p:sp>
            <p:nvSpPr>
              <p:cNvPr id="51224" name="Text Box 30"/>
              <p:cNvSpPr txBox="1">
                <a:spLocks noChangeArrowheads="1"/>
              </p:cNvSpPr>
              <p:nvPr/>
            </p:nvSpPr>
            <p:spPr bwMode="auto">
              <a:xfrm>
                <a:off x="3398" y="1850"/>
                <a:ext cx="548" cy="3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price</a:t>
                </a:r>
              </a:p>
            </p:txBody>
          </p:sp>
        </p:grpSp>
        <p:sp>
          <p:nvSpPr>
            <p:cNvPr id="51221" name="Text Box 32"/>
            <p:cNvSpPr txBox="1">
              <a:spLocks noChangeArrowheads="1"/>
            </p:cNvSpPr>
            <p:nvPr/>
          </p:nvSpPr>
          <p:spPr bwMode="auto">
            <a:xfrm>
              <a:off x="6819352" y="6033835"/>
              <a:ext cx="883489" cy="400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50" dirty="0" smtClean="0">
                  <a:solidFill>
                    <a:srgbClr val="000000"/>
                  </a:solidFill>
                </a:rPr>
                <a:t>weight</a:t>
              </a:r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" y="2171272"/>
            <a:ext cx="4465175" cy="33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1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A61151-1231-314C-A342-846A9F51D9E7}" type="slidenum">
              <a:rPr lang="en-US" smtClean="0">
                <a:solidFill>
                  <a:srgbClr val="000000"/>
                </a:solidFill>
              </a:rPr>
              <a:pPr/>
              <a:t>62</a:t>
            </a:fld>
            <a:endParaRPr 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42395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41583"/>
              </p:ext>
            </p:extLst>
          </p:nvPr>
        </p:nvGraphicFramePr>
        <p:xfrm>
          <a:off x="5820508" y="1807005"/>
          <a:ext cx="1714500" cy="1485900"/>
        </p:xfrm>
        <a:graphic>
          <a:graphicData uri="http://schemas.openxmlformats.org/drawingml/2006/table">
            <a:tbl>
              <a:tblPr/>
              <a:tblGrid>
                <a:gridCol w="857250"/>
                <a:gridCol w="8572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15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ame</a:t>
                      </a:r>
                      <a:endParaRPr kumimoji="0" lang="en-US" sz="15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rice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iphone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iPad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office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98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33817"/>
              </p:ext>
            </p:extLst>
          </p:nvPr>
        </p:nvGraphicFramePr>
        <p:xfrm>
          <a:off x="5820508" y="3794764"/>
          <a:ext cx="2000250" cy="742950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15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ame</a:t>
                      </a:r>
                      <a:endParaRPr kumimoji="0" lang="en-US" sz="15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platforms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office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windows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399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83918"/>
              </p:ext>
            </p:extLst>
          </p:nvPr>
        </p:nvGraphicFramePr>
        <p:xfrm>
          <a:off x="5939712" y="5243340"/>
          <a:ext cx="2000250" cy="1114425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sz="15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ame</a:t>
                      </a:r>
                      <a:endParaRPr kumimoji="0" lang="en-US" sz="1500" b="0" i="0" u="sng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weight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iphone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148 g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ipad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650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76" name="Text Box 70"/>
          <p:cNvSpPr txBox="1">
            <a:spLocks noChangeArrowheads="1"/>
          </p:cNvSpPr>
          <p:nvPr/>
        </p:nvSpPr>
        <p:spPr bwMode="auto">
          <a:xfrm>
            <a:off x="5484753" y="1410512"/>
            <a:ext cx="9199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52277" name="Text Box 71"/>
          <p:cNvSpPr txBox="1">
            <a:spLocks noChangeArrowheads="1"/>
          </p:cNvSpPr>
          <p:nvPr/>
        </p:nvSpPr>
        <p:spPr bwMode="auto">
          <a:xfrm>
            <a:off x="4117909" y="3730279"/>
            <a:ext cx="1760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chemeClr val="accent2"/>
                </a:solidFill>
              </a:rPr>
              <a:t>Software</a:t>
            </a:r>
            <a:r>
              <a:rPr lang="en-US" smtClean="0">
                <a:solidFill>
                  <a:schemeClr val="accent2"/>
                </a:solidFill>
              </a:rPr>
              <a:t>Product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2278" name="Text Box 72"/>
          <p:cNvSpPr txBox="1">
            <a:spLocks noChangeArrowheads="1"/>
          </p:cNvSpPr>
          <p:nvPr/>
        </p:nvSpPr>
        <p:spPr bwMode="auto">
          <a:xfrm>
            <a:off x="5139613" y="4843290"/>
            <a:ext cx="1839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 smtClean="0">
                <a:solidFill>
                  <a:schemeClr val="accent2"/>
                </a:solidFill>
              </a:rPr>
              <a:t>Hardware</a:t>
            </a:r>
            <a:r>
              <a:rPr lang="en-US" dirty="0" err="1" smtClean="0">
                <a:solidFill>
                  <a:schemeClr val="accent2"/>
                </a:solidFill>
              </a:rPr>
              <a:t>Product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319632" y="813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Subclasses to Relations</a:t>
            </a:r>
            <a:endParaRPr lang="en-US" b="1" dirty="0">
              <a:latin typeface="+mn-lt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5" y="2407120"/>
            <a:ext cx="4465175" cy="33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6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6" grpId="0"/>
      <p:bldP spid="52277" grpId="0"/>
      <p:bldP spid="5227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35" y="140043"/>
            <a:ext cx="7886700" cy="1325563"/>
          </a:xfrm>
        </p:spPr>
        <p:txBody>
          <a:bodyPr/>
          <a:lstStyle/>
          <a:p>
            <a:r>
              <a:rPr lang="en-US" dirty="0" err="1" smtClean="0"/>
              <a:t>IsA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declare </a:t>
            </a:r>
            <a:r>
              <a:rPr lang="en-US" b="1" i="1" dirty="0" smtClean="0"/>
              <a:t>A </a:t>
            </a:r>
            <a:r>
              <a:rPr lang="en-US" b="1" i="1" dirty="0" err="1" smtClean="0"/>
              <a:t>IsA</a:t>
            </a:r>
            <a:r>
              <a:rPr lang="en-US" b="1" i="1" dirty="0" smtClean="0"/>
              <a:t> B </a:t>
            </a:r>
            <a:r>
              <a:rPr lang="en-US" dirty="0" smtClean="0"/>
              <a:t>then every </a:t>
            </a:r>
            <a:r>
              <a:rPr lang="en-US" b="1" dirty="0" smtClean="0"/>
              <a:t>A</a:t>
            </a:r>
            <a:r>
              <a:rPr lang="en-US" dirty="0" smtClean="0"/>
              <a:t> is a </a:t>
            </a:r>
            <a:r>
              <a:rPr lang="en-US" b="1" dirty="0" smtClean="0"/>
              <a:t>B</a:t>
            </a:r>
          </a:p>
          <a:p>
            <a:endParaRPr lang="en-US" dirty="0" smtClean="0"/>
          </a:p>
          <a:p>
            <a:r>
              <a:rPr lang="en-US" dirty="0" smtClean="0"/>
              <a:t>We use </a:t>
            </a:r>
            <a:r>
              <a:rPr lang="en-US" dirty="0" err="1" smtClean="0"/>
              <a:t>IsA</a:t>
            </a:r>
            <a:r>
              <a:rPr lang="en-US" dirty="0" smtClean="0"/>
              <a:t> to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 descriptive attributes to a subclass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identify entities that participate in a relationship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46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6A7F3C-EFFD-084E-AF2F-40723FF13C24}" type="slidenum">
              <a:rPr lang="en-US" smtClean="0">
                <a:solidFill>
                  <a:srgbClr val="000000"/>
                </a:solidFill>
              </a:rPr>
              <a:pPr/>
              <a:t>64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Modeling </a:t>
            </a:r>
            <a:r>
              <a:rPr lang="en-US" dirty="0" err="1"/>
              <a:t>UnionTypes</a:t>
            </a:r>
            <a:r>
              <a:rPr lang="en-US" dirty="0"/>
              <a:t> With Subclasses</a:t>
            </a:r>
          </a:p>
        </p:txBody>
      </p:sp>
      <p:sp>
        <p:nvSpPr>
          <p:cNvPr id="56325" name="Rectangle 7"/>
          <p:cNvSpPr>
            <a:spLocks noChangeArrowheads="1"/>
          </p:cNvSpPr>
          <p:nvPr/>
        </p:nvSpPr>
        <p:spPr bwMode="auto">
          <a:xfrm>
            <a:off x="2171700" y="4522024"/>
            <a:ext cx="502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Say: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each piece of furniture is owned either by a person, or by a </a:t>
            </a:r>
            <a:r>
              <a:rPr lang="en-US" sz="2400" dirty="0" smtClean="0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563935" y="3040874"/>
            <a:ext cx="201612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FurniturePiece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305521" y="3040875"/>
            <a:ext cx="103727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806367" y="3040874"/>
            <a:ext cx="136056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fontAlgn="base">
              <a:spcBef>
                <a:spcPct val="2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7470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8AD77-1974-5D42-8093-FA6544DB5CAB}" type="slidenum">
              <a:rPr lang="en-US" smtClean="0">
                <a:solidFill>
                  <a:srgbClr val="000000"/>
                </a:solidFill>
              </a:rPr>
              <a:pPr/>
              <a:t>65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</a:t>
            </a:r>
            <a:r>
              <a:rPr lang="en-US" dirty="0" err="1"/>
              <a:t>UnionTypes</a:t>
            </a:r>
            <a:r>
              <a:rPr lang="en-US" dirty="0"/>
              <a:t> With Subclasses</a:t>
            </a:r>
            <a:endParaRPr lang="en-US" dirty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161" y="1931532"/>
            <a:ext cx="8273094" cy="3086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Say: each piece of furniture is owned either by a </a:t>
            </a:r>
            <a:r>
              <a:rPr lang="en-US" dirty="0" smtClean="0"/>
              <a:t>person </a:t>
            </a:r>
            <a:r>
              <a:rPr lang="en-US" dirty="0" smtClean="0"/>
              <a:t>or by </a:t>
            </a:r>
            <a:r>
              <a:rPr lang="en-US" dirty="0"/>
              <a:t>a </a:t>
            </a:r>
            <a:r>
              <a:rPr lang="en-US" dirty="0" smtClean="0"/>
              <a:t>company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b="1" u="sng" dirty="0" smtClean="0"/>
              <a:t>Solution </a:t>
            </a:r>
            <a:r>
              <a:rPr lang="en-US" b="1" u="sng" dirty="0"/>
              <a:t>1.</a:t>
            </a:r>
            <a:r>
              <a:rPr lang="en-US" dirty="0"/>
              <a:t> Acceptable, </a:t>
            </a:r>
            <a:r>
              <a:rPr lang="en-US" dirty="0" smtClean="0"/>
              <a:t>but imperfect </a:t>
            </a:r>
            <a:r>
              <a:rPr lang="en-US" dirty="0"/>
              <a:t>(What’s </a:t>
            </a:r>
            <a:r>
              <a:rPr lang="en-US" dirty="0" smtClean="0"/>
              <a:t>wrong?)</a:t>
            </a:r>
            <a:endParaRPr lang="en-US" dirty="0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3767214" y="4427420"/>
            <a:ext cx="15586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FurniturePiece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1945095" y="4427420"/>
            <a:ext cx="82375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6259244" y="4437064"/>
            <a:ext cx="106856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fontAlgn="base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Company</a:t>
            </a:r>
          </a:p>
        </p:txBody>
      </p:sp>
      <p:sp>
        <p:nvSpPr>
          <p:cNvPr id="57353" name="AutoShape 8"/>
          <p:cNvSpPr>
            <a:spLocks noChangeArrowheads="1"/>
          </p:cNvSpPr>
          <p:nvPr/>
        </p:nvSpPr>
        <p:spPr bwMode="auto">
          <a:xfrm>
            <a:off x="2544494" y="5294313"/>
            <a:ext cx="1714500" cy="106203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bg1"/>
                </a:solidFill>
              </a:rPr>
              <a:t>ownedByPerson</a:t>
            </a:r>
          </a:p>
        </p:txBody>
      </p:sp>
      <p:sp>
        <p:nvSpPr>
          <p:cNvPr id="57354" name="AutoShape 9"/>
          <p:cNvSpPr>
            <a:spLocks noChangeArrowheads="1"/>
          </p:cNvSpPr>
          <p:nvPr/>
        </p:nvSpPr>
        <p:spPr bwMode="auto">
          <a:xfrm>
            <a:off x="4944794" y="5294313"/>
            <a:ext cx="1714500" cy="106203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bg1"/>
                </a:solidFill>
              </a:rPr>
              <a:t>ownedByComp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57350" idx="2"/>
            <a:endCxn id="57353" idx="3"/>
          </p:cNvCxnSpPr>
          <p:nvPr/>
        </p:nvCxnSpPr>
        <p:spPr bwMode="auto">
          <a:xfrm flipH="1">
            <a:off x="4258994" y="4796752"/>
            <a:ext cx="287537" cy="102858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stCxn id="57350" idx="2"/>
            <a:endCxn id="57354" idx="1"/>
          </p:cNvCxnSpPr>
          <p:nvPr/>
        </p:nvCxnSpPr>
        <p:spPr bwMode="auto">
          <a:xfrm>
            <a:off x="4546531" y="4796752"/>
            <a:ext cx="398263" cy="1028580"/>
          </a:xfrm>
          <a:prstGeom prst="straightConnector1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Connector 19"/>
          <p:cNvCxnSpPr>
            <a:stCxn id="57353" idx="1"/>
            <a:endCxn id="57351" idx="2"/>
          </p:cNvCxnSpPr>
          <p:nvPr/>
        </p:nvCxnSpPr>
        <p:spPr bwMode="auto">
          <a:xfrm flipH="1" flipV="1">
            <a:off x="2356971" y="4796752"/>
            <a:ext cx="187523" cy="102858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57354" idx="3"/>
            <a:endCxn id="57352" idx="2"/>
          </p:cNvCxnSpPr>
          <p:nvPr/>
        </p:nvCxnSpPr>
        <p:spPr bwMode="auto">
          <a:xfrm flipV="1">
            <a:off x="6659294" y="4806396"/>
            <a:ext cx="134231" cy="1018936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76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A54DBA-92F2-4B41-B2E1-CEAA340DECD1}" type="slidenum">
              <a:rPr lang="en-US" smtClean="0">
                <a:solidFill>
                  <a:srgbClr val="000000"/>
                </a:solidFill>
              </a:rPr>
              <a:pPr/>
              <a:t>66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</a:t>
            </a:r>
            <a:r>
              <a:rPr lang="en-US" dirty="0" err="1"/>
              <a:t>UnionTypes</a:t>
            </a:r>
            <a:r>
              <a:rPr lang="en-US" dirty="0"/>
              <a:t> With Subclasses</a:t>
            </a:r>
            <a:endParaRPr lang="en-US" dirty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69803"/>
            <a:ext cx="7772400" cy="3086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u="sng" dirty="0"/>
              <a:t>Solution 2: </a:t>
            </a:r>
            <a:r>
              <a:rPr lang="en-US" dirty="0" smtClean="0"/>
              <a:t>better (though more laborious)</a:t>
            </a:r>
            <a:endParaRPr lang="en-US" dirty="0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3422422" y="3031567"/>
            <a:ext cx="171540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</a:rPr>
              <a:t>FurniturePiece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8375" name="Rectangle 6"/>
          <p:cNvSpPr>
            <a:spLocks noChangeArrowheads="1"/>
          </p:cNvSpPr>
          <p:nvPr/>
        </p:nvSpPr>
        <p:spPr bwMode="auto">
          <a:xfrm>
            <a:off x="2099162" y="4972769"/>
            <a:ext cx="89652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583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707087" y="4999700"/>
            <a:ext cx="1164293" cy="369332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sz="2000" dirty="0"/>
              <a:t>Company</a:t>
            </a:r>
          </a:p>
        </p:txBody>
      </p:sp>
      <p:sp>
        <p:nvSpPr>
          <p:cNvPr id="58377" name="AutoShape 8"/>
          <p:cNvSpPr>
            <a:spLocks noChangeArrowheads="1"/>
          </p:cNvSpPr>
          <p:nvPr/>
        </p:nvSpPr>
        <p:spPr bwMode="auto">
          <a:xfrm>
            <a:off x="3421087" y="3856699"/>
            <a:ext cx="1714500" cy="62865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bg1"/>
                </a:solidFill>
              </a:rPr>
              <a:t>ownedBy</a:t>
            </a: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3817271" y="4860367"/>
            <a:ext cx="88998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Owner</a:t>
            </a:r>
          </a:p>
        </p:txBody>
      </p:sp>
      <p:sp>
        <p:nvSpPr>
          <p:cNvPr id="58379" name="AutoShape 10"/>
          <p:cNvSpPr>
            <a:spLocks noChangeAspect="1" noChangeArrowheads="1"/>
          </p:cNvSpPr>
          <p:nvPr/>
        </p:nvSpPr>
        <p:spPr bwMode="auto">
          <a:xfrm>
            <a:off x="3992587" y="5571200"/>
            <a:ext cx="571500" cy="483394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00"/>
                </a:solidFill>
              </a:rPr>
              <a:t>isa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23" name="Straight Connector 22"/>
          <p:cNvCxnSpPr>
            <a:stCxn id="58374" idx="2"/>
            <a:endCxn id="58377" idx="0"/>
          </p:cNvCxnSpPr>
          <p:nvPr/>
        </p:nvCxnSpPr>
        <p:spPr bwMode="auto">
          <a:xfrm flipH="1">
            <a:off x="4278337" y="3431677"/>
            <a:ext cx="1788" cy="425022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traight Connector 24"/>
          <p:cNvCxnSpPr>
            <a:stCxn id="58377" idx="2"/>
            <a:endCxn id="58378" idx="0"/>
          </p:cNvCxnSpPr>
          <p:nvPr/>
        </p:nvCxnSpPr>
        <p:spPr bwMode="auto">
          <a:xfrm flipH="1">
            <a:off x="4262265" y="4485349"/>
            <a:ext cx="16072" cy="375018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58378" idx="2"/>
            <a:endCxn id="58379" idx="0"/>
          </p:cNvCxnSpPr>
          <p:nvPr/>
        </p:nvCxnSpPr>
        <p:spPr bwMode="auto">
          <a:xfrm>
            <a:off x="4262265" y="5260477"/>
            <a:ext cx="16072" cy="310723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Elbow Connector 38"/>
          <p:cNvCxnSpPr>
            <a:stCxn id="58375" idx="2"/>
            <a:endCxn id="58379" idx="3"/>
          </p:cNvCxnSpPr>
          <p:nvPr/>
        </p:nvCxnSpPr>
        <p:spPr bwMode="auto">
          <a:xfrm rot="16200000" flipH="1">
            <a:off x="3072024" y="4848280"/>
            <a:ext cx="681715" cy="1730911"/>
          </a:xfrm>
          <a:prstGeom prst="bentConnector3">
            <a:avLst>
              <a:gd name="adj1" fmla="val 133533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Elbow Connector 40"/>
          <p:cNvCxnSpPr>
            <a:stCxn id="58379" idx="3"/>
            <a:endCxn id="58376" idx="2"/>
          </p:cNvCxnSpPr>
          <p:nvPr/>
        </p:nvCxnSpPr>
        <p:spPr bwMode="auto">
          <a:xfrm rot="5400000" flipH="1" flipV="1">
            <a:off x="4941004" y="4706364"/>
            <a:ext cx="685562" cy="2010897"/>
          </a:xfrm>
          <a:prstGeom prst="bentConnector3">
            <a:avLst>
              <a:gd name="adj1" fmla="val -33345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890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Weak Entity Sets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1230931" y="1920433"/>
            <a:ext cx="691073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Entity sets are </a:t>
            </a:r>
            <a:r>
              <a:rPr lang="en-US" sz="2400" i="1" u="sng" dirty="0">
                <a:solidFill>
                  <a:srgbClr val="000000"/>
                </a:solidFill>
              </a:rPr>
              <a:t>weak</a:t>
            </a:r>
            <a:r>
              <a:rPr lang="en-US" sz="2400" dirty="0">
                <a:solidFill>
                  <a:srgbClr val="000000"/>
                </a:solidFill>
              </a:rPr>
              <a:t> when their key comes from 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classes to which they are related.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3006" y="5867124"/>
            <a:ext cx="69923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altLang="zh-CN" dirty="0" smtClean="0">
                <a:solidFill>
                  <a:srgbClr val="000000"/>
                </a:solidFill>
              </a:rPr>
              <a:t>Introduction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to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database</a:t>
            </a:r>
            <a:r>
              <a:rPr lang="en-US" dirty="0" smtClean="0">
                <a:solidFill>
                  <a:srgbClr val="000000"/>
                </a:solidFill>
              </a:rPr>
              <a:t>” v</a:t>
            </a:r>
            <a:r>
              <a:rPr lang="en-US" altLang="zh-CN" dirty="0" smtClean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r>
              <a:rPr lang="en-US" dirty="0">
                <a:solidFill>
                  <a:srgbClr val="000000"/>
                </a:solidFill>
              </a:rPr>
              <a:t>“</a:t>
            </a:r>
            <a:r>
              <a:rPr lang="en-US" b="1" i="1" dirty="0">
                <a:solidFill>
                  <a:srgbClr val="000000"/>
                </a:solidFill>
              </a:rPr>
              <a:t>The </a:t>
            </a:r>
            <a:r>
              <a:rPr lang="en-US" altLang="zh-CN" b="1" i="1" dirty="0" smtClean="0">
                <a:solidFill>
                  <a:srgbClr val="000000"/>
                </a:solidFill>
              </a:rPr>
              <a:t>SFU</a:t>
            </a:r>
            <a:r>
              <a:rPr lang="zh-CN" altLang="en-US" b="1" i="1" dirty="0" smtClean="0">
                <a:solidFill>
                  <a:srgbClr val="000000"/>
                </a:solidFill>
              </a:rPr>
              <a:t> </a:t>
            </a:r>
            <a:r>
              <a:rPr lang="en-US" altLang="zh-CN" b="1" i="1" dirty="0" smtClean="0">
                <a:solidFill>
                  <a:srgbClr val="000000"/>
                </a:solidFill>
              </a:rPr>
              <a:t>introduction</a:t>
            </a:r>
            <a:r>
              <a:rPr lang="zh-CN" altLang="en-US" b="1" i="1" dirty="0" smtClean="0">
                <a:solidFill>
                  <a:srgbClr val="000000"/>
                </a:solidFill>
              </a:rPr>
              <a:t> </a:t>
            </a:r>
            <a:r>
              <a:rPr lang="en-US" altLang="zh-CN" b="1" i="1" dirty="0" smtClean="0">
                <a:solidFill>
                  <a:srgbClr val="000000"/>
                </a:solidFill>
              </a:rPr>
              <a:t>to</a:t>
            </a:r>
            <a:r>
              <a:rPr lang="zh-CN" altLang="en-US" b="1" i="1" dirty="0" smtClean="0">
                <a:solidFill>
                  <a:srgbClr val="000000"/>
                </a:solidFill>
              </a:rPr>
              <a:t> </a:t>
            </a:r>
            <a:r>
              <a:rPr lang="en-US" altLang="zh-CN" b="1" i="1" dirty="0" smtClean="0">
                <a:solidFill>
                  <a:srgbClr val="000000"/>
                </a:solidFill>
              </a:rPr>
              <a:t>database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  <a:endParaRPr lang="en-US" i="1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11947" y="3479842"/>
            <a:ext cx="6057900" cy="1600200"/>
            <a:chOff x="1905000" y="2743200"/>
            <a:chExt cx="8077200" cy="2133600"/>
          </a:xfrm>
        </p:grpSpPr>
        <p:grpSp>
          <p:nvGrpSpPr>
            <p:cNvPr id="2" name="Group 1"/>
            <p:cNvGrpSpPr/>
            <p:nvPr/>
          </p:nvGrpSpPr>
          <p:grpSpPr>
            <a:xfrm>
              <a:off x="1905000" y="2743200"/>
              <a:ext cx="8077200" cy="2133600"/>
              <a:chOff x="1905000" y="2743200"/>
              <a:chExt cx="8077200" cy="2133600"/>
            </a:xfrm>
          </p:grpSpPr>
          <p:sp>
            <p:nvSpPr>
              <p:cNvPr id="64524" name="Oval 11"/>
              <p:cNvSpPr>
                <a:spLocks noChangeArrowheads="1"/>
              </p:cNvSpPr>
              <p:nvPr/>
            </p:nvSpPr>
            <p:spPr bwMode="auto">
              <a:xfrm>
                <a:off x="77724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 smtClean="0">
                    <a:solidFill>
                      <a:srgbClr val="000000"/>
                    </a:solidFill>
                  </a:rPr>
                  <a:t>u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17" name="Rectangle 4"/>
              <p:cNvSpPr>
                <a:spLocks noChangeArrowheads="1"/>
              </p:cNvSpPr>
              <p:nvPr/>
            </p:nvSpPr>
            <p:spPr bwMode="auto">
              <a:xfrm>
                <a:off x="78486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University</a:t>
                </a:r>
              </a:p>
            </p:txBody>
          </p:sp>
          <p:sp>
            <p:nvSpPr>
              <p:cNvPr id="64518" name="Rectangle 5"/>
              <p:cNvSpPr>
                <a:spLocks noChangeArrowheads="1"/>
              </p:cNvSpPr>
              <p:nvPr/>
            </p:nvSpPr>
            <p:spPr bwMode="auto">
              <a:xfrm>
                <a:off x="24384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Course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19" name="AutoShape 6"/>
              <p:cNvSpPr>
                <a:spLocks noChangeArrowheads="1"/>
              </p:cNvSpPr>
              <p:nvPr/>
            </p:nvSpPr>
            <p:spPr bwMode="auto">
              <a:xfrm>
                <a:off x="5486400" y="2743200"/>
                <a:ext cx="1524000" cy="1371600"/>
              </a:xfrm>
              <a:prstGeom prst="diamond">
                <a:avLst/>
              </a:prstGeom>
              <a:solidFill>
                <a:schemeClr val="accent1"/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Offer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520" name="Line 7"/>
              <p:cNvSpPr>
                <a:spLocks noChangeShapeType="1"/>
              </p:cNvSpPr>
              <p:nvPr/>
            </p:nvSpPr>
            <p:spPr bwMode="auto">
              <a:xfrm flipH="1">
                <a:off x="4572000" y="3429000"/>
                <a:ext cx="9144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1" name="Line 8"/>
              <p:cNvSpPr>
                <a:spLocks noChangeShapeType="1"/>
              </p:cNvSpPr>
              <p:nvPr/>
            </p:nvSpPr>
            <p:spPr bwMode="auto">
              <a:xfrm>
                <a:off x="7010400" y="3429000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2" name="Oval 9"/>
              <p:cNvSpPr>
                <a:spLocks noChangeArrowheads="1"/>
              </p:cNvSpPr>
              <p:nvPr/>
            </p:nvSpPr>
            <p:spPr bwMode="auto">
              <a:xfrm>
                <a:off x="40386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 smtClean="0">
                    <a:solidFill>
                      <a:srgbClr val="000000"/>
                    </a:solidFill>
                  </a:rPr>
                  <a:t>cname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3" name="Oval 10"/>
              <p:cNvSpPr>
                <a:spLocks noChangeArrowheads="1"/>
              </p:cNvSpPr>
              <p:nvPr/>
            </p:nvSpPr>
            <p:spPr bwMode="auto">
              <a:xfrm>
                <a:off x="19050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textbook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29" name="Line 16"/>
              <p:cNvSpPr>
                <a:spLocks noChangeShapeType="1"/>
              </p:cNvSpPr>
              <p:nvPr/>
            </p:nvSpPr>
            <p:spPr bwMode="auto">
              <a:xfrm flipH="1">
                <a:off x="3048000" y="3886200"/>
                <a:ext cx="381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30" name="Line 17"/>
              <p:cNvSpPr>
                <a:spLocks noChangeShapeType="1"/>
              </p:cNvSpPr>
              <p:nvPr/>
            </p:nvSpPr>
            <p:spPr bwMode="auto">
              <a:xfrm>
                <a:off x="3581400" y="3886200"/>
                <a:ext cx="762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31" name="Line 18"/>
              <p:cNvSpPr>
                <a:spLocks noChangeShapeType="1"/>
              </p:cNvSpPr>
              <p:nvPr/>
            </p:nvSpPr>
            <p:spPr bwMode="auto">
              <a:xfrm flipH="1">
                <a:off x="8382000" y="3886200"/>
                <a:ext cx="2286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528" name="Line 15"/>
            <p:cNvSpPr>
              <a:spLocks noChangeShapeType="1"/>
            </p:cNvSpPr>
            <p:nvPr/>
          </p:nvSpPr>
          <p:spPr bwMode="auto">
            <a:xfrm>
              <a:off x="8153400" y="4724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4267200" y="4724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2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</a:rPr>
              <a:t>Weak Entity Sets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97697" y="5480092"/>
            <a:ext cx="577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CN" dirty="0" err="1" smtClean="0">
                <a:solidFill>
                  <a:srgbClr val="000000"/>
                </a:solidFill>
              </a:rPr>
              <a:t>cname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i="1" u="sng" dirty="0">
                <a:solidFill>
                  <a:srgbClr val="000000"/>
                </a:solidFill>
              </a:rPr>
              <a:t>partial </a:t>
            </a:r>
            <a:r>
              <a:rPr lang="en-US" i="1" u="sng" dirty="0" smtClean="0">
                <a:solidFill>
                  <a:srgbClr val="000000"/>
                </a:solidFill>
              </a:rPr>
              <a:t>key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(denote with dashed underline).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University is called the </a:t>
            </a:r>
            <a:r>
              <a:rPr lang="en-US" altLang="zh-CN" i="1" u="sng" dirty="0" smtClean="0">
                <a:solidFill>
                  <a:srgbClr val="000000"/>
                </a:solidFill>
              </a:rPr>
              <a:t>supporting</a:t>
            </a:r>
            <a:r>
              <a:rPr lang="zh-CN" altLang="en-US" i="1" u="sng" dirty="0" smtClean="0">
                <a:solidFill>
                  <a:srgbClr val="000000"/>
                </a:solidFill>
              </a:rPr>
              <a:t> </a:t>
            </a:r>
            <a:r>
              <a:rPr lang="en-US" altLang="zh-CN" i="1" u="sng" dirty="0" smtClean="0">
                <a:solidFill>
                  <a:srgbClr val="000000"/>
                </a:solidFill>
              </a:rPr>
              <a:t>entity</a:t>
            </a:r>
            <a:r>
              <a:rPr lang="zh-CN" altLang="en-US" i="1" u="sng" dirty="0" smtClean="0">
                <a:solidFill>
                  <a:srgbClr val="000000"/>
                </a:solidFill>
              </a:rPr>
              <a:t> </a:t>
            </a:r>
            <a:r>
              <a:rPr lang="en-US" altLang="zh-CN" i="1" u="sng" dirty="0" smtClean="0">
                <a:solidFill>
                  <a:srgbClr val="000000"/>
                </a:solidFill>
              </a:rPr>
              <a:t>set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Offer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is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called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the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u="sng" dirty="0" smtClean="0">
                <a:solidFill>
                  <a:srgbClr val="000000"/>
                </a:solidFill>
              </a:rPr>
              <a:t>supporting</a:t>
            </a:r>
            <a:r>
              <a:rPr lang="zh-CN" altLang="en-US" u="sng" dirty="0" smtClean="0">
                <a:solidFill>
                  <a:srgbClr val="000000"/>
                </a:solidFill>
              </a:rPr>
              <a:t> </a:t>
            </a:r>
            <a:r>
              <a:rPr lang="en-US" altLang="zh-CN" u="sng" dirty="0" smtClean="0">
                <a:solidFill>
                  <a:srgbClr val="000000"/>
                </a:solidFill>
              </a:rPr>
              <a:t>relationship</a:t>
            </a:r>
            <a:endParaRPr lang="en-US" u="sng" dirty="0">
              <a:solidFill>
                <a:srgbClr val="00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611947" y="3286326"/>
            <a:ext cx="6057900" cy="1600200"/>
            <a:chOff x="1905000" y="2743200"/>
            <a:chExt cx="8077200" cy="2133600"/>
          </a:xfrm>
        </p:grpSpPr>
        <p:grpSp>
          <p:nvGrpSpPr>
            <p:cNvPr id="26" name="Group 25"/>
            <p:cNvGrpSpPr/>
            <p:nvPr/>
          </p:nvGrpSpPr>
          <p:grpSpPr>
            <a:xfrm>
              <a:off x="1905000" y="2743200"/>
              <a:ext cx="8077200" cy="2133600"/>
              <a:chOff x="1905000" y="2743200"/>
              <a:chExt cx="8077200" cy="2133600"/>
            </a:xfrm>
          </p:grpSpPr>
          <p:sp>
            <p:nvSpPr>
              <p:cNvPr id="29" name="Oval 11"/>
              <p:cNvSpPr>
                <a:spLocks noChangeArrowheads="1"/>
              </p:cNvSpPr>
              <p:nvPr/>
            </p:nvSpPr>
            <p:spPr bwMode="auto">
              <a:xfrm>
                <a:off x="77724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mtClean="0">
                    <a:solidFill>
                      <a:srgbClr val="000000"/>
                    </a:solidFill>
                  </a:rPr>
                  <a:t>u</a:t>
                </a:r>
                <a:r>
                  <a:rPr lang="en-US" smtClean="0">
                    <a:solidFill>
                      <a:srgbClr val="000000"/>
                    </a:solidFill>
                  </a:rPr>
                  <a:t>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78486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University</a:t>
                </a:r>
              </a:p>
            </p:txBody>
          </p:sp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24384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Course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6"/>
              <p:cNvSpPr>
                <a:spLocks noChangeArrowheads="1"/>
              </p:cNvSpPr>
              <p:nvPr/>
            </p:nvSpPr>
            <p:spPr bwMode="auto">
              <a:xfrm>
                <a:off x="5486400" y="2743200"/>
                <a:ext cx="1524000" cy="1371600"/>
              </a:xfrm>
              <a:prstGeom prst="diamond">
                <a:avLst/>
              </a:prstGeom>
              <a:solidFill>
                <a:schemeClr val="accent1"/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Offer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 flipH="1">
                <a:off x="4572000" y="3429000"/>
                <a:ext cx="9144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>
                <a:off x="7010400" y="3429000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Oval 9"/>
              <p:cNvSpPr>
                <a:spLocks noChangeArrowheads="1"/>
              </p:cNvSpPr>
              <p:nvPr/>
            </p:nvSpPr>
            <p:spPr bwMode="auto">
              <a:xfrm>
                <a:off x="40386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 smtClean="0">
                    <a:solidFill>
                      <a:srgbClr val="000000"/>
                    </a:solidFill>
                  </a:rPr>
                  <a:t>cname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Oval 10"/>
              <p:cNvSpPr>
                <a:spLocks noChangeArrowheads="1"/>
              </p:cNvSpPr>
              <p:nvPr/>
            </p:nvSpPr>
            <p:spPr bwMode="auto">
              <a:xfrm>
                <a:off x="19050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textbook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Line 16"/>
              <p:cNvSpPr>
                <a:spLocks noChangeShapeType="1"/>
              </p:cNvSpPr>
              <p:nvPr/>
            </p:nvSpPr>
            <p:spPr bwMode="auto">
              <a:xfrm flipH="1">
                <a:off x="3048000" y="3886200"/>
                <a:ext cx="381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>
                <a:off x="3581400" y="3886200"/>
                <a:ext cx="762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Line 18"/>
              <p:cNvSpPr>
                <a:spLocks noChangeShapeType="1"/>
              </p:cNvSpPr>
              <p:nvPr/>
            </p:nvSpPr>
            <p:spPr bwMode="auto">
              <a:xfrm flipH="1">
                <a:off x="8382000" y="3886200"/>
                <a:ext cx="2286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8153400" y="4724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4267200" y="4724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1230931" y="1920433"/>
            <a:ext cx="691073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Entity sets are </a:t>
            </a:r>
            <a:r>
              <a:rPr lang="en-US" sz="2400" i="1" u="sng" dirty="0">
                <a:solidFill>
                  <a:srgbClr val="000000"/>
                </a:solidFill>
              </a:rPr>
              <a:t>weak</a:t>
            </a:r>
            <a:r>
              <a:rPr lang="en-US" sz="2400" dirty="0">
                <a:solidFill>
                  <a:srgbClr val="000000"/>
                </a:solidFill>
              </a:rPr>
              <a:t> when their key comes from other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classes to which they are related.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7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Weak Entity </a:t>
            </a:r>
            <a:r>
              <a:rPr lang="en-US" b="1" dirty="0" smtClean="0">
                <a:latin typeface="+mn-lt"/>
              </a:rPr>
              <a:t>Sets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en-US" altLang="zh-CN" b="1" dirty="0" smtClean="0">
                <a:latin typeface="+mn-lt"/>
              </a:rPr>
              <a:t>to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en-US" altLang="zh-CN" b="1" dirty="0" smtClean="0">
                <a:latin typeface="+mn-lt"/>
              </a:rPr>
              <a:t>Relations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8750" y="2203113"/>
            <a:ext cx="6057900" cy="1600200"/>
            <a:chOff x="1905000" y="2743200"/>
            <a:chExt cx="8077200" cy="2133600"/>
          </a:xfrm>
        </p:grpSpPr>
        <p:grpSp>
          <p:nvGrpSpPr>
            <p:cNvPr id="5" name="Group 4"/>
            <p:cNvGrpSpPr/>
            <p:nvPr/>
          </p:nvGrpSpPr>
          <p:grpSpPr>
            <a:xfrm>
              <a:off x="1905000" y="2743200"/>
              <a:ext cx="8077200" cy="2133600"/>
              <a:chOff x="1905000" y="2743200"/>
              <a:chExt cx="8077200" cy="2133600"/>
            </a:xfrm>
          </p:grpSpPr>
          <p:sp>
            <p:nvSpPr>
              <p:cNvPr id="8" name="Oval 11"/>
              <p:cNvSpPr>
                <a:spLocks noChangeArrowheads="1"/>
              </p:cNvSpPr>
              <p:nvPr/>
            </p:nvSpPr>
            <p:spPr bwMode="auto">
              <a:xfrm>
                <a:off x="77724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mtClean="0">
                    <a:solidFill>
                      <a:srgbClr val="000000"/>
                    </a:solidFill>
                  </a:rPr>
                  <a:t>u</a:t>
                </a:r>
                <a:r>
                  <a:rPr lang="en-US" smtClean="0">
                    <a:solidFill>
                      <a:srgbClr val="000000"/>
                    </a:solidFill>
                  </a:rPr>
                  <a:t>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78486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University</a:t>
                </a: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2438400" y="3124200"/>
                <a:ext cx="2133600" cy="762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Course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6"/>
              <p:cNvSpPr>
                <a:spLocks noChangeArrowheads="1"/>
              </p:cNvSpPr>
              <p:nvPr/>
            </p:nvSpPr>
            <p:spPr bwMode="auto">
              <a:xfrm>
                <a:off x="5486400" y="2743200"/>
                <a:ext cx="1524000" cy="1371600"/>
              </a:xfrm>
              <a:prstGeom prst="diamond">
                <a:avLst/>
              </a:prstGeom>
              <a:solidFill>
                <a:schemeClr val="accent1"/>
              </a:solidFill>
              <a:ln w="50800" cmpd="dbl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chemeClr val="bg1"/>
                    </a:solidFill>
                  </a:rPr>
                  <a:t>Offer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 flipH="1">
                <a:off x="4572000" y="3429000"/>
                <a:ext cx="9144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/>
                <a:tailEnd type="none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7010400" y="3429000"/>
                <a:ext cx="838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>
                <a:off x="40386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err="1" smtClean="0">
                    <a:solidFill>
                      <a:srgbClr val="000000"/>
                    </a:solidFill>
                  </a:rPr>
                  <a:t>cname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1905000" y="4191000"/>
                <a:ext cx="1447800" cy="68580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textbook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H="1">
                <a:off x="3048000" y="3886200"/>
                <a:ext cx="381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3581400" y="3886200"/>
                <a:ext cx="762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 flipH="1">
                <a:off x="8382000" y="3886200"/>
                <a:ext cx="2286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8153400" y="4724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4267200" y="4724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41528" y="4553053"/>
            <a:ext cx="65147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Course(</a:t>
            </a:r>
            <a:r>
              <a:rPr lang="en-US" altLang="zh-CN" sz="2400" dirty="0" err="1" smtClean="0"/>
              <a:t>cname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uname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textbook)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University(</a:t>
            </a:r>
            <a:r>
              <a:rPr lang="en-US" altLang="zh-CN" sz="2400" dirty="0" err="1" smtClean="0"/>
              <a:t>uname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Offering(</a:t>
            </a:r>
            <a:r>
              <a:rPr lang="en-US" altLang="zh-CN" sz="2400" dirty="0" err="1" smtClean="0"/>
              <a:t>cname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Course.uname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University.uname</a:t>
            </a:r>
            <a:r>
              <a:rPr lang="en-US" altLang="zh-CN" sz="2400" dirty="0" smtClean="0"/>
              <a:t>)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468802" y="5993067"/>
            <a:ext cx="7046548" cy="169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55769"/>
            <a:ext cx="7772400" cy="3815511"/>
          </a:xfrm>
        </p:spPr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2400" b="1" dirty="0"/>
              <a:t>Requirements analysis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What data is going to be stored?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What are we going to do with the data?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000000"/>
              </a:solidFill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Who should access the data?</a:t>
            </a:r>
          </a:p>
          <a:p>
            <a:pPr marL="728663" lvl="1" indent="-385763">
              <a:buAutoNum type="arabicPeriod"/>
            </a:pPr>
            <a:endParaRPr lang="en-US" dirty="0"/>
          </a:p>
          <a:p>
            <a:pPr lvl="1" indent="-385763">
              <a:buAutoNum type="arabicPeriod"/>
            </a:pPr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1. Requirements Analysis</a:t>
            </a:r>
          </a:p>
        </p:txBody>
      </p:sp>
      <p:sp>
        <p:nvSpPr>
          <p:cNvPr id="11" name="Chevron 10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Conceptual Design </a:t>
            </a:r>
          </a:p>
        </p:txBody>
      </p:sp>
      <p:sp>
        <p:nvSpPr>
          <p:cNvPr id="13" name="Chevron 12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Logical, Physical, Security,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0B38D22-C03A-5C45-9A1F-932507C4393F}"/>
              </a:ext>
            </a:extLst>
          </p:cNvPr>
          <p:cNvSpPr txBox="1"/>
          <p:nvPr/>
        </p:nvSpPr>
        <p:spPr>
          <a:xfrm>
            <a:off x="3028950" y="5521147"/>
            <a:ext cx="3429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Technical and non-technical people are involved</a:t>
            </a:r>
          </a:p>
        </p:txBody>
      </p:sp>
    </p:spTree>
    <p:extLst>
      <p:ext uri="{BB962C8B-B14F-4D97-AF65-F5344CB8AC3E}">
        <p14:creationId xmlns:p14="http://schemas.microsoft.com/office/powerpoint/2010/main" val="188730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E/R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E/R Basics: Entities &amp; Relationships</a:t>
            </a:r>
          </a:p>
          <a:p>
            <a:pPr lvl="1"/>
            <a:r>
              <a:rPr lang="en-US" dirty="0"/>
              <a:t>Database Design</a:t>
            </a:r>
          </a:p>
          <a:p>
            <a:pPr lvl="1"/>
            <a:r>
              <a:rPr lang="en-US" dirty="0"/>
              <a:t>Entities/Entity </a:t>
            </a:r>
            <a:r>
              <a:rPr lang="en-US" altLang="zh-CN" dirty="0"/>
              <a:t>S</a:t>
            </a:r>
            <a:r>
              <a:rPr lang="en-US" dirty="0" smtClean="0"/>
              <a:t>ets/Keys/Relationships</a:t>
            </a:r>
            <a:endParaRPr lang="en-US" dirty="0"/>
          </a:p>
          <a:p>
            <a:pPr>
              <a:spcBef>
                <a:spcPts val="1600"/>
              </a:spcBef>
            </a:pPr>
            <a:r>
              <a:rPr lang="en-US" b="1" dirty="0"/>
              <a:t>E/R Design considerations</a:t>
            </a:r>
          </a:p>
          <a:p>
            <a:pPr lvl="1"/>
            <a:r>
              <a:rPr lang="en-US" dirty="0"/>
              <a:t>Relationships </a:t>
            </a:r>
            <a:r>
              <a:rPr lang="en-US" dirty="0" err="1"/>
              <a:t>cond’s</a:t>
            </a:r>
            <a:r>
              <a:rPr lang="en-US" dirty="0"/>
              <a:t>: multiplicity, multi-way</a:t>
            </a:r>
          </a:p>
          <a:p>
            <a:pPr lvl="1"/>
            <a:r>
              <a:rPr lang="en-US" dirty="0"/>
              <a:t>Design considerations</a:t>
            </a:r>
          </a:p>
          <a:p>
            <a:pPr lvl="1"/>
            <a:r>
              <a:rPr lang="en-US" dirty="0"/>
              <a:t>Conversion to </a:t>
            </a:r>
            <a:r>
              <a:rPr lang="en-US" dirty="0" smtClean="0"/>
              <a:t>SQL</a:t>
            </a:r>
            <a:endParaRPr lang="en-US" dirty="0"/>
          </a:p>
          <a:p>
            <a:pPr>
              <a:spcBef>
                <a:spcPts val="1600"/>
              </a:spcBef>
            </a:pPr>
            <a:r>
              <a:rPr lang="en-US" b="1" dirty="0"/>
              <a:t>Advanced E/R </a:t>
            </a:r>
            <a:r>
              <a:rPr lang="en-US" b="1" dirty="0" smtClean="0"/>
              <a:t>Concepts</a:t>
            </a:r>
          </a:p>
          <a:p>
            <a:pPr lvl="1"/>
            <a:r>
              <a:rPr lang="en-US" altLang="zh-CN" dirty="0" smtClean="0"/>
              <a:t>Combing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Relations</a:t>
            </a:r>
          </a:p>
          <a:p>
            <a:pPr lvl="1"/>
            <a:r>
              <a:rPr lang="en-US" altLang="zh-CN" dirty="0"/>
              <a:t>Constraints</a:t>
            </a:r>
          </a:p>
          <a:p>
            <a:pPr lvl="1"/>
            <a:r>
              <a:rPr lang="en-US" altLang="zh-CN" dirty="0" smtClean="0"/>
              <a:t>Subclass</a:t>
            </a:r>
          </a:p>
          <a:p>
            <a:pPr lvl="1"/>
            <a:r>
              <a:rPr lang="en-US" altLang="zh-CN" dirty="0" smtClean="0"/>
              <a:t>Weak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13480"/>
            <a:ext cx="8458200" cy="28129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2. Conceptual Design</a:t>
            </a:r>
          </a:p>
          <a:p>
            <a:pPr lvl="1"/>
            <a:endParaRPr lang="en-US" sz="2100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u="sng" dirty="0">
                <a:solidFill>
                  <a:srgbClr val="000000"/>
                </a:solidFill>
              </a:rPr>
              <a:t>high-level description</a:t>
            </a:r>
            <a:r>
              <a:rPr lang="en-US" dirty="0">
                <a:solidFill>
                  <a:srgbClr val="000000"/>
                </a:solidFill>
              </a:rPr>
              <a:t> of the database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Sufficiently </a:t>
            </a:r>
            <a:r>
              <a:rPr lang="en-US" u="sng" dirty="0">
                <a:solidFill>
                  <a:srgbClr val="000000"/>
                </a:solidFill>
              </a:rPr>
              <a:t>precise</a:t>
            </a:r>
            <a:r>
              <a:rPr lang="en-US" dirty="0">
                <a:solidFill>
                  <a:srgbClr val="000000"/>
                </a:solidFill>
              </a:rPr>
              <a:t> that technical people can understand it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But, </a:t>
            </a:r>
            <a:r>
              <a:rPr lang="en-US" u="sng" dirty="0">
                <a:solidFill>
                  <a:srgbClr val="000000"/>
                </a:solidFill>
              </a:rPr>
              <a:t>not so precise that non-technical people can’t participate</a:t>
            </a:r>
          </a:p>
          <a:p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  <a:p>
            <a:pPr marL="385763" indent="-385763"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Requirements Analysis</a:t>
            </a:r>
          </a:p>
        </p:txBody>
      </p:sp>
      <p:sp>
        <p:nvSpPr>
          <p:cNvPr id="18" name="Chevron 17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2. Conceptual Design </a:t>
            </a:r>
          </a:p>
        </p:txBody>
      </p:sp>
      <p:sp>
        <p:nvSpPr>
          <p:cNvPr id="19" name="Chevron 18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Logical, Physical, Security, etc.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Database Design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3191A7-1D36-8642-BE66-1A5F70DA9C0E}"/>
              </a:ext>
            </a:extLst>
          </p:cNvPr>
          <p:cNvSpPr txBox="1"/>
          <p:nvPr/>
        </p:nvSpPr>
        <p:spPr>
          <a:xfrm>
            <a:off x="1707942" y="5969654"/>
            <a:ext cx="530934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j-lt"/>
              </a:rPr>
              <a:t>This is where E/R fits in.</a:t>
            </a:r>
          </a:p>
        </p:txBody>
      </p:sp>
    </p:spTree>
    <p:extLst>
      <p:ext uri="{BB962C8B-B14F-4D97-AF65-F5344CB8AC3E}">
        <p14:creationId xmlns:p14="http://schemas.microsoft.com/office/powerpoint/2010/main" val="16720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D4CD00-30DF-8443-816B-88C3C65D8B9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5800" y="2755770"/>
            <a:ext cx="7772400" cy="30861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3. More: </a:t>
            </a:r>
            <a:endParaRPr lang="en-US" sz="2400" dirty="0"/>
          </a:p>
          <a:p>
            <a:pPr lvl="1">
              <a:spcBef>
                <a:spcPts val="0"/>
              </a:spcBef>
            </a:pPr>
            <a:endParaRPr lang="en-US" sz="1500" dirty="0"/>
          </a:p>
          <a:p>
            <a:pPr lvl="1"/>
            <a:r>
              <a:rPr lang="en-US" sz="2100" dirty="0"/>
              <a:t>Logical Database Design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Physical Database Design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Security Design</a:t>
            </a:r>
          </a:p>
          <a:p>
            <a:pPr marL="728663" lvl="1" indent="-385763">
              <a:buFont typeface="Arial"/>
              <a:buAutoNum type="arabicPeriod"/>
            </a:pPr>
            <a:endParaRPr lang="en-US" sz="1800" dirty="0"/>
          </a:p>
          <a:p>
            <a:pPr lvl="1" indent="-385763">
              <a:buFont typeface="Arial"/>
              <a:buAutoNum type="arabicPeriod"/>
            </a:pPr>
            <a:endParaRPr lang="en-US" sz="1800" dirty="0"/>
          </a:p>
          <a:p>
            <a:pPr marL="385763" indent="-385763">
              <a:buFont typeface="Arial"/>
              <a:buAutoNum type="arabicPeriod"/>
            </a:pPr>
            <a:endParaRPr lang="en-US" sz="2100" dirty="0"/>
          </a:p>
          <a:p>
            <a:pPr lvl="1"/>
            <a:endParaRPr lang="en-US" sz="1800" dirty="0"/>
          </a:p>
        </p:txBody>
      </p:sp>
      <p:sp>
        <p:nvSpPr>
          <p:cNvPr id="22" name="Pentagon 21"/>
          <p:cNvSpPr/>
          <p:nvPr/>
        </p:nvSpPr>
        <p:spPr>
          <a:xfrm>
            <a:off x="685801" y="2094887"/>
            <a:ext cx="3207238" cy="322849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Requirements Analysis</a:t>
            </a:r>
          </a:p>
        </p:txBody>
      </p:sp>
      <p:sp>
        <p:nvSpPr>
          <p:cNvPr id="23" name="Chevron 22"/>
          <p:cNvSpPr/>
          <p:nvPr/>
        </p:nvSpPr>
        <p:spPr>
          <a:xfrm>
            <a:off x="3133051" y="2094887"/>
            <a:ext cx="3207238" cy="32284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Conceptual Design </a:t>
            </a:r>
          </a:p>
        </p:txBody>
      </p:sp>
      <p:sp>
        <p:nvSpPr>
          <p:cNvPr id="24" name="Chevron 23"/>
          <p:cNvSpPr/>
          <p:nvPr/>
        </p:nvSpPr>
        <p:spPr>
          <a:xfrm>
            <a:off x="5580301" y="2094887"/>
            <a:ext cx="3207238" cy="322849"/>
          </a:xfrm>
          <a:prstGeom prst="chevron">
            <a:avLst/>
          </a:prstGeom>
          <a:solidFill>
            <a:srgbClr val="ED7D31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3. Logical, Physical, Security, etc.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Database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8479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21873</TotalTime>
  <Words>3204</Words>
  <Application>Microsoft Macintosh PowerPoint</Application>
  <PresentationFormat>On-screen Show (4:3)</PresentationFormat>
  <Paragraphs>1163</Paragraphs>
  <Slides>71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3" baseType="lpstr">
      <vt:lpstr>Calibri</vt:lpstr>
      <vt:lpstr>Calibri Light</vt:lpstr>
      <vt:lpstr>Cambria Math</vt:lpstr>
      <vt:lpstr>Menlo</vt:lpstr>
      <vt:lpstr>ＭＳ Ｐゴシック</vt:lpstr>
      <vt:lpstr>PMingLiU</vt:lpstr>
      <vt:lpstr>Symbol</vt:lpstr>
      <vt:lpstr>等线</vt:lpstr>
      <vt:lpstr>等线 Light</vt:lpstr>
      <vt:lpstr>Arial</vt:lpstr>
      <vt:lpstr>Times New Roman</vt:lpstr>
      <vt:lpstr>Office Theme</vt:lpstr>
      <vt:lpstr>CMPT 354: Database System I</vt:lpstr>
      <vt:lpstr>Motivation</vt:lpstr>
      <vt:lpstr>History of E/R Model</vt:lpstr>
      <vt:lpstr>Outline</vt:lpstr>
      <vt:lpstr>Outline</vt:lpstr>
      <vt:lpstr>Database Design</vt:lpstr>
      <vt:lpstr>Database Design Process</vt:lpstr>
      <vt:lpstr>Database Design Process</vt:lpstr>
      <vt:lpstr>Database Design Process</vt:lpstr>
      <vt:lpstr>Database Design Process</vt:lpstr>
      <vt:lpstr>Entities and Entity Sets</vt:lpstr>
      <vt:lpstr>Attributes</vt:lpstr>
      <vt:lpstr>Example</vt:lpstr>
      <vt:lpstr>Keys</vt:lpstr>
      <vt:lpstr>The R in E/R: Relationships</vt:lpstr>
      <vt:lpstr> </vt:lpstr>
      <vt:lpstr>What is a Relationship?</vt:lpstr>
      <vt:lpstr>What is a Relationship?</vt:lpstr>
      <vt:lpstr>What is a Relationship?</vt:lpstr>
      <vt:lpstr>What is a Relationship?</vt:lpstr>
      <vt:lpstr>What is a Relationship?</vt:lpstr>
      <vt:lpstr>What is a Relationship?</vt:lpstr>
      <vt:lpstr>What is a Relationship?</vt:lpstr>
      <vt:lpstr>Relationships and Attributes</vt:lpstr>
      <vt:lpstr>Decision: Relationship vs. Entity?</vt:lpstr>
      <vt:lpstr>Decision: Relationship vs. Entity?</vt:lpstr>
      <vt:lpstr>Exercise -1</vt:lpstr>
      <vt:lpstr>Draw an E/R diagram for geography</vt:lpstr>
      <vt:lpstr>Outline</vt:lpstr>
      <vt:lpstr>Multiplicity of E/R Relationships</vt:lpstr>
      <vt:lpstr> </vt:lpstr>
      <vt:lpstr>Multi-way Relationships</vt:lpstr>
      <vt:lpstr>Arrows in Multiway Relationships</vt:lpstr>
      <vt:lpstr>Arrows in Multiway Relationships</vt:lpstr>
      <vt:lpstr>Arrows in Multiway Relationships</vt:lpstr>
      <vt:lpstr>Converting Multi-way Relationships to Binary</vt:lpstr>
      <vt:lpstr>Decision: Multi-way or New Entity + Binary?</vt:lpstr>
      <vt:lpstr>Design Principles</vt:lpstr>
      <vt:lpstr>Design Principles: What’s Wrong?</vt:lpstr>
      <vt:lpstr>Design Principles: What’s Wrong?</vt:lpstr>
      <vt:lpstr>Examples: Entity vs. Attribute</vt:lpstr>
      <vt:lpstr>Examples: Entity vs. Attribute</vt:lpstr>
      <vt:lpstr>Examples: Entity vs. Attribute</vt:lpstr>
      <vt:lpstr>Exercise -2</vt:lpstr>
      <vt:lpstr>Draw an E/R diagram for geography</vt:lpstr>
      <vt:lpstr>PowerPoint Presentation</vt:lpstr>
      <vt:lpstr>From E/R Diagrams to Relational Schema</vt:lpstr>
      <vt:lpstr>From E/R Diagrams to Relational Schema</vt:lpstr>
      <vt:lpstr>From E/R Diagrams to Relational Schema</vt:lpstr>
      <vt:lpstr>Exercise -3</vt:lpstr>
      <vt:lpstr>From E/R Diagram to Relational Schema</vt:lpstr>
      <vt:lpstr>Outline</vt:lpstr>
      <vt:lpstr>Combing Relations</vt:lpstr>
      <vt:lpstr>Combing Relations</vt:lpstr>
      <vt:lpstr>Constraints in E/R Diagrams</vt:lpstr>
      <vt:lpstr> Keys in E/R Diagrams</vt:lpstr>
      <vt:lpstr>Single-Value Constraints</vt:lpstr>
      <vt:lpstr>Participation Constraints:  Partial v. Total</vt:lpstr>
      <vt:lpstr>Modeling Subclasses</vt:lpstr>
      <vt:lpstr> </vt:lpstr>
      <vt:lpstr>Subclasses to Relations</vt:lpstr>
      <vt:lpstr>PowerPoint Presentation</vt:lpstr>
      <vt:lpstr>IsA Review</vt:lpstr>
      <vt:lpstr>Modeling UnionTypes With Subclasses</vt:lpstr>
      <vt:lpstr>Modeling UnionTypes With Subclasses</vt:lpstr>
      <vt:lpstr>Modeling UnionTypes With Subclasses</vt:lpstr>
      <vt:lpstr>Weak Entity Sets</vt:lpstr>
      <vt:lpstr>Weak Entity Sets</vt:lpstr>
      <vt:lpstr>Weak Entity Sets to Relations</vt:lpstr>
      <vt:lpstr>E/R Summary</vt:lpstr>
      <vt:lpstr>Acknowledge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716</cp:revision>
  <cp:lastPrinted>2018-10-23T17:56:54Z</cp:lastPrinted>
  <dcterms:created xsi:type="dcterms:W3CDTF">2018-08-29T21:30:27Z</dcterms:created>
  <dcterms:modified xsi:type="dcterms:W3CDTF">2018-11-01T19:54:30Z</dcterms:modified>
</cp:coreProperties>
</file>