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8"/>
  </p:notesMasterIdLst>
  <p:sldIdLst>
    <p:sldId id="256" r:id="rId2"/>
    <p:sldId id="932" r:id="rId3"/>
    <p:sldId id="925" r:id="rId4"/>
    <p:sldId id="926" r:id="rId5"/>
    <p:sldId id="927" r:id="rId6"/>
    <p:sldId id="929" r:id="rId7"/>
    <p:sldId id="930" r:id="rId8"/>
    <p:sldId id="964" r:id="rId9"/>
    <p:sldId id="966" r:id="rId10"/>
    <p:sldId id="965" r:id="rId11"/>
    <p:sldId id="857" r:id="rId12"/>
    <p:sldId id="870" r:id="rId13"/>
    <p:sldId id="871" r:id="rId14"/>
    <p:sldId id="872" r:id="rId15"/>
    <p:sldId id="873" r:id="rId16"/>
    <p:sldId id="874" r:id="rId17"/>
    <p:sldId id="937" r:id="rId18"/>
    <p:sldId id="940" r:id="rId19"/>
    <p:sldId id="881" r:id="rId20"/>
    <p:sldId id="967" r:id="rId21"/>
    <p:sldId id="890" r:id="rId22"/>
    <p:sldId id="950" r:id="rId23"/>
    <p:sldId id="951" r:id="rId24"/>
    <p:sldId id="952" r:id="rId25"/>
    <p:sldId id="953" r:id="rId26"/>
    <p:sldId id="954" r:id="rId27"/>
    <p:sldId id="955" r:id="rId28"/>
    <p:sldId id="956" r:id="rId29"/>
    <p:sldId id="958" r:id="rId30"/>
    <p:sldId id="959" r:id="rId31"/>
    <p:sldId id="968" r:id="rId32"/>
    <p:sldId id="902" r:id="rId33"/>
    <p:sldId id="903" r:id="rId34"/>
    <p:sldId id="904" r:id="rId35"/>
    <p:sldId id="905" r:id="rId36"/>
    <p:sldId id="906" r:id="rId37"/>
    <p:sldId id="907" r:id="rId38"/>
    <p:sldId id="908" r:id="rId39"/>
    <p:sldId id="909" r:id="rId40"/>
    <p:sldId id="910" r:id="rId41"/>
    <p:sldId id="949" r:id="rId42"/>
    <p:sldId id="969" r:id="rId43"/>
    <p:sldId id="914" r:id="rId44"/>
    <p:sldId id="915" r:id="rId45"/>
    <p:sldId id="948" r:id="rId46"/>
    <p:sldId id="1004" r:id="rId47"/>
    <p:sldId id="1005" r:id="rId48"/>
    <p:sldId id="1007" r:id="rId49"/>
    <p:sldId id="1008" r:id="rId50"/>
    <p:sldId id="1010" r:id="rId51"/>
    <p:sldId id="1009" r:id="rId52"/>
    <p:sldId id="976" r:id="rId53"/>
    <p:sldId id="978" r:id="rId54"/>
    <p:sldId id="979" r:id="rId55"/>
    <p:sldId id="980" r:id="rId56"/>
    <p:sldId id="981" r:id="rId57"/>
    <p:sldId id="982" r:id="rId58"/>
    <p:sldId id="983" r:id="rId59"/>
    <p:sldId id="1012" r:id="rId60"/>
    <p:sldId id="1011" r:id="rId61"/>
    <p:sldId id="987" r:id="rId62"/>
    <p:sldId id="1013" r:id="rId63"/>
    <p:sldId id="1016" r:id="rId64"/>
    <p:sldId id="988" r:id="rId65"/>
    <p:sldId id="989" r:id="rId66"/>
    <p:sldId id="1014" r:id="rId67"/>
    <p:sldId id="993" r:id="rId68"/>
    <p:sldId id="994" r:id="rId69"/>
    <p:sldId id="997" r:id="rId70"/>
    <p:sldId id="995" r:id="rId71"/>
    <p:sldId id="998" r:id="rId72"/>
    <p:sldId id="1000" r:id="rId73"/>
    <p:sldId id="1002" r:id="rId74"/>
    <p:sldId id="1003" r:id="rId75"/>
    <p:sldId id="1015" r:id="rId76"/>
    <p:sldId id="328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9E4"/>
    <a:srgbClr val="ED7D31"/>
    <a:srgbClr val="FF0000"/>
    <a:srgbClr val="FBE5D6"/>
    <a:srgbClr val="E7E6E6"/>
    <a:srgbClr val="929292"/>
    <a:srgbClr val="000000"/>
    <a:srgbClr val="FFFFFF"/>
    <a:srgbClr val="042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92"/>
    <p:restoredTop sz="83448"/>
  </p:normalViewPr>
  <p:slideViewPr>
    <p:cSldViewPr snapToGrid="0" snapToObjects="1">
      <p:cViewPr varScale="1">
        <p:scale>
          <a:sx n="82" d="100"/>
          <a:sy n="82" d="100"/>
        </p:scale>
        <p:origin x="1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notesMaster" Target="notesMasters/notesMaster1.xml"/><Relationship Id="rId79" Type="http://schemas.openxmlformats.org/officeDocument/2006/relationships/presProps" Target="pres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6D85D-8AD2-3E48-9003-FE0FC165286A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17A12-A6ED-4C4A-8400-03663430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35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78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36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60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37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60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47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42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58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43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1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44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70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33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89DF98-B060-294C-97E7-0E0F6713F2EC}" type="slidenum">
              <a:rPr lang="en-US">
                <a:solidFill>
                  <a:prstClr val="black"/>
                </a:solidFill>
                <a:latin typeface="Calibri"/>
              </a:rPr>
              <a:pPr/>
              <a:t>46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21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527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7F2386-BC4D-D046-8DF5-D59CC1ADB016}" type="slidenum">
              <a:rPr lang="en-US">
                <a:solidFill>
                  <a:prstClr val="black"/>
                </a:solidFill>
                <a:latin typeface="Calibri"/>
              </a:rPr>
              <a:pPr/>
              <a:t>53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95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C5E5CB-5F45-D94E-AFB2-F9C286A59B43}" type="slidenum">
              <a:rPr lang="en-US">
                <a:solidFill>
                  <a:prstClr val="black"/>
                </a:solidFill>
                <a:latin typeface="Calibri"/>
              </a:rPr>
              <a:pPr/>
              <a:t>54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587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66C9E6-BEBB-FF45-8CC3-D18AED2B0331}" type="slidenum">
              <a:rPr lang="en-US">
                <a:solidFill>
                  <a:prstClr val="black"/>
                </a:solidFill>
                <a:latin typeface="Calibri"/>
              </a:rPr>
              <a:pPr/>
              <a:t>55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9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56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23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57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694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58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42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59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74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60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956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61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383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62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99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1,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376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9DAFF6-4638-284E-B728-F3EF0CE8A1E0}" type="slidenum">
              <a:rPr lang="en-US">
                <a:solidFill>
                  <a:prstClr val="black"/>
                </a:solidFill>
                <a:latin typeface="Calibri"/>
              </a:rPr>
              <a:pPr/>
              <a:t>65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934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C16D5-04C4-8F48-91AE-57775203FE15}" type="slidenum">
              <a:rPr lang="en-US">
                <a:solidFill>
                  <a:prstClr val="black"/>
                </a:solidFill>
                <a:latin typeface="Calibri"/>
              </a:rPr>
              <a:pPr/>
              <a:t>67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471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5DF869-0E71-134B-BD6E-170DB063ACB6}" type="slidenum">
              <a:rPr lang="en-US">
                <a:solidFill>
                  <a:prstClr val="black"/>
                </a:solidFill>
                <a:latin typeface="Calibri"/>
              </a:rPr>
              <a:pPr/>
              <a:t>68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38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C16D5-04C4-8F48-91AE-57775203FE15}" type="slidenum">
              <a:rPr lang="en-US">
                <a:solidFill>
                  <a:prstClr val="black"/>
                </a:solidFill>
                <a:latin typeface="Calibri"/>
              </a:rPr>
              <a:pPr/>
              <a:t>69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4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1C4375-E6AA-1C42-A583-D7D69269C548}" type="slidenum">
              <a:rPr lang="en-US">
                <a:solidFill>
                  <a:prstClr val="black"/>
                </a:solidFill>
                <a:latin typeface="Calibri"/>
              </a:rPr>
              <a:pPr/>
              <a:t>70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48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C16D5-04C4-8F48-91AE-57775203FE15}" type="slidenum">
              <a:rPr lang="en-US">
                <a:solidFill>
                  <a:prstClr val="black"/>
                </a:solidFill>
                <a:latin typeface="Calibri"/>
              </a:rPr>
              <a:pPr/>
              <a:t>71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need the FD on R2 because A1-An is </a:t>
            </a:r>
            <a:r>
              <a:rPr lang="en-US" dirty="0" err="1"/>
              <a:t>effecitvely</a:t>
            </a:r>
            <a:r>
              <a:rPr lang="en-US" dirty="0"/>
              <a:t> a </a:t>
            </a:r>
            <a:r>
              <a:rPr lang="en-US" dirty="0" err="1"/>
              <a:t>superkey</a:t>
            </a:r>
            <a:r>
              <a:rPr lang="en-US" dirty="0"/>
              <a:t>, so when you join with R2, you append the single unique</a:t>
            </a:r>
            <a:r>
              <a:rPr lang="en-US" baseline="0" dirty="0"/>
              <a:t> value</a:t>
            </a:r>
          </a:p>
          <a:p>
            <a:r>
              <a:rPr lang="en-US" baseline="0" dirty="0"/>
              <a:t>in BCNF, the left side is the closure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191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0DE72F-4920-9346-857E-CA57FB61AF72}" type="slidenum">
              <a:rPr lang="en-US">
                <a:solidFill>
                  <a:prstClr val="black"/>
                </a:solidFill>
                <a:latin typeface="Calibri"/>
              </a:rPr>
              <a:pPr/>
              <a:t>72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90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765BF-AD25-6C4E-BA9C-B776D697BF0C}" type="slidenum">
              <a:rPr lang="en-US">
                <a:solidFill>
                  <a:prstClr val="black"/>
                </a:solidFill>
                <a:latin typeface="Calibri"/>
              </a:rPr>
              <a:pPr/>
              <a:t>73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256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765BF-AD25-6C4E-BA9C-B776D697BF0C}" type="slidenum">
              <a:rPr lang="en-US">
                <a:solidFill>
                  <a:prstClr val="black"/>
                </a:solidFill>
                <a:latin typeface="Calibri"/>
              </a:rPr>
              <a:pPr/>
              <a:t>74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05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13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-&gt; D, B</a:t>
            </a:r>
            <a:r>
              <a:rPr lang="en-US" baseline="0" dirty="0">
                <a:sym typeface="Wingdings"/>
              </a:rPr>
              <a:t> C, C-&gt;D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44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62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89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C4EF24-3929-824E-9849-DDE04188B633}" type="slidenum">
              <a:rPr lang="en-US">
                <a:solidFill>
                  <a:prstClr val="black"/>
                </a:solidFill>
                <a:latin typeface="Calibri"/>
              </a:rPr>
              <a:pPr/>
              <a:t>32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2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33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05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34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8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EE30-C0F4-E242-8206-207B473469C4}" type="datetime1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F0BC-D876-1E4F-B657-C3A0100B43AD}" type="datetime1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9C4F-E441-644E-A026-EE15EADD608E}" type="datetime1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291F-207F-4940-9F56-32234BF8F083}" type="datetime1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8C79-394A-3242-AA5F-17543E57340E}" type="datetime1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1DC3-078A-E941-9D45-E3EEA33943EB}" type="datetime1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20B7-949E-6843-929A-FABA2D51C901}" type="datetime1">
              <a:rPr lang="en-US" smtClean="0"/>
              <a:t>12/10/18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727B-F8F4-8F48-99B2-4E89860704C2}" type="datetime1">
              <a:rPr lang="en-US" smtClean="0"/>
              <a:t>12/10/18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BB3E-1A49-7D43-8A32-0AF5A469F254}" type="datetime1">
              <a:rPr lang="en-US" smtClean="0"/>
              <a:t>12/10/18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1273-03B2-3B43-95EF-701130308B1D}" type="datetime1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F00B-19B0-6648-9BE9-D98454B3D6A0}" type="datetime1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81538-0839-EE4D-89F2-D400C885D684}" type="datetime1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956A24-C190-3747-B8CD-1F8673245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CMPT</a:t>
            </a:r>
            <a:r>
              <a:rPr lang="zh-CN" altLang="en-US" dirty="0"/>
              <a:t> </a:t>
            </a:r>
            <a:r>
              <a:rPr lang="en-US" altLang="zh-CN" dirty="0"/>
              <a:t>354:</a:t>
            </a:r>
            <a:br>
              <a:rPr lang="en-US" altLang="zh-CN" dirty="0"/>
            </a:b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A3EF78-0BCF-F24C-835B-DDDA774EA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9.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Theory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CF9297D-5A48-924F-A10F-D761D37F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190" y="124761"/>
            <a:ext cx="7886700" cy="1325563"/>
          </a:xfrm>
        </p:spPr>
        <p:txBody>
          <a:bodyPr/>
          <a:lstStyle/>
          <a:p>
            <a:r>
              <a:rPr lang="en-US" dirty="0"/>
              <a:t>Normal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23111"/>
            <a:ext cx="7886700" cy="3466862"/>
          </a:xfrm>
        </p:spPr>
        <p:txBody>
          <a:bodyPr>
            <a:normAutofit lnSpcReduction="10000"/>
          </a:bodyPr>
          <a:lstStyle/>
          <a:p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u="sng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Normal Form (1NF)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All tables are flat</a:t>
            </a:r>
          </a:p>
          <a:p>
            <a:endParaRPr lang="en-US" i="1" u="sng" dirty="0"/>
          </a:p>
          <a:p>
            <a:r>
              <a:rPr lang="en-US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i="1" u="sng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nd</a:t>
            </a:r>
            <a:r>
              <a:rPr lang="en-US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Normal Form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disused</a:t>
            </a:r>
          </a:p>
          <a:p>
            <a:endParaRPr lang="en-US" b="1" u="sng" dirty="0"/>
          </a:p>
          <a:p>
            <a:r>
              <a:rPr lang="en-US" b="1" u="sng" dirty="0"/>
              <a:t>Boyce-</a:t>
            </a:r>
            <a:r>
              <a:rPr lang="en-US" b="1" u="sng" dirty="0" err="1"/>
              <a:t>Codd</a:t>
            </a:r>
            <a:r>
              <a:rPr lang="en-US" b="1" u="sng" dirty="0"/>
              <a:t> Normal Form (BCNF)</a:t>
            </a:r>
            <a:r>
              <a:rPr lang="zh-CN" altLang="en-US" b="1" dirty="0"/>
              <a:t> </a:t>
            </a:r>
            <a:r>
              <a:rPr lang="en-US" altLang="zh-CN" b="1" dirty="0"/>
              <a:t>=</a:t>
            </a:r>
            <a:r>
              <a:rPr lang="zh-CN" altLang="en-US" b="1" dirty="0"/>
              <a:t> </a:t>
            </a:r>
            <a:r>
              <a:rPr lang="en-US" altLang="zh-CN" b="1" dirty="0"/>
              <a:t>no</a:t>
            </a:r>
            <a:r>
              <a:rPr lang="zh-CN" altLang="en-US" b="1" dirty="0"/>
              <a:t> </a:t>
            </a:r>
            <a:r>
              <a:rPr lang="en-US" altLang="zh-CN" b="1" dirty="0"/>
              <a:t>bad</a:t>
            </a:r>
            <a:r>
              <a:rPr lang="zh-CN" altLang="en-US" b="1" dirty="0"/>
              <a:t> </a:t>
            </a:r>
            <a:r>
              <a:rPr lang="en-US" altLang="zh-CN" b="1" dirty="0"/>
              <a:t>FDs</a:t>
            </a:r>
            <a:endParaRPr lang="en-US" b="1" dirty="0"/>
          </a:p>
          <a:p>
            <a:endParaRPr lang="en-US" b="1" u="sng" dirty="0"/>
          </a:p>
          <a:p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u="sng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rd</a:t>
            </a: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US" altLang="zh-CN" u="sng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zh-CN" alt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</a:t>
            </a:r>
            <a:r>
              <a:rPr lang="zh-CN" alt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en-US" altLang="zh-CN" u="sng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zh-CN" alt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Normal Form</a:t>
            </a:r>
            <a:r>
              <a:rPr lang="en-US" altLang="zh-CN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see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books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i="1" dirty="0"/>
          </a:p>
        </p:txBody>
      </p:sp>
      <p:sp>
        <p:nvSpPr>
          <p:cNvPr id="4" name="Oval 3"/>
          <p:cNvSpPr/>
          <p:nvPr/>
        </p:nvSpPr>
        <p:spPr>
          <a:xfrm>
            <a:off x="7152961" y="3746838"/>
            <a:ext cx="898902" cy="7129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4" idx="7"/>
          </p:cNvCxnSpPr>
          <p:nvPr/>
        </p:nvCxnSpPr>
        <p:spPr>
          <a:xfrm flipH="1">
            <a:off x="7920222" y="3291435"/>
            <a:ext cx="618869" cy="5598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03890" y="2916151"/>
            <a:ext cx="134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What’s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this?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7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F</a:t>
            </a:r>
            <a:r>
              <a:rPr lang="en-US" dirty="0"/>
              <a:t>unctional </a:t>
            </a:r>
            <a:r>
              <a:rPr lang="en-US" altLang="zh-CN" dirty="0"/>
              <a:t>D</a:t>
            </a:r>
            <a:r>
              <a:rPr lang="en-US" dirty="0"/>
              <a:t>ependenc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(FD)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Inference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Closure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endParaRPr lang="en-US" dirty="0"/>
          </a:p>
          <a:p>
            <a:pPr marL="842963" lvl="1" indent="-385763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0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Dependency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5738" y="5320675"/>
            <a:ext cx="7549612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A-&gt;B means that </a:t>
            </a:r>
          </a:p>
          <a:p>
            <a:pPr algn="ctr"/>
            <a:r>
              <a:rPr lang="en-US" sz="2400" i="1" dirty="0">
                <a:latin typeface="+mj-lt"/>
              </a:rPr>
              <a:t>“whenever two tuples agree on A then they agree on B.”</a:t>
            </a:r>
            <a:endParaRPr lang="en-US" sz="1600" i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987" y="2188295"/>
            <a:ext cx="6992023" cy="2169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+mj-lt"/>
              </a:rPr>
              <a:t>Def</a:t>
            </a:r>
            <a:r>
              <a:rPr lang="en-US" sz="2400" b="1" dirty="0">
                <a:latin typeface="+mj-lt"/>
              </a:rPr>
              <a:t>: </a:t>
            </a:r>
            <a:r>
              <a:rPr lang="en-US" sz="2400" dirty="0">
                <a:latin typeface="+mj-lt"/>
              </a:rPr>
              <a:t>Let A,B be </a:t>
            </a:r>
            <a:r>
              <a:rPr lang="en-US" sz="2400" i="1" dirty="0">
                <a:latin typeface="+mj-lt"/>
              </a:rPr>
              <a:t>sets</a:t>
            </a:r>
            <a:r>
              <a:rPr lang="en-US" sz="2400" dirty="0">
                <a:latin typeface="+mj-lt"/>
              </a:rPr>
              <a:t> of attributes</a:t>
            </a:r>
          </a:p>
          <a:p>
            <a:r>
              <a:rPr lang="en-US" sz="2400" dirty="0">
                <a:latin typeface="+mj-lt"/>
              </a:rPr>
              <a:t>We write A </a:t>
            </a:r>
            <a:r>
              <a:rPr lang="en-US" sz="2400" dirty="0">
                <a:latin typeface="+mj-lt"/>
                <a:sym typeface="Wingdings"/>
              </a:rPr>
              <a:t></a:t>
            </a:r>
            <a:r>
              <a:rPr lang="en-US" sz="2400" dirty="0">
                <a:latin typeface="+mj-lt"/>
              </a:rPr>
              <a:t> B or say A </a:t>
            </a:r>
            <a:r>
              <a:rPr lang="en-US" sz="2400" b="1" i="1" dirty="0">
                <a:latin typeface="+mj-lt"/>
              </a:rPr>
              <a:t>functionally determines </a:t>
            </a:r>
            <a:r>
              <a:rPr lang="en-US" sz="2400" dirty="0">
                <a:latin typeface="+mj-lt"/>
              </a:rPr>
              <a:t>B if, for any tuples 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 and t</a:t>
            </a:r>
            <a:r>
              <a:rPr lang="en-US" sz="2400" baseline="-25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: </a:t>
            </a:r>
          </a:p>
          <a:p>
            <a:pPr algn="ctr">
              <a:spcBef>
                <a:spcPts val="900"/>
              </a:spcBef>
              <a:spcAft>
                <a:spcPts val="900"/>
              </a:spcAft>
            </a:pPr>
            <a:r>
              <a:rPr lang="en-US" sz="2400" dirty="0">
                <a:latin typeface="+mj-lt"/>
              </a:rPr>
              <a:t>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[A] = t</a:t>
            </a:r>
            <a:r>
              <a:rPr lang="en-US" sz="2400" baseline="-25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[A] implies 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[B] = t</a:t>
            </a:r>
            <a:r>
              <a:rPr lang="en-US" sz="2400" baseline="-25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[B]</a:t>
            </a:r>
          </a:p>
          <a:p>
            <a:r>
              <a:rPr lang="en-US" sz="2400" dirty="0">
                <a:latin typeface="+mj-lt"/>
              </a:rPr>
              <a:t>and we call A </a:t>
            </a:r>
            <a:r>
              <a:rPr lang="en-US" sz="2400" dirty="0">
                <a:latin typeface="+mj-lt"/>
                <a:sym typeface="Wingdings"/>
              </a:rPr>
              <a:t></a:t>
            </a:r>
            <a:r>
              <a:rPr lang="en-US" sz="2400" dirty="0">
                <a:latin typeface="+mj-lt"/>
              </a:rPr>
              <a:t> B a </a:t>
            </a:r>
            <a:r>
              <a:rPr lang="en-US" sz="2400" b="1" u="sng" dirty="0">
                <a:latin typeface="+mj-lt"/>
              </a:rPr>
              <a:t>functional dependency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352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85220"/>
            <a:ext cx="7886700" cy="994172"/>
          </a:xfrm>
        </p:spPr>
        <p:txBody>
          <a:bodyPr/>
          <a:lstStyle/>
          <a:p>
            <a:r>
              <a:rPr lang="en-US" dirty="0"/>
              <a:t>A Picture Of FDs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100235"/>
              </p:ext>
            </p:extLst>
          </p:nvPr>
        </p:nvGraphicFramePr>
        <p:xfrm>
          <a:off x="628649" y="2516013"/>
          <a:ext cx="4114800" cy="169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  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  <a:r>
                        <a:rPr lang="en-US" sz="1400" b="1" baseline="-25000" dirty="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  <a:r>
                        <a:rPr lang="en-US" sz="1400" b="1" baseline="-25000" dirty="0"/>
                        <a:t>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  <a:r>
                        <a:rPr lang="en-US" sz="1400" b="1" baseline="-25000" dirty="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B</a:t>
                      </a:r>
                      <a:r>
                        <a:rPr lang="en-US" sz="1400" b="1" baseline="-25000" dirty="0" err="1"/>
                        <a:t>n</a:t>
                      </a:r>
                      <a:endParaRPr lang="en-US" sz="14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007527" y="1603001"/>
            <a:ext cx="3877057" cy="992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950" u="sng" dirty="0" err="1">
                <a:latin typeface="+mj-lt"/>
              </a:rPr>
              <a:t>Defn</a:t>
            </a:r>
            <a:r>
              <a:rPr lang="en-US" sz="1950" u="sng" dirty="0">
                <a:latin typeface="+mj-lt"/>
              </a:rPr>
              <a:t> (again):</a:t>
            </a:r>
          </a:p>
          <a:p>
            <a:r>
              <a:rPr lang="en-US" sz="1950" dirty="0">
                <a:latin typeface="+mj-lt"/>
              </a:rPr>
              <a:t>Given attribute sets </a:t>
            </a:r>
            <a:r>
              <a:rPr lang="en-US" sz="1950" b="1" dirty="0">
                <a:latin typeface="+mj-lt"/>
                <a:sym typeface="Wingdings"/>
              </a:rPr>
              <a:t>A={A</a:t>
            </a:r>
            <a:r>
              <a:rPr lang="en-US" sz="1950" b="1" baseline="-25000" dirty="0">
                <a:latin typeface="+mj-lt"/>
                <a:sym typeface="Wingdings"/>
              </a:rPr>
              <a:t>1</a:t>
            </a:r>
            <a:r>
              <a:rPr lang="en-US" sz="1950" b="1" dirty="0">
                <a:latin typeface="+mj-lt"/>
                <a:sym typeface="Wingdings"/>
              </a:rPr>
              <a:t>,…,A</a:t>
            </a:r>
            <a:r>
              <a:rPr lang="en-US" sz="1950" b="1" baseline="-25000" dirty="0">
                <a:latin typeface="+mj-lt"/>
                <a:sym typeface="Wingdings"/>
              </a:rPr>
              <a:t>m</a:t>
            </a:r>
            <a:r>
              <a:rPr lang="en-US" sz="1950" b="1" dirty="0">
                <a:latin typeface="+mj-lt"/>
                <a:sym typeface="Wingdings"/>
              </a:rPr>
              <a:t>}</a:t>
            </a:r>
            <a:r>
              <a:rPr lang="en-US" sz="1950" dirty="0">
                <a:latin typeface="+mj-lt"/>
                <a:sym typeface="Wingdings"/>
              </a:rPr>
              <a:t> and </a:t>
            </a:r>
            <a:r>
              <a:rPr lang="en-US" sz="1950" b="1" dirty="0">
                <a:latin typeface="+mj-lt"/>
                <a:sym typeface="Wingdings"/>
              </a:rPr>
              <a:t>B = {B</a:t>
            </a:r>
            <a:r>
              <a:rPr lang="en-US" sz="1950" b="1" baseline="-25000" dirty="0">
                <a:latin typeface="+mj-lt"/>
                <a:sym typeface="Wingdings"/>
              </a:rPr>
              <a:t>1</a:t>
            </a:r>
            <a:r>
              <a:rPr lang="en-US" sz="1950" b="1" dirty="0">
                <a:latin typeface="+mj-lt"/>
                <a:sym typeface="Wingdings"/>
              </a:rPr>
              <a:t>,…</a:t>
            </a:r>
            <a:r>
              <a:rPr lang="en-US" sz="1950" b="1" dirty="0" err="1">
                <a:latin typeface="+mj-lt"/>
                <a:sym typeface="Wingdings"/>
              </a:rPr>
              <a:t>B</a:t>
            </a:r>
            <a:r>
              <a:rPr lang="en-US" sz="1950" b="1" baseline="-25000" dirty="0" err="1">
                <a:latin typeface="+mj-lt"/>
                <a:sym typeface="Wingdings"/>
              </a:rPr>
              <a:t>n</a:t>
            </a:r>
            <a:r>
              <a:rPr lang="en-US" sz="1950" b="1" dirty="0">
                <a:latin typeface="+mj-lt"/>
                <a:sym typeface="Wingdings"/>
              </a:rPr>
              <a:t>} </a:t>
            </a:r>
            <a:r>
              <a:rPr lang="en-US" sz="1950" dirty="0">
                <a:latin typeface="+mj-lt"/>
                <a:sym typeface="Wingdings"/>
              </a:rPr>
              <a:t>in </a:t>
            </a:r>
            <a:r>
              <a:rPr lang="en-US" sz="1950" b="1" dirty="0">
                <a:latin typeface="+mj-lt"/>
                <a:sym typeface="Wingdings"/>
              </a:rPr>
              <a:t>R,</a:t>
            </a:r>
            <a:endParaRPr lang="en-US" sz="1950" b="1" u="sng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49274" y="2462966"/>
            <a:ext cx="1386687" cy="378063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Rounded Rectangle 17"/>
          <p:cNvSpPr/>
          <p:nvPr/>
        </p:nvSpPr>
        <p:spPr>
          <a:xfrm>
            <a:off x="2896361" y="2462966"/>
            <a:ext cx="1386687" cy="378063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081741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28649" y="2516013"/>
          <a:ext cx="4114800" cy="169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  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  <a:r>
                        <a:rPr lang="en-US" sz="1400" b="1" baseline="-25000" dirty="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  <a:r>
                        <a:rPr lang="en-US" sz="1400" b="1" baseline="-25000" dirty="0"/>
                        <a:t>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  <a:r>
                        <a:rPr lang="en-US" sz="1400" b="1" baseline="-25000" dirty="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B</a:t>
                      </a:r>
                      <a:r>
                        <a:rPr lang="en-US" sz="1400" b="1" baseline="-25000" dirty="0" err="1"/>
                        <a:t>n</a:t>
                      </a:r>
                      <a:endParaRPr lang="en-US" sz="14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9264" y="3060872"/>
            <a:ext cx="4493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t</a:t>
            </a:r>
            <a:r>
              <a:rPr lang="en-US" sz="1350" baseline="-25000" dirty="0" err="1"/>
              <a:t>i</a:t>
            </a:r>
            <a:endParaRPr lang="en-US" sz="1350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179264" y="3634326"/>
            <a:ext cx="4493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t</a:t>
            </a:r>
            <a:r>
              <a:rPr lang="en-US" sz="1350" baseline="-25000" dirty="0" err="1"/>
              <a:t>j</a:t>
            </a:r>
            <a:endParaRPr lang="en-US" sz="135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007527" y="1603001"/>
            <a:ext cx="3877057" cy="2192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950" u="sng" dirty="0" err="1">
                <a:latin typeface="+mj-lt"/>
              </a:rPr>
              <a:t>Defn</a:t>
            </a:r>
            <a:r>
              <a:rPr lang="en-US" sz="1950" u="sng" dirty="0">
                <a:latin typeface="+mj-lt"/>
              </a:rPr>
              <a:t> (again):</a:t>
            </a:r>
          </a:p>
          <a:p>
            <a:r>
              <a:rPr lang="en-US" sz="1950" dirty="0">
                <a:latin typeface="+mj-lt"/>
              </a:rPr>
              <a:t>Given attribute sets </a:t>
            </a:r>
            <a:r>
              <a:rPr lang="en-US" sz="1950" b="1" dirty="0">
                <a:latin typeface="+mj-lt"/>
                <a:sym typeface="Wingdings"/>
              </a:rPr>
              <a:t>A={A</a:t>
            </a:r>
            <a:r>
              <a:rPr lang="en-US" sz="1950" b="1" baseline="-25000" dirty="0">
                <a:latin typeface="+mj-lt"/>
                <a:sym typeface="Wingdings"/>
              </a:rPr>
              <a:t>1</a:t>
            </a:r>
            <a:r>
              <a:rPr lang="en-US" sz="1950" b="1" dirty="0">
                <a:latin typeface="+mj-lt"/>
                <a:sym typeface="Wingdings"/>
              </a:rPr>
              <a:t>,…,A</a:t>
            </a:r>
            <a:r>
              <a:rPr lang="en-US" sz="1950" b="1" baseline="-25000" dirty="0">
                <a:latin typeface="+mj-lt"/>
                <a:sym typeface="Wingdings"/>
              </a:rPr>
              <a:t>m</a:t>
            </a:r>
            <a:r>
              <a:rPr lang="en-US" sz="1950" b="1" dirty="0">
                <a:latin typeface="+mj-lt"/>
                <a:sym typeface="Wingdings"/>
              </a:rPr>
              <a:t>}</a:t>
            </a:r>
            <a:r>
              <a:rPr lang="en-US" sz="1950" dirty="0">
                <a:latin typeface="+mj-lt"/>
                <a:sym typeface="Wingdings"/>
              </a:rPr>
              <a:t> and </a:t>
            </a:r>
            <a:r>
              <a:rPr lang="en-US" sz="1950" b="1" dirty="0">
                <a:latin typeface="+mj-lt"/>
                <a:sym typeface="Wingdings"/>
              </a:rPr>
              <a:t>B = {B</a:t>
            </a:r>
            <a:r>
              <a:rPr lang="en-US" sz="1950" b="1" baseline="-25000" dirty="0">
                <a:latin typeface="+mj-lt"/>
                <a:sym typeface="Wingdings"/>
              </a:rPr>
              <a:t>1</a:t>
            </a:r>
            <a:r>
              <a:rPr lang="en-US" sz="1950" b="1" dirty="0">
                <a:latin typeface="+mj-lt"/>
                <a:sym typeface="Wingdings"/>
              </a:rPr>
              <a:t>,…</a:t>
            </a:r>
            <a:r>
              <a:rPr lang="en-US" sz="1950" b="1" dirty="0" err="1">
                <a:latin typeface="+mj-lt"/>
                <a:sym typeface="Wingdings"/>
              </a:rPr>
              <a:t>B</a:t>
            </a:r>
            <a:r>
              <a:rPr lang="en-US" sz="1950" b="1" baseline="-25000" dirty="0" err="1">
                <a:latin typeface="+mj-lt"/>
                <a:sym typeface="Wingdings"/>
              </a:rPr>
              <a:t>n</a:t>
            </a:r>
            <a:r>
              <a:rPr lang="en-US" sz="1950" b="1" dirty="0">
                <a:latin typeface="+mj-lt"/>
                <a:sym typeface="Wingdings"/>
              </a:rPr>
              <a:t>} </a:t>
            </a:r>
            <a:r>
              <a:rPr lang="en-US" sz="1950" dirty="0">
                <a:latin typeface="+mj-lt"/>
                <a:sym typeface="Wingdings"/>
              </a:rPr>
              <a:t>in </a:t>
            </a:r>
            <a:r>
              <a:rPr lang="en-US" sz="1950" b="1" dirty="0">
                <a:latin typeface="+mj-lt"/>
                <a:sym typeface="Wingdings"/>
              </a:rPr>
              <a:t>R,</a:t>
            </a:r>
          </a:p>
          <a:p>
            <a:endParaRPr lang="en-US" sz="1950" b="1" u="sng" dirty="0">
              <a:latin typeface="+mj-lt"/>
              <a:sym typeface="Wingdings"/>
            </a:endParaRPr>
          </a:p>
          <a:p>
            <a:r>
              <a:rPr lang="en-US" sz="1950" dirty="0">
                <a:latin typeface="+mj-lt"/>
              </a:rPr>
              <a:t>The </a:t>
            </a:r>
            <a:r>
              <a:rPr lang="en-US" sz="1950" b="1" i="1" dirty="0">
                <a:latin typeface="+mj-lt"/>
              </a:rPr>
              <a:t>functional dependency</a:t>
            </a:r>
            <a:r>
              <a:rPr lang="en-US" sz="1950" dirty="0">
                <a:latin typeface="+mj-lt"/>
              </a:rPr>
              <a:t> </a:t>
            </a:r>
            <a:r>
              <a:rPr lang="en-US" sz="1950" b="1" dirty="0">
                <a:latin typeface="+mj-lt"/>
              </a:rPr>
              <a:t>A</a:t>
            </a:r>
            <a:r>
              <a:rPr lang="en-US" sz="1950" b="1" dirty="0">
                <a:latin typeface="+mj-lt"/>
                <a:sym typeface="Wingdings"/>
              </a:rPr>
              <a:t> B on R </a:t>
            </a:r>
            <a:r>
              <a:rPr lang="en-US" sz="1950" dirty="0">
                <a:latin typeface="+mj-lt"/>
                <a:sym typeface="Wingdings"/>
              </a:rPr>
              <a:t>holds if for </a:t>
            </a:r>
            <a:r>
              <a:rPr lang="en-US" sz="1950" b="1" i="1" dirty="0">
                <a:latin typeface="+mj-lt"/>
                <a:sym typeface="Wingdings"/>
              </a:rPr>
              <a:t>any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 err="1">
                <a:latin typeface="+mj-lt"/>
              </a:rPr>
              <a:t>,t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 in R:</a:t>
            </a:r>
          </a:p>
          <a:p>
            <a:endParaRPr lang="en-US" sz="1950" b="1" u="sng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49274" y="2462966"/>
            <a:ext cx="1386687" cy="378063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ounded Rectangle 20"/>
          <p:cNvSpPr/>
          <p:nvPr/>
        </p:nvSpPr>
        <p:spPr>
          <a:xfrm>
            <a:off x="2896361" y="2462966"/>
            <a:ext cx="1386687" cy="378063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ight Arrow 3"/>
          <p:cNvSpPr/>
          <p:nvPr/>
        </p:nvSpPr>
        <p:spPr>
          <a:xfrm>
            <a:off x="2406496" y="2559414"/>
            <a:ext cx="561305" cy="185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49" y="85220"/>
            <a:ext cx="7886700" cy="994172"/>
          </a:xfrm>
        </p:spPr>
        <p:txBody>
          <a:bodyPr/>
          <a:lstStyle/>
          <a:p>
            <a:r>
              <a:rPr lang="en-US" dirty="0"/>
              <a:t>A Picture Of FDs</a:t>
            </a:r>
          </a:p>
        </p:txBody>
      </p:sp>
    </p:spTree>
    <p:extLst>
      <p:ext uri="{BB962C8B-B14F-4D97-AF65-F5344CB8AC3E}">
        <p14:creationId xmlns:p14="http://schemas.microsoft.com/office/powerpoint/2010/main" val="231742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07527" y="1603001"/>
            <a:ext cx="3877057" cy="2793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950" u="sng" dirty="0" err="1">
                <a:latin typeface="+mj-lt"/>
              </a:rPr>
              <a:t>Defn</a:t>
            </a:r>
            <a:r>
              <a:rPr lang="en-US" sz="1950" u="sng" dirty="0">
                <a:latin typeface="+mj-lt"/>
              </a:rPr>
              <a:t> (again):</a:t>
            </a:r>
          </a:p>
          <a:p>
            <a:r>
              <a:rPr lang="en-US" sz="1950" dirty="0">
                <a:latin typeface="+mj-lt"/>
              </a:rPr>
              <a:t>Given attribute sets </a:t>
            </a:r>
            <a:r>
              <a:rPr lang="en-US" sz="1950" b="1" dirty="0">
                <a:latin typeface="+mj-lt"/>
                <a:sym typeface="Wingdings"/>
              </a:rPr>
              <a:t>A={A</a:t>
            </a:r>
            <a:r>
              <a:rPr lang="en-US" sz="1950" b="1" baseline="-25000" dirty="0">
                <a:latin typeface="+mj-lt"/>
                <a:sym typeface="Wingdings"/>
              </a:rPr>
              <a:t>1</a:t>
            </a:r>
            <a:r>
              <a:rPr lang="en-US" sz="1950" b="1" dirty="0">
                <a:latin typeface="+mj-lt"/>
                <a:sym typeface="Wingdings"/>
              </a:rPr>
              <a:t>,…,A</a:t>
            </a:r>
            <a:r>
              <a:rPr lang="en-US" sz="1950" b="1" baseline="-25000" dirty="0">
                <a:latin typeface="+mj-lt"/>
                <a:sym typeface="Wingdings"/>
              </a:rPr>
              <a:t>m</a:t>
            </a:r>
            <a:r>
              <a:rPr lang="en-US" sz="1950" b="1" dirty="0">
                <a:latin typeface="+mj-lt"/>
                <a:sym typeface="Wingdings"/>
              </a:rPr>
              <a:t>}</a:t>
            </a:r>
            <a:r>
              <a:rPr lang="en-US" sz="1950" dirty="0">
                <a:latin typeface="+mj-lt"/>
                <a:sym typeface="Wingdings"/>
              </a:rPr>
              <a:t> and </a:t>
            </a:r>
            <a:r>
              <a:rPr lang="en-US" sz="1950" b="1" dirty="0">
                <a:latin typeface="+mj-lt"/>
                <a:sym typeface="Wingdings"/>
              </a:rPr>
              <a:t>B = {B</a:t>
            </a:r>
            <a:r>
              <a:rPr lang="en-US" sz="1950" b="1" baseline="-25000" dirty="0">
                <a:latin typeface="+mj-lt"/>
                <a:sym typeface="Wingdings"/>
              </a:rPr>
              <a:t>1</a:t>
            </a:r>
            <a:r>
              <a:rPr lang="en-US" sz="1950" b="1" dirty="0">
                <a:latin typeface="+mj-lt"/>
                <a:sym typeface="Wingdings"/>
              </a:rPr>
              <a:t>,…</a:t>
            </a:r>
            <a:r>
              <a:rPr lang="en-US" sz="1950" b="1" dirty="0" err="1">
                <a:latin typeface="+mj-lt"/>
                <a:sym typeface="Wingdings"/>
              </a:rPr>
              <a:t>B</a:t>
            </a:r>
            <a:r>
              <a:rPr lang="en-US" sz="1950" b="1" baseline="-25000" dirty="0" err="1">
                <a:latin typeface="+mj-lt"/>
                <a:sym typeface="Wingdings"/>
              </a:rPr>
              <a:t>n</a:t>
            </a:r>
            <a:r>
              <a:rPr lang="en-US" sz="1950" b="1" dirty="0">
                <a:latin typeface="+mj-lt"/>
                <a:sym typeface="Wingdings"/>
              </a:rPr>
              <a:t>} </a:t>
            </a:r>
            <a:r>
              <a:rPr lang="en-US" sz="1950" dirty="0">
                <a:latin typeface="+mj-lt"/>
                <a:sym typeface="Wingdings"/>
              </a:rPr>
              <a:t>in </a:t>
            </a:r>
            <a:r>
              <a:rPr lang="en-US" sz="1950" b="1" dirty="0">
                <a:latin typeface="+mj-lt"/>
                <a:sym typeface="Wingdings"/>
              </a:rPr>
              <a:t>R,</a:t>
            </a:r>
          </a:p>
          <a:p>
            <a:endParaRPr lang="en-US" sz="1950" b="1" u="sng" dirty="0">
              <a:latin typeface="+mj-lt"/>
              <a:sym typeface="Wingdings"/>
            </a:endParaRPr>
          </a:p>
          <a:p>
            <a:r>
              <a:rPr lang="en-US" sz="1950" dirty="0">
                <a:latin typeface="+mj-lt"/>
              </a:rPr>
              <a:t>The </a:t>
            </a:r>
            <a:r>
              <a:rPr lang="en-US" sz="1950" b="1" i="1" dirty="0">
                <a:latin typeface="+mj-lt"/>
              </a:rPr>
              <a:t>functional dependency</a:t>
            </a:r>
            <a:r>
              <a:rPr lang="en-US" sz="1950" dirty="0">
                <a:latin typeface="+mj-lt"/>
              </a:rPr>
              <a:t> </a:t>
            </a:r>
            <a:r>
              <a:rPr lang="en-US" sz="1950" b="1" dirty="0">
                <a:latin typeface="+mj-lt"/>
              </a:rPr>
              <a:t>A</a:t>
            </a:r>
            <a:r>
              <a:rPr lang="en-US" sz="1950" b="1" dirty="0">
                <a:latin typeface="+mj-lt"/>
                <a:sym typeface="Wingdings"/>
              </a:rPr>
              <a:t> B on R </a:t>
            </a:r>
            <a:r>
              <a:rPr lang="en-US" sz="1950" dirty="0">
                <a:latin typeface="+mj-lt"/>
                <a:sym typeface="Wingdings"/>
              </a:rPr>
              <a:t>holds if for </a:t>
            </a:r>
            <a:r>
              <a:rPr lang="en-US" sz="1950" b="1" i="1" dirty="0">
                <a:latin typeface="+mj-lt"/>
                <a:sym typeface="Wingdings"/>
              </a:rPr>
              <a:t>any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 err="1">
                <a:latin typeface="+mj-lt"/>
              </a:rPr>
              <a:t>,t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 in R:</a:t>
            </a:r>
          </a:p>
          <a:p>
            <a:endParaRPr lang="en-US" sz="1950" dirty="0">
              <a:latin typeface="+mj-lt"/>
            </a:endParaRPr>
          </a:p>
          <a:p>
            <a:r>
              <a:rPr lang="en-US" sz="1950" dirty="0" err="1"/>
              <a:t>t</a:t>
            </a:r>
            <a:r>
              <a:rPr lang="en-US" sz="1950" baseline="-25000" dirty="0" err="1"/>
              <a:t>i</a:t>
            </a:r>
            <a:r>
              <a:rPr lang="en-US" sz="1950" dirty="0"/>
              <a:t>[A</a:t>
            </a:r>
            <a:r>
              <a:rPr lang="en-US" sz="1950" baseline="-25000" dirty="0"/>
              <a:t>1</a:t>
            </a:r>
            <a:r>
              <a:rPr lang="en-US" sz="1950" dirty="0"/>
              <a:t>] = </a:t>
            </a:r>
            <a:r>
              <a:rPr lang="en-US" sz="1950" dirty="0" err="1"/>
              <a:t>t</a:t>
            </a:r>
            <a:r>
              <a:rPr lang="en-US" sz="1950" baseline="-25000" dirty="0" err="1"/>
              <a:t>j</a:t>
            </a:r>
            <a:r>
              <a:rPr lang="en-US" sz="1950" dirty="0"/>
              <a:t>[A</a:t>
            </a:r>
            <a:r>
              <a:rPr lang="en-US" sz="1950" baseline="-25000" dirty="0"/>
              <a:t>1</a:t>
            </a:r>
            <a:r>
              <a:rPr lang="en-US" sz="1950" dirty="0"/>
              <a:t>] AND </a:t>
            </a:r>
            <a:r>
              <a:rPr lang="en-US" sz="1950" dirty="0" err="1"/>
              <a:t>t</a:t>
            </a:r>
            <a:r>
              <a:rPr lang="en-US" sz="1950" baseline="-25000" dirty="0" err="1"/>
              <a:t>i</a:t>
            </a:r>
            <a:r>
              <a:rPr lang="en-US" sz="1950" dirty="0"/>
              <a:t>[A</a:t>
            </a:r>
            <a:r>
              <a:rPr lang="en-US" sz="1950" baseline="-25000" dirty="0"/>
              <a:t>2</a:t>
            </a:r>
            <a:r>
              <a:rPr lang="en-US" sz="1950" dirty="0"/>
              <a:t>]=</a:t>
            </a:r>
            <a:r>
              <a:rPr lang="en-US" sz="1950" dirty="0" err="1"/>
              <a:t>t</a:t>
            </a:r>
            <a:r>
              <a:rPr lang="en-US" sz="1950" baseline="-25000" dirty="0" err="1"/>
              <a:t>j</a:t>
            </a:r>
            <a:r>
              <a:rPr lang="en-US" sz="1950" dirty="0"/>
              <a:t>[A</a:t>
            </a:r>
            <a:r>
              <a:rPr lang="en-US" sz="1950" baseline="-25000" dirty="0"/>
              <a:t>2</a:t>
            </a:r>
            <a:r>
              <a:rPr lang="en-US" sz="1950" dirty="0"/>
              <a:t>] AND … AND </a:t>
            </a:r>
            <a:r>
              <a:rPr lang="en-US" sz="1950" dirty="0" err="1"/>
              <a:t>t</a:t>
            </a:r>
            <a:r>
              <a:rPr lang="en-US" sz="1950" baseline="-25000" dirty="0" err="1"/>
              <a:t>i</a:t>
            </a:r>
            <a:r>
              <a:rPr lang="en-US" sz="1950" dirty="0"/>
              <a:t>[A</a:t>
            </a:r>
            <a:r>
              <a:rPr lang="en-US" sz="1950" baseline="-25000" dirty="0"/>
              <a:t>m</a:t>
            </a:r>
            <a:r>
              <a:rPr lang="en-US" sz="1950" dirty="0"/>
              <a:t>] = </a:t>
            </a:r>
            <a:r>
              <a:rPr lang="en-US" sz="1950" dirty="0" err="1"/>
              <a:t>t</a:t>
            </a:r>
            <a:r>
              <a:rPr lang="en-US" sz="1950" baseline="-25000" dirty="0" err="1"/>
              <a:t>j</a:t>
            </a:r>
            <a:r>
              <a:rPr lang="en-US" sz="1950" dirty="0"/>
              <a:t>[A</a:t>
            </a:r>
            <a:r>
              <a:rPr lang="en-US" sz="1950" baseline="-25000" dirty="0"/>
              <a:t>m</a:t>
            </a:r>
            <a:r>
              <a:rPr lang="en-US" sz="1950" dirty="0"/>
              <a:t>]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28649" y="2516013"/>
          <a:ext cx="4114800" cy="169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  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  <a:r>
                        <a:rPr lang="en-US" sz="1400" b="1" baseline="-25000" dirty="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  <a:r>
                        <a:rPr lang="en-US" sz="1400" b="1" baseline="-25000" dirty="0"/>
                        <a:t>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  <a:r>
                        <a:rPr lang="en-US" sz="1400" b="1" baseline="-25000" dirty="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B</a:t>
                      </a:r>
                      <a:r>
                        <a:rPr lang="en-US" sz="1400" b="1" baseline="-25000" dirty="0" err="1"/>
                        <a:t>n</a:t>
                      </a:r>
                      <a:endParaRPr lang="en-US" sz="14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9264" y="3060872"/>
            <a:ext cx="4493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t</a:t>
            </a:r>
            <a:r>
              <a:rPr lang="en-US" sz="1350" baseline="-25000" dirty="0" err="1"/>
              <a:t>i</a:t>
            </a:r>
            <a:endParaRPr lang="en-US" sz="135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179264" y="3634326"/>
            <a:ext cx="4493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t</a:t>
            </a:r>
            <a:r>
              <a:rPr lang="en-US" sz="1350" baseline="-25000" dirty="0" err="1"/>
              <a:t>j</a:t>
            </a:r>
            <a:endParaRPr lang="en-US" sz="1350" baseline="-25000" dirty="0"/>
          </a:p>
        </p:txBody>
      </p:sp>
      <p:sp>
        <p:nvSpPr>
          <p:cNvPr id="10" name="Left Bracket 9"/>
          <p:cNvSpPr/>
          <p:nvPr/>
        </p:nvSpPr>
        <p:spPr>
          <a:xfrm rot="16200000">
            <a:off x="1623141" y="3713507"/>
            <a:ext cx="293078" cy="1318846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1350" dirty="0"/>
          </a:p>
        </p:txBody>
      </p:sp>
      <p:sp>
        <p:nvSpPr>
          <p:cNvPr id="11" name="TextBox 10"/>
          <p:cNvSpPr txBox="1"/>
          <p:nvPr/>
        </p:nvSpPr>
        <p:spPr>
          <a:xfrm>
            <a:off x="968599" y="4631812"/>
            <a:ext cx="15288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If t1,t2 agree here..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42416" y="3002568"/>
            <a:ext cx="1455071" cy="95676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49" y="85220"/>
            <a:ext cx="7886700" cy="994172"/>
          </a:xfrm>
        </p:spPr>
        <p:txBody>
          <a:bodyPr/>
          <a:lstStyle/>
          <a:p>
            <a:r>
              <a:rPr lang="en-US" dirty="0"/>
              <a:t>A Picture Of FDs</a:t>
            </a:r>
          </a:p>
        </p:txBody>
      </p:sp>
    </p:spTree>
    <p:extLst>
      <p:ext uri="{BB962C8B-B14F-4D97-AF65-F5344CB8AC3E}">
        <p14:creationId xmlns:p14="http://schemas.microsoft.com/office/powerpoint/2010/main" val="1509068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07527" y="1603001"/>
            <a:ext cx="3877057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950" u="sng" dirty="0" err="1">
                <a:latin typeface="+mj-lt"/>
              </a:rPr>
              <a:t>Defn</a:t>
            </a:r>
            <a:r>
              <a:rPr lang="en-US" sz="1950" u="sng" dirty="0">
                <a:latin typeface="+mj-lt"/>
              </a:rPr>
              <a:t> (again):</a:t>
            </a:r>
          </a:p>
          <a:p>
            <a:r>
              <a:rPr lang="en-US" sz="1950" dirty="0">
                <a:latin typeface="+mj-lt"/>
              </a:rPr>
              <a:t>Given attribute sets </a:t>
            </a:r>
            <a:r>
              <a:rPr lang="en-US" sz="1950" b="1" dirty="0">
                <a:latin typeface="+mj-lt"/>
                <a:sym typeface="Wingdings"/>
              </a:rPr>
              <a:t>A={A</a:t>
            </a:r>
            <a:r>
              <a:rPr lang="en-US" sz="1950" b="1" baseline="-25000" dirty="0">
                <a:latin typeface="+mj-lt"/>
                <a:sym typeface="Wingdings"/>
              </a:rPr>
              <a:t>1</a:t>
            </a:r>
            <a:r>
              <a:rPr lang="en-US" sz="1950" b="1" dirty="0">
                <a:latin typeface="+mj-lt"/>
                <a:sym typeface="Wingdings"/>
              </a:rPr>
              <a:t>,…,A</a:t>
            </a:r>
            <a:r>
              <a:rPr lang="en-US" sz="1950" b="1" baseline="-25000" dirty="0">
                <a:latin typeface="+mj-lt"/>
                <a:sym typeface="Wingdings"/>
              </a:rPr>
              <a:t>m</a:t>
            </a:r>
            <a:r>
              <a:rPr lang="en-US" sz="1950" b="1" dirty="0">
                <a:latin typeface="+mj-lt"/>
                <a:sym typeface="Wingdings"/>
              </a:rPr>
              <a:t>}</a:t>
            </a:r>
            <a:r>
              <a:rPr lang="en-US" sz="1950" dirty="0">
                <a:latin typeface="+mj-lt"/>
                <a:sym typeface="Wingdings"/>
              </a:rPr>
              <a:t> and </a:t>
            </a:r>
            <a:r>
              <a:rPr lang="en-US" sz="1950" b="1" dirty="0">
                <a:latin typeface="+mj-lt"/>
                <a:sym typeface="Wingdings"/>
              </a:rPr>
              <a:t>B = {B</a:t>
            </a:r>
            <a:r>
              <a:rPr lang="en-US" sz="1950" b="1" baseline="-25000" dirty="0">
                <a:latin typeface="+mj-lt"/>
                <a:sym typeface="Wingdings"/>
              </a:rPr>
              <a:t>1</a:t>
            </a:r>
            <a:r>
              <a:rPr lang="en-US" sz="1950" b="1" dirty="0">
                <a:latin typeface="+mj-lt"/>
                <a:sym typeface="Wingdings"/>
              </a:rPr>
              <a:t>,…</a:t>
            </a:r>
            <a:r>
              <a:rPr lang="en-US" sz="1950" b="1" dirty="0" err="1">
                <a:latin typeface="+mj-lt"/>
                <a:sym typeface="Wingdings"/>
              </a:rPr>
              <a:t>B</a:t>
            </a:r>
            <a:r>
              <a:rPr lang="en-US" sz="1950" b="1" baseline="-25000" dirty="0" err="1">
                <a:latin typeface="+mj-lt"/>
                <a:sym typeface="Wingdings"/>
              </a:rPr>
              <a:t>n</a:t>
            </a:r>
            <a:r>
              <a:rPr lang="en-US" sz="1950" b="1" dirty="0">
                <a:latin typeface="+mj-lt"/>
                <a:sym typeface="Wingdings"/>
              </a:rPr>
              <a:t>} </a:t>
            </a:r>
            <a:r>
              <a:rPr lang="en-US" sz="1950" dirty="0">
                <a:latin typeface="+mj-lt"/>
                <a:sym typeface="Wingdings"/>
              </a:rPr>
              <a:t>in </a:t>
            </a:r>
            <a:r>
              <a:rPr lang="en-US" sz="1950" b="1" dirty="0">
                <a:latin typeface="+mj-lt"/>
                <a:sym typeface="Wingdings"/>
              </a:rPr>
              <a:t>R,</a:t>
            </a:r>
          </a:p>
          <a:p>
            <a:endParaRPr lang="en-US" sz="1950" b="1" u="sng" dirty="0">
              <a:latin typeface="+mj-lt"/>
              <a:sym typeface="Wingdings"/>
            </a:endParaRPr>
          </a:p>
          <a:p>
            <a:r>
              <a:rPr lang="en-US" sz="1950" dirty="0">
                <a:latin typeface="+mj-lt"/>
              </a:rPr>
              <a:t>The </a:t>
            </a:r>
            <a:r>
              <a:rPr lang="en-US" sz="1950" b="1" i="1" dirty="0">
                <a:latin typeface="+mj-lt"/>
              </a:rPr>
              <a:t>functional dependency</a:t>
            </a:r>
            <a:r>
              <a:rPr lang="en-US" sz="1950" dirty="0">
                <a:latin typeface="+mj-lt"/>
              </a:rPr>
              <a:t> </a:t>
            </a:r>
            <a:r>
              <a:rPr lang="en-US" sz="1950" b="1" dirty="0">
                <a:latin typeface="+mj-lt"/>
              </a:rPr>
              <a:t>A</a:t>
            </a:r>
            <a:r>
              <a:rPr lang="en-US" sz="1950" b="1" dirty="0">
                <a:latin typeface="+mj-lt"/>
                <a:sym typeface="Wingdings"/>
              </a:rPr>
              <a:t> B on R </a:t>
            </a:r>
            <a:r>
              <a:rPr lang="en-US" sz="1950" dirty="0">
                <a:latin typeface="+mj-lt"/>
                <a:sym typeface="Wingdings"/>
              </a:rPr>
              <a:t>holds if for </a:t>
            </a:r>
            <a:r>
              <a:rPr lang="en-US" sz="1950" b="1" i="1" dirty="0">
                <a:latin typeface="+mj-lt"/>
                <a:sym typeface="Wingdings"/>
              </a:rPr>
              <a:t>any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 err="1">
                <a:latin typeface="+mj-lt"/>
              </a:rPr>
              <a:t>,t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 in R:</a:t>
            </a:r>
          </a:p>
          <a:p>
            <a:endParaRPr lang="en-US" sz="1950" dirty="0">
              <a:latin typeface="+mj-lt"/>
            </a:endParaRPr>
          </a:p>
          <a:p>
            <a:r>
              <a:rPr lang="en-US" sz="1950" b="1" u="sng" dirty="0">
                <a:latin typeface="+mj-lt"/>
              </a:rPr>
              <a:t>if</a:t>
            </a:r>
            <a:r>
              <a:rPr lang="en-US" sz="1950" dirty="0">
                <a:latin typeface="+mj-lt"/>
              </a:rPr>
              <a:t>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>
                <a:latin typeface="+mj-lt"/>
              </a:rPr>
              <a:t>[A</a:t>
            </a:r>
            <a:r>
              <a:rPr lang="en-US" sz="1950" baseline="-25000" dirty="0">
                <a:latin typeface="+mj-lt"/>
              </a:rPr>
              <a:t>1</a:t>
            </a:r>
            <a:r>
              <a:rPr lang="en-US" sz="1950" dirty="0">
                <a:latin typeface="+mj-lt"/>
              </a:rPr>
              <a:t>] =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[A</a:t>
            </a:r>
            <a:r>
              <a:rPr lang="en-US" sz="1950" baseline="-25000" dirty="0">
                <a:latin typeface="+mj-lt"/>
              </a:rPr>
              <a:t>1</a:t>
            </a:r>
            <a:r>
              <a:rPr lang="en-US" sz="1950" dirty="0">
                <a:latin typeface="+mj-lt"/>
              </a:rPr>
              <a:t>] AND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>
                <a:latin typeface="+mj-lt"/>
              </a:rPr>
              <a:t>[A</a:t>
            </a:r>
            <a:r>
              <a:rPr lang="en-US" sz="1950" baseline="-25000" dirty="0">
                <a:latin typeface="+mj-lt"/>
              </a:rPr>
              <a:t>2</a:t>
            </a:r>
            <a:r>
              <a:rPr lang="en-US" sz="1950" dirty="0">
                <a:latin typeface="+mj-lt"/>
              </a:rPr>
              <a:t>]=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[A</a:t>
            </a:r>
            <a:r>
              <a:rPr lang="en-US" sz="1950" baseline="-25000" dirty="0">
                <a:latin typeface="+mj-lt"/>
              </a:rPr>
              <a:t>2</a:t>
            </a:r>
            <a:r>
              <a:rPr lang="en-US" sz="1950" dirty="0">
                <a:latin typeface="+mj-lt"/>
              </a:rPr>
              <a:t>] AND … AND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>
                <a:latin typeface="+mj-lt"/>
              </a:rPr>
              <a:t>[A</a:t>
            </a:r>
            <a:r>
              <a:rPr lang="en-US" sz="1950" baseline="-25000" dirty="0">
                <a:latin typeface="+mj-lt"/>
              </a:rPr>
              <a:t>m</a:t>
            </a:r>
            <a:r>
              <a:rPr lang="en-US" sz="1950" dirty="0">
                <a:latin typeface="+mj-lt"/>
              </a:rPr>
              <a:t>] =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[A</a:t>
            </a:r>
            <a:r>
              <a:rPr lang="en-US" sz="1950" baseline="-25000" dirty="0">
                <a:latin typeface="+mj-lt"/>
              </a:rPr>
              <a:t>m</a:t>
            </a:r>
            <a:r>
              <a:rPr lang="en-US" sz="1950" dirty="0">
                <a:latin typeface="+mj-lt"/>
              </a:rPr>
              <a:t>]</a:t>
            </a:r>
          </a:p>
          <a:p>
            <a:endParaRPr lang="en-US" sz="1950" dirty="0">
              <a:latin typeface="+mj-lt"/>
            </a:endParaRPr>
          </a:p>
          <a:p>
            <a:r>
              <a:rPr lang="en-US" sz="1950" b="1" u="sng" dirty="0">
                <a:latin typeface="+mj-lt"/>
              </a:rPr>
              <a:t>then</a:t>
            </a:r>
            <a:r>
              <a:rPr lang="en-US" sz="1950" b="1" dirty="0">
                <a:latin typeface="+mj-lt"/>
              </a:rPr>
              <a:t>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>
                <a:latin typeface="+mj-lt"/>
              </a:rPr>
              <a:t>[B</a:t>
            </a:r>
            <a:r>
              <a:rPr lang="en-US" sz="1950" baseline="-25000" dirty="0">
                <a:latin typeface="+mj-lt"/>
              </a:rPr>
              <a:t>1</a:t>
            </a:r>
            <a:r>
              <a:rPr lang="en-US" sz="1950" dirty="0">
                <a:latin typeface="+mj-lt"/>
              </a:rPr>
              <a:t>] =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[B</a:t>
            </a:r>
            <a:r>
              <a:rPr lang="en-US" sz="1950" baseline="-25000" dirty="0">
                <a:latin typeface="+mj-lt"/>
              </a:rPr>
              <a:t>1</a:t>
            </a:r>
            <a:r>
              <a:rPr lang="en-US" sz="1950" dirty="0">
                <a:latin typeface="+mj-lt"/>
              </a:rPr>
              <a:t>] AND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>
                <a:latin typeface="+mj-lt"/>
              </a:rPr>
              <a:t>[B</a:t>
            </a:r>
            <a:r>
              <a:rPr lang="en-US" sz="1950" baseline="-25000" dirty="0">
                <a:latin typeface="+mj-lt"/>
              </a:rPr>
              <a:t>2</a:t>
            </a:r>
            <a:r>
              <a:rPr lang="en-US" sz="1950" dirty="0">
                <a:latin typeface="+mj-lt"/>
              </a:rPr>
              <a:t>]=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[B</a:t>
            </a:r>
            <a:r>
              <a:rPr lang="en-US" sz="1950" baseline="-25000" dirty="0">
                <a:latin typeface="+mj-lt"/>
              </a:rPr>
              <a:t>2</a:t>
            </a:r>
            <a:r>
              <a:rPr lang="en-US" sz="1950" dirty="0">
                <a:latin typeface="+mj-lt"/>
              </a:rPr>
              <a:t>] AND … AND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>
                <a:latin typeface="+mj-lt"/>
              </a:rPr>
              <a:t>[</a:t>
            </a:r>
            <a:r>
              <a:rPr lang="en-US" sz="1950" dirty="0" err="1">
                <a:latin typeface="+mj-lt"/>
              </a:rPr>
              <a:t>B</a:t>
            </a:r>
            <a:r>
              <a:rPr lang="en-US" sz="1950" baseline="-25000" dirty="0" err="1">
                <a:latin typeface="+mj-lt"/>
              </a:rPr>
              <a:t>n</a:t>
            </a:r>
            <a:r>
              <a:rPr lang="en-US" sz="1950" dirty="0">
                <a:latin typeface="+mj-lt"/>
              </a:rPr>
              <a:t>] =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[</a:t>
            </a:r>
            <a:r>
              <a:rPr lang="en-US" sz="1950" dirty="0" err="1">
                <a:latin typeface="+mj-lt"/>
              </a:rPr>
              <a:t>B</a:t>
            </a:r>
            <a:r>
              <a:rPr lang="en-US" sz="1950" baseline="-25000" dirty="0" err="1">
                <a:latin typeface="+mj-lt"/>
              </a:rPr>
              <a:t>n</a:t>
            </a:r>
            <a:r>
              <a:rPr lang="en-US" sz="1950" dirty="0">
                <a:latin typeface="+mj-lt"/>
              </a:rPr>
              <a:t>]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28649" y="2516013"/>
          <a:ext cx="4114800" cy="169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  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  <a:r>
                        <a:rPr lang="en-US" sz="1400" b="1" baseline="-25000" dirty="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  <a:r>
                        <a:rPr lang="en-US" sz="1400" b="1" baseline="-25000" dirty="0"/>
                        <a:t>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  <a:r>
                        <a:rPr lang="en-US" sz="1400" b="1" baseline="-25000" dirty="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B</a:t>
                      </a:r>
                      <a:r>
                        <a:rPr lang="en-US" sz="1400" b="1" baseline="-25000" dirty="0" err="1"/>
                        <a:t>n</a:t>
                      </a:r>
                      <a:endParaRPr lang="en-US" sz="14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9264" y="3060872"/>
            <a:ext cx="4493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t</a:t>
            </a:r>
            <a:r>
              <a:rPr lang="en-US" sz="1350" baseline="-25000" dirty="0" err="1"/>
              <a:t>i</a:t>
            </a:r>
            <a:endParaRPr lang="en-US" sz="135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179264" y="3634326"/>
            <a:ext cx="4493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t</a:t>
            </a:r>
            <a:r>
              <a:rPr lang="en-US" sz="1350" baseline="-25000" dirty="0" err="1"/>
              <a:t>j</a:t>
            </a:r>
            <a:endParaRPr lang="en-US" sz="1350" baseline="-25000" dirty="0"/>
          </a:p>
        </p:txBody>
      </p:sp>
      <p:sp>
        <p:nvSpPr>
          <p:cNvPr id="10" name="Left Bracket 9"/>
          <p:cNvSpPr/>
          <p:nvPr/>
        </p:nvSpPr>
        <p:spPr>
          <a:xfrm rot="16200000">
            <a:off x="1623141" y="3713507"/>
            <a:ext cx="293078" cy="1318846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1350" dirty="0"/>
          </a:p>
        </p:txBody>
      </p:sp>
      <p:sp>
        <p:nvSpPr>
          <p:cNvPr id="11" name="TextBox 10"/>
          <p:cNvSpPr txBox="1"/>
          <p:nvPr/>
        </p:nvSpPr>
        <p:spPr>
          <a:xfrm>
            <a:off x="968599" y="4631812"/>
            <a:ext cx="15288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If t1,t2 agree here..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42416" y="3002568"/>
            <a:ext cx="1455071" cy="95676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2655017" y="4641562"/>
            <a:ext cx="1901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/>
              <a:t>…they also </a:t>
            </a:r>
            <a:r>
              <a:rPr lang="en-US" sz="1350" dirty="0"/>
              <a:t>agree here!</a:t>
            </a:r>
          </a:p>
        </p:txBody>
      </p:sp>
      <p:sp>
        <p:nvSpPr>
          <p:cNvPr id="18" name="Left Bracket 17"/>
          <p:cNvSpPr/>
          <p:nvPr/>
        </p:nvSpPr>
        <p:spPr>
          <a:xfrm rot="16200000">
            <a:off x="3459214" y="3761371"/>
            <a:ext cx="293078" cy="1318846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1350" dirty="0"/>
          </a:p>
        </p:txBody>
      </p:sp>
      <p:sp>
        <p:nvSpPr>
          <p:cNvPr id="22" name="Rounded Rectangle 21"/>
          <p:cNvSpPr/>
          <p:nvPr/>
        </p:nvSpPr>
        <p:spPr>
          <a:xfrm>
            <a:off x="2878489" y="3002568"/>
            <a:ext cx="1454207" cy="96555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ight Arrow 22"/>
          <p:cNvSpPr/>
          <p:nvPr/>
        </p:nvSpPr>
        <p:spPr>
          <a:xfrm>
            <a:off x="2418014" y="3310819"/>
            <a:ext cx="616263" cy="349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628649" y="85220"/>
            <a:ext cx="7886700" cy="994172"/>
          </a:xfrm>
        </p:spPr>
        <p:txBody>
          <a:bodyPr/>
          <a:lstStyle/>
          <a:p>
            <a:r>
              <a:rPr lang="en-US" dirty="0"/>
              <a:t>A Picture Of FDs</a:t>
            </a:r>
          </a:p>
        </p:txBody>
      </p:sp>
    </p:spTree>
    <p:extLst>
      <p:ext uri="{BB962C8B-B14F-4D97-AF65-F5344CB8AC3E}">
        <p14:creationId xmlns:p14="http://schemas.microsoft.com/office/powerpoint/2010/main" val="1127198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60CA-56B3-FF4A-997F-6A421DC88797}" type="slidenum">
              <a:rPr lang="en-US"/>
              <a:pPr/>
              <a:t>17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628650" y="1482940"/>
            <a:ext cx="76890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An FD </a:t>
            </a:r>
            <a:r>
              <a:rPr lang="en-US" sz="2400" u="sng" dirty="0"/>
              <a:t>holds</a:t>
            </a:r>
            <a:r>
              <a:rPr lang="en-US" sz="2400" dirty="0"/>
              <a:t>, or </a:t>
            </a:r>
            <a:r>
              <a:rPr lang="en-US" sz="2400" u="sng" dirty="0"/>
              <a:t>does not hold</a:t>
            </a:r>
            <a:r>
              <a:rPr lang="en-US" sz="2400" dirty="0"/>
              <a:t> on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table</a:t>
            </a:r>
            <a:r>
              <a:rPr lang="en-US" sz="2400" dirty="0"/>
              <a:t>:</a:t>
            </a:r>
          </a:p>
        </p:txBody>
      </p:sp>
      <p:graphicFrame>
        <p:nvGraphicFramePr>
          <p:cNvPr id="3235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70455"/>
              </p:ext>
            </p:extLst>
          </p:nvPr>
        </p:nvGraphicFramePr>
        <p:xfrm>
          <a:off x="2003934" y="2792124"/>
          <a:ext cx="4972052" cy="1943100"/>
        </p:xfrm>
        <a:graphic>
          <a:graphicData uri="http://schemas.openxmlformats.org/drawingml/2006/table">
            <a:tbl>
              <a:tblPr/>
              <a:tblGrid>
                <a:gridCol w="12430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  <a:endParaRPr kumimoji="0" 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2366239" y="4982578"/>
            <a:ext cx="24932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/>
              <a:t>Position  </a:t>
            </a:r>
            <a:r>
              <a:rPr lang="en-US" sz="2400" dirty="0">
                <a:sym typeface="Wingdings" charset="2"/>
              </a:rPr>
              <a:t> </a:t>
            </a:r>
            <a:r>
              <a:rPr lang="en-US" sz="2400" dirty="0"/>
              <a:t>Phone</a:t>
            </a:r>
          </a:p>
        </p:txBody>
      </p:sp>
      <p:sp>
        <p:nvSpPr>
          <p:cNvPr id="14" name="Rectangle 31"/>
          <p:cNvSpPr>
            <a:spLocks noChangeArrowheads="1"/>
          </p:cNvSpPr>
          <p:nvPr/>
        </p:nvSpPr>
        <p:spPr bwMode="auto">
          <a:xfrm>
            <a:off x="2366238" y="5541571"/>
            <a:ext cx="24932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dirty="0"/>
              <a:t>Phone</a:t>
            </a:r>
            <a:r>
              <a:rPr lang="en-US" sz="2400" dirty="0"/>
              <a:t>  </a:t>
            </a:r>
            <a:r>
              <a:rPr lang="en-US" sz="2400" dirty="0">
                <a:sym typeface="Wingdings" charset="2"/>
              </a:rPr>
              <a:t> </a:t>
            </a:r>
            <a:r>
              <a:rPr lang="en-US" altLang="zh-CN" sz="2400" dirty="0"/>
              <a:t>Position</a:t>
            </a:r>
            <a:endParaRPr lang="en-US" sz="2400" dirty="0"/>
          </a:p>
        </p:txBody>
      </p:sp>
      <p:sp>
        <p:nvSpPr>
          <p:cNvPr id="15" name="Rectangle 31"/>
          <p:cNvSpPr>
            <a:spLocks noChangeArrowheads="1"/>
          </p:cNvSpPr>
          <p:nvPr/>
        </p:nvSpPr>
        <p:spPr bwMode="auto">
          <a:xfrm>
            <a:off x="2366238" y="6125518"/>
            <a:ext cx="33845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dirty="0"/>
              <a:t>Phone,</a:t>
            </a:r>
            <a:r>
              <a:rPr lang="zh-CN" altLang="en-US" sz="2400" dirty="0"/>
              <a:t> </a:t>
            </a:r>
            <a:r>
              <a:rPr lang="en-US" altLang="zh-CN" sz="2400" dirty="0"/>
              <a:t>Name</a:t>
            </a:r>
            <a:r>
              <a:rPr lang="en-US" sz="2400" dirty="0"/>
              <a:t>  </a:t>
            </a:r>
            <a:r>
              <a:rPr lang="en-US" sz="2400" dirty="0">
                <a:sym typeface="Wingdings" charset="2"/>
              </a:rPr>
              <a:t> </a:t>
            </a:r>
            <a:r>
              <a:rPr lang="en-US" altLang="zh-CN" sz="2400" dirty="0"/>
              <a:t>Position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5115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60CA-56B3-FF4A-997F-6A421DC88797}" type="slidenum">
              <a:rPr lang="en-US"/>
              <a:pPr/>
              <a:t>18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628650" y="1482940"/>
            <a:ext cx="76890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An FD  </a:t>
            </a:r>
            <a:r>
              <a:rPr lang="en-US" sz="2400" u="sng" dirty="0"/>
              <a:t>holds</a:t>
            </a:r>
            <a:r>
              <a:rPr lang="en-US" sz="2400" dirty="0"/>
              <a:t>, or </a:t>
            </a:r>
            <a:r>
              <a:rPr lang="en-US" sz="2400" u="sng" dirty="0"/>
              <a:t>does not hold</a:t>
            </a:r>
            <a:r>
              <a:rPr lang="en-US" sz="2400" dirty="0"/>
              <a:t> on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table</a:t>
            </a:r>
            <a:r>
              <a:rPr lang="en-US" sz="2400" dirty="0"/>
              <a:t>:</a:t>
            </a:r>
          </a:p>
        </p:txBody>
      </p:sp>
      <p:graphicFrame>
        <p:nvGraphicFramePr>
          <p:cNvPr id="3235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93257"/>
              </p:ext>
            </p:extLst>
          </p:nvPr>
        </p:nvGraphicFramePr>
        <p:xfrm>
          <a:off x="1208867" y="2792124"/>
          <a:ext cx="7306485" cy="1554480"/>
        </p:xfrm>
        <a:graphic>
          <a:graphicData uri="http://schemas.openxmlformats.org/drawingml/2006/table">
            <a:tbl>
              <a:tblPr/>
              <a:tblGrid>
                <a:gridCol w="14612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612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6129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859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3668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  <a:endParaRPr kumimoji="0" 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  <a:endParaRPr kumimoji="0" 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Color</a:t>
                      </a:r>
                      <a:endParaRPr kumimoji="0" 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Department</a:t>
                      </a:r>
                      <a:endParaRPr kumimoji="0" 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  <a:endParaRPr kumimoji="0" 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Green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Toys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49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Tweaker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Green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Toys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49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Stationary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Green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Office-supply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59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3127808" y="4819417"/>
            <a:ext cx="3631507" cy="190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Name</a:t>
            </a:r>
            <a:r>
              <a:rPr lang="en-US" sz="2400" dirty="0" smtClean="0"/>
              <a:t>  </a:t>
            </a:r>
            <a:r>
              <a:rPr lang="en-US" sz="2400" dirty="0">
                <a:sym typeface="Wingdings" charset="2"/>
              </a:rPr>
              <a:t> </a:t>
            </a:r>
            <a:r>
              <a:rPr lang="en-US" altLang="zh-CN" sz="2400" dirty="0"/>
              <a:t>Color</a:t>
            </a:r>
            <a:endParaRPr lang="en-US" sz="2400" dirty="0"/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 smtClean="0"/>
              <a:t>2.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Category</a:t>
            </a:r>
            <a:r>
              <a:rPr lang="en-US" sz="2400" dirty="0" smtClean="0"/>
              <a:t>  </a:t>
            </a:r>
            <a:r>
              <a:rPr lang="en-US" sz="2400" dirty="0">
                <a:sym typeface="Wingdings" charset="2"/>
              </a:rPr>
              <a:t> </a:t>
            </a:r>
            <a:r>
              <a:rPr lang="en-US" altLang="zh-CN" sz="2400" dirty="0">
                <a:sym typeface="Wingdings" charset="2"/>
              </a:rPr>
              <a:t>Department</a:t>
            </a:r>
            <a:endParaRPr lang="en-US" sz="2400" dirty="0"/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 smtClean="0"/>
              <a:t>3.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Color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Category</a:t>
            </a:r>
            <a:r>
              <a:rPr lang="zh-CN" altLang="en-US" sz="2400" dirty="0"/>
              <a:t> </a:t>
            </a:r>
            <a:r>
              <a:rPr lang="en-US" sz="2400" dirty="0">
                <a:sym typeface="Wingdings" charset="2"/>
              </a:rPr>
              <a:t> </a:t>
            </a:r>
            <a:r>
              <a:rPr lang="en-US" altLang="zh-CN" sz="2400" dirty="0"/>
              <a:t>Color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0643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432" y="397436"/>
            <a:ext cx="7886700" cy="774521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lt"/>
              </a:rPr>
              <a:t>Exercise</a:t>
            </a:r>
            <a:r>
              <a:rPr lang="zh-CN" altLang="en-US" sz="4400" b="1" dirty="0">
                <a:latin typeface="+mn-lt"/>
              </a:rPr>
              <a:t> </a:t>
            </a:r>
            <a:r>
              <a:rPr lang="en-US" altLang="zh-CN" sz="4400" b="1" dirty="0">
                <a:latin typeface="+mn-lt"/>
              </a:rPr>
              <a:t>-</a:t>
            </a:r>
            <a:r>
              <a:rPr lang="zh-CN" altLang="en-US" sz="4400" b="1" dirty="0">
                <a:latin typeface="+mn-lt"/>
              </a:rPr>
              <a:t> </a:t>
            </a:r>
            <a:r>
              <a:rPr lang="en-US" altLang="zh-CN" sz="4400" b="1" dirty="0">
                <a:latin typeface="+mn-lt"/>
              </a:rPr>
              <a:t>2</a:t>
            </a:r>
            <a:r>
              <a:rPr lang="zh-CN" altLang="en-US" sz="4400" b="1" dirty="0">
                <a:latin typeface="+mn-lt"/>
              </a:rPr>
              <a:t> </a:t>
            </a:r>
            <a:endParaRPr lang="en-US" sz="4400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/>
          </p:nvPr>
        </p:nvGraphicFramePr>
        <p:xfrm>
          <a:off x="337432" y="2364675"/>
          <a:ext cx="4234569" cy="2294548"/>
        </p:xfrm>
        <a:graphic>
          <a:graphicData uri="http://schemas.openxmlformats.org/drawingml/2006/table">
            <a:tbl>
              <a:tblPr/>
              <a:tblGrid>
                <a:gridCol w="8135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16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69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931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93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39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3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3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3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3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188255" y="2162713"/>
            <a:ext cx="34719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Find at least </a:t>
            </a:r>
            <a:r>
              <a:rPr lang="en-US" sz="2100" i="1" dirty="0"/>
              <a:t>three</a:t>
            </a:r>
            <a:r>
              <a:rPr lang="en-US" sz="2100" dirty="0"/>
              <a:t> FDs which </a:t>
            </a:r>
            <a:r>
              <a:rPr lang="en-US" altLang="zh-CN" sz="2100" b="1" dirty="0"/>
              <a:t>do</a:t>
            </a:r>
            <a:r>
              <a:rPr lang="zh-CN" altLang="en-US" sz="2100" b="1" dirty="0"/>
              <a:t> </a:t>
            </a:r>
            <a:r>
              <a:rPr lang="en-US" altLang="zh-CN" sz="2100" b="1" dirty="0"/>
              <a:t>not</a:t>
            </a:r>
            <a:r>
              <a:rPr lang="zh-CN" altLang="en-US" sz="2100" b="1" dirty="0"/>
              <a:t> </a:t>
            </a:r>
            <a:r>
              <a:rPr lang="en-US" altLang="zh-CN" sz="2100" b="1" dirty="0"/>
              <a:t>hold</a:t>
            </a:r>
            <a:r>
              <a:rPr lang="zh-CN" altLang="en-US" sz="2100" b="1" dirty="0"/>
              <a:t> </a:t>
            </a:r>
            <a:r>
              <a:rPr lang="en-US" sz="2100" dirty="0"/>
              <a:t>on this </a:t>
            </a:r>
            <a:r>
              <a:rPr lang="en-US" altLang="zh-CN" sz="2100" dirty="0"/>
              <a:t>table</a:t>
            </a:r>
            <a:r>
              <a:rPr lang="en-US" sz="2100" dirty="0"/>
              <a:t>: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188254" y="3050284"/>
            <a:ext cx="2839867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</a:p>
        </p:txBody>
      </p:sp>
    </p:spTree>
    <p:extLst>
      <p:ext uri="{BB962C8B-B14F-4D97-AF65-F5344CB8AC3E}">
        <p14:creationId xmlns:p14="http://schemas.microsoft.com/office/powerpoint/2010/main" val="115821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26982" y="3347633"/>
            <a:ext cx="4284313" cy="26812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4115" y="3421165"/>
            <a:ext cx="3625371" cy="268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Design theory </a:t>
            </a:r>
            <a:r>
              <a:rPr lang="en-US" dirty="0"/>
              <a:t>is about how to represent your data to avoid anomalies.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218498"/>
              </p:ext>
            </p:extLst>
          </p:nvPr>
        </p:nvGraphicFramePr>
        <p:xfrm>
          <a:off x="490978" y="3882830"/>
          <a:ext cx="303404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40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06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93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530425"/>
              </p:ext>
            </p:extLst>
          </p:nvPr>
        </p:nvGraphicFramePr>
        <p:xfrm>
          <a:off x="4850969" y="3777242"/>
          <a:ext cx="1783997" cy="194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9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40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Student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Course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4413"/>
              </p:ext>
            </p:extLst>
          </p:nvPr>
        </p:nvGraphicFramePr>
        <p:xfrm>
          <a:off x="7130911" y="4121412"/>
          <a:ext cx="1707271" cy="1165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7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85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Course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Room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T9204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255470" y="2959500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Design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76054" y="2928503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Design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9892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F</a:t>
            </a:r>
            <a:r>
              <a:rPr lang="en-US" dirty="0"/>
              <a:t>unctional </a:t>
            </a:r>
            <a:r>
              <a:rPr lang="en-US" altLang="zh-CN" dirty="0"/>
              <a:t>D</a:t>
            </a:r>
            <a:r>
              <a:rPr lang="en-US" dirty="0"/>
              <a:t>ependenc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(FD)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altLang="zh-CN" b="1" dirty="0"/>
              <a:t>Inference</a:t>
            </a:r>
            <a:r>
              <a:rPr lang="zh-CN" altLang="en-US" b="1" dirty="0"/>
              <a:t> </a:t>
            </a:r>
            <a:r>
              <a:rPr lang="en-US" altLang="zh-CN" b="1" dirty="0"/>
              <a:t>Problem</a:t>
            </a:r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Closure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endParaRPr lang="en-US" dirty="0"/>
          </a:p>
          <a:p>
            <a:pPr marL="842963" lvl="1" indent="-385763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45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Interesting</a:t>
            </a:r>
            <a:r>
              <a:rPr lang="zh-CN" altLang="en-US" dirty="0"/>
              <a:t> </a:t>
            </a:r>
            <a:r>
              <a:rPr lang="en-US" altLang="zh-CN" dirty="0"/>
              <a:t>Observation</a:t>
            </a:r>
            <a:endParaRPr lang="en-US" sz="165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475853" y="2683884"/>
            <a:ext cx="38689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1. Name </a:t>
            </a:r>
            <a:r>
              <a:rPr lang="en-US" sz="2400" dirty="0">
                <a:latin typeface="+mj-lt"/>
                <a:sym typeface="Wingdings"/>
              </a:rPr>
              <a:t></a:t>
            </a:r>
            <a:r>
              <a:rPr lang="en-US" sz="2400" dirty="0">
                <a:latin typeface="+mj-lt"/>
              </a:rPr>
              <a:t> Color</a:t>
            </a:r>
          </a:p>
          <a:p>
            <a:r>
              <a:rPr lang="en-US" sz="2400" dirty="0">
                <a:latin typeface="+mj-lt"/>
              </a:rPr>
              <a:t>2. Category </a:t>
            </a:r>
            <a:r>
              <a:rPr lang="en-US" sz="2400" dirty="0">
                <a:latin typeface="+mj-lt"/>
                <a:sym typeface="Wingdings"/>
              </a:rPr>
              <a:t> Department</a:t>
            </a:r>
          </a:p>
          <a:p>
            <a:r>
              <a:rPr lang="en-US" sz="2400" dirty="0">
                <a:latin typeface="+mj-lt"/>
                <a:sym typeface="Wingdings"/>
              </a:rPr>
              <a:t>3. Color, Category  Price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38689" y="1953927"/>
            <a:ext cx="2498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Provided FDs:</a:t>
            </a:r>
          </a:p>
        </p:txBody>
      </p:sp>
      <p:sp>
        <p:nvSpPr>
          <p:cNvPr id="3" name="Rectangle 2"/>
          <p:cNvSpPr/>
          <p:nvPr/>
        </p:nvSpPr>
        <p:spPr>
          <a:xfrm>
            <a:off x="907932" y="4415743"/>
            <a:ext cx="70047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Does</a:t>
            </a:r>
            <a:r>
              <a:rPr lang="zh-CN" altLang="en-US" sz="2400" dirty="0"/>
              <a:t> </a:t>
            </a:r>
            <a:r>
              <a:rPr lang="en-US" altLang="zh-CN" sz="2400" dirty="0"/>
              <a:t>it</a:t>
            </a:r>
            <a:r>
              <a:rPr lang="zh-CN" altLang="en-US" sz="2400" dirty="0"/>
              <a:t> </a:t>
            </a:r>
            <a:r>
              <a:rPr lang="en-US" altLang="zh-CN" sz="2400" dirty="0"/>
              <a:t>always</a:t>
            </a:r>
            <a:r>
              <a:rPr lang="zh-CN" altLang="en-US" sz="2400" dirty="0"/>
              <a:t> </a:t>
            </a:r>
            <a:r>
              <a:rPr lang="en-US" altLang="zh-CN" sz="2400" dirty="0"/>
              <a:t>hold?</a:t>
            </a:r>
            <a:r>
              <a:rPr lang="zh-CN" altLang="en-US" sz="2400" dirty="0"/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Name, Category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 Price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070061" y="5593604"/>
            <a:ext cx="7003878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If we find out from application domain that a relation satisfies some FDs, it doesn’t mean that we found all the FDs that it satisfies! There could be more FDs implied by the ones we have</a:t>
            </a:r>
          </a:p>
        </p:txBody>
      </p:sp>
    </p:spTree>
    <p:extLst>
      <p:ext uri="{BB962C8B-B14F-4D97-AF65-F5344CB8AC3E}">
        <p14:creationId xmlns:p14="http://schemas.microsoft.com/office/powerpoint/2010/main" val="21981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FDs</a:t>
            </a:r>
            <a:r>
              <a:rPr lang="zh-CN" altLang="en-US" dirty="0"/>
              <a:t> </a:t>
            </a:r>
            <a:r>
              <a:rPr lang="en-US" altLang="zh-CN" dirty="0"/>
              <a:t>imply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FD?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b="1" dirty="0"/>
              <a:t>Inference problem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2310" y="3576333"/>
            <a:ext cx="5440484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Answer: Three simple rules called </a:t>
            </a:r>
            <a:r>
              <a:rPr lang="en-US" sz="2400" b="1" dirty="0">
                <a:latin typeface="+mj-lt"/>
              </a:rPr>
              <a:t>Armstrong’s Rules.</a:t>
            </a:r>
          </a:p>
          <a:p>
            <a:pPr marL="385763" indent="-385763">
              <a:buAutoNum type="arabicPeriod"/>
            </a:pPr>
            <a:r>
              <a:rPr lang="en-US" sz="2400" b="1" dirty="0">
                <a:latin typeface="+mj-lt"/>
              </a:rPr>
              <a:t>Split/Combine,</a:t>
            </a:r>
          </a:p>
          <a:p>
            <a:pPr marL="385763" indent="-385763">
              <a:buFontTx/>
              <a:buAutoNum type="arabicPeriod"/>
            </a:pPr>
            <a:r>
              <a:rPr lang="en-US" sz="2400" b="1" dirty="0">
                <a:latin typeface="+mj-lt"/>
              </a:rPr>
              <a:t>Reduction, and</a:t>
            </a:r>
          </a:p>
          <a:p>
            <a:pPr marL="385763" indent="-385763">
              <a:buAutoNum type="arabicPeriod"/>
            </a:pPr>
            <a:r>
              <a:rPr lang="en-US" sz="2400" b="1" dirty="0">
                <a:latin typeface="+mj-lt"/>
              </a:rPr>
              <a:t>Transitivity</a:t>
            </a:r>
            <a:endParaRPr lang="en-US" sz="2400" i="1" dirty="0">
              <a:latin typeface="+mj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20162" y="364438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zh-CN" dirty="0"/>
              <a:t>Inference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endParaRPr lang="en-US" sz="165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1244223" y="5796839"/>
            <a:ext cx="6438577" cy="87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0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538023"/>
            <a:ext cx="6172200" cy="857250"/>
          </a:xfrm>
        </p:spPr>
        <p:txBody>
          <a:bodyPr/>
          <a:lstStyle/>
          <a:p>
            <a:r>
              <a:rPr lang="en-US" dirty="0"/>
              <a:t>1. Split/Combine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033279"/>
              </p:ext>
            </p:extLst>
          </p:nvPr>
        </p:nvGraphicFramePr>
        <p:xfrm>
          <a:off x="1562100" y="2111666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</a:t>
                      </a:r>
                      <a:r>
                        <a:rPr lang="en-US" b="1" baseline="-25000" dirty="0" err="1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705100" y="4661435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endParaRPr lang="en-US" sz="2800" baseline="-25000" dirty="0"/>
          </a:p>
        </p:txBody>
      </p:sp>
      <p:sp>
        <p:nvSpPr>
          <p:cNvPr id="13" name="Rounded Rectangle 12"/>
          <p:cNvSpPr/>
          <p:nvPr/>
        </p:nvSpPr>
        <p:spPr>
          <a:xfrm>
            <a:off x="2082054" y="2740448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546450" y="2740448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720526" y="3044351"/>
            <a:ext cx="1156102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0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663357"/>
            <a:ext cx="6172200" cy="857250"/>
          </a:xfrm>
        </p:spPr>
        <p:txBody>
          <a:bodyPr/>
          <a:lstStyle/>
          <a:p>
            <a:r>
              <a:rPr lang="en-US" dirty="0"/>
              <a:t>1. Split/Combine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961058"/>
              </p:ext>
            </p:extLst>
          </p:nvPr>
        </p:nvGraphicFramePr>
        <p:xfrm>
          <a:off x="1562100" y="1863693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</a:t>
                      </a:r>
                      <a:r>
                        <a:rPr lang="en-US" b="1" baseline="-25000" dirty="0" err="1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705100" y="4413462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endParaRPr lang="en-US" sz="28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562102" y="5191092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 is equivalent to the following </a:t>
            </a:r>
            <a:r>
              <a:rPr lang="en-US" sz="2800" i="1" dirty="0"/>
              <a:t>n</a:t>
            </a:r>
            <a:r>
              <a:rPr lang="en-US" sz="2800" dirty="0"/>
              <a:t> FDs…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55886" y="5975235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i</a:t>
            </a:r>
            <a:r>
              <a:rPr lang="en-US" sz="2800" dirty="0">
                <a:sym typeface="Wingdings"/>
              </a:rPr>
              <a:t> for </a:t>
            </a:r>
            <a:r>
              <a:rPr lang="en-US" sz="2800" dirty="0" err="1">
                <a:sym typeface="Wingdings"/>
              </a:rPr>
              <a:t>i</a:t>
            </a:r>
            <a:r>
              <a:rPr lang="en-US" sz="2800" dirty="0">
                <a:sym typeface="Wingdings"/>
              </a:rPr>
              <a:t>=1,…,n</a:t>
            </a:r>
            <a:endParaRPr lang="en-US" sz="2800" dirty="0"/>
          </a:p>
        </p:txBody>
      </p:sp>
      <p:sp>
        <p:nvSpPr>
          <p:cNvPr id="20" name="Rounded Rectangle 19"/>
          <p:cNvSpPr/>
          <p:nvPr/>
        </p:nvSpPr>
        <p:spPr>
          <a:xfrm>
            <a:off x="2082054" y="2492475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180255" y="2492475"/>
            <a:ext cx="72076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3720526" y="2796378"/>
            <a:ext cx="1642609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38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485825"/>
            <a:ext cx="6172200" cy="857250"/>
          </a:xfrm>
        </p:spPr>
        <p:txBody>
          <a:bodyPr/>
          <a:lstStyle/>
          <a:p>
            <a:r>
              <a:rPr lang="en-US" dirty="0"/>
              <a:t>1. Split/Combine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99046"/>
              </p:ext>
            </p:extLst>
          </p:nvPr>
        </p:nvGraphicFramePr>
        <p:xfrm>
          <a:off x="1562100" y="1863694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</a:t>
                      </a:r>
                      <a:r>
                        <a:rPr lang="en-US" b="1" baseline="-25000" dirty="0" err="1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963283" y="6069290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endParaRPr lang="en-US" sz="28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562102" y="5191093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 is equivalent to 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62101" y="4443711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And vice-versa, </a:t>
            </a:r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i</a:t>
            </a:r>
            <a:r>
              <a:rPr lang="en-US" sz="2800" dirty="0">
                <a:sym typeface="Wingdings"/>
              </a:rPr>
              <a:t> for </a:t>
            </a:r>
            <a:r>
              <a:rPr lang="en-US" sz="2800" dirty="0" err="1">
                <a:sym typeface="Wingdings"/>
              </a:rPr>
              <a:t>i</a:t>
            </a:r>
            <a:r>
              <a:rPr lang="en-US" sz="2800" dirty="0">
                <a:sym typeface="Wingdings"/>
              </a:rPr>
              <a:t>=1,…,n</a:t>
            </a:r>
            <a:endParaRPr lang="en-US" sz="2800" dirty="0"/>
          </a:p>
        </p:txBody>
      </p:sp>
      <p:sp>
        <p:nvSpPr>
          <p:cNvPr id="20" name="Rounded Rectangle 19"/>
          <p:cNvSpPr/>
          <p:nvPr/>
        </p:nvSpPr>
        <p:spPr>
          <a:xfrm>
            <a:off x="2082054" y="2492476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180255" y="2492476"/>
            <a:ext cx="72076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3720526" y="2796379"/>
            <a:ext cx="1642609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63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870" y="397826"/>
            <a:ext cx="5105723" cy="1325563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dirty="0"/>
              <a:t>Reduction/Trivial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38501"/>
              </p:ext>
            </p:extLst>
          </p:nvPr>
        </p:nvGraphicFramePr>
        <p:xfrm>
          <a:off x="2738034" y="2096168"/>
          <a:ext cx="3048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894343" y="4952041"/>
            <a:ext cx="52493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A</a:t>
            </a:r>
            <a:r>
              <a:rPr lang="en-US" sz="2600" baseline="-25000" dirty="0"/>
              <a:t>1</a:t>
            </a:r>
            <a:r>
              <a:rPr lang="en-US" sz="2600" dirty="0"/>
              <a:t>,…,A</a:t>
            </a:r>
            <a:r>
              <a:rPr lang="en-US" sz="2600" baseline="-25000" dirty="0"/>
              <a:t>m</a:t>
            </a:r>
            <a:r>
              <a:rPr lang="en-US" sz="2600" dirty="0"/>
              <a:t> </a:t>
            </a:r>
            <a:r>
              <a:rPr lang="en-US" sz="2600" dirty="0">
                <a:sym typeface="Wingdings"/>
              </a:rPr>
              <a:t> </a:t>
            </a:r>
            <a:r>
              <a:rPr lang="en-US" sz="2600" dirty="0" err="1">
                <a:sym typeface="Wingdings"/>
              </a:rPr>
              <a:t>A</a:t>
            </a:r>
            <a:r>
              <a:rPr lang="en-US" sz="2600" baseline="-25000" dirty="0" err="1">
                <a:sym typeface="Wingdings"/>
              </a:rPr>
              <a:t>j</a:t>
            </a:r>
            <a:r>
              <a:rPr lang="en-US" sz="2600" dirty="0">
                <a:sym typeface="Wingdings"/>
              </a:rPr>
              <a:t> for any j=1,…,m</a:t>
            </a:r>
            <a:endParaRPr lang="en-US" sz="2600" dirty="0"/>
          </a:p>
        </p:txBody>
      </p:sp>
      <p:sp>
        <p:nvSpPr>
          <p:cNvPr id="16" name="Rounded Rectangle 15"/>
          <p:cNvSpPr/>
          <p:nvPr/>
        </p:nvSpPr>
        <p:spPr>
          <a:xfrm>
            <a:off x="3257988" y="2724950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849659" y="2715240"/>
            <a:ext cx="785309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295362" y="3028853"/>
            <a:ext cx="545330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48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991" y="607422"/>
            <a:ext cx="6172200" cy="857250"/>
          </a:xfrm>
        </p:spPr>
        <p:txBody>
          <a:bodyPr/>
          <a:lstStyle/>
          <a:p>
            <a:r>
              <a:rPr lang="en-US" dirty="0"/>
              <a:t>3. Transitive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95530"/>
              </p:ext>
            </p:extLst>
          </p:nvPr>
        </p:nvGraphicFramePr>
        <p:xfrm>
          <a:off x="1854630" y="2359639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</a:t>
                      </a:r>
                      <a:r>
                        <a:rPr lang="en-US" b="1" baseline="-25000" dirty="0" err="1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err="1"/>
                        <a:t>C</a:t>
                      </a:r>
                      <a:r>
                        <a:rPr lang="en-US" b="1" baseline="-25000" dirty="0" err="1"/>
                        <a:t>k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854630" y="4909409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baseline="-25000" dirty="0">
                <a:sym typeface="Wingdings"/>
              </a:rPr>
              <a:t> </a:t>
            </a:r>
            <a:r>
              <a:rPr lang="en-US" sz="2800" dirty="0">
                <a:sym typeface="Wingdings"/>
              </a:rPr>
              <a:t>and</a:t>
            </a:r>
          </a:p>
          <a:p>
            <a:r>
              <a:rPr lang="en-US" sz="2800" dirty="0">
                <a:sym typeface="Wingdings"/>
              </a:rPr>
              <a:t>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dirty="0">
                <a:sym typeface="Wingdings"/>
              </a:rPr>
              <a:t>  C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C</a:t>
            </a:r>
            <a:r>
              <a:rPr lang="en-US" sz="2800" baseline="-25000" dirty="0" err="1">
                <a:sym typeface="Wingdings"/>
              </a:rPr>
              <a:t>k</a:t>
            </a:r>
            <a:endParaRPr lang="en-US" sz="2800" baseline="-25000" dirty="0"/>
          </a:p>
        </p:txBody>
      </p:sp>
      <p:sp>
        <p:nvSpPr>
          <p:cNvPr id="16" name="Rounded Rectangle 15"/>
          <p:cNvSpPr/>
          <p:nvPr/>
        </p:nvSpPr>
        <p:spPr>
          <a:xfrm>
            <a:off x="2331552" y="2988421"/>
            <a:ext cx="1553582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322613" y="2988421"/>
            <a:ext cx="164502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530134" y="3292324"/>
            <a:ext cx="1156102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369567" y="2988421"/>
            <a:ext cx="164502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5587550" y="3292324"/>
            <a:ext cx="1156102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33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620396"/>
            <a:ext cx="6172200" cy="857250"/>
          </a:xfrm>
        </p:spPr>
        <p:txBody>
          <a:bodyPr/>
          <a:lstStyle/>
          <a:p>
            <a:r>
              <a:rPr lang="en-US" dirty="0"/>
              <a:t>3. Transitive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92129"/>
              </p:ext>
            </p:extLst>
          </p:nvPr>
        </p:nvGraphicFramePr>
        <p:xfrm>
          <a:off x="1823634" y="1786202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</a:t>
                      </a:r>
                      <a:r>
                        <a:rPr lang="en-US" b="1" baseline="-25000" dirty="0" err="1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err="1"/>
                        <a:t>C</a:t>
                      </a:r>
                      <a:r>
                        <a:rPr lang="en-US" b="1" baseline="-25000" dirty="0" err="1"/>
                        <a:t>k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823634" y="4335972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baseline="-25000" dirty="0">
                <a:sym typeface="Wingdings"/>
              </a:rPr>
              <a:t> </a:t>
            </a:r>
            <a:r>
              <a:rPr lang="en-US" sz="2800" dirty="0">
                <a:sym typeface="Wingdings"/>
              </a:rPr>
              <a:t>and</a:t>
            </a:r>
          </a:p>
          <a:p>
            <a:r>
              <a:rPr lang="en-US" sz="2800" dirty="0">
                <a:sym typeface="Wingdings"/>
              </a:rPr>
              <a:t>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dirty="0">
                <a:sym typeface="Wingdings"/>
              </a:rPr>
              <a:t>  C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C</a:t>
            </a:r>
            <a:r>
              <a:rPr lang="en-US" sz="2800" baseline="-25000" dirty="0" err="1">
                <a:sym typeface="Wingdings"/>
              </a:rPr>
              <a:t>k</a:t>
            </a:r>
            <a:endParaRPr lang="en-US" sz="28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823635" y="5375211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implies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17420" y="5897744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C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C</a:t>
            </a:r>
            <a:r>
              <a:rPr lang="en-US" sz="2800" baseline="-25000" dirty="0" err="1">
                <a:sym typeface="Wingdings"/>
              </a:rPr>
              <a:t>k</a:t>
            </a:r>
            <a:endParaRPr lang="en-US" sz="2800" baseline="-25000" dirty="0"/>
          </a:p>
        </p:txBody>
      </p:sp>
      <p:sp>
        <p:nvSpPr>
          <p:cNvPr id="20" name="Rounded Rectangle 19"/>
          <p:cNvSpPr/>
          <p:nvPr/>
        </p:nvSpPr>
        <p:spPr>
          <a:xfrm>
            <a:off x="2300556" y="2414984"/>
            <a:ext cx="1553582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6338571" y="2414984"/>
            <a:ext cx="164502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3499138" y="2718887"/>
            <a:ext cx="3147509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62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Inferred</a:t>
            </a:r>
            <a:r>
              <a:rPr lang="zh-CN" altLang="en-US" dirty="0"/>
              <a:t> </a:t>
            </a:r>
            <a:r>
              <a:rPr lang="en-US" altLang="zh-CN" dirty="0"/>
              <a:t>FDs</a:t>
            </a:r>
            <a:endParaRPr lang="en-US" sz="165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547558" y="2884060"/>
            <a:ext cx="235412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1. {Name} </a:t>
            </a:r>
            <a:r>
              <a:rPr lang="en-US" dirty="0">
                <a:latin typeface="+mj-lt"/>
                <a:sym typeface="Wingdings"/>
              </a:rPr>
              <a:t></a:t>
            </a:r>
            <a:r>
              <a:rPr lang="en-US" dirty="0">
                <a:latin typeface="+mj-lt"/>
              </a:rPr>
              <a:t> {Color}</a:t>
            </a:r>
          </a:p>
          <a:p>
            <a:r>
              <a:rPr lang="en-US" dirty="0">
                <a:latin typeface="+mj-lt"/>
              </a:rPr>
              <a:t>2. {Category} </a:t>
            </a:r>
            <a:r>
              <a:rPr lang="en-US" dirty="0">
                <a:latin typeface="+mj-lt"/>
                <a:sym typeface="Wingdings"/>
              </a:rPr>
              <a:t> {Dept.}</a:t>
            </a:r>
          </a:p>
          <a:p>
            <a:r>
              <a:rPr lang="en-US" dirty="0">
                <a:latin typeface="+mj-lt"/>
                <a:sym typeface="Wingdings"/>
              </a:rPr>
              <a:t>3. {Color, Category}  {Price}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6441" y="5246023"/>
            <a:ext cx="3951116" cy="3924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950" dirty="0">
                <a:latin typeface="+mj-lt"/>
                <a:sym typeface="Wingdings"/>
              </a:rPr>
              <a:t>Which / how many other FDs hold?</a:t>
            </a:r>
            <a:endParaRPr lang="en-US" sz="195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93728" y="2514727"/>
            <a:ext cx="185615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0"/>
              <a:t>Provided FDs:</a:t>
            </a:r>
            <a:endParaRPr lang="en-US" sz="1950" dirty="0"/>
          </a:p>
        </p:txBody>
      </p:sp>
      <p:sp>
        <p:nvSpPr>
          <p:cNvPr id="13" name="TextBox 12"/>
          <p:cNvSpPr txBox="1"/>
          <p:nvPr/>
        </p:nvSpPr>
        <p:spPr>
          <a:xfrm>
            <a:off x="263947" y="2514728"/>
            <a:ext cx="185615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0" b="1" dirty="0"/>
              <a:t>Inferred FDs: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1" y="1966934"/>
            <a:ext cx="10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>
                <a:latin typeface="+mj-lt"/>
              </a:rPr>
              <a:t>Example: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8131"/>
              </p:ext>
            </p:extLst>
          </p:nvPr>
        </p:nvGraphicFramePr>
        <p:xfrm>
          <a:off x="263946" y="2884060"/>
          <a:ext cx="6029781" cy="1996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9560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37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Inferred</a:t>
                      </a:r>
                      <a:r>
                        <a:rPr lang="en-US" sz="1400" baseline="0" dirty="0"/>
                        <a:t> FD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Rule used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4.</a:t>
                      </a:r>
                      <a:r>
                        <a:rPr lang="en-US" sz="1800" baseline="0" dirty="0"/>
                        <a:t> Name, Category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baseline="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baseline="0" dirty="0"/>
                        <a:t>Name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?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5. Name, Category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dirty="0"/>
                        <a:t> 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sz="1800" dirty="0"/>
                        <a:t>Color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?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6. Name, Category</a:t>
                      </a:r>
                      <a:r>
                        <a:rPr lang="en-US" sz="1800" baseline="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baseline="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baseline="0" dirty="0"/>
                        <a:t>Category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?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7. Name, Category</a:t>
                      </a:r>
                      <a:r>
                        <a:rPr lang="en-US" sz="1800" baseline="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baseline="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baseline="0" dirty="0"/>
                        <a:t>Color, Category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?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8.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dirty="0"/>
                        <a:t>Name, Category 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dirty="0"/>
                        <a:t>Price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?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92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dirty="0"/>
              <a:t>nomalies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altLang="zh-CN" dirty="0"/>
              <a:t>What’s</a:t>
            </a:r>
            <a:r>
              <a:rPr lang="zh-CN" altLang="en-US" dirty="0"/>
              <a:t> </a:t>
            </a:r>
            <a:r>
              <a:rPr lang="en-US" altLang="zh-CN" dirty="0"/>
              <a:t>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705896"/>
              </p:ext>
            </p:extLst>
          </p:nvPr>
        </p:nvGraphicFramePr>
        <p:xfrm>
          <a:off x="2727702" y="2723358"/>
          <a:ext cx="3890074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1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324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05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Mike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/>
                        <a:t>AQ3149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Mary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354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/>
                        <a:t>AQ3149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354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/>
                        <a:t>AQ3149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424406" y="2723358"/>
            <a:ext cx="1193369" cy="214311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39149" y="5754463"/>
            <a:ext cx="474911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If every course is in only one room, contains </a:t>
            </a:r>
            <a:r>
              <a:rPr lang="en-US" sz="2000" b="1" i="1" u="sng" dirty="0">
                <a:latin typeface="+mj-lt"/>
              </a:rPr>
              <a:t>redundant</a:t>
            </a:r>
            <a:r>
              <a:rPr lang="en-US" sz="2000" dirty="0">
                <a:latin typeface="+mj-lt"/>
              </a:rPr>
              <a:t> information!</a:t>
            </a:r>
          </a:p>
        </p:txBody>
      </p:sp>
    </p:spTree>
    <p:extLst>
      <p:ext uri="{BB962C8B-B14F-4D97-AF65-F5344CB8AC3E}">
        <p14:creationId xmlns:p14="http://schemas.microsoft.com/office/powerpoint/2010/main" val="62617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Inferred</a:t>
            </a:r>
            <a:r>
              <a:rPr lang="zh-CN" altLang="en-US" dirty="0"/>
              <a:t> </a:t>
            </a:r>
            <a:r>
              <a:rPr lang="en-US" altLang="zh-CN" dirty="0"/>
              <a:t>FDs</a:t>
            </a:r>
            <a:endParaRPr lang="en-US" sz="165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547558" y="2884060"/>
            <a:ext cx="235412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1. {Name} </a:t>
            </a:r>
            <a:r>
              <a:rPr lang="en-US" dirty="0">
                <a:latin typeface="+mj-lt"/>
                <a:sym typeface="Wingdings"/>
              </a:rPr>
              <a:t></a:t>
            </a:r>
            <a:r>
              <a:rPr lang="en-US" dirty="0">
                <a:latin typeface="+mj-lt"/>
              </a:rPr>
              <a:t> {Color}</a:t>
            </a:r>
          </a:p>
          <a:p>
            <a:r>
              <a:rPr lang="en-US" dirty="0">
                <a:latin typeface="+mj-lt"/>
              </a:rPr>
              <a:t>2. {Category} </a:t>
            </a:r>
            <a:r>
              <a:rPr lang="en-US" dirty="0">
                <a:latin typeface="+mj-lt"/>
                <a:sym typeface="Wingdings"/>
              </a:rPr>
              <a:t> {Dept.}</a:t>
            </a:r>
          </a:p>
          <a:p>
            <a:r>
              <a:rPr lang="en-US" dirty="0">
                <a:latin typeface="+mj-lt"/>
                <a:sym typeface="Wingdings"/>
              </a:rPr>
              <a:t>3. {Color, Category}  {Price}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80453" y="5246023"/>
            <a:ext cx="4383094" cy="3924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950" dirty="0">
                <a:latin typeface="+mj-lt"/>
                <a:sym typeface="Wingdings"/>
              </a:rPr>
              <a:t>Can we find an algorithmic way to do this?</a:t>
            </a:r>
            <a:endParaRPr lang="en-US" sz="195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93728" y="2514727"/>
            <a:ext cx="185615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0"/>
              <a:t>Provided FDs:</a:t>
            </a:r>
            <a:endParaRPr lang="en-US" sz="1950" dirty="0"/>
          </a:p>
        </p:txBody>
      </p:sp>
      <p:sp>
        <p:nvSpPr>
          <p:cNvPr id="13" name="TextBox 12"/>
          <p:cNvSpPr txBox="1"/>
          <p:nvPr/>
        </p:nvSpPr>
        <p:spPr>
          <a:xfrm>
            <a:off x="263947" y="2514728"/>
            <a:ext cx="185615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0" b="1" dirty="0"/>
              <a:t>Inferred FDs: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1" y="1966934"/>
            <a:ext cx="10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>
                <a:latin typeface="+mj-lt"/>
              </a:rPr>
              <a:t>Example: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312782"/>
              </p:ext>
            </p:extLst>
          </p:nvPr>
        </p:nvGraphicFramePr>
        <p:xfrm>
          <a:off x="139960" y="2884060"/>
          <a:ext cx="6283612" cy="1996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122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10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Inferred</a:t>
                      </a:r>
                      <a:r>
                        <a:rPr lang="en-US" sz="1400" baseline="0" dirty="0"/>
                        <a:t> FD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Rule used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4.</a:t>
                      </a:r>
                      <a:r>
                        <a:rPr lang="en-US" sz="1800" baseline="0" dirty="0"/>
                        <a:t> Name, Category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baseline="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baseline="0" dirty="0"/>
                        <a:t>Name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Trivial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5. Name, Category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dirty="0"/>
                        <a:t> 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sz="1800" dirty="0"/>
                        <a:t>Color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Transitive</a:t>
                      </a:r>
                      <a:r>
                        <a:rPr lang="en-US" sz="1800" baseline="0" dirty="0"/>
                        <a:t> (4 -&gt; 1)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6. Name, Category</a:t>
                      </a:r>
                      <a:r>
                        <a:rPr lang="en-US" sz="1800" baseline="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baseline="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baseline="0" dirty="0"/>
                        <a:t>Category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Trivial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7. Name, Category</a:t>
                      </a:r>
                      <a:r>
                        <a:rPr lang="en-US" sz="1800" baseline="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baseline="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baseline="0" dirty="0"/>
                        <a:t>Color, Category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Split/combine</a:t>
                      </a:r>
                      <a:r>
                        <a:rPr lang="en-US" sz="1800" baseline="0" dirty="0"/>
                        <a:t> (5 + 6)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8.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dirty="0"/>
                        <a:t>Name, Category 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dirty="0"/>
                        <a:t>Price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Transitive (7 -&gt;</a:t>
                      </a:r>
                      <a:r>
                        <a:rPr lang="en-US" sz="1800" baseline="0" dirty="0"/>
                        <a:t> 3)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5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F</a:t>
            </a:r>
            <a:r>
              <a:rPr lang="en-US" dirty="0"/>
              <a:t>unctional </a:t>
            </a:r>
            <a:r>
              <a:rPr lang="en-US" altLang="zh-CN" dirty="0"/>
              <a:t>D</a:t>
            </a:r>
            <a:r>
              <a:rPr lang="en-US" dirty="0"/>
              <a:t>ependenc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(FD)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Inference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altLang="zh-CN" b="1" dirty="0"/>
              <a:t>Closure</a:t>
            </a:r>
            <a:r>
              <a:rPr lang="zh-CN" altLang="en-US" b="1" dirty="0"/>
              <a:t> </a:t>
            </a:r>
            <a:r>
              <a:rPr lang="en-US" altLang="zh-CN" b="1" dirty="0"/>
              <a:t>Algorithm</a:t>
            </a:r>
            <a:endParaRPr lang="en-US" b="1" dirty="0"/>
          </a:p>
          <a:p>
            <a:pPr marL="842963" lvl="1" indent="-385763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94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2A76-1978-E744-848C-DEB1AB60057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Closure of a set of Attributes</a:t>
            </a:r>
          </a:p>
        </p:txBody>
      </p:sp>
      <p:sp>
        <p:nvSpPr>
          <p:cNvPr id="343043" name="Text Box 3"/>
          <p:cNvSpPr txBox="1">
            <a:spLocks noChangeArrowheads="1"/>
          </p:cNvSpPr>
          <p:nvPr/>
        </p:nvSpPr>
        <p:spPr bwMode="auto">
          <a:xfrm>
            <a:off x="628650" y="1709368"/>
            <a:ext cx="8008958" cy="1009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sz="2100" b="1" dirty="0">
                <a:solidFill>
                  <a:prstClr val="black"/>
                </a:solidFill>
                <a:latin typeface="+mj-lt"/>
              </a:rPr>
              <a:t>Given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a set of attributes  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A</a:t>
            </a:r>
            <a:r>
              <a:rPr lang="en-US" sz="2100" b="1" baseline="-25000" dirty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, …, A</a:t>
            </a:r>
            <a:r>
              <a:rPr lang="en-US" sz="2100" b="1" baseline="-25000" dirty="0">
                <a:solidFill>
                  <a:prstClr val="black"/>
                </a:solidFill>
                <a:latin typeface="+mj-lt"/>
              </a:rPr>
              <a:t>n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and a set of FDs 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F:</a:t>
            </a:r>
          </a:p>
          <a:p>
            <a:pPr eaLnBrk="0" hangingPunct="0">
              <a:lnSpc>
                <a:spcPct val="150000"/>
              </a:lnSpc>
            </a:pPr>
            <a:r>
              <a:rPr lang="en-US" sz="2100" b="1" dirty="0">
                <a:solidFill>
                  <a:prstClr val="black"/>
                </a:solidFill>
                <a:latin typeface="+mj-lt"/>
              </a:rPr>
              <a:t>Then 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the </a:t>
            </a:r>
            <a:r>
              <a:rPr lang="en-US" sz="2100" b="1" u="sng" dirty="0">
                <a:solidFill>
                  <a:prstClr val="black"/>
                </a:solidFill>
                <a:latin typeface="+mj-lt"/>
              </a:rPr>
              <a:t>closure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, 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{A</a:t>
            </a:r>
            <a:r>
              <a:rPr lang="en-US" sz="2100" b="1" baseline="-25000" dirty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, …, A</a:t>
            </a:r>
            <a:r>
              <a:rPr lang="en-US" sz="2100" b="1" baseline="-25000" dirty="0">
                <a:solidFill>
                  <a:prstClr val="black"/>
                </a:solidFill>
                <a:latin typeface="+mj-lt"/>
              </a:rPr>
              <a:t>n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}</a:t>
            </a:r>
            <a:r>
              <a:rPr lang="en-US" sz="2100" b="1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is the set of attributes 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B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prstClr val="black"/>
                </a:solidFill>
                <a:latin typeface="+mj-lt"/>
              </a:rPr>
              <a:t>s.t.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{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A</a:t>
            </a:r>
            <a:r>
              <a:rPr lang="en-US" sz="2100" b="1" baseline="-25000" dirty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, …, A</a:t>
            </a:r>
            <a:r>
              <a:rPr lang="en-US" sz="2100" b="1" baseline="-25000" dirty="0">
                <a:solidFill>
                  <a:prstClr val="black"/>
                </a:solidFill>
                <a:latin typeface="+mj-lt"/>
              </a:rPr>
              <a:t>n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} </a:t>
            </a:r>
            <a:r>
              <a:rPr lang="en-US" sz="2100" b="1" dirty="0">
                <a:solidFill>
                  <a:prstClr val="black"/>
                </a:solidFill>
                <a:latin typeface="+mj-lt"/>
                <a:sym typeface="Wingdings" charset="2"/>
              </a:rPr>
              <a:t> B</a:t>
            </a:r>
            <a:endParaRPr lang="en-US" sz="2100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2553659" y="3582373"/>
            <a:ext cx="3478837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category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department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color, category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price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auto">
          <a:xfrm>
            <a:off x="657511" y="3524665"/>
            <a:ext cx="184986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u="sng" dirty="0">
                <a:solidFill>
                  <a:prstClr val="black"/>
                </a:solidFill>
                <a:latin typeface="+mj-lt"/>
              </a:rPr>
              <a:t>Example: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     </a:t>
            </a:r>
            <a:r>
              <a:rPr lang="en-US" sz="2100" dirty="0">
                <a:solidFill>
                  <a:prstClr val="black"/>
                </a:solidFill>
                <a:latin typeface="Calibri"/>
              </a:rPr>
              <a:t>F =</a:t>
            </a:r>
          </a:p>
        </p:txBody>
      </p:sp>
      <p:sp>
        <p:nvSpPr>
          <p:cNvPr id="343046" name="Text Box 6"/>
          <p:cNvSpPr txBox="1">
            <a:spLocks noChangeArrowheads="1"/>
          </p:cNvSpPr>
          <p:nvPr/>
        </p:nvSpPr>
        <p:spPr bwMode="auto">
          <a:xfrm>
            <a:off x="146279" y="4950054"/>
            <a:ext cx="1302816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b="1" i="1" dirty="0">
                <a:solidFill>
                  <a:prstClr val="black"/>
                </a:solidFill>
                <a:latin typeface="+mj-lt"/>
              </a:rPr>
              <a:t>Closures:</a:t>
            </a:r>
            <a:endParaRPr lang="en-US" b="1" i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185146" y="5365552"/>
            <a:ext cx="7881364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color}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, price}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11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4" grpId="0" animBg="1"/>
      <p:bldP spid="343045" grpId="0"/>
      <p:bldP spid="343046" grpId="0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1268361" y="2126683"/>
                <a:ext cx="6218289" cy="34163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50000"/>
                  </a:lnSpc>
                </a:pP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X = {A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and set of FDs F.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</a:t>
                </a:r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if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F 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</a:t>
                </a:r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		</a:t>
                </a:r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then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add C to X.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8361" y="2126683"/>
                <a:ext cx="6218289" cy="34163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98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628651" y="1955202"/>
                <a:ext cx="3331292" cy="1754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X = {A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in F </a:t>
                </a:r>
              </a:p>
              <a:p>
                <a:pPr eaLnBrk="0" hangingPunct="0"/>
                <a:r>
                  <a:rPr lang="zh-CN" alt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X: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zh-CN" alt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</a:t>
                </a:r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then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add C to X.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baseline="30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1" y="1955202"/>
                <a:ext cx="3331292" cy="17543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28650" y="4155571"/>
            <a:ext cx="347840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category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color, category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price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209" y="3970905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F =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250360" y="1942880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8241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628649" y="3976947"/>
            <a:ext cx="347840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category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color, category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price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Closure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585" y="389011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F =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250360" y="1942880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4250360" y="2866161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28649" y="3976595"/>
            <a:ext cx="2475887" cy="47194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/>
          <p:cNvSpPr/>
          <p:nvPr/>
        </p:nvSpPr>
        <p:spPr>
          <a:xfrm>
            <a:off x="4151671" y="1793773"/>
            <a:ext cx="4793226" cy="93652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3"/>
              <p:cNvSpPr txBox="1">
                <a:spLocks noChangeArrowheads="1"/>
              </p:cNvSpPr>
              <p:nvPr/>
            </p:nvSpPr>
            <p:spPr bwMode="auto">
              <a:xfrm>
                <a:off x="628651" y="1955202"/>
                <a:ext cx="3331292" cy="1754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X = {A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in F </a:t>
                </a:r>
              </a:p>
              <a:p>
                <a:pPr eaLnBrk="0" hangingPunct="0"/>
                <a:r>
                  <a:rPr lang="zh-CN" alt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X: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zh-CN" alt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</a:t>
                </a:r>
                <a:r>
                  <a:rPr 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then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X.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baseline="30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</a:p>
            </p:txBody>
          </p:sp>
        </mc:Choice>
        <mc:Fallback xmlns="">
          <p:sp>
            <p:nvSpPr>
              <p:cNvPr id="12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1" y="1955202"/>
                <a:ext cx="3331292" cy="17543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008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628649" y="4013109"/>
            <a:ext cx="347840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category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color, category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price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Closure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585" y="389011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F =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250360" y="1942880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4250360" y="2866161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250360" y="3789443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28649" y="4515799"/>
            <a:ext cx="2837222" cy="47194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ectangle 21"/>
          <p:cNvSpPr/>
          <p:nvPr/>
        </p:nvSpPr>
        <p:spPr>
          <a:xfrm>
            <a:off x="4151671" y="1793773"/>
            <a:ext cx="4793226" cy="189267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3"/>
              <p:cNvSpPr txBox="1">
                <a:spLocks noChangeArrowheads="1"/>
              </p:cNvSpPr>
              <p:nvPr/>
            </p:nvSpPr>
            <p:spPr bwMode="auto">
              <a:xfrm>
                <a:off x="628651" y="1955202"/>
                <a:ext cx="3331292" cy="1754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X = {A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in F </a:t>
                </a:r>
              </a:p>
              <a:p>
                <a:pPr eaLnBrk="0" hangingPunct="0"/>
                <a:r>
                  <a:rPr lang="zh-CN" alt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X: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zh-CN" alt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</a:t>
                </a:r>
                <a:r>
                  <a:rPr 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then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X.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baseline="30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</a:p>
            </p:txBody>
          </p:sp>
        </mc:Choice>
        <mc:Fallback xmlns="">
          <p:sp>
            <p:nvSpPr>
              <p:cNvPr id="12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1" y="1955202"/>
                <a:ext cx="3331292" cy="17543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3865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628650" y="4155571"/>
            <a:ext cx="347840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category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color, category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price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Closure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5250" y="4066442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F =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250360" y="1942880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250360" y="4712725"/>
            <a:ext cx="4539680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, price}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4250360" y="2866161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250360" y="3789443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28650" y="5111469"/>
            <a:ext cx="3506687" cy="52143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23"/>
          <p:cNvSpPr/>
          <p:nvPr/>
        </p:nvSpPr>
        <p:spPr>
          <a:xfrm>
            <a:off x="4151671" y="1793773"/>
            <a:ext cx="4793226" cy="279482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3"/>
              <p:cNvSpPr txBox="1">
                <a:spLocks noChangeArrowheads="1"/>
              </p:cNvSpPr>
              <p:nvPr/>
            </p:nvSpPr>
            <p:spPr bwMode="auto">
              <a:xfrm>
                <a:off x="628651" y="1955202"/>
                <a:ext cx="3331292" cy="1754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X = {A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in F </a:t>
                </a:r>
              </a:p>
              <a:p>
                <a:pPr eaLnBrk="0" hangingPunct="0"/>
                <a:r>
                  <a:rPr lang="zh-CN" alt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X: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zh-CN" alt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</a:t>
                </a:r>
                <a:r>
                  <a:rPr 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then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X.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baseline="30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</a:p>
            </p:txBody>
          </p:sp>
        </mc:Choice>
        <mc:Fallback xmlns="">
          <p:sp>
            <p:nvSpPr>
              <p:cNvPr id="1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1" y="1955202"/>
                <a:ext cx="3331292" cy="17543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7763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786" y="473792"/>
            <a:ext cx="7886700" cy="774521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</a:rPr>
              <a:t>Exercise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-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3</a:t>
            </a:r>
            <a:endParaRPr lang="en-US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38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145230" y="4372622"/>
            <a:ext cx="512210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+mj-lt"/>
              </a:rPr>
              <a:t>Compute {</a:t>
            </a:r>
            <a:r>
              <a:rPr lang="en-US" sz="2400">
                <a:solidFill>
                  <a:prstClr val="black"/>
                </a:solidFill>
                <a:latin typeface="+mj-lt"/>
              </a:rPr>
              <a:t>A,B}</a:t>
            </a:r>
            <a:r>
              <a:rPr lang="en-US" sz="2400" baseline="30000">
                <a:solidFill>
                  <a:prstClr val="black"/>
                </a:solidFill>
                <a:latin typeface="+mj-lt"/>
              </a:rPr>
              <a:t>+</a:t>
            </a:r>
            <a:r>
              <a:rPr lang="en-US" sz="2400">
                <a:solidFill>
                  <a:prstClr val="black"/>
                </a:solidFill>
                <a:latin typeface="+mj-l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= {A, B,                             }</a:t>
            </a:r>
          </a:p>
          <a:p>
            <a:pPr eaLnBrk="0" hangingPunct="0"/>
            <a:endParaRPr lang="en-US" sz="24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24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 = {A, F,                             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145230" y="2496585"/>
            <a:ext cx="2451312" cy="4154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043288" y="2485044"/>
            <a:ext cx="1420582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C</a:t>
            </a:r>
          </a:p>
          <a:p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E</a:t>
            </a:r>
          </a:p>
          <a:p>
            <a:r>
              <a:rPr lang="zh-CN" alt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B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</a:p>
          <a:p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A,F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21111098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39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145230" y="4372622"/>
            <a:ext cx="548118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+mj-lt"/>
              </a:rPr>
              <a:t>Compute {A,B}</a:t>
            </a:r>
            <a:r>
              <a:rPr lang="en-US" sz="24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 = {A, B, C, D                          }</a:t>
            </a:r>
          </a:p>
          <a:p>
            <a:pPr eaLnBrk="0" hangingPunct="0"/>
            <a:endParaRPr lang="en-US" sz="24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24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 = {A, F, B                            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145230" y="2496585"/>
            <a:ext cx="2451312" cy="4154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13786" y="473792"/>
            <a:ext cx="7886700" cy="7745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+mn-lt"/>
              </a:rPr>
              <a:t>Exercise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-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3</a:t>
            </a:r>
            <a:endParaRPr lang="en-US" b="1" dirty="0">
              <a:latin typeface="+mn-lt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043288" y="2485044"/>
            <a:ext cx="1420582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C</a:t>
            </a:r>
          </a:p>
          <a:p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E</a:t>
            </a:r>
          </a:p>
          <a:p>
            <a:r>
              <a:rPr lang="zh-CN" alt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B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</a:p>
          <a:p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A,F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698197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dirty="0"/>
              <a:t>nomalies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altLang="zh-CN" dirty="0"/>
              <a:t>What’s</a:t>
            </a:r>
            <a:r>
              <a:rPr lang="zh-CN" altLang="en-US" dirty="0"/>
              <a:t> </a:t>
            </a:r>
            <a:r>
              <a:rPr lang="en-US" altLang="zh-CN" dirty="0"/>
              <a:t>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589025"/>
              </p:ext>
            </p:extLst>
          </p:nvPr>
        </p:nvGraphicFramePr>
        <p:xfrm>
          <a:off x="2619214" y="2723358"/>
          <a:ext cx="3998562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21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23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40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Mike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/>
                        <a:t>AQ3149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Mary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354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T9204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354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/>
                        <a:t>AQ3149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38766" y="5831027"/>
            <a:ext cx="5045118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If we update the room number for one tuple, we get inconsistent data = an </a:t>
            </a:r>
            <a:r>
              <a:rPr lang="en-US" sz="2000" b="1" i="1" u="sng" dirty="0">
                <a:latin typeface="+mj-lt"/>
              </a:rPr>
              <a:t>update</a:t>
            </a:r>
            <a:r>
              <a:rPr lang="en-US" sz="2000" b="1" u="sng" dirty="0">
                <a:latin typeface="+mj-lt"/>
              </a:rPr>
              <a:t> anomaly</a:t>
            </a:r>
            <a:endParaRPr lang="en-US" sz="2000" dirty="0"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77912" y="3509903"/>
            <a:ext cx="1239864" cy="408109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8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40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145230" y="4372622"/>
            <a:ext cx="430528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+mj-lt"/>
              </a:rPr>
              <a:t>Compute {A,B}</a:t>
            </a:r>
            <a:r>
              <a:rPr lang="en-US" sz="24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 = {A, B, C, D, E}</a:t>
            </a:r>
          </a:p>
          <a:p>
            <a:pPr eaLnBrk="0" hangingPunct="0"/>
            <a:endParaRPr lang="en-US" sz="24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24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 = {A, B, C, D, E, F}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145230" y="2496585"/>
            <a:ext cx="2451312" cy="4154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13786" y="473792"/>
            <a:ext cx="7886700" cy="774521"/>
          </a:xfrm>
        </p:spPr>
        <p:txBody>
          <a:bodyPr>
            <a:noAutofit/>
          </a:bodyPr>
          <a:lstStyle/>
          <a:p>
            <a:r>
              <a:rPr lang="en-US" altLang="zh-CN" sz="5400" b="1" dirty="0">
                <a:latin typeface="+mn-lt"/>
              </a:rPr>
              <a:t>Exercise</a:t>
            </a:r>
            <a:r>
              <a:rPr lang="zh-CN" altLang="en-US" sz="5400" b="1" dirty="0">
                <a:latin typeface="+mn-lt"/>
              </a:rPr>
              <a:t> </a:t>
            </a:r>
            <a:r>
              <a:rPr lang="en-US" altLang="zh-CN" sz="5400" b="1" dirty="0">
                <a:latin typeface="+mn-lt"/>
              </a:rPr>
              <a:t>-</a:t>
            </a:r>
            <a:r>
              <a:rPr lang="zh-CN" altLang="en-US" sz="5400" b="1" dirty="0">
                <a:latin typeface="+mn-lt"/>
              </a:rPr>
              <a:t> </a:t>
            </a:r>
            <a:r>
              <a:rPr lang="en-US" altLang="zh-CN" sz="5400" b="1" dirty="0">
                <a:latin typeface="+mn-lt"/>
              </a:rPr>
              <a:t>3</a:t>
            </a:r>
            <a:endParaRPr lang="en-US" sz="5400" b="1" dirty="0">
              <a:latin typeface="+mn-lt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043288" y="2485044"/>
            <a:ext cx="1420582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C</a:t>
            </a:r>
          </a:p>
          <a:p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E</a:t>
            </a:r>
          </a:p>
          <a:p>
            <a:r>
              <a:rPr lang="zh-CN" alt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B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</a:p>
          <a:p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A,F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17606869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FD’s</a:t>
            </a:r>
            <a:r>
              <a:rPr lang="zh-CN" altLang="en-US" dirty="0"/>
              <a:t> </a:t>
            </a:r>
            <a:r>
              <a:rPr lang="en-US" altLang="zh-CN" dirty="0"/>
              <a:t>implied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41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415246" y="2581687"/>
            <a:ext cx="2210639" cy="12463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b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</a:p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B  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3986" y="4791968"/>
            <a:ext cx="92750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Requirements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b="1" dirty="0"/>
              <a:t>Non-trivial</a:t>
            </a:r>
            <a:r>
              <a:rPr lang="zh-CN" altLang="en-US" sz="2000" b="1" dirty="0"/>
              <a:t> </a:t>
            </a:r>
            <a:r>
              <a:rPr lang="en-US" altLang="zh-CN" sz="2000" dirty="0"/>
              <a:t>FD</a:t>
            </a:r>
            <a:r>
              <a:rPr lang="zh-CN" altLang="en-US" sz="2000" dirty="0"/>
              <a:t> </a:t>
            </a:r>
            <a:r>
              <a:rPr lang="en-US" altLang="zh-CN" sz="2000" dirty="0"/>
              <a:t>(i.e.,</a:t>
            </a:r>
            <a:r>
              <a:rPr lang="zh-CN" altLang="en-US" sz="2000" dirty="0"/>
              <a:t> </a:t>
            </a:r>
            <a:r>
              <a:rPr lang="en-US" altLang="zh-CN" sz="2000" dirty="0"/>
              <a:t>no</a:t>
            </a:r>
            <a:r>
              <a:rPr lang="zh-CN" altLang="en-US" sz="2000" dirty="0"/>
              <a:t> </a:t>
            </a:r>
            <a:r>
              <a:rPr lang="en-US" altLang="zh-CN" sz="2000" dirty="0"/>
              <a:t>need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return</a:t>
            </a:r>
            <a:r>
              <a:rPr lang="zh-CN" altLang="en-US" sz="2000" dirty="0"/>
              <a:t> </a:t>
            </a:r>
            <a:r>
              <a:rPr lang="en-US" altLang="zh-CN" sz="2000" dirty="0"/>
              <a:t>A,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  <a:r>
              <a:rPr lang="zh-CN" altLang="en-US" sz="2000" dirty="0"/>
              <a:t> </a:t>
            </a:r>
            <a:r>
              <a:rPr 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A)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endParaRPr lang="en-US" altLang="zh-CN" sz="2000" dirty="0">
              <a:solidFill>
                <a:prstClr val="black"/>
              </a:solidFill>
              <a:ea typeface="Menlo" charset="0"/>
              <a:cs typeface="Menlo" charset="0"/>
              <a:sym typeface="Wingdings" charset="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The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right-hand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side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contains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b="1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a</a:t>
            </a:r>
            <a:r>
              <a:rPr lang="zh-CN" altLang="en-US" sz="2000" b="1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b="1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single</a:t>
            </a:r>
            <a:r>
              <a:rPr lang="zh-CN" altLang="en-US" sz="2000" b="1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attribute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(i.e.,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no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need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to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return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/>
              <a:t>A,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  <a:r>
              <a:rPr lang="zh-CN" altLang="en-US" sz="2000" dirty="0"/>
              <a:t> </a:t>
            </a:r>
            <a:r>
              <a:rPr 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C,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D)</a:t>
            </a:r>
            <a:r>
              <a:rPr lang="zh-CN" altLang="en-US" sz="20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550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28865"/>
            <a:ext cx="7886700" cy="994172"/>
          </a:xfrm>
        </p:spPr>
        <p:txBody>
          <a:bodyPr/>
          <a:lstStyle/>
          <a:p>
            <a:r>
              <a:rPr lang="en-US" altLang="zh-CN" b="1" dirty="0">
                <a:latin typeface="+mn-lt"/>
              </a:rPr>
              <a:t>Exercise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-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4</a:t>
            </a:r>
            <a:endParaRPr lang="en-US" b="1" dirty="0">
              <a:latin typeface="+mn-lt"/>
            </a:endParaRP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642312" y="1555160"/>
            <a:ext cx="559576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100" b="1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100" b="1" dirty="0">
                <a:solidFill>
                  <a:prstClr val="black"/>
                </a:solidFill>
                <a:latin typeface="Calibri"/>
              </a:rPr>
              <a:t>, for every set of attributes X: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811765" y="2291596"/>
            <a:ext cx="6228524" cy="42473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</a:t>
            </a:r>
            <a:r>
              <a:rPr lang="zh-CN" alt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</a:t>
            </a:r>
            <a:r>
              <a:rPr lang="zh-CN" alt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</a:t>
            </a:r>
            <a:r>
              <a:rPr lang="zh-CN" alt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</a:t>
            </a:r>
            <a:r>
              <a:rPr lang="zh-CN" alt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B,C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154091" y="216220"/>
            <a:ext cx="1247457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b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B  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990450" y="378240"/>
            <a:ext cx="1049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Given F =</a:t>
            </a:r>
          </a:p>
        </p:txBody>
      </p:sp>
    </p:spTree>
    <p:extLst>
      <p:ext uri="{BB962C8B-B14F-4D97-AF65-F5344CB8AC3E}">
        <p14:creationId xmlns:p14="http://schemas.microsoft.com/office/powerpoint/2010/main" val="25637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28865"/>
            <a:ext cx="7886700" cy="994172"/>
          </a:xfrm>
        </p:spPr>
        <p:txBody>
          <a:bodyPr/>
          <a:lstStyle/>
          <a:p>
            <a:r>
              <a:rPr lang="en-US" altLang="zh-CN" b="1" dirty="0">
                <a:latin typeface="+mn-lt"/>
              </a:rPr>
              <a:t>Exercise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-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4</a:t>
            </a:r>
            <a:endParaRPr lang="en-US" b="1" dirty="0">
              <a:latin typeface="+mn-lt"/>
            </a:endParaRP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642312" y="1555160"/>
            <a:ext cx="559576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100" b="1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100" b="1" dirty="0">
                <a:solidFill>
                  <a:prstClr val="black"/>
                </a:solidFill>
                <a:latin typeface="Calibri"/>
              </a:rPr>
              <a:t>, for every set of attributes X: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642312" y="2109034"/>
            <a:ext cx="6228524" cy="42473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{B,D}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{C}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{A,C}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{B,C,D}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154091" y="216220"/>
            <a:ext cx="1247457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b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B  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990450" y="378240"/>
            <a:ext cx="1049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Given F =</a:t>
            </a:r>
          </a:p>
        </p:txBody>
      </p:sp>
    </p:spTree>
    <p:extLst>
      <p:ext uri="{BB962C8B-B14F-4D97-AF65-F5344CB8AC3E}">
        <p14:creationId xmlns:p14="http://schemas.microsoft.com/office/powerpoint/2010/main" val="55835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286845" y="2189389"/>
            <a:ext cx="3789209" cy="42473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{B,D}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{C}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{A,C}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{B,C,D}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1241248" y="1514137"/>
            <a:ext cx="666150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prstClr val="black"/>
                </a:solidFill>
                <a:latin typeface="Calibri"/>
              </a:rPr>
              <a:t>Step 2: Enumerate all FDs X </a:t>
            </a:r>
            <a:r>
              <a:rPr lang="en-US" sz="2100" b="1" dirty="0">
                <a:solidFill>
                  <a:prstClr val="black"/>
                </a:solidFill>
                <a:latin typeface="Calibri"/>
                <a:sym typeface="Wingdings" charset="2"/>
              </a:rPr>
              <a:t> Y, </a:t>
            </a:r>
            <a:r>
              <a:rPr lang="en-US" sz="2100" b="1" dirty="0" err="1">
                <a:solidFill>
                  <a:prstClr val="black"/>
                </a:solidFill>
                <a:latin typeface="Calibri"/>
                <a:sym typeface="Wingdings" charset="2"/>
              </a:rPr>
              <a:t>s.t.</a:t>
            </a:r>
            <a:r>
              <a:rPr lang="en-US" sz="2100" b="1" dirty="0">
                <a:solidFill>
                  <a:prstClr val="black"/>
                </a:solidFill>
                <a:latin typeface="Calibri"/>
                <a:sym typeface="Wingdings" charset="2"/>
              </a:rPr>
              <a:t> Y </a:t>
            </a:r>
            <a:r>
              <a:rPr lang="en-US" sz="2100" b="1" dirty="0">
                <a:solidFill>
                  <a:prstClr val="black"/>
                </a:solidFill>
                <a:latin typeface="Calibri"/>
                <a:sym typeface="Symbol" charset="2"/>
              </a:rPr>
              <a:t></a:t>
            </a:r>
            <a:r>
              <a:rPr lang="en-US" sz="2100" b="1" dirty="0">
                <a:solidFill>
                  <a:prstClr val="black"/>
                </a:solidFill>
                <a:latin typeface="Calibri"/>
                <a:sym typeface="Wingdings" charset="2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100" b="1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100" b="1" dirty="0">
                <a:solidFill>
                  <a:prstClr val="black"/>
                </a:solidFill>
                <a:latin typeface="Calibri"/>
              </a:rPr>
              <a:t> and X </a:t>
            </a:r>
            <a:r>
              <a:rPr lang="en-US" sz="2100" b="1" dirty="0">
                <a:solidFill>
                  <a:prstClr val="black"/>
                </a:solidFill>
                <a:latin typeface="Calibri"/>
                <a:sym typeface="Symbol" charset="2"/>
              </a:rPr>
              <a:t> Y = :</a:t>
            </a:r>
          </a:p>
        </p:txBody>
      </p:sp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6042958" y="2727465"/>
            <a:ext cx="1994661" cy="25853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D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C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  <a:sym typeface="Wingdings" charset="2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D</a:t>
            </a:r>
            <a:endParaRPr lang="en-US" dirty="0">
              <a:latin typeface="Menlo" charset="0"/>
              <a:ea typeface="Menlo" charset="0"/>
              <a:cs typeface="Menlo" charset="0"/>
              <a:sym typeface="Wingdings" charset="2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B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  <a:sym typeface="Wingdings" charset="2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C</a:t>
            </a:r>
          </a:p>
          <a:p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B,C 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D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  <a:sym typeface="Wingdings" charset="2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A,B,C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D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  <a:sym typeface="Wingdings" charset="2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A,B,D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C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  <a:sym typeface="Wingdings" charset="2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A,C,D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B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28865"/>
            <a:ext cx="7886700" cy="994172"/>
          </a:xfrm>
        </p:spPr>
        <p:txBody>
          <a:bodyPr/>
          <a:lstStyle/>
          <a:p>
            <a:r>
              <a:rPr lang="en-US" altLang="zh-CN" b="1" dirty="0">
                <a:latin typeface="+mn-lt"/>
              </a:rPr>
              <a:t>Exercise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-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4</a:t>
            </a:r>
            <a:endParaRPr lang="en-US" b="1" dirty="0">
              <a:latin typeface="+mn-lt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7154091" y="216220"/>
            <a:ext cx="1247457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b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B  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990450" y="378240"/>
            <a:ext cx="1049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Given F =</a:t>
            </a:r>
          </a:p>
        </p:txBody>
      </p:sp>
    </p:spTree>
    <p:extLst>
      <p:ext uri="{BB962C8B-B14F-4D97-AF65-F5344CB8AC3E}">
        <p14:creationId xmlns:p14="http://schemas.microsoft.com/office/powerpoint/2010/main" val="11187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Functional</a:t>
            </a:r>
            <a:r>
              <a:rPr lang="zh-CN" altLang="en-US" dirty="0"/>
              <a:t> </a:t>
            </a:r>
            <a:r>
              <a:rPr lang="en-US" altLang="zh-CN" dirty="0"/>
              <a:t>Dependency</a:t>
            </a:r>
            <a:r>
              <a:rPr lang="zh-CN" altLang="en-US" dirty="0"/>
              <a:t> </a:t>
            </a:r>
            <a:r>
              <a:rPr lang="en-US" altLang="zh-CN" dirty="0"/>
              <a:t>(FD)</a:t>
            </a:r>
          </a:p>
          <a:p>
            <a:pPr lvl="1"/>
            <a:r>
              <a:rPr lang="en-US" altLang="zh-CN" dirty="0">
                <a:sym typeface="Wingdings"/>
              </a:rPr>
              <a:t>What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is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an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FD?</a:t>
            </a:r>
            <a:endParaRPr lang="en-US" dirty="0">
              <a:sym typeface="Wingdings"/>
            </a:endParaRPr>
          </a:p>
          <a:p>
            <a:pPr lvl="1"/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Inference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</a:p>
          <a:p>
            <a:pPr lvl="1"/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FDs</a:t>
            </a:r>
            <a:r>
              <a:rPr lang="zh-CN" altLang="en-US" dirty="0"/>
              <a:t> </a:t>
            </a:r>
            <a:r>
              <a:rPr lang="en-US" altLang="zh-CN" dirty="0"/>
              <a:t>imply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FD?</a:t>
            </a:r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Closure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compute the closure of attributes?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0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F394-A5E7-6248-93B9-56A704645CC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79147"/>
            <a:ext cx="7886700" cy="1325563"/>
          </a:xfrm>
        </p:spPr>
        <p:txBody>
          <a:bodyPr/>
          <a:lstStyle/>
          <a:p>
            <a:r>
              <a:rPr lang="en-US" dirty="0"/>
              <a:t>High-level Idea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79241" y="3208008"/>
            <a:ext cx="4764759" cy="1838567"/>
          </a:xfrm>
        </p:spPr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b="1" dirty="0"/>
              <a:t>Two Steps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Search for “bad” FDs in the table</a:t>
            </a:r>
          </a:p>
          <a:p>
            <a:pPr marL="728663" lvl="1" indent="-385763">
              <a:buFont typeface="+mj-lt"/>
              <a:buAutoNum type="arabicPeriod"/>
            </a:pPr>
            <a:endParaRPr lang="en-US" sz="800" dirty="0"/>
          </a:p>
          <a:p>
            <a:pPr marL="728663" lvl="1" indent="-385763">
              <a:buFont typeface="+mj-lt"/>
              <a:buAutoNum type="arabicPeriod"/>
            </a:pPr>
            <a:r>
              <a:rPr lang="en-US" i="1" dirty="0"/>
              <a:t>Keep decomposing the table into sub-tables</a:t>
            </a:r>
            <a:r>
              <a:rPr lang="en-US" dirty="0"/>
              <a:t> until no more bad FDs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527122"/>
              </p:ext>
            </p:extLst>
          </p:nvPr>
        </p:nvGraphicFramePr>
        <p:xfrm>
          <a:off x="891998" y="1662470"/>
          <a:ext cx="303404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40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06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93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931041"/>
              </p:ext>
            </p:extLst>
          </p:nvPr>
        </p:nvGraphicFramePr>
        <p:xfrm>
          <a:off x="131937" y="4772305"/>
          <a:ext cx="1783997" cy="194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9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40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Student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Course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61284"/>
              </p:ext>
            </p:extLst>
          </p:nvPr>
        </p:nvGraphicFramePr>
        <p:xfrm>
          <a:off x="2471719" y="4772307"/>
          <a:ext cx="1707271" cy="1165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7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85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Course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Room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T9204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 rot="7645194">
            <a:off x="1203182" y="3934902"/>
            <a:ext cx="978408" cy="419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 rot="2378321">
            <a:off x="2247156" y="3884976"/>
            <a:ext cx="978408" cy="484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28459" y="5686133"/>
            <a:ext cx="27612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Like a debugging process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uild="p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“Good” vs. “Bad” FDs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Decompositions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507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60CA-56B3-FF4A-997F-6A421DC88797}" type="slidenum">
              <a:rPr lang="en-US"/>
              <a:pPr/>
              <a:t>48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524377" y="317512"/>
            <a:ext cx="7990973" cy="994172"/>
          </a:xfrm>
        </p:spPr>
        <p:txBody>
          <a:bodyPr/>
          <a:lstStyle/>
          <a:p>
            <a:r>
              <a:rPr lang="en-US" dirty="0"/>
              <a:t>“Good” vs. “Bad” FDs</a:t>
            </a:r>
          </a:p>
        </p:txBody>
      </p:sp>
      <p:graphicFrame>
        <p:nvGraphicFramePr>
          <p:cNvPr id="3235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591793"/>
              </p:ext>
            </p:extLst>
          </p:nvPr>
        </p:nvGraphicFramePr>
        <p:xfrm>
          <a:off x="2106286" y="1502043"/>
          <a:ext cx="4351664" cy="1943100"/>
        </p:xfrm>
        <a:graphic>
          <a:graphicData uri="http://schemas.openxmlformats.org/drawingml/2006/table">
            <a:tbl>
              <a:tblPr/>
              <a:tblGrid>
                <a:gridCol w="10879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79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79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879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93445" y="3762870"/>
            <a:ext cx="4285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ED7D31"/>
                </a:solidFill>
              </a:rPr>
              <a:t>EmpID</a:t>
            </a:r>
            <a:r>
              <a:rPr lang="en-US" sz="2400" dirty="0">
                <a:solidFill>
                  <a:srgbClr val="ED7D31"/>
                </a:solidFill>
              </a:rPr>
              <a:t> </a:t>
            </a:r>
            <a:r>
              <a:rPr lang="en-US" sz="2400" dirty="0">
                <a:solidFill>
                  <a:srgbClr val="ED7D31"/>
                </a:solidFill>
                <a:ea typeface="Menlo" charset="0"/>
                <a:cs typeface="Menlo" charset="0"/>
                <a:sym typeface="Wingdings" charset="2"/>
              </a:rPr>
              <a:t> Name, Phone, Position</a:t>
            </a:r>
            <a:endParaRPr lang="en-US" sz="2400" dirty="0">
              <a:solidFill>
                <a:srgbClr val="ED7D3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95545" y="4800684"/>
            <a:ext cx="2424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F89E4"/>
                </a:solidFill>
                <a:ea typeface="Menlo" charset="0"/>
                <a:cs typeface="Menlo" charset="0"/>
                <a:sym typeface="Wingdings" charset="2"/>
              </a:rPr>
              <a:t>Position </a:t>
            </a:r>
            <a:r>
              <a:rPr lang="en-US" sz="2400" dirty="0">
                <a:solidFill>
                  <a:srgbClr val="0F89E4"/>
                </a:solidFill>
                <a:ea typeface="Menlo" charset="0"/>
                <a:cs typeface="Menlo" charset="0"/>
                <a:sym typeface="Wingdings" pitchFamily="2" charset="2"/>
              </a:rPr>
              <a:t> </a:t>
            </a:r>
            <a:r>
              <a:rPr lang="en-US" sz="2400" dirty="0">
                <a:solidFill>
                  <a:srgbClr val="0F89E4"/>
                </a:solidFill>
              </a:rPr>
              <a:t>Phone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93445" y="4239589"/>
            <a:ext cx="5158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rgbClr val="ED7D31"/>
                </a:solidFill>
              </a:rPr>
              <a:t>Good FD </a:t>
            </a:r>
            <a:r>
              <a:rPr lang="en-US" sz="2000" i="1" dirty="0">
                <a:solidFill>
                  <a:srgbClr val="ED7D31"/>
                </a:solidFill>
              </a:rPr>
              <a:t>since </a:t>
            </a:r>
            <a:r>
              <a:rPr lang="en-US" sz="2000" i="1" dirty="0" err="1">
                <a:solidFill>
                  <a:srgbClr val="ED7D31"/>
                </a:solidFill>
              </a:rPr>
              <a:t>EmpID</a:t>
            </a:r>
            <a:r>
              <a:rPr lang="en-US" sz="2000" i="1" dirty="0">
                <a:solidFill>
                  <a:srgbClr val="ED7D31"/>
                </a:solidFill>
              </a:rPr>
              <a:t> can determine everything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06286" y="5210165"/>
            <a:ext cx="5258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rgbClr val="0F89E4"/>
                </a:solidFill>
              </a:rPr>
              <a:t>Bad FD </a:t>
            </a:r>
            <a:r>
              <a:rPr lang="en-US" sz="2000" i="1" dirty="0">
                <a:solidFill>
                  <a:srgbClr val="0F89E4"/>
                </a:solidFill>
              </a:rPr>
              <a:t>since Phone cannot determine everything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7702658" y="4439643"/>
            <a:ext cx="1317356" cy="628303"/>
          </a:xfrm>
          <a:prstGeom prst="wedgeRoundRectCallout">
            <a:avLst>
              <a:gd name="adj1" fmla="val -100833"/>
              <a:gd name="adj2" fmla="val -4880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 err="1"/>
              <a:t>EmpID</a:t>
            </a:r>
            <a:r>
              <a:rPr lang="en-US" dirty="0"/>
              <a:t> is a Key</a:t>
            </a:r>
          </a:p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203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4" grpId="0"/>
      <p:bldP spid="17" grpId="0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69356" y="231227"/>
            <a:ext cx="7990973" cy="994172"/>
          </a:xfrm>
        </p:spPr>
        <p:txBody>
          <a:bodyPr/>
          <a:lstStyle/>
          <a:p>
            <a:r>
              <a:rPr lang="en-US" dirty="0"/>
              <a:t>Exercise - 1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324341"/>
              </p:ext>
            </p:extLst>
          </p:nvPr>
        </p:nvGraphicFramePr>
        <p:xfrm>
          <a:off x="2567044" y="2005790"/>
          <a:ext cx="303404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40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06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93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11042" y="4910390"/>
            <a:ext cx="3346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Student, Course </a:t>
            </a:r>
            <a:r>
              <a:rPr lang="en-US" sz="2400" dirty="0">
                <a:ea typeface="Menlo" charset="0"/>
                <a:cs typeface="Menlo" charset="0"/>
                <a:sym typeface="Wingdings" charset="2"/>
              </a:rPr>
              <a:t> Room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975523" y="5777115"/>
            <a:ext cx="221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Course </a:t>
            </a:r>
            <a:r>
              <a:rPr lang="en-US" sz="2400" dirty="0">
                <a:ea typeface="Menlo" charset="0"/>
                <a:cs typeface="Menlo" charset="0"/>
                <a:sym typeface="Wingdings" charset="2"/>
              </a:rPr>
              <a:t> Room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044338" y="4941167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Good FD!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43524" y="5838670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Bad FD! </a:t>
            </a:r>
          </a:p>
        </p:txBody>
      </p:sp>
    </p:spTree>
    <p:extLst>
      <p:ext uri="{BB962C8B-B14F-4D97-AF65-F5344CB8AC3E}">
        <p14:creationId xmlns:p14="http://schemas.microsoft.com/office/powerpoint/2010/main" val="34837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dirty="0"/>
              <a:t>nomalies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altLang="zh-CN" dirty="0"/>
              <a:t>What’s</a:t>
            </a:r>
            <a:r>
              <a:rPr lang="zh-CN" altLang="en-US" dirty="0"/>
              <a:t> </a:t>
            </a:r>
            <a:r>
              <a:rPr lang="en-US" altLang="zh-CN" dirty="0"/>
              <a:t>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635243"/>
              </p:ext>
            </p:extLst>
          </p:nvPr>
        </p:nvGraphicFramePr>
        <p:xfrm>
          <a:off x="2696705" y="2723358"/>
          <a:ext cx="3921071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7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38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01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54265" y="5643083"/>
            <a:ext cx="554431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If everyone drops the class, we lose what room the class is in! = a </a:t>
            </a:r>
            <a:r>
              <a:rPr lang="en-US" sz="2400" b="1" i="1" u="sng" dirty="0">
                <a:latin typeface="+mj-lt"/>
              </a:rPr>
              <a:t>delete</a:t>
            </a:r>
            <a:r>
              <a:rPr lang="en-US" sz="2400" b="1" u="sng" dirty="0">
                <a:latin typeface="+mj-lt"/>
              </a:rPr>
              <a:t> anomaly</a:t>
            </a:r>
            <a:endParaRPr lang="en-US" sz="2400" dirty="0"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98436" y="3081752"/>
            <a:ext cx="1219340" cy="4340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9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“Bad” FDs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X</a:t>
            </a:r>
            <a:r>
              <a:rPr lang="en-US" dirty="0">
                <a:ea typeface="Menlo" charset="0"/>
                <a:cs typeface="Menlo" charset="0"/>
                <a:sym typeface="Wingdings" charset="2"/>
              </a:rPr>
              <a:t> Y</a:t>
            </a:r>
            <a:r>
              <a:rPr lang="en-US" dirty="0"/>
              <a:t> is a Bad FD, then X functionally determines </a:t>
            </a:r>
            <a:r>
              <a:rPr lang="en-US" i="1" dirty="0"/>
              <a:t>some</a:t>
            </a:r>
            <a:r>
              <a:rPr lang="en-US" dirty="0"/>
              <a:t> of the attributes; therefore, those other attributes can be duplicated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Recall: this means there is </a:t>
            </a:r>
            <a:r>
              <a:rPr lang="en-US" u="sng" dirty="0"/>
              <a:t>redundancy</a:t>
            </a:r>
            <a:endParaRPr lang="en-US" dirty="0"/>
          </a:p>
          <a:p>
            <a:pPr lvl="1"/>
            <a:r>
              <a:rPr lang="en-US" dirty="0"/>
              <a:t>And redundancy like this can lead to data anomalies!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66468" y="5003435"/>
            <a:ext cx="1921790" cy="121547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910663"/>
              </p:ext>
            </p:extLst>
          </p:nvPr>
        </p:nvGraphicFramePr>
        <p:xfrm>
          <a:off x="3754218" y="4654331"/>
          <a:ext cx="303404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40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06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93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6515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“Good” vs. “Bad” FDs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Decompositions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71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 (BCNF)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idea is that we define “good” and “bad” FDs as follows:</a:t>
            </a:r>
          </a:p>
          <a:p>
            <a:pPr lvl="1"/>
            <a:endParaRPr lang="en-US" sz="2100" dirty="0"/>
          </a:p>
          <a:p>
            <a:pPr lvl="1"/>
            <a:r>
              <a:rPr lang="en-US" sz="2100" dirty="0"/>
              <a:t>X </a:t>
            </a:r>
            <a:r>
              <a:rPr lang="en-US" sz="2100" dirty="0">
                <a:sym typeface="Wingdings"/>
              </a:rPr>
              <a:t> A is a “</a:t>
            </a:r>
            <a:r>
              <a:rPr lang="en-US" sz="2100" i="1" dirty="0">
                <a:sym typeface="Wingdings"/>
              </a:rPr>
              <a:t>good FD”</a:t>
            </a:r>
            <a:r>
              <a:rPr lang="en-US" sz="2100" dirty="0">
                <a:sym typeface="Wingdings"/>
              </a:rPr>
              <a:t> </a:t>
            </a:r>
            <a:r>
              <a:rPr lang="en-US" sz="2100" i="1" dirty="0">
                <a:sym typeface="Wingdings"/>
              </a:rPr>
              <a:t>if X is a key</a:t>
            </a:r>
          </a:p>
          <a:p>
            <a:pPr lvl="2"/>
            <a:r>
              <a:rPr lang="en-US" dirty="0">
                <a:sym typeface="Wingdings"/>
              </a:rPr>
              <a:t>In other words, if A is the set of all attributes</a:t>
            </a:r>
          </a:p>
          <a:p>
            <a:pPr marL="342900" lvl="1" indent="0">
              <a:buNone/>
            </a:pPr>
            <a:endParaRPr lang="en-US" sz="2100" dirty="0">
              <a:sym typeface="Wingdings"/>
            </a:endParaRPr>
          </a:p>
          <a:p>
            <a:pPr lvl="1"/>
            <a:r>
              <a:rPr lang="en-US" sz="2100" dirty="0">
                <a:sym typeface="Wingdings"/>
              </a:rPr>
              <a:t>X  A is a </a:t>
            </a:r>
            <a:r>
              <a:rPr lang="en-US" sz="2100" i="1" dirty="0">
                <a:sym typeface="Wingdings"/>
              </a:rPr>
              <a:t>“bad FD”</a:t>
            </a:r>
            <a:r>
              <a:rPr lang="en-US" sz="2100" dirty="0">
                <a:sym typeface="Wingdings"/>
              </a:rPr>
              <a:t> otherwise</a:t>
            </a:r>
          </a:p>
          <a:p>
            <a:pPr lvl="1"/>
            <a:endParaRPr lang="en-US" sz="2100" dirty="0">
              <a:sym typeface="Wingdings"/>
            </a:endParaRPr>
          </a:p>
          <a:p>
            <a:r>
              <a:rPr lang="en-US" sz="2400" dirty="0">
                <a:sym typeface="Wingdings"/>
              </a:rPr>
              <a:t>We will try to eliminate the “bad” FDs!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033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E9EF-19FA-2A4A-AA20-DF2C12A960A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5106" y="227880"/>
            <a:ext cx="78867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Boyce-</a:t>
            </a:r>
            <a:r>
              <a:rPr lang="en-US" b="1" dirty="0" err="1">
                <a:latin typeface="+mn-lt"/>
              </a:rPr>
              <a:t>Codd</a:t>
            </a:r>
            <a:r>
              <a:rPr lang="en-US" b="1" dirty="0">
                <a:latin typeface="+mn-lt"/>
              </a:rPr>
              <a:t> Normal Form (BCNF)</a:t>
            </a: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1871752" y="3448682"/>
            <a:ext cx="4992072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+mj-lt"/>
              </a:rPr>
              <a:t>A relation R is </a:t>
            </a:r>
            <a:r>
              <a:rPr lang="en-US" sz="2400" b="1" u="sng" dirty="0">
                <a:latin typeface="+mj-lt"/>
              </a:rPr>
              <a:t>in BCNF</a:t>
            </a:r>
            <a:r>
              <a:rPr lang="en-US" sz="2400" dirty="0">
                <a:latin typeface="+mj-lt"/>
              </a:rPr>
              <a:t> if: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+mj-lt"/>
              </a:rPr>
              <a:t>if </a:t>
            </a:r>
            <a:r>
              <a:rPr lang="en-US" sz="2400" b="1" dirty="0">
                <a:latin typeface="+mj-lt"/>
              </a:rPr>
              <a:t>{A</a:t>
            </a:r>
            <a:r>
              <a:rPr lang="en-US" sz="2400" b="1" baseline="-25000" dirty="0">
                <a:latin typeface="+mj-lt"/>
              </a:rPr>
              <a:t>1</a:t>
            </a:r>
            <a:r>
              <a:rPr lang="en-US" sz="2400" b="1" dirty="0">
                <a:latin typeface="+mj-lt"/>
              </a:rPr>
              <a:t>, ..., A</a:t>
            </a:r>
            <a:r>
              <a:rPr lang="en-US" sz="2400" b="1" baseline="-25000" dirty="0">
                <a:latin typeface="+mj-lt"/>
              </a:rPr>
              <a:t>n</a:t>
            </a:r>
            <a:r>
              <a:rPr lang="en-US" sz="2400" b="1" dirty="0">
                <a:latin typeface="+mj-lt"/>
              </a:rPr>
              <a:t>} </a:t>
            </a:r>
            <a:r>
              <a:rPr lang="en-US" sz="2400" b="1" dirty="0">
                <a:latin typeface="+mj-lt"/>
                <a:sym typeface="Wingdings" charset="2"/>
              </a:rPr>
              <a:t> B</a:t>
            </a:r>
            <a:r>
              <a:rPr lang="en-US" sz="2400" dirty="0">
                <a:latin typeface="+mj-lt"/>
                <a:sym typeface="Wingdings" charset="2"/>
              </a:rPr>
              <a:t> is a </a:t>
            </a:r>
            <a:r>
              <a:rPr lang="en-US" sz="2400" i="1" dirty="0">
                <a:latin typeface="+mj-lt"/>
                <a:sym typeface="Wingdings" charset="2"/>
              </a:rPr>
              <a:t>non-trivial</a:t>
            </a:r>
            <a:r>
              <a:rPr lang="en-US" sz="2400" dirty="0">
                <a:latin typeface="+mj-lt"/>
                <a:sym typeface="Wingdings" charset="2"/>
              </a:rPr>
              <a:t> FD in R</a:t>
            </a:r>
            <a:endParaRPr lang="en-US" sz="2400" dirty="0">
              <a:latin typeface="+mj-lt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+mj-lt"/>
              </a:rPr>
              <a:t>then </a:t>
            </a:r>
            <a:r>
              <a:rPr lang="en-US" sz="2400" b="1" dirty="0">
                <a:latin typeface="+mj-lt"/>
              </a:rPr>
              <a:t>{A</a:t>
            </a:r>
            <a:r>
              <a:rPr lang="en-US" sz="2400" b="1" baseline="-25000" dirty="0">
                <a:latin typeface="+mj-lt"/>
              </a:rPr>
              <a:t>1</a:t>
            </a:r>
            <a:r>
              <a:rPr lang="en-US" sz="2400" b="1" dirty="0">
                <a:latin typeface="+mj-lt"/>
              </a:rPr>
              <a:t>, ..., A</a:t>
            </a:r>
            <a:r>
              <a:rPr lang="en-US" sz="2400" b="1" baseline="-25000" dirty="0">
                <a:latin typeface="+mj-lt"/>
              </a:rPr>
              <a:t>n</a:t>
            </a:r>
            <a:r>
              <a:rPr lang="en-US" sz="2400" b="1" dirty="0">
                <a:latin typeface="+mj-lt"/>
              </a:rPr>
              <a:t>}  is a key</a:t>
            </a:r>
            <a:r>
              <a:rPr lang="en-US" sz="2400" dirty="0">
                <a:latin typeface="+mj-lt"/>
              </a:rPr>
              <a:t> for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598" name="Rectangle 6"/>
              <p:cNvSpPr>
                <a:spLocks noChangeArrowheads="1"/>
              </p:cNvSpPr>
              <p:nvPr/>
            </p:nvSpPr>
            <p:spPr bwMode="auto">
              <a:xfrm>
                <a:off x="143882" y="5550463"/>
                <a:ext cx="8969122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 i="1" dirty="0">
                    <a:solidFill>
                      <a:prstClr val="black"/>
                    </a:solidFill>
                    <a:latin typeface="+mj-lt"/>
                  </a:rPr>
                  <a:t>Equivalently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</a:rPr>
                  <a:t>: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</a:rPr>
                  <a:t> sets of attributes X, either (X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+mj-lt"/>
                  </a:rPr>
                  <a:t>+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</a:rPr>
                  <a:t> = X) or (X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+mj-lt"/>
                  </a:rPr>
                  <a:t>+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</a:rPr>
                  <a:t> = all attributes)</a:t>
                </a:r>
              </a:p>
            </p:txBody>
          </p:sp>
        </mc:Choice>
        <mc:Fallback xmlns="">
          <p:sp>
            <p:nvSpPr>
              <p:cNvPr id="238598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882" y="5550463"/>
                <a:ext cx="8969122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627468" y="2085564"/>
            <a:ext cx="323133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+mj-lt"/>
              </a:rPr>
              <a:t>A relation R is </a:t>
            </a:r>
            <a:r>
              <a:rPr lang="en-US" sz="2400" b="1" u="sng" dirty="0">
                <a:solidFill>
                  <a:prstClr val="black"/>
                </a:solidFill>
              </a:rPr>
              <a:t>in BCNF 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if:</a:t>
            </a:r>
          </a:p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+mj-lt"/>
              </a:rPr>
              <a:t>there are no “bad” FDs</a:t>
            </a:r>
          </a:p>
        </p:txBody>
      </p:sp>
    </p:spTree>
    <p:extLst>
      <p:ext uri="{BB962C8B-B14F-4D97-AF65-F5344CB8AC3E}">
        <p14:creationId xmlns:p14="http://schemas.microsoft.com/office/powerpoint/2010/main" val="45271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7" grpId="0" animBg="1"/>
      <p:bldP spid="23859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E6AF-8C50-BE43-ABE2-E13424232A1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91400"/>
            <a:ext cx="78867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Example</a:t>
            </a:r>
          </a:p>
        </p:txBody>
      </p:sp>
      <p:sp>
        <p:nvSpPr>
          <p:cNvPr id="263171" name="Text Box 3"/>
          <p:cNvSpPr txBox="1">
            <a:spLocks noChangeArrowheads="1"/>
          </p:cNvSpPr>
          <p:nvPr/>
        </p:nvSpPr>
        <p:spPr bwMode="auto">
          <a:xfrm>
            <a:off x="6311956" y="4441304"/>
            <a:ext cx="237436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100" i="1" dirty="0">
                <a:solidFill>
                  <a:prstClr val="black"/>
                </a:solidFill>
                <a:latin typeface="+mj-lt"/>
              </a:rPr>
              <a:t>What is the key?</a:t>
            </a:r>
          </a:p>
          <a:p>
            <a:pPr eaLnBrk="0" hangingPunct="0"/>
            <a:r>
              <a:rPr lang="en-US" sz="2100" i="1" dirty="0">
                <a:latin typeface="+mj-lt"/>
              </a:rPr>
              <a:t>{SIN, </a:t>
            </a:r>
            <a:r>
              <a:rPr lang="en-US" sz="2100" i="1" dirty="0" err="1">
                <a:latin typeface="+mj-lt"/>
              </a:rPr>
              <a:t>PhoneNumber</a:t>
            </a:r>
            <a:r>
              <a:rPr lang="en-US" sz="2100" i="1" dirty="0">
                <a:latin typeface="+mj-lt"/>
              </a:rPr>
              <a:t>}</a:t>
            </a:r>
          </a:p>
        </p:txBody>
      </p:sp>
      <p:graphicFrame>
        <p:nvGraphicFramePr>
          <p:cNvPr id="26317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694010"/>
              </p:ext>
            </p:extLst>
          </p:nvPr>
        </p:nvGraphicFramePr>
        <p:xfrm>
          <a:off x="628650" y="2212020"/>
          <a:ext cx="5257800" cy="17145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PhoneNumber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City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604-555-1234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Vancouver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604-555-6543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Vancouver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908-555-2121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Burnaby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908-555-1234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Burnaby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63204" name="Rectangle 36"/>
          <p:cNvSpPr>
            <a:spLocks noChangeArrowheads="1"/>
          </p:cNvSpPr>
          <p:nvPr/>
        </p:nvSpPr>
        <p:spPr bwMode="auto">
          <a:xfrm>
            <a:off x="6131996" y="2212020"/>
            <a:ext cx="2920992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{SIN}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Name,City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26499" y="4579803"/>
                <a:ext cx="2106667" cy="4616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  <m:r>
                      <a:rPr lang="en-US" sz="240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b="1" u="sng" dirty="0">
                    <a:latin typeface="+mj-lt"/>
                  </a:rPr>
                  <a:t>Not</a:t>
                </a:r>
                <a:r>
                  <a:rPr lang="en-US" sz="2400" b="1" dirty="0">
                    <a:latin typeface="+mj-lt"/>
                  </a:rPr>
                  <a:t> </a:t>
                </a:r>
                <a:r>
                  <a:rPr lang="en-US" sz="2400" dirty="0">
                    <a:latin typeface="+mj-lt"/>
                  </a:rPr>
                  <a:t>in BCNF</a:t>
                </a:r>
                <a:endParaRPr lang="en-US" sz="2400" b="1" u="sng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664" y="4963403"/>
                <a:ext cx="2749471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457950" y="2911470"/>
            <a:ext cx="26860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+mj-lt"/>
              </a:rPr>
              <a:t>This FD is </a:t>
            </a:r>
            <a:r>
              <a:rPr lang="en-US" sz="2100" i="1" dirty="0">
                <a:latin typeface="+mj-lt"/>
              </a:rPr>
              <a:t>bad </a:t>
            </a:r>
            <a:r>
              <a:rPr lang="en-US" sz="2100" dirty="0">
                <a:latin typeface="+mj-lt"/>
              </a:rPr>
              <a:t>because it is </a:t>
            </a:r>
            <a:r>
              <a:rPr lang="en-US" sz="2100" b="1" u="sng">
                <a:latin typeface="+mj-lt"/>
              </a:rPr>
              <a:t>not</a:t>
            </a:r>
            <a:r>
              <a:rPr lang="en-US" sz="2100">
                <a:latin typeface="+mj-lt"/>
              </a:rPr>
              <a:t> a key</a:t>
            </a:r>
            <a:endParaRPr lang="en-US" sz="21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8650" y="1512772"/>
            <a:ext cx="2852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Is </a:t>
            </a:r>
            <a:r>
              <a:rPr lang="en-US" sz="2400" b="1"/>
              <a:t>this table in BCNF?</a:t>
            </a:r>
          </a:p>
        </p:txBody>
      </p:sp>
    </p:spTree>
    <p:extLst>
      <p:ext uri="{BB962C8B-B14F-4D97-AF65-F5344CB8AC3E}">
        <p14:creationId xmlns:p14="http://schemas.microsoft.com/office/powerpoint/2010/main" val="84871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animBg="1"/>
      <p:bldP spid="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108D-D6E0-C94F-A0CD-16CB4AE19413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Example</a:t>
            </a:r>
          </a:p>
        </p:txBody>
      </p:sp>
      <p:graphicFrame>
        <p:nvGraphicFramePr>
          <p:cNvPr id="24166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060615"/>
              </p:ext>
            </p:extLst>
          </p:nvPr>
        </p:nvGraphicFramePr>
        <p:xfrm>
          <a:off x="628650" y="2212020"/>
          <a:ext cx="4160327" cy="1165860"/>
        </p:xfrm>
        <a:graphic>
          <a:graphicData uri="http://schemas.openxmlformats.org/drawingml/2006/table">
            <a:tbl>
              <a:tblPr/>
              <a:tblGrid>
                <a:gridCol w="8455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574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73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City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Vancouver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Burnaby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41685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176651"/>
              </p:ext>
            </p:extLst>
          </p:nvPr>
        </p:nvGraphicFramePr>
        <p:xfrm>
          <a:off x="628650" y="3666819"/>
          <a:ext cx="2971800" cy="1485900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SIN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PhoneNumber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604-555-1234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604-555-6543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908-555-2121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908-555-1234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5640524" y="2212020"/>
            <a:ext cx="2920992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{SIN}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Name,City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49776" y="5332899"/>
            <a:ext cx="189064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Now in BCNF!</a:t>
            </a:r>
            <a:endParaRPr lang="en-US" sz="2400" b="1" u="sng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66477" y="2911470"/>
            <a:ext cx="24026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+mj-lt"/>
              </a:rPr>
              <a:t>This FD is now </a:t>
            </a:r>
            <a:r>
              <a:rPr lang="en-US" sz="2100" i="1" dirty="0">
                <a:latin typeface="+mj-lt"/>
              </a:rPr>
              <a:t>good </a:t>
            </a:r>
            <a:r>
              <a:rPr lang="en-US" sz="2100" dirty="0">
                <a:latin typeface="+mj-lt"/>
              </a:rPr>
              <a:t>because it is the key</a:t>
            </a:r>
          </a:p>
        </p:txBody>
      </p:sp>
    </p:spTree>
    <p:extLst>
      <p:ext uri="{BB962C8B-B14F-4D97-AF65-F5344CB8AC3E}">
        <p14:creationId xmlns:p14="http://schemas.microsoft.com/office/powerpoint/2010/main" val="151871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628650" y="2235399"/>
            <a:ext cx="5137970" cy="30008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dirty="0" err="1">
                <a:solidFill>
                  <a:prstClr val="black"/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(R):</a:t>
            </a:r>
            <a:br>
              <a:rPr lang="en-US" sz="2100" dirty="0">
                <a:solidFill>
                  <a:prstClr val="black"/>
                </a:solidFill>
                <a:latin typeface="+mj-lt"/>
              </a:rPr>
            </a:br>
            <a:r>
              <a:rPr lang="en-US" sz="2100" dirty="0">
                <a:solidFill>
                  <a:prstClr val="black"/>
                </a:solidFill>
                <a:latin typeface="+mj-lt"/>
              </a:rPr>
              <a:t>   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Find X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s.t.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: X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≠ X and X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+ 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≠ [all attributes]</a:t>
            </a:r>
            <a:br>
              <a:rPr lang="en-US" sz="2100" dirty="0">
                <a:solidFill>
                  <a:schemeClr val="bg1"/>
                </a:solidFill>
                <a:latin typeface="+mj-lt"/>
              </a:rPr>
            </a:br>
            <a:endParaRPr lang="en-US" sz="2100" dirty="0">
              <a:solidFill>
                <a:schemeClr val="bg1"/>
              </a:solidFill>
              <a:latin typeface="+mj-lt"/>
            </a:endParaRPr>
          </a:p>
          <a:p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u="sng" dirty="0">
                <a:solidFill>
                  <a:schemeClr val="bg1"/>
                </a:solidFill>
                <a:latin typeface="+mj-lt"/>
              </a:rPr>
              <a:t>if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(not found) </a:t>
            </a:r>
            <a:r>
              <a:rPr lang="en-US" sz="2100" b="1" u="sng" dirty="0">
                <a:solidFill>
                  <a:schemeClr val="bg1"/>
                </a:solidFill>
                <a:latin typeface="+mj-lt"/>
              </a:rPr>
              <a:t>then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R</a:t>
            </a:r>
          </a:p>
          <a:p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</a:p>
          <a:p>
            <a:r>
              <a:rPr lang="en-US" sz="2100" b="1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u="sng" dirty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Y = X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- X,  Z = (X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)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C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br>
              <a:rPr lang="en-US" sz="2100" dirty="0">
                <a:solidFill>
                  <a:schemeClr val="bg1"/>
                </a:solidFill>
                <a:latin typeface="+mj-lt"/>
              </a:rPr>
            </a:br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1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1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100" b="1" dirty="0">
                <a:solidFill>
                  <a:schemeClr val="bg1"/>
                </a:solidFill>
                <a:latin typeface="+mj-lt"/>
              </a:rPr>
            </a:br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</a:p>
          <a:p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(R2)</a:t>
            </a:r>
          </a:p>
        </p:txBody>
      </p:sp>
    </p:spTree>
    <p:extLst>
      <p:ext uri="{BB962C8B-B14F-4D97-AF65-F5344CB8AC3E}">
        <p14:creationId xmlns:p14="http://schemas.microsoft.com/office/powerpoint/2010/main" val="13876375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628650" y="2235399"/>
            <a:ext cx="5137970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100" dirty="0">
                <a:solidFill>
                  <a:prstClr val="black"/>
                </a:solidFill>
                <a:latin typeface="+mj-lt"/>
              </a:rPr>
            </a:br>
            <a:r>
              <a:rPr lang="en-US" sz="2100" dirty="0">
                <a:latin typeface="+mj-lt"/>
              </a:rPr>
              <a:t>   Find </a:t>
            </a:r>
            <a:r>
              <a:rPr lang="en-US" sz="2100" i="1" dirty="0">
                <a:latin typeface="+mj-lt"/>
              </a:rPr>
              <a:t>a non-trivial bad FD: X </a:t>
            </a:r>
            <a:r>
              <a:rPr lang="en-US" sz="2100" i="1" dirty="0">
                <a:latin typeface="+mj-lt"/>
                <a:sym typeface="Wingdings"/>
              </a:rPr>
              <a:t> Y</a:t>
            </a:r>
            <a:endParaRPr lang="en-US" sz="2100" dirty="0">
              <a:latin typeface="+mj-lt"/>
            </a:endParaRPr>
          </a:p>
          <a:p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u="sng" dirty="0">
                <a:solidFill>
                  <a:schemeClr val="bg1"/>
                </a:solidFill>
                <a:latin typeface="+mj-lt"/>
              </a:rPr>
              <a:t>if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(not found) </a:t>
            </a:r>
            <a:r>
              <a:rPr lang="en-US" sz="2100" b="1" u="sng" dirty="0">
                <a:solidFill>
                  <a:schemeClr val="bg1"/>
                </a:solidFill>
                <a:latin typeface="+mj-lt"/>
              </a:rPr>
              <a:t>then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R</a:t>
            </a:r>
          </a:p>
          <a:p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</a:p>
          <a:p>
            <a:r>
              <a:rPr lang="en-US" sz="2100" b="1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u="sng" dirty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Y = X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- X,  Z = (X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)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C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br>
              <a:rPr lang="en-US" sz="2100" dirty="0">
                <a:solidFill>
                  <a:schemeClr val="bg1"/>
                </a:solidFill>
                <a:latin typeface="+mj-lt"/>
              </a:rPr>
            </a:br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1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1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100" b="1" dirty="0">
                <a:solidFill>
                  <a:schemeClr val="bg1"/>
                </a:solidFill>
                <a:latin typeface="+mj-lt"/>
              </a:rPr>
            </a:br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</a:p>
          <a:p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(R2)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4B25F1C-7B1A-D248-BD67-44C0EF4CCCD8}"/>
              </a:ext>
            </a:extLst>
          </p:cNvPr>
          <p:cNvSpPr txBox="1"/>
          <p:nvPr/>
        </p:nvSpPr>
        <p:spPr>
          <a:xfrm>
            <a:off x="6160267" y="2206063"/>
            <a:ext cx="2652765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X is not a key, i.e., </a:t>
            </a:r>
          </a:p>
          <a:p>
            <a:r>
              <a:rPr lang="en-US" sz="2000" dirty="0">
                <a:latin typeface="+mj-lt"/>
              </a:rPr>
              <a:t>X</a:t>
            </a:r>
            <a:r>
              <a:rPr lang="en-US" sz="2000" baseline="30000" dirty="0">
                <a:latin typeface="+mj-lt"/>
              </a:rPr>
              <a:t>+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/>
              <a:t>≠ 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/>
              <a:t>[all attributes]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98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628650" y="2235399"/>
            <a:ext cx="5137970" cy="30008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b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Find </a:t>
            </a: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non-trivial bad FD: X </a:t>
            </a: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 Y</a:t>
            </a:r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100" dirty="0">
              <a:latin typeface="+mj-lt"/>
            </a:endParaRPr>
          </a:p>
          <a:p>
            <a:r>
              <a:rPr lang="en-US" sz="2100" dirty="0">
                <a:latin typeface="+mj-lt"/>
              </a:rPr>
              <a:t>   </a:t>
            </a:r>
            <a:r>
              <a:rPr lang="en-US" sz="2100" b="1" u="sng" dirty="0">
                <a:latin typeface="+mj-lt"/>
              </a:rPr>
              <a:t>if</a:t>
            </a:r>
            <a:r>
              <a:rPr lang="en-US" sz="2100" dirty="0">
                <a:latin typeface="+mj-lt"/>
              </a:rPr>
              <a:t> (not found) </a:t>
            </a:r>
            <a:r>
              <a:rPr lang="en-US" sz="2100" b="1" u="sng" dirty="0">
                <a:latin typeface="+mj-lt"/>
              </a:rPr>
              <a:t>then</a:t>
            </a:r>
            <a:r>
              <a:rPr lang="en-US" sz="2100" dirty="0">
                <a:latin typeface="+mj-lt"/>
              </a:rPr>
              <a:t> </a:t>
            </a:r>
            <a:r>
              <a:rPr lang="en-US" sz="2100" b="1" dirty="0">
                <a:latin typeface="+mj-lt"/>
              </a:rPr>
              <a:t>Return</a:t>
            </a:r>
            <a:r>
              <a:rPr lang="en-US" sz="2100" dirty="0">
                <a:latin typeface="+mj-lt"/>
              </a:rPr>
              <a:t> R</a:t>
            </a:r>
          </a:p>
          <a:p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</a:p>
          <a:p>
            <a:r>
              <a:rPr lang="en-US" sz="2100" b="1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u="sng" dirty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Y = X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- X,  Z = (X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)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C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br>
              <a:rPr lang="en-US" sz="2100" dirty="0">
                <a:solidFill>
                  <a:schemeClr val="bg1"/>
                </a:solidFill>
                <a:latin typeface="+mj-lt"/>
              </a:rPr>
            </a:br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1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1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100" b="1" dirty="0">
                <a:solidFill>
                  <a:schemeClr val="bg1"/>
                </a:solidFill>
                <a:latin typeface="+mj-lt"/>
              </a:rPr>
            </a:br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</a:p>
          <a:p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(R2)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48682" y="3069508"/>
            <a:ext cx="2875936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+mj-lt"/>
              </a:rPr>
              <a:t>If no “bad” FDs found, in BCNF!</a:t>
            </a:r>
          </a:p>
        </p:txBody>
      </p:sp>
    </p:spTree>
    <p:extLst>
      <p:ext uri="{BB962C8B-B14F-4D97-AF65-F5344CB8AC3E}">
        <p14:creationId xmlns:p14="http://schemas.microsoft.com/office/powerpoint/2010/main" val="135879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628650" y="2235399"/>
            <a:ext cx="5137970" cy="30008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b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 Find </a:t>
            </a: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 non-trivial bad FD: X </a:t>
            </a: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Wingdings"/>
              </a:rPr>
              <a:t> Y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/>
            </a:r>
            <a:b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1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(not found) </a:t>
            </a:r>
            <a:r>
              <a:rPr lang="en-US" sz="21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then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Return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R</a:t>
            </a:r>
          </a:p>
          <a:p>
            <a:r>
              <a:rPr lang="en-US" sz="2100" dirty="0">
                <a:solidFill>
                  <a:prstClr val="black"/>
                </a:solidFill>
                <a:latin typeface="+mj-lt"/>
              </a:rPr>
              <a:t>   </a:t>
            </a:r>
          </a:p>
          <a:p>
            <a:r>
              <a:rPr lang="en-US" sz="2100" b="1" dirty="0">
                <a:solidFill>
                  <a:prstClr val="black"/>
                </a:solidFill>
                <a:latin typeface="+mj-lt"/>
              </a:rPr>
              <a:t>   Split R into 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X</a:t>
            </a:r>
            <a:r>
              <a:rPr lang="en-US" sz="21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and X+[rest attributes] </a:t>
            </a:r>
            <a:br>
              <a:rPr lang="en-US" sz="2100" dirty="0">
                <a:solidFill>
                  <a:prstClr val="black"/>
                </a:solidFill>
                <a:latin typeface="+mj-lt"/>
              </a:rPr>
            </a:br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1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1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100" b="1" dirty="0">
                <a:solidFill>
                  <a:schemeClr val="bg1"/>
                </a:solidFill>
                <a:latin typeface="+mj-lt"/>
              </a:rPr>
            </a:br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</a:p>
          <a:p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(R2)</a:t>
            </a:r>
          </a:p>
        </p:txBody>
      </p:sp>
      <p:sp>
        <p:nvSpPr>
          <p:cNvPr id="14" name="Oval 4"/>
          <p:cNvSpPr>
            <a:spLocks noChangeArrowheads="1"/>
          </p:cNvSpPr>
          <p:nvPr/>
        </p:nvSpPr>
        <p:spPr bwMode="auto">
          <a:xfrm>
            <a:off x="7086600" y="3235731"/>
            <a:ext cx="1714500" cy="16573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val 3"/>
          <p:cNvSpPr>
            <a:spLocks noChangeArrowheads="1"/>
          </p:cNvSpPr>
          <p:nvPr/>
        </p:nvSpPr>
        <p:spPr bwMode="auto">
          <a:xfrm>
            <a:off x="6000750" y="3178581"/>
            <a:ext cx="1714500" cy="16573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6587699" y="3897392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prstClr val="black"/>
                </a:solidFill>
              </a:rPr>
              <a:t>X</a:t>
            </a:r>
            <a:r>
              <a:rPr lang="en-US" baseline="30000" dirty="0">
                <a:solidFill>
                  <a:prstClr val="black"/>
                </a:solidFill>
              </a:rPr>
              <a:t>+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18731" y="2579350"/>
            <a:ext cx="17503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One table is X</a:t>
            </a:r>
            <a:r>
              <a:rPr lang="en-US" baseline="30000" dirty="0">
                <a:latin typeface="+mj-lt"/>
              </a:rPr>
              <a:t>+</a:t>
            </a:r>
            <a:endParaRPr lang="en-US" b="1" baseline="30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327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9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dirty="0"/>
              <a:t>nomalies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altLang="zh-CN" dirty="0"/>
              <a:t>What’s</a:t>
            </a:r>
            <a:r>
              <a:rPr lang="zh-CN" altLang="en-US" dirty="0"/>
              <a:t> </a:t>
            </a:r>
            <a:r>
              <a:rPr lang="en-US" altLang="zh-CN" dirty="0"/>
              <a:t>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553465"/>
              </p:ext>
            </p:extLst>
          </p:nvPr>
        </p:nvGraphicFramePr>
        <p:xfrm>
          <a:off x="3320861" y="2768572"/>
          <a:ext cx="3688596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19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8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383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Mike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/>
                        <a:t>AQ3149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Mary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354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/>
                        <a:t>AQ3149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354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/>
                        <a:t>AQ3149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16258" y="5796230"/>
            <a:ext cx="446351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Similarly, we can’t reserve a room without students = an </a:t>
            </a:r>
            <a:r>
              <a:rPr lang="en-US" sz="2000" b="1" i="1" u="sng" dirty="0">
                <a:latin typeface="+mj-lt"/>
              </a:rPr>
              <a:t>insert </a:t>
            </a:r>
            <a:r>
              <a:rPr lang="en-US" sz="2000" b="1" u="sng" dirty="0">
                <a:latin typeface="+mj-lt"/>
              </a:rPr>
              <a:t>anomaly</a:t>
            </a:r>
            <a:endParaRPr lang="en-US" sz="2000" dirty="0">
              <a:latin typeface="+mj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28713"/>
              </p:ext>
            </p:extLst>
          </p:nvPr>
        </p:nvGraphicFramePr>
        <p:xfrm>
          <a:off x="436298" y="4310366"/>
          <a:ext cx="233789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55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84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538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T9204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2667781" y="4432286"/>
            <a:ext cx="475488" cy="27432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Rounded Rectangle 11"/>
          <p:cNvSpPr/>
          <p:nvPr/>
        </p:nvSpPr>
        <p:spPr>
          <a:xfrm>
            <a:off x="345456" y="4280413"/>
            <a:ext cx="599941" cy="523123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09186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628650" y="2235399"/>
            <a:ext cx="5137970" cy="33239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b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 Find </a:t>
            </a: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 non-trivial bad FD: X </a:t>
            </a: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Wingdings"/>
              </a:rPr>
              <a:t> Y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/>
            </a:r>
            <a:b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1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(not found) </a:t>
            </a:r>
            <a:r>
              <a:rPr lang="en-US" sz="21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then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Return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R</a:t>
            </a:r>
          </a:p>
          <a:p>
            <a:r>
              <a:rPr lang="en-US" sz="2100" dirty="0">
                <a:solidFill>
                  <a:prstClr val="black"/>
                </a:solidFill>
                <a:latin typeface="+mj-lt"/>
              </a:rPr>
              <a:t>   </a:t>
            </a:r>
          </a:p>
          <a:p>
            <a:r>
              <a:rPr lang="en-US" sz="2100" b="1" dirty="0">
                <a:solidFill>
                  <a:prstClr val="black"/>
                </a:solidFill>
                <a:latin typeface="+mj-lt"/>
              </a:rPr>
              <a:t>   Split R into 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X</a:t>
            </a:r>
            <a:r>
              <a:rPr lang="en-US" sz="21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and </a:t>
            </a:r>
            <a:r>
              <a:rPr lang="en-US" sz="2100" dirty="0">
                <a:solidFill>
                  <a:prstClr val="black"/>
                </a:solidFill>
              </a:rPr>
              <a:t>X+[rest attributes]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100" dirty="0">
                <a:solidFill>
                  <a:prstClr val="black"/>
                </a:solidFill>
              </a:rPr>
              <a:t/>
            </a:r>
            <a:br>
              <a:rPr lang="en-US" sz="2100" dirty="0">
                <a:solidFill>
                  <a:prstClr val="black"/>
                </a:solidFill>
              </a:rPr>
            </a:br>
            <a:r>
              <a:rPr lang="en-US" sz="2100" dirty="0">
                <a:solidFill>
                  <a:schemeClr val="bg1"/>
                </a:solidFill>
              </a:rPr>
              <a:t>   </a:t>
            </a:r>
            <a:r>
              <a:rPr lang="en-US" sz="2100" b="1" dirty="0">
                <a:solidFill>
                  <a:schemeClr val="bg1"/>
                </a:solidFill>
              </a:rPr>
              <a:t>decompose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b="1" dirty="0">
                <a:solidFill>
                  <a:schemeClr val="bg1"/>
                </a:solidFill>
              </a:rPr>
              <a:t>R</a:t>
            </a:r>
            <a:r>
              <a:rPr lang="en-US" sz="2100" dirty="0">
                <a:solidFill>
                  <a:schemeClr val="bg1"/>
                </a:solidFill>
              </a:rPr>
              <a:t> into </a:t>
            </a:r>
            <a:r>
              <a:rPr lang="en-US" sz="2100" b="1" dirty="0">
                <a:solidFill>
                  <a:schemeClr val="bg1"/>
                </a:solidFill>
              </a:rPr>
              <a:t>R1(X </a:t>
            </a:r>
            <a:r>
              <a:rPr lang="en-US" sz="2100" b="1" dirty="0">
                <a:solidFill>
                  <a:schemeClr val="bg1"/>
                </a:solidFill>
                <a:sym typeface="Symbol" charset="2"/>
              </a:rPr>
              <a:t> Y</a:t>
            </a:r>
            <a:r>
              <a:rPr lang="en-US" sz="2100" b="1" dirty="0">
                <a:solidFill>
                  <a:schemeClr val="bg1"/>
                </a:solidFill>
              </a:rPr>
              <a:t>) </a:t>
            </a:r>
            <a:r>
              <a:rPr lang="en-US" sz="2100" dirty="0">
                <a:solidFill>
                  <a:schemeClr val="bg1"/>
                </a:solidFill>
              </a:rPr>
              <a:t>and </a:t>
            </a:r>
            <a:r>
              <a:rPr lang="en-US" sz="2100" b="1" dirty="0">
                <a:solidFill>
                  <a:schemeClr val="bg1"/>
                </a:solidFill>
              </a:rPr>
              <a:t>R2(X </a:t>
            </a:r>
            <a:r>
              <a:rPr lang="en-US" sz="2100" b="1" dirty="0">
                <a:solidFill>
                  <a:schemeClr val="bg1"/>
                </a:solidFill>
                <a:sym typeface="Symbol" charset="2"/>
              </a:rPr>
              <a:t> Z</a:t>
            </a:r>
            <a:r>
              <a:rPr lang="en-US" sz="2100" b="1" dirty="0">
                <a:solidFill>
                  <a:schemeClr val="bg1"/>
                </a:solidFill>
              </a:rPr>
              <a:t>)</a:t>
            </a:r>
            <a:br>
              <a:rPr lang="en-US" sz="2100" b="1" dirty="0">
                <a:solidFill>
                  <a:schemeClr val="bg1"/>
                </a:solidFill>
              </a:rPr>
            </a:br>
            <a:r>
              <a:rPr lang="en-US" sz="2100" dirty="0">
                <a:solidFill>
                  <a:schemeClr val="bg1"/>
                </a:solidFill>
              </a:rPr>
              <a:t>   </a:t>
            </a:r>
          </a:p>
          <a:p>
            <a:r>
              <a:rPr lang="en-US" sz="2100" dirty="0">
                <a:solidFill>
                  <a:schemeClr val="bg1"/>
                </a:solidFill>
              </a:rPr>
              <a:t>   </a:t>
            </a:r>
            <a:r>
              <a:rPr lang="en-US" sz="2100" b="1" dirty="0">
                <a:solidFill>
                  <a:schemeClr val="bg1"/>
                </a:solidFill>
              </a:rPr>
              <a:t>Return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BCNFDecomp</a:t>
            </a:r>
            <a:r>
              <a:rPr lang="en-US" sz="2100" dirty="0">
                <a:solidFill>
                  <a:schemeClr val="bg1"/>
                </a:solidFill>
              </a:rPr>
              <a:t>(R1), </a:t>
            </a:r>
            <a:r>
              <a:rPr lang="en-US" sz="2100" dirty="0" err="1">
                <a:solidFill>
                  <a:schemeClr val="bg1"/>
                </a:solidFill>
              </a:rPr>
              <a:t>BCNFDecomp</a:t>
            </a:r>
            <a:r>
              <a:rPr lang="en-US" sz="2100" dirty="0">
                <a:solidFill>
                  <a:schemeClr val="bg1"/>
                </a:solidFill>
              </a:rPr>
              <a:t>(R2)</a:t>
            </a:r>
          </a:p>
        </p:txBody>
      </p:sp>
      <p:sp>
        <p:nvSpPr>
          <p:cNvPr id="18" name="Oval 3"/>
          <p:cNvSpPr>
            <a:spLocks noChangeArrowheads="1"/>
          </p:cNvSpPr>
          <p:nvPr/>
        </p:nvSpPr>
        <p:spPr bwMode="auto">
          <a:xfrm>
            <a:off x="6000750" y="3178581"/>
            <a:ext cx="1714500" cy="16573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7086600" y="3235731"/>
            <a:ext cx="1714500" cy="16573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25098" y="2340924"/>
            <a:ext cx="192310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The other table is </a:t>
            </a:r>
          </a:p>
          <a:p>
            <a:r>
              <a:rPr lang="en-US" dirty="0">
                <a:solidFill>
                  <a:prstClr val="black"/>
                </a:solidFill>
              </a:rPr>
              <a:t>      X + (R </a:t>
            </a:r>
            <a:r>
              <a:rPr lang="mr-IN" dirty="0">
                <a:solidFill>
                  <a:prstClr val="black"/>
                </a:solidFill>
              </a:rPr>
              <a:t>–</a:t>
            </a:r>
            <a:r>
              <a:rPr lang="en-US" dirty="0">
                <a:solidFill>
                  <a:prstClr val="black"/>
                </a:solidFill>
              </a:rPr>
              <a:t> X</a:t>
            </a:r>
            <a:r>
              <a:rPr lang="en-US" baseline="30000" dirty="0">
                <a:solidFill>
                  <a:prstClr val="black"/>
                </a:solidFill>
              </a:rPr>
              <a:t>+</a:t>
            </a:r>
            <a:r>
              <a:rPr lang="en-US" dirty="0">
                <a:solidFill>
                  <a:prstClr val="black"/>
                </a:solidFill>
              </a:rPr>
              <a:t>) </a:t>
            </a:r>
            <a:endParaRPr lang="en-US" b="1" baseline="30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442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9" grpId="0" animBg="1"/>
      <p:bldP spid="2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31311"/>
            <a:ext cx="78867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628650" y="2235399"/>
            <a:ext cx="5137970" cy="30008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BCNFDecomp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(R):</a:t>
            </a:r>
            <a:b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Find </a:t>
            </a: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non-trivial bad FD: X </a:t>
            </a: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 Y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sz="21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(not found) </a:t>
            </a:r>
            <a:r>
              <a:rPr lang="en-US" sz="21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then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</a:t>
            </a:r>
          </a:p>
          <a:p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</a:p>
          <a:p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Split R into 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US" sz="2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X+[rest attributes]</a:t>
            </a:r>
          </a:p>
          <a:p>
            <a:endParaRPr lang="en-US" sz="2100" dirty="0">
              <a:solidFill>
                <a:prstClr val="black"/>
              </a:solidFill>
              <a:latin typeface="+mj-lt"/>
            </a:endParaRPr>
          </a:p>
          <a:p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100" b="1" dirty="0">
                <a:latin typeface="+mj-lt"/>
              </a:rPr>
              <a:t>Return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BCNFDecomp</a:t>
            </a:r>
            <a:r>
              <a:rPr lang="en-US" sz="2100" dirty="0">
                <a:latin typeface="+mj-lt"/>
              </a:rPr>
              <a:t>(R</a:t>
            </a:r>
            <a:r>
              <a:rPr lang="en-US" sz="2100" baseline="-25000" dirty="0">
                <a:latin typeface="+mj-lt"/>
              </a:rPr>
              <a:t>1</a:t>
            </a:r>
            <a:r>
              <a:rPr lang="en-US" sz="2100" dirty="0">
                <a:latin typeface="+mj-lt"/>
              </a:rPr>
              <a:t>), </a:t>
            </a:r>
            <a:r>
              <a:rPr lang="en-US" sz="2100" dirty="0" err="1">
                <a:latin typeface="+mj-lt"/>
              </a:rPr>
              <a:t>BCNFDecomp</a:t>
            </a:r>
            <a:r>
              <a:rPr lang="en-US" sz="2100" dirty="0">
                <a:latin typeface="+mj-lt"/>
              </a:rPr>
              <a:t>(R</a:t>
            </a:r>
            <a:r>
              <a:rPr lang="en-US" sz="2100" baseline="-25000" dirty="0">
                <a:latin typeface="+mj-lt"/>
              </a:rPr>
              <a:t>2</a:t>
            </a:r>
            <a:r>
              <a:rPr lang="en-US" sz="2100" dirty="0">
                <a:latin typeface="+mj-lt"/>
              </a:rPr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63431" y="4694518"/>
            <a:ext cx="284643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Proceed recursively until no more “bad” FDs!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880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31311"/>
            <a:ext cx="78867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628650" y="2235399"/>
            <a:ext cx="5137970" cy="30008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dirty="0" err="1"/>
              <a:t>BCNFDecomp</a:t>
            </a:r>
            <a:r>
              <a:rPr lang="en-US" sz="2100" dirty="0"/>
              <a:t>(R):</a:t>
            </a:r>
            <a:br>
              <a:rPr lang="en-US" sz="2100" dirty="0"/>
            </a:br>
            <a:r>
              <a:rPr lang="en-US" sz="2100" dirty="0"/>
              <a:t>    Find </a:t>
            </a:r>
            <a:r>
              <a:rPr lang="en-US" sz="2100" i="1" dirty="0"/>
              <a:t>a non-trivial bad FD: X </a:t>
            </a:r>
            <a:r>
              <a:rPr lang="en-US" sz="2100" i="1" dirty="0">
                <a:sym typeface="Wingdings"/>
              </a:rPr>
              <a:t> Y</a:t>
            </a:r>
            <a:r>
              <a:rPr lang="en-US" sz="2100" dirty="0"/>
              <a:t/>
            </a:r>
            <a:br>
              <a:rPr lang="en-US" sz="2100" dirty="0"/>
            </a:br>
            <a:endParaRPr lang="en-US" sz="2100" dirty="0"/>
          </a:p>
          <a:p>
            <a:r>
              <a:rPr lang="en-US" sz="2100" dirty="0"/>
              <a:t>   </a:t>
            </a:r>
            <a:r>
              <a:rPr lang="en-US" sz="2100" b="1" u="sng" dirty="0"/>
              <a:t>if</a:t>
            </a:r>
            <a:r>
              <a:rPr lang="en-US" sz="2100" dirty="0"/>
              <a:t> (not found) </a:t>
            </a:r>
            <a:r>
              <a:rPr lang="en-US" sz="2100" b="1" u="sng" dirty="0"/>
              <a:t>then</a:t>
            </a:r>
            <a:r>
              <a:rPr lang="en-US" sz="2100" dirty="0"/>
              <a:t> </a:t>
            </a:r>
            <a:r>
              <a:rPr lang="en-US" sz="2100" b="1" dirty="0"/>
              <a:t>Return</a:t>
            </a:r>
            <a:r>
              <a:rPr lang="en-US" sz="2100" dirty="0"/>
              <a:t> R</a:t>
            </a:r>
          </a:p>
          <a:p>
            <a:r>
              <a:rPr lang="en-US" sz="2100" dirty="0"/>
              <a:t>   </a:t>
            </a:r>
          </a:p>
          <a:p>
            <a:r>
              <a:rPr lang="en-US" sz="2100" b="1" dirty="0"/>
              <a:t>   Split R into </a:t>
            </a:r>
            <a:r>
              <a:rPr lang="en-US" sz="2100" dirty="0"/>
              <a:t>X</a:t>
            </a:r>
            <a:r>
              <a:rPr lang="en-US" sz="2100" baseline="30000" dirty="0"/>
              <a:t>+</a:t>
            </a:r>
            <a:r>
              <a:rPr lang="en-US" sz="2100" dirty="0"/>
              <a:t> and </a:t>
            </a:r>
            <a:r>
              <a:rPr lang="en-US" sz="2100" dirty="0">
                <a:solidFill>
                  <a:prstClr val="black"/>
                </a:solidFill>
              </a:rPr>
              <a:t>X+[rest attributes]</a:t>
            </a:r>
          </a:p>
          <a:p>
            <a:endParaRPr lang="en-US" sz="2100" dirty="0">
              <a:latin typeface="+mj-lt"/>
            </a:endParaRPr>
          </a:p>
          <a:p>
            <a:r>
              <a:rPr lang="en-US" sz="2100" b="1" dirty="0"/>
              <a:t>  Return</a:t>
            </a:r>
            <a:r>
              <a:rPr lang="en-US" sz="2100" dirty="0"/>
              <a:t> </a:t>
            </a:r>
            <a:r>
              <a:rPr lang="en-US" sz="2100" dirty="0" err="1"/>
              <a:t>BCNFDecomp</a:t>
            </a:r>
            <a:r>
              <a:rPr lang="en-US" sz="2100" dirty="0"/>
              <a:t>(R</a:t>
            </a:r>
            <a:r>
              <a:rPr lang="en-US" sz="2100" baseline="-25000" dirty="0"/>
              <a:t>1</a:t>
            </a:r>
            <a:r>
              <a:rPr lang="en-US" sz="2100" dirty="0"/>
              <a:t>), </a:t>
            </a:r>
            <a:r>
              <a:rPr lang="en-US" sz="2100" dirty="0" err="1"/>
              <a:t>BCNFDecomp</a:t>
            </a:r>
            <a:r>
              <a:rPr lang="en-US" sz="2100" dirty="0"/>
              <a:t>(R</a:t>
            </a:r>
            <a:r>
              <a:rPr lang="en-US" sz="2100" baseline="-25000" dirty="0"/>
              <a:t>2</a:t>
            </a:r>
            <a:r>
              <a:rPr lang="en-US" sz="2100" dirty="0"/>
              <a:t>)</a:t>
            </a:r>
          </a:p>
          <a:p>
            <a:endParaRPr lang="en-US" sz="21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3430" y="2386215"/>
            <a:ext cx="284643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Only look at the FD in the given set</a:t>
            </a:r>
            <a:endParaRPr lang="en-US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70503" y="4478928"/>
            <a:ext cx="284643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Need to imply all FDs for R</a:t>
            </a:r>
            <a:r>
              <a:rPr lang="en-US" baseline="-25000" dirty="0">
                <a:latin typeface="+mj-lt"/>
              </a:rPr>
              <a:t>1</a:t>
            </a:r>
            <a:r>
              <a:rPr lang="en-US" dirty="0">
                <a:latin typeface="+mj-lt"/>
              </a:rPr>
              <a:t> and R</a:t>
            </a:r>
            <a:r>
              <a:rPr lang="en-US" baseline="-25000" dirty="0">
                <a:latin typeface="+mj-lt"/>
              </a:rPr>
              <a:t>2</a:t>
            </a:r>
            <a:endParaRPr lang="en-US" b="1" baseline="-25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171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0F21E9-5EB2-474A-B597-CC2D7428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3357EEC-C620-DC46-833F-A04A6F061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63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7F0C1123-40F2-0443-9001-0155336DA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192786"/>
              </p:ext>
            </p:extLst>
          </p:nvPr>
        </p:nvGraphicFramePr>
        <p:xfrm>
          <a:off x="891998" y="1662470"/>
          <a:ext cx="303404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40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06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93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B3353588-05AF-7745-8263-7610BD5B3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356677"/>
              </p:ext>
            </p:extLst>
          </p:nvPr>
        </p:nvGraphicFramePr>
        <p:xfrm>
          <a:off x="131937" y="4772305"/>
          <a:ext cx="1783997" cy="194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9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40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Student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Course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081482AA-457C-7D4B-B40C-326DA6004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168211"/>
              </p:ext>
            </p:extLst>
          </p:nvPr>
        </p:nvGraphicFramePr>
        <p:xfrm>
          <a:off x="2471719" y="4772307"/>
          <a:ext cx="1707271" cy="1165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7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85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Course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Room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T9204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xmlns="" id="{27CEB5A5-1DA6-0A42-92AD-017A17E0D464}"/>
              </a:ext>
            </a:extLst>
          </p:cNvPr>
          <p:cNvSpPr/>
          <p:nvPr/>
        </p:nvSpPr>
        <p:spPr>
          <a:xfrm rot="7645194">
            <a:off x="1203182" y="3934902"/>
            <a:ext cx="978408" cy="419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xmlns="" id="{341389C9-4116-954A-9143-14AF4828FC8E}"/>
              </a:ext>
            </a:extLst>
          </p:cNvPr>
          <p:cNvSpPr/>
          <p:nvPr/>
        </p:nvSpPr>
        <p:spPr>
          <a:xfrm rot="2378321">
            <a:off x="2247156" y="3884976"/>
            <a:ext cx="978408" cy="484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52E7442-E2F0-B141-9349-BB1465100B0B}"/>
              </a:ext>
            </a:extLst>
          </p:cNvPr>
          <p:cNvSpPr txBox="1"/>
          <p:nvPr/>
        </p:nvSpPr>
        <p:spPr>
          <a:xfrm>
            <a:off x="5112217" y="2142014"/>
            <a:ext cx="2216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Course </a:t>
            </a:r>
            <a:r>
              <a:rPr lang="en-US" sz="2400" dirty="0">
                <a:sym typeface="Wingdings" pitchFamily="2" charset="2"/>
              </a:rPr>
              <a:t> Room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745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6833" y="2359840"/>
            <a:ext cx="2146574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1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R(A,B,C,D,E)</a:t>
            </a:r>
            <a:endParaRPr lang="en-US" sz="21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28650" y="2359840"/>
            <a:ext cx="4378428" cy="26314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BCNFDecomp</a:t>
            </a:r>
            <a:r>
              <a:rPr lang="en-US" dirty="0"/>
              <a:t>(R):</a:t>
            </a:r>
            <a:br>
              <a:rPr lang="en-US" dirty="0"/>
            </a:br>
            <a:r>
              <a:rPr lang="en-US" dirty="0"/>
              <a:t>    Find </a:t>
            </a:r>
            <a:r>
              <a:rPr lang="en-US" i="1" dirty="0"/>
              <a:t>a non-trivial bad FD: X </a:t>
            </a:r>
            <a:r>
              <a:rPr lang="en-US" i="1" dirty="0">
                <a:sym typeface="Wingdings"/>
              </a:rPr>
              <a:t> 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   </a:t>
            </a:r>
            <a:r>
              <a:rPr lang="en-US" b="1" u="sng" dirty="0"/>
              <a:t>if</a:t>
            </a:r>
            <a:r>
              <a:rPr lang="en-US" dirty="0"/>
              <a:t> (not found) </a:t>
            </a:r>
            <a:r>
              <a:rPr lang="en-US" b="1" u="sng" dirty="0"/>
              <a:t>then</a:t>
            </a:r>
            <a:r>
              <a:rPr lang="en-US" dirty="0"/>
              <a:t> </a:t>
            </a:r>
            <a:r>
              <a:rPr lang="en-US" b="1" dirty="0"/>
              <a:t>Return</a:t>
            </a:r>
            <a:r>
              <a:rPr lang="en-US" dirty="0"/>
              <a:t> R</a:t>
            </a:r>
          </a:p>
          <a:p>
            <a:r>
              <a:rPr lang="en-US" dirty="0"/>
              <a:t>   </a:t>
            </a:r>
          </a:p>
          <a:p>
            <a:r>
              <a:rPr lang="en-US" b="1" dirty="0"/>
              <a:t>   Split R into </a:t>
            </a:r>
            <a:r>
              <a:rPr lang="en-US" dirty="0"/>
              <a:t>X</a:t>
            </a:r>
            <a:r>
              <a:rPr lang="en-US" baseline="30000" dirty="0"/>
              <a:t>+</a:t>
            </a:r>
            <a:r>
              <a:rPr lang="en-US" dirty="0"/>
              <a:t> and </a:t>
            </a:r>
            <a:r>
              <a:rPr lang="en-US" dirty="0">
                <a:solidFill>
                  <a:prstClr val="black"/>
                </a:solidFill>
              </a:rPr>
              <a:t>X+[rest attributes]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  Return</a:t>
            </a:r>
            <a:r>
              <a:rPr lang="en-US" dirty="0"/>
              <a:t> </a:t>
            </a:r>
            <a:r>
              <a:rPr lang="en-US" dirty="0" err="1"/>
              <a:t>BCNFDecomp</a:t>
            </a:r>
            <a:r>
              <a:rPr lang="en-US" dirty="0"/>
              <a:t>(R</a:t>
            </a:r>
            <a:r>
              <a:rPr lang="en-US" baseline="-25000" dirty="0"/>
              <a:t>1</a:t>
            </a:r>
            <a:r>
              <a:rPr lang="en-US" dirty="0"/>
              <a:t>), </a:t>
            </a:r>
            <a:r>
              <a:rPr lang="en-US" dirty="0" err="1"/>
              <a:t>BCNFDecomp</a:t>
            </a:r>
            <a:r>
              <a:rPr lang="en-US" dirty="0"/>
              <a:t>(R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28650" y="328206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Exercise - 2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66833" y="3194000"/>
            <a:ext cx="2146574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 </a:t>
            </a:r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{B,C}</a:t>
            </a:r>
          </a:p>
          <a:p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 </a:t>
            </a:r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{D}</a:t>
            </a:r>
          </a:p>
        </p:txBody>
      </p:sp>
    </p:spTree>
    <p:extLst>
      <p:ext uri="{BB962C8B-B14F-4D97-AF65-F5344CB8AC3E}">
        <p14:creationId xmlns:p14="http://schemas.microsoft.com/office/powerpoint/2010/main" val="4352615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3D04-EE70-B349-A33E-80782C59E7D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Exercise - 2 </a:t>
            </a:r>
          </a:p>
        </p:txBody>
      </p:sp>
      <p:sp>
        <p:nvSpPr>
          <p:cNvPr id="245766" name="Oval 6"/>
          <p:cNvSpPr>
            <a:spLocks noChangeArrowheads="1"/>
          </p:cNvSpPr>
          <p:nvPr/>
        </p:nvSpPr>
        <p:spPr bwMode="auto">
          <a:xfrm>
            <a:off x="1759598" y="1947735"/>
            <a:ext cx="4377152" cy="10148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100" dirty="0">
                <a:solidFill>
                  <a:schemeClr val="accent2"/>
                </a:solidFill>
                <a:latin typeface="Calibri"/>
              </a:rPr>
              <a:t>R(A,B,C,D,E)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C00000"/>
                </a:solidFill>
              </a:rPr>
              <a:t>{A}</a:t>
            </a:r>
            <a:r>
              <a:rPr lang="en-US" sz="2000" baseline="30000" dirty="0">
                <a:solidFill>
                  <a:srgbClr val="C00000"/>
                </a:solidFill>
              </a:rPr>
              <a:t>+</a:t>
            </a:r>
            <a:r>
              <a:rPr lang="en-US" sz="2000" dirty="0">
                <a:solidFill>
                  <a:srgbClr val="C00000"/>
                </a:solidFill>
              </a:rPr>
              <a:t> = {A,B,C,D} ≠ {A,B,C,D,E}</a:t>
            </a:r>
            <a:endParaRPr lang="en-US" sz="2100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245768" name="Oval 8"/>
          <p:cNvSpPr>
            <a:spLocks noChangeArrowheads="1"/>
          </p:cNvSpPr>
          <p:nvPr/>
        </p:nvSpPr>
        <p:spPr bwMode="auto">
          <a:xfrm>
            <a:off x="357619" y="3601604"/>
            <a:ext cx="3779718" cy="103870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100" dirty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sz="2100" baseline="-25000" dirty="0">
                <a:solidFill>
                  <a:schemeClr val="accent2"/>
                </a:solidFill>
                <a:latin typeface="Calibri"/>
              </a:rPr>
              <a:t>1</a:t>
            </a:r>
            <a:r>
              <a:rPr lang="en-US" sz="2100" dirty="0">
                <a:solidFill>
                  <a:schemeClr val="accent2"/>
                </a:solidFill>
                <a:latin typeface="Calibri"/>
              </a:rPr>
              <a:t>(A,B,C,D)</a:t>
            </a:r>
            <a:r>
              <a:rPr lang="en-US" sz="2100" dirty="0">
                <a:solidFill>
                  <a:prstClr val="black"/>
                </a:solidFill>
                <a:latin typeface="Calibri"/>
              </a:rPr>
              <a:t/>
            </a:r>
            <a:br>
              <a:rPr lang="en-US" sz="2100" dirty="0">
                <a:solidFill>
                  <a:prstClr val="black"/>
                </a:solidFill>
                <a:latin typeface="Calibri"/>
              </a:rPr>
            </a:br>
            <a:r>
              <a:rPr lang="en-US" sz="21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100" dirty="0">
                <a:solidFill>
                  <a:srgbClr val="C00000"/>
                </a:solidFill>
                <a:latin typeface="Calibri"/>
              </a:rPr>
              <a:t>{C}</a:t>
            </a:r>
            <a:r>
              <a:rPr lang="en-US" sz="2100" baseline="30000" dirty="0">
                <a:solidFill>
                  <a:srgbClr val="C00000"/>
                </a:solidFill>
                <a:latin typeface="Calibri"/>
              </a:rPr>
              <a:t>+</a:t>
            </a:r>
            <a:r>
              <a:rPr lang="en-US" sz="2100" dirty="0">
                <a:solidFill>
                  <a:srgbClr val="C00000"/>
                </a:solidFill>
                <a:latin typeface="Calibri"/>
              </a:rPr>
              <a:t> = {C,D} ≠ {A,B,C,D}</a:t>
            </a:r>
          </a:p>
        </p:txBody>
      </p:sp>
      <p:sp>
        <p:nvSpPr>
          <p:cNvPr id="245769" name="Oval 9"/>
          <p:cNvSpPr>
            <a:spLocks noChangeArrowheads="1"/>
          </p:cNvSpPr>
          <p:nvPr/>
        </p:nvSpPr>
        <p:spPr bwMode="auto">
          <a:xfrm>
            <a:off x="6310949" y="5062537"/>
            <a:ext cx="1323983" cy="58426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100" dirty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sz="2100" baseline="-25000" dirty="0">
                <a:solidFill>
                  <a:schemeClr val="accent2"/>
                </a:solidFill>
                <a:latin typeface="Calibri"/>
              </a:rPr>
              <a:t>2</a:t>
            </a:r>
            <a:r>
              <a:rPr lang="en-US" sz="2100" dirty="0">
                <a:solidFill>
                  <a:schemeClr val="accent2"/>
                </a:solidFill>
                <a:latin typeface="Calibri"/>
              </a:rPr>
              <a:t>(A,E)</a:t>
            </a:r>
          </a:p>
        </p:txBody>
      </p:sp>
      <p:cxnSp>
        <p:nvCxnSpPr>
          <p:cNvPr id="245773" name="AutoShape 13"/>
          <p:cNvCxnSpPr>
            <a:cxnSpLocks noChangeShapeType="1"/>
            <a:stCxn id="245766" idx="4"/>
            <a:endCxn id="245768" idx="0"/>
          </p:cNvCxnSpPr>
          <p:nvPr/>
        </p:nvCxnSpPr>
        <p:spPr bwMode="auto">
          <a:xfrm flipH="1">
            <a:off x="2247478" y="2962633"/>
            <a:ext cx="1700696" cy="6389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5774" name="AutoShape 14"/>
          <p:cNvCxnSpPr>
            <a:cxnSpLocks noChangeShapeType="1"/>
            <a:stCxn id="245766" idx="4"/>
            <a:endCxn id="245769" idx="0"/>
          </p:cNvCxnSpPr>
          <p:nvPr/>
        </p:nvCxnSpPr>
        <p:spPr bwMode="auto">
          <a:xfrm>
            <a:off x="3948174" y="2962633"/>
            <a:ext cx="3024767" cy="20999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45770" name="Oval 10"/>
          <p:cNvSpPr>
            <a:spLocks noChangeArrowheads="1"/>
          </p:cNvSpPr>
          <p:nvPr/>
        </p:nvSpPr>
        <p:spPr bwMode="auto">
          <a:xfrm>
            <a:off x="374392" y="5062537"/>
            <a:ext cx="1385206" cy="58426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100" dirty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sz="1350" baseline="-25000" dirty="0">
                <a:solidFill>
                  <a:schemeClr val="accent2"/>
                </a:solidFill>
                <a:latin typeface="Calibri"/>
              </a:rPr>
              <a:t>11</a:t>
            </a:r>
            <a:r>
              <a:rPr lang="en-US" sz="2100" dirty="0">
                <a:solidFill>
                  <a:schemeClr val="accent2"/>
                </a:solidFill>
                <a:latin typeface="Calibri"/>
              </a:rPr>
              <a:t>(C,D)</a:t>
            </a:r>
          </a:p>
        </p:txBody>
      </p:sp>
      <p:sp>
        <p:nvSpPr>
          <p:cNvPr id="245771" name="Oval 11"/>
          <p:cNvSpPr>
            <a:spLocks noChangeArrowheads="1"/>
          </p:cNvSpPr>
          <p:nvPr/>
        </p:nvSpPr>
        <p:spPr bwMode="auto">
          <a:xfrm>
            <a:off x="2815318" y="5046034"/>
            <a:ext cx="1670669" cy="58426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100" dirty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sz="1350" baseline="-25000" dirty="0">
                <a:solidFill>
                  <a:schemeClr val="accent2"/>
                </a:solidFill>
                <a:latin typeface="Calibri"/>
              </a:rPr>
              <a:t>12</a:t>
            </a:r>
            <a:r>
              <a:rPr lang="en-US" sz="2100" dirty="0">
                <a:solidFill>
                  <a:schemeClr val="accent2"/>
                </a:solidFill>
                <a:latin typeface="Calibri"/>
              </a:rPr>
              <a:t>(A,B,C)</a:t>
            </a:r>
          </a:p>
        </p:txBody>
      </p:sp>
      <p:cxnSp>
        <p:nvCxnSpPr>
          <p:cNvPr id="245775" name="AutoShape 15"/>
          <p:cNvCxnSpPr>
            <a:cxnSpLocks noChangeShapeType="1"/>
            <a:stCxn id="245768" idx="4"/>
            <a:endCxn id="245770" idx="0"/>
          </p:cNvCxnSpPr>
          <p:nvPr/>
        </p:nvCxnSpPr>
        <p:spPr bwMode="auto">
          <a:xfrm flipH="1">
            <a:off x="1066995" y="4640305"/>
            <a:ext cx="1180483" cy="4222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5776" name="AutoShape 16"/>
          <p:cNvCxnSpPr>
            <a:cxnSpLocks noChangeShapeType="1"/>
            <a:stCxn id="245768" idx="4"/>
            <a:endCxn id="245771" idx="0"/>
          </p:cNvCxnSpPr>
          <p:nvPr/>
        </p:nvCxnSpPr>
        <p:spPr bwMode="auto">
          <a:xfrm>
            <a:off x="2247478" y="4640305"/>
            <a:ext cx="1403175" cy="4057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6599220" y="1394689"/>
            <a:ext cx="2146574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1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R(A,B,C,D,E)</a:t>
            </a:r>
            <a:endParaRPr lang="en-US" sz="21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99220" y="2000236"/>
            <a:ext cx="2146574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 </a:t>
            </a:r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{B,C}</a:t>
            </a:r>
          </a:p>
          <a:p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 </a:t>
            </a:r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{D}</a:t>
            </a:r>
          </a:p>
        </p:txBody>
      </p:sp>
    </p:spTree>
    <p:extLst>
      <p:ext uri="{BB962C8B-B14F-4D97-AF65-F5344CB8AC3E}">
        <p14:creationId xmlns:p14="http://schemas.microsoft.com/office/powerpoint/2010/main" val="111146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6" grpId="0" animBg="1" autoUpdateAnimBg="0"/>
      <p:bldP spid="245768" grpId="0" animBg="1"/>
      <p:bldP spid="245769" grpId="0" animBg="1"/>
      <p:bldP spid="245770" grpId="0" animBg="1"/>
      <p:bldP spid="24577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“Good” vs. “Bad” FDs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Decompositions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55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713E-6982-4F42-8D47-6293227203A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Decompositions in General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2010247" y="4670312"/>
            <a:ext cx="514916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100" dirty="0">
                <a:solidFill>
                  <a:schemeClr val="accent2"/>
                </a:solidFill>
                <a:latin typeface="+mj-lt"/>
              </a:rPr>
              <a:t>R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= the </a:t>
            </a:r>
            <a:r>
              <a:rPr lang="en-US" sz="2100" i="1" dirty="0">
                <a:solidFill>
                  <a:prstClr val="black"/>
                </a:solidFill>
                <a:latin typeface="+mj-lt"/>
              </a:rPr>
              <a:t>projection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of R on </a:t>
            </a:r>
            <a:r>
              <a:rPr lang="en-US" sz="2100" dirty="0">
                <a:solidFill>
                  <a:schemeClr val="accent2"/>
                </a:solidFill>
                <a:latin typeface="+mj-lt"/>
              </a:rPr>
              <a:t>A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100" dirty="0">
                <a:solidFill>
                  <a:schemeClr val="accent2"/>
                </a:solidFill>
                <a:latin typeface="+mj-lt"/>
              </a:rPr>
              <a:t>, ..., A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n</a:t>
            </a:r>
            <a:r>
              <a:rPr lang="en-US" sz="2100" dirty="0">
                <a:solidFill>
                  <a:schemeClr val="accent2"/>
                </a:solidFill>
                <a:latin typeface="+mj-lt"/>
              </a:rPr>
              <a:t>, B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100" dirty="0">
                <a:solidFill>
                  <a:schemeClr val="accent2"/>
                </a:solidFill>
                <a:latin typeface="+mj-lt"/>
              </a:rPr>
              <a:t>, ..., </a:t>
            </a:r>
            <a:r>
              <a:rPr lang="en-US" sz="2100" dirty="0" err="1">
                <a:solidFill>
                  <a:schemeClr val="accent2"/>
                </a:solidFill>
                <a:latin typeface="+mj-lt"/>
              </a:rPr>
              <a:t>B</a:t>
            </a:r>
            <a:r>
              <a:rPr lang="en-US" sz="2100" baseline="-25000" dirty="0" err="1">
                <a:solidFill>
                  <a:schemeClr val="accent2"/>
                </a:solidFill>
                <a:latin typeface="+mj-lt"/>
              </a:rPr>
              <a:t>m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 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2419208" y="2654755"/>
            <a:ext cx="4472245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,...,B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baseline="-25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1455888" y="3662534"/>
            <a:ext cx="315983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baseline="-25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33478" name="Rectangle 6"/>
          <p:cNvSpPr>
            <a:spLocks noChangeArrowheads="1"/>
          </p:cNvSpPr>
          <p:nvPr/>
        </p:nvSpPr>
        <p:spPr bwMode="auto">
          <a:xfrm>
            <a:off x="4806088" y="3662534"/>
            <a:ext cx="315983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baseline="-25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33479" name="Line 7"/>
          <p:cNvSpPr>
            <a:spLocks noChangeShapeType="1"/>
          </p:cNvSpPr>
          <p:nvPr/>
        </p:nvSpPr>
        <p:spPr bwMode="auto">
          <a:xfrm flipH="1">
            <a:off x="2696970" y="3095477"/>
            <a:ext cx="1025013" cy="5223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3480" name="Line 8"/>
          <p:cNvSpPr>
            <a:spLocks noChangeShapeType="1"/>
          </p:cNvSpPr>
          <p:nvPr/>
        </p:nvSpPr>
        <p:spPr bwMode="auto">
          <a:xfrm>
            <a:off x="4916603" y="3073108"/>
            <a:ext cx="966019" cy="5670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010246" y="5113267"/>
            <a:ext cx="509947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100" dirty="0">
                <a:solidFill>
                  <a:schemeClr val="accent2"/>
                </a:solidFill>
                <a:latin typeface="+mj-lt"/>
              </a:rPr>
              <a:t>R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2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= the </a:t>
            </a:r>
            <a:r>
              <a:rPr lang="en-US" sz="2100" i="1" dirty="0">
                <a:solidFill>
                  <a:prstClr val="black"/>
                </a:solidFill>
                <a:latin typeface="+mj-lt"/>
              </a:rPr>
              <a:t>projection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of R on </a:t>
            </a:r>
            <a:r>
              <a:rPr lang="en-US" sz="2100" dirty="0">
                <a:solidFill>
                  <a:schemeClr val="accent2"/>
                </a:solidFill>
                <a:latin typeface="+mj-lt"/>
              </a:rPr>
              <a:t>A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100" dirty="0">
                <a:solidFill>
                  <a:schemeClr val="accent2"/>
                </a:solidFill>
                <a:latin typeface="+mj-lt"/>
              </a:rPr>
              <a:t>, ..., A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n</a:t>
            </a:r>
            <a:r>
              <a:rPr lang="en-US" sz="2100" dirty="0">
                <a:solidFill>
                  <a:schemeClr val="accent2"/>
                </a:solidFill>
                <a:latin typeface="+mj-lt"/>
              </a:rPr>
              <a:t>, C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100" dirty="0">
                <a:solidFill>
                  <a:schemeClr val="accent2"/>
                </a:solidFill>
                <a:latin typeface="+mj-lt"/>
              </a:rPr>
              <a:t>, ..., </a:t>
            </a:r>
            <a:r>
              <a:rPr lang="en-US" sz="2100" dirty="0" err="1">
                <a:solidFill>
                  <a:schemeClr val="accent2"/>
                </a:solidFill>
                <a:latin typeface="+mj-lt"/>
              </a:rPr>
              <a:t>C</a:t>
            </a:r>
            <a:r>
              <a:rPr lang="en-US" sz="2100" baseline="-25000" dirty="0" err="1">
                <a:solidFill>
                  <a:schemeClr val="accent2"/>
                </a:solidFill>
                <a:latin typeface="+mj-lt"/>
              </a:rPr>
              <a:t>p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363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/>
      <p:bldP spid="233477" grpId="0" animBg="1"/>
      <p:bldP spid="233478" grpId="0" animBg="1"/>
      <p:bldP spid="233479" grpId="0" animBg="1"/>
      <p:bldP spid="233480" grpId="0" animBg="1"/>
      <p:bldP spid="1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2024" y="5609468"/>
            <a:ext cx="1600200" cy="273844"/>
          </a:xfrm>
        </p:spPr>
        <p:txBody>
          <a:bodyPr/>
          <a:lstStyle/>
          <a:p>
            <a:fld id="{16FA80AB-1CD0-0C40-95AA-40D8B5DE940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Lossless Decompositions</a:t>
            </a:r>
          </a:p>
        </p:txBody>
      </p:sp>
      <p:graphicFrame>
        <p:nvGraphicFramePr>
          <p:cNvPr id="234500" name="Group 4"/>
          <p:cNvGraphicFramePr>
            <a:graphicFrameLocks noGrp="1"/>
          </p:cNvGraphicFramePr>
          <p:nvPr>
            <p:extLst/>
          </p:nvPr>
        </p:nvGraphicFramePr>
        <p:xfrm>
          <a:off x="1874225" y="2327211"/>
          <a:ext cx="3643011" cy="1371600"/>
        </p:xfrm>
        <a:graphic>
          <a:graphicData uri="http://schemas.openxmlformats.org/drawingml/2006/table">
            <a:tbl>
              <a:tblPr/>
              <a:tblGrid>
                <a:gridCol w="14496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55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278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34522" name="Group 26"/>
          <p:cNvGraphicFramePr>
            <a:graphicFrameLocks noGrp="1"/>
          </p:cNvGraphicFramePr>
          <p:nvPr>
            <p:extLst/>
          </p:nvPr>
        </p:nvGraphicFramePr>
        <p:xfrm>
          <a:off x="1099202" y="4343877"/>
          <a:ext cx="2132365" cy="1371600"/>
        </p:xfrm>
        <a:graphic>
          <a:graphicData uri="http://schemas.openxmlformats.org/drawingml/2006/table">
            <a:tbl>
              <a:tblPr/>
              <a:tblGrid>
                <a:gridCol w="13342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81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34541" name="Group 45"/>
          <p:cNvGraphicFramePr>
            <a:graphicFrameLocks noGrp="1"/>
          </p:cNvGraphicFramePr>
          <p:nvPr>
            <p:extLst/>
          </p:nvPr>
        </p:nvGraphicFramePr>
        <p:xfrm>
          <a:off x="4031277" y="4343877"/>
          <a:ext cx="2514715" cy="1402513"/>
        </p:xfrm>
        <a:graphic>
          <a:graphicData uri="http://schemas.openxmlformats.org/drawingml/2006/table">
            <a:tbl>
              <a:tblPr/>
              <a:tblGrid>
                <a:gridCol w="12789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5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3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34558" name="Line 62"/>
          <p:cNvSpPr>
            <a:spLocks noChangeShapeType="1"/>
          </p:cNvSpPr>
          <p:nvPr/>
        </p:nvSpPr>
        <p:spPr bwMode="auto">
          <a:xfrm flipH="1">
            <a:off x="2316834" y="3943350"/>
            <a:ext cx="28575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4559" name="Line 63"/>
          <p:cNvSpPr>
            <a:spLocks noChangeShapeType="1"/>
          </p:cNvSpPr>
          <p:nvPr/>
        </p:nvSpPr>
        <p:spPr bwMode="auto">
          <a:xfrm>
            <a:off x="4945734" y="3943350"/>
            <a:ext cx="3429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4560" name="Text Box 64"/>
          <p:cNvSpPr txBox="1">
            <a:spLocks noChangeArrowheads="1"/>
          </p:cNvSpPr>
          <p:nvPr/>
        </p:nvSpPr>
        <p:spPr bwMode="auto">
          <a:xfrm>
            <a:off x="6541343" y="3082569"/>
            <a:ext cx="2180882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 dirty="0">
                <a:solidFill>
                  <a:prstClr val="black"/>
                </a:solidFill>
                <a:latin typeface="+mj-lt"/>
              </a:rPr>
              <a:t>It is a </a:t>
            </a:r>
            <a:r>
              <a:rPr lang="en-US" sz="2100" b="1" u="sng" dirty="0">
                <a:solidFill>
                  <a:prstClr val="black"/>
                </a:solidFill>
                <a:latin typeface="+mj-lt"/>
              </a:rPr>
              <a:t>Lossless decomposition</a:t>
            </a:r>
          </a:p>
        </p:txBody>
      </p:sp>
    </p:spTree>
    <p:extLst>
      <p:ext uri="{BB962C8B-B14F-4D97-AF65-F5344CB8AC3E}">
        <p14:creationId xmlns:p14="http://schemas.microsoft.com/office/powerpoint/2010/main" val="94080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58" grpId="0" animBg="1"/>
      <p:bldP spid="234559" grpId="0" animBg="1"/>
      <p:bldP spid="23456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Lossless Decompositions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55888" y="4491913"/>
            <a:ext cx="6461870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prstClr val="black"/>
                </a:solidFill>
                <a:latin typeface="+mj-lt"/>
              </a:rPr>
              <a:t>A decomposition R </a:t>
            </a:r>
            <a:r>
              <a:rPr lang="en-US" sz="2100" dirty="0">
                <a:solidFill>
                  <a:prstClr val="black"/>
                </a:solidFill>
                <a:latin typeface="+mj-lt"/>
                <a:sym typeface="Wingdings"/>
              </a:rPr>
              <a:t>to (R1, R2) is </a:t>
            </a:r>
            <a:r>
              <a:rPr lang="en-US" sz="2100" b="1" u="sng" dirty="0">
                <a:solidFill>
                  <a:prstClr val="black"/>
                </a:solidFill>
                <a:latin typeface="+mj-lt"/>
                <a:sym typeface="Wingdings"/>
              </a:rPr>
              <a:t>lossless</a:t>
            </a:r>
            <a:r>
              <a:rPr lang="en-US" sz="2100" dirty="0">
                <a:solidFill>
                  <a:prstClr val="black"/>
                </a:solidFill>
                <a:latin typeface="+mj-lt"/>
                <a:sym typeface="Wingdings"/>
              </a:rPr>
              <a:t> if R = 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R1 Join R2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419209" y="2127686"/>
            <a:ext cx="439418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,...,B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baseline="-25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455888" y="3135465"/>
            <a:ext cx="315983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baseline="-25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4806088" y="3135465"/>
            <a:ext cx="315983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baseline="-25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 flipH="1">
            <a:off x="2696970" y="2568408"/>
            <a:ext cx="1025013" cy="5223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4916603" y="2546040"/>
            <a:ext cx="966019" cy="5670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857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Elimination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Anomalies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better?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43796"/>
              </p:ext>
            </p:extLst>
          </p:nvPr>
        </p:nvGraphicFramePr>
        <p:xfrm>
          <a:off x="1172074" y="2852665"/>
          <a:ext cx="2232269" cy="1965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06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15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/>
                        <a:t>Student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/>
                        <a:t>Course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Mike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dirty="0"/>
                        <a:t>354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Mary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dirty="0"/>
                        <a:t>354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dirty="0"/>
                        <a:t>354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/>
                        <a:t>..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..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494801"/>
              </p:ext>
            </p:extLst>
          </p:nvPr>
        </p:nvGraphicFramePr>
        <p:xfrm>
          <a:off x="3767779" y="3169385"/>
          <a:ext cx="2152574" cy="1165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14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11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/>
                        <a:t>Course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/>
                        <a:t>Room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altLang="zh-CN" sz="2100" dirty="0"/>
                        <a:t>354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dirty="0"/>
                        <a:t>AQ3149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altLang="zh-CN" sz="2100" dirty="0"/>
                        <a:t>454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dirty="0"/>
                        <a:t>T9204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115874" y="5565102"/>
            <a:ext cx="453290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+mj-lt"/>
              </a:rPr>
              <a:t>W</a:t>
            </a:r>
            <a:r>
              <a:rPr lang="en-US" sz="2400" dirty="0">
                <a:latin typeface="+mj-lt"/>
              </a:rPr>
              <a:t>hy this design may be better</a:t>
            </a:r>
            <a:r>
              <a:rPr lang="en-US" altLang="zh-CN" sz="2400" dirty="0">
                <a:latin typeface="+mj-lt"/>
              </a:rPr>
              <a:t>?</a:t>
            </a:r>
          </a:p>
          <a:p>
            <a:pPr algn="ctr"/>
            <a:r>
              <a:rPr lang="en-US" altLang="zh-CN" sz="2400" dirty="0">
                <a:latin typeface="+mj-lt"/>
              </a:rPr>
              <a:t>H</a:t>
            </a:r>
            <a:r>
              <a:rPr lang="en-US" sz="2400" dirty="0">
                <a:latin typeface="+mj-lt"/>
              </a:rPr>
              <a:t>ow to find this </a:t>
            </a:r>
            <a:r>
              <a:rPr lang="en-US" sz="2400" i="1" dirty="0">
                <a:latin typeface="+mj-lt"/>
              </a:rPr>
              <a:t>decomposition</a:t>
            </a:r>
            <a:r>
              <a:rPr lang="en-US" altLang="zh-CN" sz="2400" i="1" dirty="0">
                <a:latin typeface="+mj-lt"/>
              </a:rPr>
              <a:t>?</a:t>
            </a:r>
            <a:endParaRPr lang="en-US" sz="24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57950" y="3065812"/>
            <a:ext cx="2443828" cy="1292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14313" indent="-214313">
              <a:buFont typeface="Arial"/>
              <a:buChar char="•"/>
            </a:pPr>
            <a:r>
              <a:rPr lang="en-US" sz="1950" dirty="0">
                <a:latin typeface="+mj-lt"/>
              </a:rPr>
              <a:t>Redundancy? </a:t>
            </a:r>
          </a:p>
          <a:p>
            <a:pPr marL="214313" indent="-214313">
              <a:buFont typeface="Arial"/>
              <a:buChar char="•"/>
            </a:pPr>
            <a:r>
              <a:rPr lang="en-US" sz="1950" dirty="0">
                <a:latin typeface="+mj-lt"/>
              </a:rPr>
              <a:t>Update anomaly? </a:t>
            </a:r>
          </a:p>
          <a:p>
            <a:pPr marL="214313" indent="-214313">
              <a:buFont typeface="Arial"/>
              <a:buChar char="•"/>
            </a:pPr>
            <a:r>
              <a:rPr lang="en-US" sz="1950" dirty="0">
                <a:latin typeface="+mj-lt"/>
              </a:rPr>
              <a:t>Delete anomaly?</a:t>
            </a:r>
          </a:p>
          <a:p>
            <a:pPr marL="214313" indent="-214313">
              <a:buFont typeface="Arial"/>
              <a:buChar char="•"/>
            </a:pPr>
            <a:r>
              <a:rPr lang="en-US" sz="1950" dirty="0">
                <a:latin typeface="+mj-lt"/>
              </a:rPr>
              <a:t>Insert anomaly?</a:t>
            </a:r>
          </a:p>
        </p:txBody>
      </p:sp>
    </p:spTree>
    <p:extLst>
      <p:ext uri="{BB962C8B-B14F-4D97-AF65-F5344CB8AC3E}">
        <p14:creationId xmlns:p14="http://schemas.microsoft.com/office/powerpoint/2010/main" val="205765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BDDF-0355-E84F-9D92-0AD1470BA50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Lossy</a:t>
            </a:r>
            <a:r>
              <a:rPr lang="en-US" dirty="0"/>
              <a:t> Decomposition</a:t>
            </a:r>
          </a:p>
        </p:txBody>
      </p:sp>
      <p:graphicFrame>
        <p:nvGraphicFramePr>
          <p:cNvPr id="235524" name="Group 4"/>
          <p:cNvGraphicFramePr>
            <a:graphicFrameLocks noGrp="1"/>
          </p:cNvGraphicFramePr>
          <p:nvPr>
            <p:extLst/>
          </p:nvPr>
        </p:nvGraphicFramePr>
        <p:xfrm>
          <a:off x="1838121" y="2185160"/>
          <a:ext cx="3430529" cy="1371600"/>
        </p:xfrm>
        <a:graphic>
          <a:graphicData uri="http://schemas.openxmlformats.org/drawingml/2006/table">
            <a:tbl>
              <a:tblPr/>
              <a:tblGrid>
                <a:gridCol w="13482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38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4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35546" name="Group 26"/>
          <p:cNvGraphicFramePr>
            <a:graphicFrameLocks noGrp="1"/>
          </p:cNvGraphicFramePr>
          <p:nvPr>
            <p:extLst/>
          </p:nvPr>
        </p:nvGraphicFramePr>
        <p:xfrm>
          <a:off x="628651" y="4252913"/>
          <a:ext cx="2571026" cy="1371600"/>
        </p:xfrm>
        <a:graphic>
          <a:graphicData uri="http://schemas.openxmlformats.org/drawingml/2006/table">
            <a:tbl>
              <a:tblPr/>
              <a:tblGrid>
                <a:gridCol w="1206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45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35563" name="Group 43"/>
          <p:cNvGraphicFramePr>
            <a:graphicFrameLocks noGrp="1"/>
          </p:cNvGraphicFramePr>
          <p:nvPr>
            <p:extLst/>
          </p:nvPr>
        </p:nvGraphicFramePr>
        <p:xfrm>
          <a:off x="4439612" y="4245328"/>
          <a:ext cx="2071480" cy="1371600"/>
        </p:xfrm>
        <a:graphic>
          <a:graphicData uri="http://schemas.openxmlformats.org/drawingml/2006/table">
            <a:tbl>
              <a:tblPr/>
              <a:tblGrid>
                <a:gridCol w="7655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59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35580" name="Line 60"/>
          <p:cNvSpPr>
            <a:spLocks noChangeShapeType="1"/>
          </p:cNvSpPr>
          <p:nvPr/>
        </p:nvSpPr>
        <p:spPr bwMode="auto">
          <a:xfrm flipH="1">
            <a:off x="2399324" y="3754027"/>
            <a:ext cx="5715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5581" name="Line 61"/>
          <p:cNvSpPr>
            <a:spLocks noChangeShapeType="1"/>
          </p:cNvSpPr>
          <p:nvPr/>
        </p:nvSpPr>
        <p:spPr bwMode="auto">
          <a:xfrm>
            <a:off x="4211012" y="3729593"/>
            <a:ext cx="4572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Text Box 64"/>
          <p:cNvSpPr txBox="1">
            <a:spLocks noChangeArrowheads="1"/>
          </p:cNvSpPr>
          <p:nvPr/>
        </p:nvSpPr>
        <p:spPr bwMode="auto">
          <a:xfrm>
            <a:off x="6545991" y="3054040"/>
            <a:ext cx="1871227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 dirty="0">
                <a:solidFill>
                  <a:prstClr val="black"/>
                </a:solidFill>
                <a:latin typeface="+mj-lt"/>
              </a:rPr>
              <a:t>What’s wrong here?</a:t>
            </a:r>
          </a:p>
        </p:txBody>
      </p:sp>
      <p:sp>
        <p:nvSpPr>
          <p:cNvPr id="14" name="Text Box 64"/>
          <p:cNvSpPr txBox="1">
            <a:spLocks noChangeArrowheads="1"/>
          </p:cNvSpPr>
          <p:nvPr/>
        </p:nvSpPr>
        <p:spPr bwMode="auto">
          <a:xfrm>
            <a:off x="6545991" y="2088362"/>
            <a:ext cx="2176234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i="1" dirty="0">
                <a:solidFill>
                  <a:prstClr val="black"/>
                </a:solidFill>
                <a:latin typeface="+mj-lt"/>
              </a:rPr>
              <a:t>However sometimes it isn’t</a:t>
            </a:r>
          </a:p>
        </p:txBody>
      </p:sp>
    </p:spTree>
    <p:extLst>
      <p:ext uri="{BB962C8B-B14F-4D97-AF65-F5344CB8AC3E}">
        <p14:creationId xmlns:p14="http://schemas.microsoft.com/office/powerpoint/2010/main" val="80625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0" grpId="0" animBg="1"/>
      <p:bldP spid="235581" grpId="0" animBg="1"/>
      <p:bldP spid="13" grpId="0" animBg="1"/>
      <p:bldP spid="1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Lossless Decompositions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57900" y="5624514"/>
            <a:ext cx="1600200" cy="273844"/>
          </a:xfrm>
        </p:spPr>
        <p:txBody>
          <a:bodyPr/>
          <a:lstStyle/>
          <a:p>
            <a:fld id="{38AA3BBF-E7E7-3F42-AC8F-029477547D0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017391" y="5304121"/>
            <a:ext cx="5109219" cy="415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 dirty="0">
                <a:solidFill>
                  <a:prstClr val="black"/>
                </a:solidFill>
                <a:latin typeface="+mj-lt"/>
              </a:rPr>
              <a:t>BCNF decomposition is always lossless.  Why?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5569458" y="4067873"/>
            <a:ext cx="2844496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100" dirty="0">
                <a:solidFill>
                  <a:prstClr val="black"/>
                </a:solidFill>
                <a:latin typeface="+mj-lt"/>
              </a:rPr>
              <a:t>Note: don’t need </a:t>
            </a:r>
          </a:p>
          <a:p>
            <a:pPr eaLnBrk="0" hangingPunct="0"/>
            <a:r>
              <a:rPr lang="en-US" sz="2100" dirty="0">
                <a:solidFill>
                  <a:srgbClr val="C0504D"/>
                </a:solidFill>
                <a:latin typeface="+mj-lt"/>
              </a:rPr>
              <a:t>{A</a:t>
            </a:r>
            <a:r>
              <a:rPr lang="en-US" sz="2100" baseline="-25000" dirty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, ..., A</a:t>
            </a:r>
            <a:r>
              <a:rPr lang="en-US" sz="2100" baseline="-25000" dirty="0">
                <a:solidFill>
                  <a:srgbClr val="C0504D"/>
                </a:solidFill>
                <a:latin typeface="+mj-lt"/>
              </a:rPr>
              <a:t>n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} </a:t>
            </a:r>
            <a:r>
              <a:rPr lang="en-US" sz="2100" dirty="0">
                <a:solidFill>
                  <a:prstClr val="black"/>
                </a:solidFill>
                <a:latin typeface="+mj-lt"/>
                <a:sym typeface="Wingdings" charset="2"/>
              </a:rPr>
              <a:t> 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{C</a:t>
            </a:r>
            <a:r>
              <a:rPr lang="en-US" sz="2100" baseline="-25000" dirty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, ..., </a:t>
            </a:r>
            <a:r>
              <a:rPr lang="en-US" sz="2100" dirty="0" err="1">
                <a:solidFill>
                  <a:srgbClr val="C0504D"/>
                </a:solidFill>
                <a:latin typeface="+mj-lt"/>
              </a:rPr>
              <a:t>C</a:t>
            </a:r>
            <a:r>
              <a:rPr lang="en-US" sz="2100" baseline="-25000" dirty="0" err="1">
                <a:solidFill>
                  <a:srgbClr val="C0504D"/>
                </a:solidFill>
                <a:latin typeface="+mj-lt"/>
              </a:rPr>
              <a:t>p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693174" y="4067874"/>
            <a:ext cx="4063181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100" dirty="0">
                <a:solidFill>
                  <a:prstClr val="black"/>
                </a:solidFill>
                <a:latin typeface="+mj-lt"/>
              </a:rPr>
              <a:t>If </a:t>
            </a:r>
            <a:r>
              <a:rPr lang="en-US" sz="2100" dirty="0">
                <a:solidFill>
                  <a:prstClr val="black"/>
                </a:solidFill>
                <a:latin typeface="+mj-lt"/>
                <a:sym typeface="Symbol" charset="2"/>
              </a:rPr>
              <a:t> 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{A</a:t>
            </a:r>
            <a:r>
              <a:rPr lang="en-US" sz="2100" baseline="-25000" dirty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, ..., A</a:t>
            </a:r>
            <a:r>
              <a:rPr lang="en-US" sz="2100" baseline="-25000" dirty="0">
                <a:solidFill>
                  <a:srgbClr val="C0504D"/>
                </a:solidFill>
                <a:latin typeface="+mj-lt"/>
              </a:rPr>
              <a:t>n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} </a:t>
            </a:r>
            <a:r>
              <a:rPr lang="en-US" sz="2100" dirty="0">
                <a:solidFill>
                  <a:prstClr val="black"/>
                </a:solidFill>
                <a:latin typeface="+mj-lt"/>
                <a:sym typeface="Wingdings" charset="2"/>
              </a:rPr>
              <a:t> 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{B</a:t>
            </a:r>
            <a:r>
              <a:rPr lang="en-US" sz="2100" baseline="-25000" dirty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, ..., </a:t>
            </a:r>
            <a:r>
              <a:rPr lang="en-US" sz="2100" dirty="0" err="1">
                <a:solidFill>
                  <a:srgbClr val="C0504D"/>
                </a:solidFill>
                <a:latin typeface="+mj-lt"/>
              </a:rPr>
              <a:t>B</a:t>
            </a:r>
            <a:r>
              <a:rPr lang="en-US" sz="2100" baseline="-25000" dirty="0" err="1">
                <a:solidFill>
                  <a:srgbClr val="C0504D"/>
                </a:solidFill>
                <a:latin typeface="+mj-lt"/>
              </a:rPr>
              <a:t>m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}</a:t>
            </a:r>
            <a:r>
              <a:rPr lang="en-US" sz="2100" baseline="-25000" dirty="0">
                <a:solidFill>
                  <a:prstClr val="black"/>
                </a:solidFill>
                <a:latin typeface="+mj-lt"/>
              </a:rPr>
              <a:t> </a:t>
            </a:r>
            <a:endParaRPr lang="en-US" sz="2100" dirty="0">
              <a:solidFill>
                <a:srgbClr val="C0504D"/>
              </a:solidFill>
              <a:latin typeface="+mj-lt"/>
            </a:endParaRPr>
          </a:p>
          <a:p>
            <a:pPr eaLnBrk="0" hangingPunct="0"/>
            <a:r>
              <a:rPr lang="en-US" sz="2100" dirty="0">
                <a:solidFill>
                  <a:prstClr val="black"/>
                </a:solidFill>
                <a:latin typeface="+mj-lt"/>
              </a:rPr>
              <a:t>Then the decomposition is lossless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419209" y="2127686"/>
            <a:ext cx="4296696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,...,B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baseline="-25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455888" y="3135465"/>
            <a:ext cx="315983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baseline="-25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4806088" y="3135465"/>
            <a:ext cx="315983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baseline="-25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 flipH="1">
            <a:off x="2696970" y="2568408"/>
            <a:ext cx="1025013" cy="5223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4916603" y="2546040"/>
            <a:ext cx="966019" cy="5670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01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B649-7A93-A340-958D-4CBCC7BA211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A Problem with BCNF</a:t>
            </a:r>
          </a:p>
        </p:txBody>
      </p:sp>
      <p:sp>
        <p:nvSpPr>
          <p:cNvPr id="202768" name="Text Box 16"/>
          <p:cNvSpPr txBox="1">
            <a:spLocks noChangeArrowheads="1"/>
          </p:cNvSpPr>
          <p:nvPr/>
        </p:nvSpPr>
        <p:spPr bwMode="auto">
          <a:xfrm>
            <a:off x="5121378" y="2057401"/>
            <a:ext cx="3897221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{Unit}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{Company}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Company,Product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{Unit}</a:t>
            </a:r>
          </a:p>
        </p:txBody>
      </p:sp>
      <p:sp>
        <p:nvSpPr>
          <p:cNvPr id="202769" name="Text Box 17"/>
          <p:cNvSpPr txBox="1">
            <a:spLocks noChangeArrowheads="1"/>
          </p:cNvSpPr>
          <p:nvPr/>
        </p:nvSpPr>
        <p:spPr bwMode="auto">
          <a:xfrm>
            <a:off x="5232121" y="3276542"/>
            <a:ext cx="362956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100" dirty="0">
                <a:latin typeface="+mj-lt"/>
              </a:rPr>
              <a:t>We do a BCNF decomposition on a “bad” FD:</a:t>
            </a:r>
          </a:p>
          <a:p>
            <a:pPr eaLnBrk="0" hangingPunct="0"/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Symbol" charset="2"/>
              </a:rPr>
              <a:t>=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{Unit, Company}</a:t>
            </a:r>
          </a:p>
        </p:txBody>
      </p:sp>
      <p:sp>
        <p:nvSpPr>
          <p:cNvPr id="202771" name="Text Box 19"/>
          <p:cNvSpPr txBox="1">
            <a:spLocks noChangeArrowheads="1"/>
          </p:cNvSpPr>
          <p:nvPr/>
        </p:nvSpPr>
        <p:spPr bwMode="auto">
          <a:xfrm>
            <a:off x="1321334" y="5209014"/>
            <a:ext cx="6501332" cy="4385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50" dirty="0">
                <a:solidFill>
                  <a:prstClr val="black"/>
                </a:solidFill>
                <a:latin typeface="+mj-lt"/>
              </a:rPr>
              <a:t>We lose the FD </a:t>
            </a:r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100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Company,Product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 </a:t>
            </a:r>
            <a:r>
              <a:rPr lang="en-US" sz="2100" dirty="0"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{Unit}</a:t>
            </a:r>
            <a:r>
              <a:rPr lang="en-US" sz="2250" dirty="0">
                <a:solidFill>
                  <a:prstClr val="black"/>
                </a:solidFill>
                <a:latin typeface="+mj-lt"/>
              </a:rPr>
              <a:t>!!</a:t>
            </a:r>
          </a:p>
        </p:txBody>
      </p:sp>
      <p:graphicFrame>
        <p:nvGraphicFramePr>
          <p:cNvPr id="202786" name="Group 34"/>
          <p:cNvGraphicFramePr>
            <a:graphicFrameLocks noGrp="1"/>
          </p:cNvGraphicFramePr>
          <p:nvPr>
            <p:extLst/>
          </p:nvPr>
        </p:nvGraphicFramePr>
        <p:xfrm>
          <a:off x="1082163" y="2067184"/>
          <a:ext cx="2971801" cy="700704"/>
        </p:xfrm>
        <a:graphic>
          <a:graphicData uri="http://schemas.openxmlformats.org/drawingml/2006/table">
            <a:tbl>
              <a:tblPr/>
              <a:tblGrid>
                <a:gridCol w="7558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53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03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Company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03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2802" name="Group 50"/>
          <p:cNvGraphicFramePr>
            <a:graphicFrameLocks noGrp="1"/>
          </p:cNvGraphicFramePr>
          <p:nvPr>
            <p:extLst/>
          </p:nvPr>
        </p:nvGraphicFramePr>
        <p:xfrm>
          <a:off x="346587" y="3504318"/>
          <a:ext cx="1985502" cy="686378"/>
        </p:xfrm>
        <a:graphic>
          <a:graphicData uri="http://schemas.openxmlformats.org/drawingml/2006/table">
            <a:tbl>
              <a:tblPr/>
              <a:tblGrid>
                <a:gridCol w="8277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77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3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Company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3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2804" name="Group 52"/>
          <p:cNvGraphicFramePr>
            <a:graphicFrameLocks noGrp="1"/>
          </p:cNvGraphicFramePr>
          <p:nvPr>
            <p:extLst/>
          </p:nvPr>
        </p:nvGraphicFramePr>
        <p:xfrm>
          <a:off x="2905913" y="3475158"/>
          <a:ext cx="1953202" cy="715538"/>
        </p:xfrm>
        <a:graphic>
          <a:graphicData uri="http://schemas.openxmlformats.org/drawingml/2006/table">
            <a:tbl>
              <a:tblPr/>
              <a:tblGrid>
                <a:gridCol w="9766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66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77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77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1253613" y="2881052"/>
            <a:ext cx="2857500" cy="514350"/>
            <a:chOff x="672" y="1920"/>
            <a:chExt cx="2400" cy="432"/>
          </a:xfrm>
        </p:grpSpPr>
        <p:sp>
          <p:nvSpPr>
            <p:cNvPr id="202816" name="Line 64"/>
            <p:cNvSpPr>
              <a:spLocks noChangeShapeType="1"/>
            </p:cNvSpPr>
            <p:nvPr/>
          </p:nvSpPr>
          <p:spPr bwMode="auto">
            <a:xfrm flipH="1">
              <a:off x="672" y="1920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2817" name="Line 65"/>
            <p:cNvSpPr>
              <a:spLocks noChangeShapeType="1"/>
            </p:cNvSpPr>
            <p:nvPr/>
          </p:nvSpPr>
          <p:spPr bwMode="auto">
            <a:xfrm>
              <a:off x="2688" y="19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2819" name="Text Box 67"/>
          <p:cNvSpPr txBox="1">
            <a:spLocks noChangeArrowheads="1"/>
          </p:cNvSpPr>
          <p:nvPr/>
        </p:nvSpPr>
        <p:spPr bwMode="auto">
          <a:xfrm>
            <a:off x="346588" y="4432334"/>
            <a:ext cx="2781531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{Unit} 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{Company}</a:t>
            </a:r>
            <a:endParaRPr lang="en-US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71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9" grpId="0" autoUpdateAnimBg="0"/>
      <p:bldP spid="202771" grpId="0" animBg="1" autoUpdateAnimBg="0"/>
      <p:bldP spid="202819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B4F4-B201-5046-8F87-59DB0DAD636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started with a table R and FDs F</a:t>
            </a:r>
          </a:p>
          <a:p>
            <a:endParaRPr lang="en-US" dirty="0"/>
          </a:p>
          <a:p>
            <a:r>
              <a:rPr lang="en-US" dirty="0"/>
              <a:t>We decomposed R into BCNF tables R</a:t>
            </a:r>
            <a:r>
              <a:rPr lang="en-US" baseline="-25000" dirty="0"/>
              <a:t>1</a:t>
            </a:r>
            <a:r>
              <a:rPr lang="en-US" dirty="0"/>
              <a:t>, R</a:t>
            </a:r>
            <a:r>
              <a:rPr lang="en-US" baseline="-25000" dirty="0"/>
              <a:t>2</a:t>
            </a:r>
            <a:r>
              <a:rPr lang="en-US" dirty="0"/>
              <a:t>, …</a:t>
            </a:r>
            <a:br>
              <a:rPr lang="en-US" dirty="0"/>
            </a:br>
            <a:r>
              <a:rPr lang="en-US" dirty="0"/>
              <a:t>with their own FDs F</a:t>
            </a:r>
            <a:r>
              <a:rPr lang="en-US" baseline="-25000" dirty="0"/>
              <a:t>1</a:t>
            </a:r>
            <a:r>
              <a:rPr lang="en-US" dirty="0"/>
              <a:t>, F</a:t>
            </a:r>
            <a:r>
              <a:rPr lang="en-US" baseline="-25000" dirty="0"/>
              <a:t>2</a:t>
            </a:r>
            <a:r>
              <a:rPr lang="en-US" dirty="0"/>
              <a:t>, …</a:t>
            </a:r>
          </a:p>
          <a:p>
            <a:endParaRPr lang="en-US" dirty="0"/>
          </a:p>
          <a:p>
            <a:r>
              <a:rPr lang="en-US" dirty="0"/>
              <a:t>We insert some tuples into each of the relations—which satisfy their local FDs but when reconstruct it violates some FD </a:t>
            </a:r>
            <a:r>
              <a:rPr lang="en-US" b="1" dirty="0"/>
              <a:t>across </a:t>
            </a:r>
            <a:r>
              <a:rPr lang="en-US" dirty="0"/>
              <a:t>tables!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5003" y="5754083"/>
            <a:ext cx="5961647" cy="7848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250" u="sng" dirty="0">
                <a:solidFill>
                  <a:prstClr val="black"/>
                </a:solidFill>
                <a:latin typeface="+mj-lt"/>
              </a:rPr>
              <a:t>Practical Problem</a:t>
            </a:r>
            <a:r>
              <a:rPr lang="en-US" sz="2250" dirty="0">
                <a:solidFill>
                  <a:prstClr val="black"/>
                </a:solidFill>
                <a:latin typeface="+mj-lt"/>
              </a:rPr>
              <a:t>: To enforce FD, must reconstruct R—</a:t>
            </a:r>
            <a:r>
              <a:rPr lang="en-US" sz="2250" i="1" dirty="0">
                <a:solidFill>
                  <a:prstClr val="black"/>
                </a:solidFill>
                <a:latin typeface="+mj-lt"/>
              </a:rPr>
              <a:t>on each insert!</a:t>
            </a:r>
          </a:p>
        </p:txBody>
      </p:sp>
    </p:spTree>
    <p:extLst>
      <p:ext uri="{BB962C8B-B14F-4D97-AF65-F5344CB8AC3E}">
        <p14:creationId xmlns:p14="http://schemas.microsoft.com/office/powerpoint/2010/main" val="52493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B4F4-B201-5046-8F87-59DB0DAD636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Trade-offs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25625"/>
            <a:ext cx="8058150" cy="4351338"/>
          </a:xfrm>
        </p:spPr>
        <p:txBody>
          <a:bodyPr>
            <a:normAutofit/>
          </a:bodyPr>
          <a:lstStyle/>
          <a:p>
            <a:r>
              <a:rPr lang="en-US" b="1" dirty="0"/>
              <a:t>Different Normal Forms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901" y="5784548"/>
            <a:ext cx="5961647" cy="7848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250" dirty="0">
                <a:solidFill>
                  <a:prstClr val="black"/>
                </a:solidFill>
                <a:latin typeface="+mj-lt"/>
              </a:rPr>
              <a:t>BCNF still most common- with additional steps to keep track of lost FDs…</a:t>
            </a:r>
            <a:endParaRPr lang="en-US" sz="2250" i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9438556-37A0-834F-B6A3-BACEC1279BF2}"/>
              </a:ext>
            </a:extLst>
          </p:cNvPr>
          <p:cNvSpPr/>
          <p:nvPr/>
        </p:nvSpPr>
        <p:spPr>
          <a:xfrm>
            <a:off x="1873135" y="2756514"/>
            <a:ext cx="51319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Prevent Decomposition Problems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4797BE1-4C5C-264B-97A0-49EADC0D4B11}"/>
              </a:ext>
            </a:extLst>
          </p:cNvPr>
          <p:cNvSpPr/>
          <p:nvPr/>
        </p:nvSpPr>
        <p:spPr>
          <a:xfrm>
            <a:off x="2849949" y="3933893"/>
            <a:ext cx="32431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Remove Redundancy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0232246-812C-554F-B44D-0C55363ADE18}"/>
              </a:ext>
            </a:extLst>
          </p:cNvPr>
          <p:cNvSpPr/>
          <p:nvPr/>
        </p:nvSpPr>
        <p:spPr>
          <a:xfrm>
            <a:off x="4116538" y="3289997"/>
            <a:ext cx="6451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VS </a:t>
            </a:r>
          </a:p>
        </p:txBody>
      </p:sp>
    </p:spTree>
    <p:extLst>
      <p:ext uri="{BB962C8B-B14F-4D97-AF65-F5344CB8AC3E}">
        <p14:creationId xmlns:p14="http://schemas.microsoft.com/office/powerpoint/2010/main" val="74072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75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0131AE09-6003-F74E-AEE3-FB0329650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“Good” vs. “Bad” FDs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Decompositions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972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0689"/>
            <a:ext cx="8515351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copied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inspired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endParaRPr lang="en-US" dirty="0"/>
          </a:p>
          <a:p>
            <a:pPr lvl="1"/>
            <a:r>
              <a:rPr lang="en-US" altLang="zh-CN" dirty="0"/>
              <a:t>“W4111: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Eugene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Columbia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“CSE344:</a:t>
            </a:r>
            <a:r>
              <a:rPr lang="zh-CN" altLang="en-US" dirty="0"/>
              <a:t> </a:t>
            </a:r>
            <a:r>
              <a:rPr lang="en-US" altLang="zh-CN" dirty="0"/>
              <a:t>Introduction to Data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Dan</a:t>
            </a:r>
            <a:r>
              <a:rPr lang="zh-CN" altLang="en-US" dirty="0"/>
              <a:t> </a:t>
            </a:r>
            <a:r>
              <a:rPr lang="en-US" altLang="zh-CN" dirty="0" err="1"/>
              <a:t>Suciu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 of</a:t>
            </a:r>
            <a:r>
              <a:rPr lang="zh-CN" altLang="en-US" dirty="0"/>
              <a:t> </a:t>
            </a:r>
            <a:r>
              <a:rPr lang="en-US" altLang="zh-CN" dirty="0"/>
              <a:t>Washington</a:t>
            </a:r>
          </a:p>
          <a:p>
            <a:pPr lvl="1"/>
            <a:r>
              <a:rPr lang="en-US" altLang="zh-CN" dirty="0"/>
              <a:t>“CMPT354: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John Edgar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Simon</a:t>
            </a:r>
            <a:r>
              <a:rPr lang="zh-CN" altLang="en-US" dirty="0"/>
              <a:t> </a:t>
            </a:r>
            <a:r>
              <a:rPr lang="en-US" altLang="zh-CN" dirty="0"/>
              <a:t>Fraser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“CS186: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Joe</a:t>
            </a:r>
            <a:r>
              <a:rPr lang="zh-CN" altLang="en-US" dirty="0"/>
              <a:t> </a:t>
            </a:r>
            <a:r>
              <a:rPr lang="en-US" altLang="zh-CN" dirty="0" err="1"/>
              <a:t>Hellerstein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UC</a:t>
            </a:r>
            <a:r>
              <a:rPr lang="zh-CN" altLang="en-US" dirty="0"/>
              <a:t> </a:t>
            </a:r>
            <a:r>
              <a:rPr lang="en-US" altLang="zh-CN" dirty="0"/>
              <a:t>Berkeley</a:t>
            </a:r>
          </a:p>
          <a:p>
            <a:pPr lvl="1"/>
            <a:r>
              <a:rPr lang="en-US" altLang="zh-CN" dirty="0"/>
              <a:t>“CS145:</a:t>
            </a:r>
            <a:r>
              <a:rPr lang="zh-CN" altLang="en-US" dirty="0"/>
              <a:t> </a:t>
            </a:r>
            <a:r>
              <a:rPr lang="en-US" altLang="zh-CN" dirty="0"/>
              <a:t>Introduction to 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Peter</a:t>
            </a:r>
            <a:r>
              <a:rPr lang="zh-CN" altLang="en-US" dirty="0"/>
              <a:t> </a:t>
            </a:r>
            <a:r>
              <a:rPr lang="en-US" altLang="zh-CN" dirty="0" err="1"/>
              <a:t>Bailis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Stanford</a:t>
            </a:r>
          </a:p>
          <a:p>
            <a:pPr lvl="1"/>
            <a:r>
              <a:rPr lang="en-US" altLang="zh-CN" dirty="0"/>
              <a:t>“CS 348: Introduction to Database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Grant Weddell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Waterloo</a:t>
            </a:r>
          </a:p>
          <a:p>
            <a:pPr lvl="1"/>
            <a:endParaRPr lang="en-US" altLang="zh-CN" sz="2000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D140D70-CF44-D54B-9AE3-D29B681A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47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190" y="124761"/>
            <a:ext cx="7886700" cy="1325563"/>
          </a:xfrm>
        </p:spPr>
        <p:txBody>
          <a:bodyPr/>
          <a:lstStyle/>
          <a:p>
            <a:r>
              <a:rPr lang="en-US" dirty="0"/>
              <a:t>Normal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23111"/>
            <a:ext cx="7886700" cy="3466862"/>
          </a:xfrm>
        </p:spPr>
        <p:txBody>
          <a:bodyPr>
            <a:normAutofit lnSpcReduction="10000"/>
          </a:bodyPr>
          <a:lstStyle/>
          <a:p>
            <a:r>
              <a:rPr lang="en-US" u="sng" dirty="0"/>
              <a:t>1</a:t>
            </a:r>
            <a:r>
              <a:rPr lang="en-US" u="sng" baseline="30000" dirty="0"/>
              <a:t>st</a:t>
            </a:r>
            <a:r>
              <a:rPr lang="en-US" u="sng" dirty="0"/>
              <a:t> Normal Form (1NF)</a:t>
            </a:r>
            <a:r>
              <a:rPr lang="en-US" dirty="0"/>
              <a:t> = All tables are flat</a:t>
            </a:r>
          </a:p>
          <a:p>
            <a:endParaRPr lang="en-US" i="1" u="sng" dirty="0"/>
          </a:p>
          <a:p>
            <a:r>
              <a:rPr lang="en-US" i="1" u="sng" dirty="0"/>
              <a:t>2</a:t>
            </a:r>
            <a:r>
              <a:rPr lang="en-US" i="1" u="sng" baseline="30000" dirty="0"/>
              <a:t>nd</a:t>
            </a:r>
            <a:r>
              <a:rPr lang="en-US" i="1" u="sng" dirty="0"/>
              <a:t> Normal Form</a:t>
            </a:r>
            <a:r>
              <a:rPr lang="en-US" i="1" dirty="0"/>
              <a:t> = disused</a:t>
            </a:r>
          </a:p>
          <a:p>
            <a:endParaRPr lang="en-US" b="1" u="sng" dirty="0"/>
          </a:p>
          <a:p>
            <a:r>
              <a:rPr lang="en-US" u="sng" dirty="0"/>
              <a:t>Boyce-</a:t>
            </a:r>
            <a:r>
              <a:rPr lang="en-US" u="sng" dirty="0" err="1"/>
              <a:t>Codd</a:t>
            </a:r>
            <a:r>
              <a:rPr lang="en-US" u="sng" dirty="0"/>
              <a:t> Normal Form (BCNF)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bad</a:t>
            </a:r>
            <a:r>
              <a:rPr lang="zh-CN" altLang="en-US" dirty="0"/>
              <a:t> </a:t>
            </a:r>
            <a:r>
              <a:rPr lang="en-US" altLang="zh-CN" dirty="0"/>
              <a:t>FDs</a:t>
            </a:r>
            <a:endParaRPr lang="en-US" dirty="0"/>
          </a:p>
          <a:p>
            <a:endParaRPr lang="en-US" b="1" u="sng" dirty="0"/>
          </a:p>
          <a:p>
            <a:r>
              <a:rPr lang="en-US" u="sng" dirty="0"/>
              <a:t>3</a:t>
            </a:r>
            <a:r>
              <a:rPr lang="en-US" u="sng" baseline="30000" dirty="0"/>
              <a:t>rd</a:t>
            </a:r>
            <a:r>
              <a:rPr lang="en-US" u="sng" dirty="0"/>
              <a:t> </a:t>
            </a:r>
            <a:r>
              <a:rPr lang="en-US" altLang="zh-CN" u="sng" dirty="0"/>
              <a:t>,</a:t>
            </a:r>
            <a:r>
              <a:rPr lang="zh-CN" altLang="en-US" u="sng" dirty="0"/>
              <a:t> </a:t>
            </a:r>
            <a:r>
              <a:rPr lang="en-US" altLang="zh-CN" u="sng" dirty="0"/>
              <a:t>4</a:t>
            </a:r>
            <a:r>
              <a:rPr lang="en-US" altLang="zh-CN" u="sng" baseline="30000" dirty="0"/>
              <a:t>th</a:t>
            </a:r>
            <a:r>
              <a:rPr lang="zh-CN" altLang="en-US" u="sng" dirty="0"/>
              <a:t> </a:t>
            </a:r>
            <a:r>
              <a:rPr lang="en-US" altLang="zh-CN" u="sng" dirty="0"/>
              <a:t>,</a:t>
            </a:r>
            <a:r>
              <a:rPr lang="zh-CN" altLang="en-US" u="sng" dirty="0"/>
              <a:t> </a:t>
            </a:r>
            <a:r>
              <a:rPr lang="en-US" altLang="zh-CN" u="sng" dirty="0"/>
              <a:t>and</a:t>
            </a:r>
            <a:r>
              <a:rPr lang="zh-CN" altLang="en-US" u="sng" dirty="0"/>
              <a:t> </a:t>
            </a:r>
            <a:r>
              <a:rPr lang="en-US" altLang="zh-CN" u="sng" dirty="0"/>
              <a:t>5</a:t>
            </a:r>
            <a:r>
              <a:rPr lang="en-US" altLang="zh-CN" u="sng" baseline="30000" dirty="0"/>
              <a:t>th</a:t>
            </a:r>
            <a:r>
              <a:rPr lang="zh-CN" altLang="en-US" u="sng" dirty="0"/>
              <a:t> </a:t>
            </a:r>
            <a:r>
              <a:rPr lang="en-US" u="sng" dirty="0"/>
              <a:t>Normal Form</a:t>
            </a:r>
            <a:r>
              <a:rPr lang="en-US" altLang="zh-CN" u="sng" dirty="0"/>
              <a:t>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books</a:t>
            </a:r>
            <a:endParaRPr lang="en-US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9280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Normal Form (1NF)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94744" y="2319576"/>
          <a:ext cx="3170115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06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94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/>
                        <a:t>Student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/>
                        <a:t>Courses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/>
                        <a:t>Mary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{CS145,CS229}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/>
                        <a:t>Joe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{CS145,CS106}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97725" y="4212818"/>
            <a:ext cx="2364154" cy="4847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550" b="1" i="1" dirty="0">
                <a:latin typeface="+mj-lt"/>
              </a:rPr>
              <a:t>Violates 1NF.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95438" y="5263818"/>
            <a:ext cx="6159500" cy="484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550" b="1" dirty="0">
                <a:latin typeface="+mj-lt"/>
              </a:rPr>
              <a:t>1NF Constraint: </a:t>
            </a:r>
            <a:r>
              <a:rPr lang="en-US" sz="2550" dirty="0">
                <a:latin typeface="+mj-lt"/>
              </a:rPr>
              <a:t>Types must be atomic!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195767" y="2125266"/>
          <a:ext cx="2875085" cy="194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06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43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/>
                        <a:t>Student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/>
                        <a:t>Courses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/>
                        <a:t>Mary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CS145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/>
                        <a:t>Mary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CS229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/>
                        <a:t>Joe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CS145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/>
                        <a:t>Joe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CS106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53928" y="4212818"/>
            <a:ext cx="1358762" cy="4847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550" dirty="0"/>
              <a:t>In 1</a:t>
            </a:r>
            <a:r>
              <a:rPr lang="en-US" sz="2550" baseline="30000" dirty="0"/>
              <a:t>st</a:t>
            </a:r>
            <a:r>
              <a:rPr lang="en-US" sz="2550" dirty="0"/>
              <a:t> NF</a:t>
            </a:r>
          </a:p>
        </p:txBody>
      </p:sp>
    </p:spTree>
    <p:extLst>
      <p:ext uri="{BB962C8B-B14F-4D97-AF65-F5344CB8AC3E}">
        <p14:creationId xmlns:p14="http://schemas.microsoft.com/office/powerpoint/2010/main" val="76420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26308</TotalTime>
  <Words>3879</Words>
  <Application>Microsoft Macintosh PowerPoint</Application>
  <PresentationFormat>On-screen Show (4:3)</PresentationFormat>
  <Paragraphs>1203</Paragraphs>
  <Slides>76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8" baseType="lpstr">
      <vt:lpstr>Calibri</vt:lpstr>
      <vt:lpstr>Calibri Light</vt:lpstr>
      <vt:lpstr>Cambria Math</vt:lpstr>
      <vt:lpstr>Mangal</vt:lpstr>
      <vt:lpstr>Menlo</vt:lpstr>
      <vt:lpstr>Symbol</vt:lpstr>
      <vt:lpstr>Times New Roman</vt:lpstr>
      <vt:lpstr>Wingdings</vt:lpstr>
      <vt:lpstr>等线</vt:lpstr>
      <vt:lpstr>等线 Light</vt:lpstr>
      <vt:lpstr>Arial</vt:lpstr>
      <vt:lpstr>Office Theme</vt:lpstr>
      <vt:lpstr>CMPT 354: Database System I</vt:lpstr>
      <vt:lpstr>Design Theory</vt:lpstr>
      <vt:lpstr>Four Types of Anomalies - 1</vt:lpstr>
      <vt:lpstr>Four Types of Anomalies - 2</vt:lpstr>
      <vt:lpstr>Four Types of Anomalies - 3</vt:lpstr>
      <vt:lpstr>Four Types of Anomalies - 4</vt:lpstr>
      <vt:lpstr>Elimination of Anomalies</vt:lpstr>
      <vt:lpstr>Normal Forms</vt:lpstr>
      <vt:lpstr>1st Normal Form (1NF)</vt:lpstr>
      <vt:lpstr>Normal Forms</vt:lpstr>
      <vt:lpstr>Outline</vt:lpstr>
      <vt:lpstr>Functional Dependency</vt:lpstr>
      <vt:lpstr>A Picture Of FDs</vt:lpstr>
      <vt:lpstr>A Picture Of FDs</vt:lpstr>
      <vt:lpstr>A Picture Of FDs</vt:lpstr>
      <vt:lpstr>A Picture Of FDs</vt:lpstr>
      <vt:lpstr>Example</vt:lpstr>
      <vt:lpstr>Exercise - 1 </vt:lpstr>
      <vt:lpstr>Exercise - 2 </vt:lpstr>
      <vt:lpstr>Outline</vt:lpstr>
      <vt:lpstr>An Interesting Observation</vt:lpstr>
      <vt:lpstr>Inference Problem</vt:lpstr>
      <vt:lpstr>1. Split/Combine</vt:lpstr>
      <vt:lpstr>1. Split/Combine</vt:lpstr>
      <vt:lpstr>1. Split/Combine</vt:lpstr>
      <vt:lpstr>2. Reduction/Trivial</vt:lpstr>
      <vt:lpstr>3. Transitive</vt:lpstr>
      <vt:lpstr>3. Transitive</vt:lpstr>
      <vt:lpstr>Inferred FDs</vt:lpstr>
      <vt:lpstr>Inferred FDs</vt:lpstr>
      <vt:lpstr>Outline</vt:lpstr>
      <vt:lpstr>Closure of a set of Attributes</vt:lpstr>
      <vt:lpstr>Closure Algorithm</vt:lpstr>
      <vt:lpstr>Closure Algorithm</vt:lpstr>
      <vt:lpstr>Closure Algorithm</vt:lpstr>
      <vt:lpstr>Closure Algorithm</vt:lpstr>
      <vt:lpstr>Closure Algorithm</vt:lpstr>
      <vt:lpstr>Exercise - 3</vt:lpstr>
      <vt:lpstr>PowerPoint Presentation</vt:lpstr>
      <vt:lpstr>Exercise - 3</vt:lpstr>
      <vt:lpstr>Exercise - 4</vt:lpstr>
      <vt:lpstr>Exercise - 4</vt:lpstr>
      <vt:lpstr>Exercise - 4</vt:lpstr>
      <vt:lpstr>Exercise - 4</vt:lpstr>
      <vt:lpstr>Review</vt:lpstr>
      <vt:lpstr>High-level Idea</vt:lpstr>
      <vt:lpstr>Outline</vt:lpstr>
      <vt:lpstr>“Good” vs. “Bad” FDs</vt:lpstr>
      <vt:lpstr>Exercise - 1</vt:lpstr>
      <vt:lpstr>What’s wrong with “Bad” FDs</vt:lpstr>
      <vt:lpstr>Outline</vt:lpstr>
      <vt:lpstr>Boyce-Codd Normal Form (BCNF)</vt:lpstr>
      <vt:lpstr>Boyce-Codd Normal Form (BCNF)</vt:lpstr>
      <vt:lpstr>Example</vt:lpstr>
      <vt:lpstr>Example</vt:lpstr>
      <vt:lpstr>BCNF Decomposition Algorithm</vt:lpstr>
      <vt:lpstr>BCNF Decomposition Algorithm</vt:lpstr>
      <vt:lpstr>BCNF Decomposition Algorithm</vt:lpstr>
      <vt:lpstr>BCNF Decomposition Algorithm</vt:lpstr>
      <vt:lpstr>BCNF Decomposition Algorithm</vt:lpstr>
      <vt:lpstr>BCNF Decomposition Algorithm</vt:lpstr>
      <vt:lpstr>BCNF Decomposition Algorithm</vt:lpstr>
      <vt:lpstr>Example</vt:lpstr>
      <vt:lpstr>PowerPoint Presentation</vt:lpstr>
      <vt:lpstr>Exercise - 2 </vt:lpstr>
      <vt:lpstr>Outline</vt:lpstr>
      <vt:lpstr>Decompositions in General</vt:lpstr>
      <vt:lpstr>Lossless Decompositions</vt:lpstr>
      <vt:lpstr>Lossless Decompositions</vt:lpstr>
      <vt:lpstr>Lossy Decomposition</vt:lpstr>
      <vt:lpstr>Lossless Decompositions</vt:lpstr>
      <vt:lpstr>A Problem with BCNF</vt:lpstr>
      <vt:lpstr>The Problem</vt:lpstr>
      <vt:lpstr>Trade-offs</vt:lpstr>
      <vt:lpstr>Summary</vt:lpstr>
      <vt:lpstr>Acknowledge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Jiannan Wang</dc:creator>
  <cp:lastModifiedBy>Jiannan Wang</cp:lastModifiedBy>
  <cp:revision>800</cp:revision>
  <cp:lastPrinted>2018-12-11T07:58:02Z</cp:lastPrinted>
  <dcterms:created xsi:type="dcterms:W3CDTF">2018-08-29T21:30:27Z</dcterms:created>
  <dcterms:modified xsi:type="dcterms:W3CDTF">2018-12-11T18:29:11Z</dcterms:modified>
</cp:coreProperties>
</file>