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70" r:id="rId3"/>
    <p:sldId id="402" r:id="rId4"/>
    <p:sldId id="404" r:id="rId5"/>
    <p:sldId id="405" r:id="rId6"/>
    <p:sldId id="320" r:id="rId7"/>
    <p:sldId id="371" r:id="rId8"/>
    <p:sldId id="372" r:id="rId9"/>
    <p:sldId id="373" r:id="rId10"/>
    <p:sldId id="374" r:id="rId11"/>
    <p:sldId id="386" r:id="rId12"/>
    <p:sldId id="387" r:id="rId13"/>
    <p:sldId id="388" r:id="rId14"/>
    <p:sldId id="391" r:id="rId15"/>
    <p:sldId id="392" r:id="rId16"/>
    <p:sldId id="406" r:id="rId17"/>
    <p:sldId id="380" r:id="rId18"/>
    <p:sldId id="382" r:id="rId19"/>
    <p:sldId id="407" r:id="rId20"/>
    <p:sldId id="393" r:id="rId21"/>
    <p:sldId id="390" r:id="rId22"/>
    <p:sldId id="397" r:id="rId23"/>
    <p:sldId id="398" r:id="rId24"/>
    <p:sldId id="399" r:id="rId25"/>
    <p:sldId id="408" r:id="rId26"/>
    <p:sldId id="400" r:id="rId27"/>
    <p:sldId id="411" r:id="rId28"/>
    <p:sldId id="409" r:id="rId29"/>
    <p:sldId id="401" r:id="rId30"/>
    <p:sldId id="410" r:id="rId31"/>
    <p:sldId id="412" r:id="rId32"/>
    <p:sldId id="32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FF0000"/>
    <a:srgbClr val="0F89E4"/>
    <a:srgbClr val="0420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5"/>
    <p:restoredTop sz="80247"/>
  </p:normalViewPr>
  <p:slideViewPr>
    <p:cSldViewPr snapToGrid="0" snapToObjects="1">
      <p:cViewPr varScale="1">
        <p:scale>
          <a:sx n="88" d="100"/>
          <a:sy n="88" d="100"/>
        </p:scale>
        <p:origin x="1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20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1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9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2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3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3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11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112EF-3329-4F57-9F4E-387E1D834E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7385-1679-48D7-9236-9AF931B407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21F0-9485-2C46-9889-997312E2D267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247-F8AF-CB41-B8AB-032B11B6808D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5BA3-FFFF-9248-8A57-D39403507EF2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0101-B269-C044-BE75-D94A62C1903D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1E39-0A48-BC42-B3C2-0FEEEA331083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F229-B416-3F4A-AAE3-87CBDDA02EA4}" type="datetime1">
              <a:rPr lang="en-CA" smtClean="0"/>
              <a:t>2018-09-18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583D-8517-7841-B3DE-47AC86A4B3A6}" type="datetime1">
              <a:rPr lang="en-CA" smtClean="0"/>
              <a:t>2018-09-18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CA5-C193-E749-9AEF-42ABC3D54568}" type="datetime1">
              <a:rPr lang="en-CA" smtClean="0"/>
              <a:t>2018-09-18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989-417D-664B-B91C-0020F6C8CDE7}" type="datetime1">
              <a:rPr lang="en-CA" smtClean="0"/>
              <a:t>2018-09-18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CE-4BA0-5044-A0B9-12718AD8EC0F}" type="datetime1">
              <a:rPr lang="en-CA" smtClean="0"/>
              <a:t>2018-09-18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9214-EE2D-3B42-A767-1A7D5903B5AD}" type="datetime1">
              <a:rPr lang="en-CA" smtClean="0"/>
              <a:t>2018-09-18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811B-9659-E14F-9C91-C024146CCF78}" type="datetime1">
              <a:rPr lang="en-CA" smtClean="0"/>
              <a:t>2018-09-18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</a:t>
            </a:r>
            <a:r>
              <a:rPr lang="en-US" b="1" dirty="0"/>
              <a:t>commands</a:t>
            </a:r>
            <a:r>
              <a:rPr lang="en-US" dirty="0"/>
              <a:t> are case insensitive:</a:t>
            </a:r>
          </a:p>
          <a:p>
            <a:pPr lvl="1"/>
            <a:r>
              <a:rPr lang="en-US" dirty="0"/>
              <a:t>Same: SELECT,  Select,  select</a:t>
            </a:r>
          </a:p>
          <a:p>
            <a:pPr lvl="1"/>
            <a:r>
              <a:rPr lang="en-US" dirty="0"/>
              <a:t>Same: </a:t>
            </a:r>
            <a:r>
              <a:rPr lang="en-US" altLang="zh-CN" dirty="0"/>
              <a:t>Student</a:t>
            </a:r>
            <a:r>
              <a:rPr lang="en-US" dirty="0"/>
              <a:t>,  </a:t>
            </a:r>
            <a:r>
              <a:rPr lang="en-US" altLang="zh-CN" dirty="0"/>
              <a:t>student</a:t>
            </a:r>
          </a:p>
          <a:p>
            <a:pPr lvl="1"/>
            <a:r>
              <a:rPr lang="en-US" altLang="zh-CN" dirty="0"/>
              <a:t>Same: </a:t>
            </a:r>
            <a:r>
              <a:rPr lang="en-US" altLang="zh-CN" dirty="0" err="1"/>
              <a:t>gpa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GPA</a:t>
            </a:r>
            <a:endParaRPr lang="en-US" dirty="0"/>
          </a:p>
          <a:p>
            <a:r>
              <a:rPr lang="en-US" b="1" dirty="0"/>
              <a:t>Values</a:t>
            </a:r>
            <a:r>
              <a:rPr lang="en-US" dirty="0"/>
              <a:t> are </a:t>
            </a:r>
            <a:r>
              <a:rPr lang="en-US" b="1" dirty="0"/>
              <a:t>not:</a:t>
            </a:r>
          </a:p>
          <a:p>
            <a:pPr lvl="1"/>
            <a:r>
              <a:rPr lang="en-US" u="sng" dirty="0"/>
              <a:t>Different:</a:t>
            </a:r>
            <a:r>
              <a:rPr lang="en-US" dirty="0"/>
              <a:t>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/>
              <a:t>SFU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 err="1"/>
              <a:t>sfu</a:t>
            </a:r>
            <a:r>
              <a:rPr lang="en-CA" dirty="0">
                <a:cs typeface="Courier New" pitchFamily="49" charset="0"/>
              </a:rPr>
              <a:t>'</a:t>
            </a:r>
            <a:endParaRPr lang="en-US" dirty="0"/>
          </a:p>
          <a:p>
            <a:pPr>
              <a:defRPr/>
            </a:pPr>
            <a:r>
              <a:rPr lang="en-CA" dirty="0"/>
              <a:t>SQL strings are enclosed in </a:t>
            </a:r>
            <a:r>
              <a:rPr lang="en-CA" b="1" dirty="0"/>
              <a:t>single quotes</a:t>
            </a:r>
          </a:p>
          <a:p>
            <a:pPr lvl="1">
              <a:defRPr/>
            </a:pPr>
            <a:r>
              <a:rPr lang="en-CA" dirty="0"/>
              <a:t>e.g. </a:t>
            </a:r>
            <a:r>
              <a:rPr lang="en-CA" dirty="0">
                <a:cs typeface="Courier New" pitchFamily="49" charset="0"/>
              </a:rPr>
              <a:t>name = 'Mike’</a:t>
            </a:r>
          </a:p>
          <a:p>
            <a:pPr lvl="1">
              <a:defRPr/>
            </a:pPr>
            <a:r>
              <a:rPr lang="en-CA" dirty="0"/>
              <a:t>Single quotes in a string can be specified using an initial single quote character as an escape</a:t>
            </a:r>
          </a:p>
          <a:p>
            <a:pPr lvl="2">
              <a:defRPr/>
            </a:pPr>
            <a:r>
              <a:rPr lang="en-CA" dirty="0"/>
              <a:t>author =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CA" dirty="0"/>
              <a:t>Shaq </a:t>
            </a:r>
            <a:r>
              <a:rPr lang="en-CA" dirty="0" err="1"/>
              <a:t>O</a:t>
            </a:r>
            <a:r>
              <a:rPr lang="en-CA" dirty="0" err="1">
                <a:cs typeface="Courier New" pitchFamily="49" charset="0"/>
              </a:rPr>
              <a:t>'</a:t>
            </a:r>
            <a:r>
              <a:rPr lang="en-CA" dirty="0" err="1"/>
              <a:t>'Neal</a:t>
            </a:r>
            <a:r>
              <a:rPr lang="en-CA" dirty="0"/>
              <a:t>'</a:t>
            </a:r>
          </a:p>
          <a:p>
            <a:pPr>
              <a:defRPr/>
            </a:pPr>
            <a:r>
              <a:rPr lang="en-US" dirty="0"/>
              <a:t>Strings can be compared </a:t>
            </a:r>
            <a:r>
              <a:rPr lang="en-US" b="1" dirty="0"/>
              <a:t>alphabetically</a:t>
            </a:r>
            <a:r>
              <a:rPr lang="en-US" dirty="0"/>
              <a:t> with the comparison operators</a:t>
            </a:r>
          </a:p>
          <a:p>
            <a:pPr lvl="1">
              <a:defRPr/>
            </a:pPr>
            <a:r>
              <a:rPr lang="en-US" dirty="0"/>
              <a:t>e.g. 'fodder' &lt; 'foo' is TRUE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DISTINCT: 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54630" y="5210895"/>
            <a:ext cx="357020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308117" y="3949210"/>
            <a:ext cx="989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Versus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556437" y="2314339"/>
            <a:ext cx="249299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4768530" y="5224468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4765908" y="2327912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9437914" y="3314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371"/>
              </p:ext>
            </p:extLst>
          </p:nvPr>
        </p:nvGraphicFramePr>
        <p:xfrm>
          <a:off x="5605076" y="4931345"/>
          <a:ext cx="138792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69858"/>
              </p:ext>
            </p:extLst>
          </p:nvPr>
        </p:nvGraphicFramePr>
        <p:xfrm>
          <a:off x="5605076" y="2082655"/>
          <a:ext cx="138792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0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/>
      <p:bldP spid="1505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BY: Sorting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660563" y="2222054"/>
            <a:ext cx="5822874" cy="14260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name,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Students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school =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SFU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DESC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ASC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673" y="4179450"/>
            <a:ext cx="7651556" cy="264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output of an SQL query can be ordered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By any number of attributes, and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either ascending or descending order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default is to use ascending order, the keywords </a:t>
            </a:r>
            <a:r>
              <a:rPr lang="en-US" sz="2400" b="1" i="1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, following the column name, sets the order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13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LIKE: Simple String Pattern Matching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32579" y="2050375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name </a:t>
            </a:r>
            <a:r>
              <a:rPr lang="en-US" sz="24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>
                <a:cs typeface="Courier New" pitchFamily="49" charset="0"/>
              </a:rPr>
              <a:t> 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222" y="3728068"/>
            <a:ext cx="8397778" cy="305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 dirty="0"/>
              <a:t>SQL provides pattern matching support with the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operator and two symbols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symbol stands for zero or more arbitrary characters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_</a:t>
            </a:r>
            <a:r>
              <a:rPr lang="en-US" sz="2400" dirty="0"/>
              <a:t> symbol stands for exactly one arbitrary character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and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/>
              <a:t>_</a:t>
            </a:r>
            <a:r>
              <a:rPr lang="en-US" sz="2400" dirty="0"/>
              <a:t> characters can be escaped with </a:t>
            </a:r>
            <a:r>
              <a:rPr lang="en-US" sz="2400" b="1" dirty="0"/>
              <a:t>\</a:t>
            </a: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zh-CN" sz="2000" dirty="0">
                <a:cs typeface="Courier New" pitchFamily="49" charset="0"/>
              </a:rPr>
              <a:t>E.g.,</a:t>
            </a:r>
            <a:r>
              <a:rPr lang="zh-CN" altLang="en-US" sz="2000" dirty="0">
                <a:cs typeface="Courier New" pitchFamily="49" charset="0"/>
              </a:rPr>
              <a:t> </a:t>
            </a:r>
            <a:r>
              <a:rPr lang="en-US" altLang="zh-CN" sz="2000" dirty="0">
                <a:cs typeface="Courier New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LIKE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’Michael</a:t>
            </a:r>
            <a:r>
              <a:rPr lang="en-US" altLang="zh-CN" sz="2000" dirty="0">
                <a:cs typeface="Courier New" pitchFamily="49" charset="0"/>
              </a:rPr>
              <a:t>\_Jordan</a:t>
            </a:r>
            <a:r>
              <a:rPr lang="en-US" sz="2000" dirty="0">
                <a:cs typeface="Courier New" pitchFamily="49" charset="0"/>
              </a:rPr>
              <a:t>'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9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15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17008"/>
            <a:ext cx="8384721" cy="4539343"/>
          </a:xfrm>
        </p:spPr>
        <p:txBody>
          <a:bodyPr>
            <a:normAutofit/>
          </a:bodyPr>
          <a:lstStyle/>
          <a:p>
            <a:r>
              <a:rPr lang="en-US" dirty="0"/>
              <a:t>Whenever we don’t have a value, we can put a NULL</a:t>
            </a:r>
          </a:p>
          <a:p>
            <a:r>
              <a:rPr lang="en-US" dirty="0"/>
              <a:t>Can mean many things:</a:t>
            </a:r>
          </a:p>
          <a:p>
            <a:pPr lvl="1"/>
            <a:r>
              <a:rPr lang="en-US" sz="1950" dirty="0"/>
              <a:t>Value does not exists</a:t>
            </a:r>
          </a:p>
          <a:p>
            <a:pPr lvl="1"/>
            <a:r>
              <a:rPr lang="en-US" sz="1950" dirty="0"/>
              <a:t>Value exists but is unknown</a:t>
            </a:r>
          </a:p>
          <a:p>
            <a:pPr lvl="1"/>
            <a:r>
              <a:rPr lang="en-US" sz="1950" dirty="0"/>
              <a:t>Value not applicable</a:t>
            </a:r>
          </a:p>
          <a:p>
            <a:pPr lvl="1"/>
            <a:r>
              <a:rPr lang="en-US" sz="1950" dirty="0"/>
              <a:t>Etc.</a:t>
            </a:r>
            <a:endParaRPr lang="en-US" dirty="0"/>
          </a:p>
          <a:p>
            <a:r>
              <a:rPr lang="en-US" dirty="0"/>
              <a:t>NULL constraints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4422" y="4907697"/>
            <a:ext cx="5888992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 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FLOAT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0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21385"/>
              </p:ext>
            </p:extLst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Arithmetic operations</a:t>
            </a:r>
            <a:r>
              <a:rPr lang="zh-CN" altLang="en-US" dirty="0"/>
              <a:t> </a:t>
            </a:r>
            <a:r>
              <a:rPr lang="en-US" altLang="zh-CN" dirty="0"/>
              <a:t>(+,</a:t>
            </a:r>
            <a:r>
              <a:rPr lang="zh-CN" altLang="en-US" dirty="0"/>
              <a:t> </a:t>
            </a:r>
            <a:r>
              <a:rPr lang="en-US" altLang="zh-CN" dirty="0"/>
              <a:t>-,</a:t>
            </a:r>
            <a:r>
              <a:rPr lang="zh-CN" altLang="en-US" dirty="0"/>
              <a:t> 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/)</a:t>
            </a:r>
            <a:r>
              <a:rPr lang="en-US" dirty="0"/>
              <a:t> on nulls return </a:t>
            </a:r>
            <a:r>
              <a:rPr lang="en-US" b="1" dirty="0"/>
              <a:t>NULL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/>
              <a:t>NULL</a:t>
            </a:r>
            <a:r>
              <a:rPr lang="zh-CN" altLang="en-US" dirty="0"/>
              <a:t> * </a:t>
            </a:r>
            <a:r>
              <a:rPr lang="en-US" altLang="zh-CN" dirty="0"/>
              <a:t>100</a:t>
            </a:r>
            <a:endParaRPr lang="en-US" dirty="0"/>
          </a:p>
          <a:p>
            <a:pPr lvl="2"/>
            <a:r>
              <a:rPr lang="en-US" dirty="0">
                <a:solidFill>
                  <a:srgbClr val="A5A5A5"/>
                </a:solidFill>
              </a:rPr>
              <a:t>NULL</a:t>
            </a:r>
          </a:p>
          <a:p>
            <a:pPr lvl="1"/>
            <a:r>
              <a:rPr lang="en-US" dirty="0"/>
              <a:t>NULL * 0</a:t>
            </a:r>
          </a:p>
          <a:p>
            <a:pPr lvl="2"/>
            <a:r>
              <a:rPr lang="en-US" dirty="0">
                <a:solidFill>
                  <a:srgbClr val="A5A5A5"/>
                </a:solidFill>
              </a:rPr>
              <a:t>NULL </a:t>
            </a:r>
          </a:p>
          <a:p>
            <a:r>
              <a:rPr lang="en-US" altLang="zh-CN" dirty="0"/>
              <a:t>C</a:t>
            </a:r>
            <a:r>
              <a:rPr lang="en-US" dirty="0"/>
              <a:t>omparisons with nulls evaluate to </a:t>
            </a:r>
            <a:r>
              <a:rPr lang="en-US" b="1" dirty="0"/>
              <a:t>UNKNOWN</a:t>
            </a:r>
          </a:p>
          <a:p>
            <a:pPr lvl="1"/>
            <a:r>
              <a:rPr lang="en-US" altLang="zh-CN" dirty="0"/>
              <a:t>NULL</a:t>
            </a:r>
            <a:r>
              <a:rPr 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r>
              <a:rPr lang="en-US" dirty="0"/>
              <a:t>NULL = NULL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410040" y="2169127"/>
            <a:ext cx="366286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040" y="2817507"/>
            <a:ext cx="342882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040" y="4246863"/>
            <a:ext cx="504625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8335" y="4965651"/>
            <a:ext cx="524662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/>
              <a:t>Combinations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true,</a:t>
            </a:r>
            <a:r>
              <a:rPr lang="zh-CN" altLang="en-US" sz="4000" dirty="0"/>
              <a:t> </a:t>
            </a:r>
            <a:r>
              <a:rPr lang="en-US" altLang="zh-CN" sz="4000" dirty="0"/>
              <a:t>false,</a:t>
            </a:r>
            <a:r>
              <a:rPr lang="zh-CN" altLang="en-US" sz="4000" dirty="0"/>
              <a:t> </a:t>
            </a:r>
            <a:r>
              <a:rPr lang="en-US" altLang="zh-CN" sz="4000" dirty="0"/>
              <a:t>unknown</a:t>
            </a:r>
            <a:endParaRPr lang="en-US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221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Truth values for </a:t>
            </a:r>
            <a:r>
              <a:rPr lang="en-US" sz="2800" i="1" dirty="0"/>
              <a:t>unknown</a:t>
            </a:r>
            <a:r>
              <a:rPr lang="en-US" sz="2800" dirty="0"/>
              <a:t> results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 </a:t>
            </a:r>
            <a:r>
              <a:rPr lang="en-US" sz="2400" b="1" dirty="0"/>
              <a:t>OR</a:t>
            </a:r>
            <a:r>
              <a:rPr lang="en-US" sz="2400" i="1" dirty="0"/>
              <a:t> unknown </a:t>
            </a:r>
            <a:r>
              <a:rPr lang="en-US" sz="2400" dirty="0"/>
              <a:t>=</a:t>
            </a:r>
            <a:r>
              <a:rPr lang="en-US" sz="2400" i="1" dirty="0"/>
              <a:t> unknown,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 ,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</a:p>
          <a:p>
            <a:pPr eaLnBrk="1" hangingPunct="1"/>
            <a:r>
              <a:rPr lang="en-US" sz="2800" dirty="0"/>
              <a:t>The result of a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clause is treated as </a:t>
            </a:r>
            <a:r>
              <a:rPr lang="en-US" sz="2800" i="1" dirty="0">
                <a:solidFill>
                  <a:srgbClr val="FF0000"/>
                </a:solidFill>
              </a:rPr>
              <a:t>false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it evaluates to </a:t>
            </a:r>
            <a:r>
              <a:rPr lang="en-US" sz="2800" i="1" dirty="0"/>
              <a:t>unknown</a:t>
            </a:r>
          </a:p>
          <a:p>
            <a:pPr lvl="1"/>
            <a:r>
              <a:rPr lang="en-US" altLang="zh-CN" sz="2400" i="1" dirty="0"/>
              <a:t>WHERE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unknown</a:t>
            </a:r>
            <a:r>
              <a:rPr lang="zh-CN" altLang="en-US" sz="2400" i="1" dirty="0"/>
              <a:t> </a:t>
            </a:r>
            <a:r>
              <a:rPr lang="zh-CN" altLang="en-US" sz="2400" i="1" dirty="0">
                <a:sym typeface="Wingdings"/>
              </a:rPr>
              <a:t> </a:t>
            </a:r>
            <a:r>
              <a:rPr lang="en-US" altLang="zh-CN" sz="2400" i="1" dirty="0">
                <a:sym typeface="Wingdings"/>
              </a:rPr>
              <a:t>false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B1673-897D-C14A-91A4-40974FEA04ED}"/>
              </a:ext>
            </a:extLst>
          </p:cNvPr>
          <p:cNvSpPr/>
          <p:nvPr/>
        </p:nvSpPr>
        <p:spPr>
          <a:xfrm>
            <a:off x="5545096" y="2194063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66F6E-8D1B-6446-8516-6997FCC67C1D}"/>
              </a:ext>
            </a:extLst>
          </p:cNvPr>
          <p:cNvSpPr/>
          <p:nvPr/>
        </p:nvSpPr>
        <p:spPr>
          <a:xfrm>
            <a:off x="5846855" y="3684440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72660"/>
              </p:ext>
            </p:extLst>
          </p:nvPr>
        </p:nvGraphicFramePr>
        <p:xfrm>
          <a:off x="1281794" y="5113616"/>
          <a:ext cx="106952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0247"/>
              </p:ext>
            </p:extLst>
          </p:nvPr>
        </p:nvGraphicFramePr>
        <p:xfrm>
          <a:off x="3780066" y="5113616"/>
          <a:ext cx="106952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62088"/>
              </p:ext>
            </p:extLst>
          </p:nvPr>
        </p:nvGraphicFramePr>
        <p:xfrm>
          <a:off x="6181725" y="5105250"/>
          <a:ext cx="136887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/>
            <a:r>
              <a:rPr lang="en-US" altLang="zh-CN" dirty="0"/>
              <a:t>97</a:t>
            </a:r>
            <a:r>
              <a:rPr lang="zh-CN" altLang="en-US" dirty="0"/>
              <a:t> </a:t>
            </a:r>
            <a:r>
              <a:rPr lang="en-US" altLang="zh-CN" dirty="0"/>
              <a:t>enrolled</a:t>
            </a:r>
            <a:r>
              <a:rPr lang="zh-CN" altLang="en-US" dirty="0"/>
              <a:t> </a:t>
            </a:r>
            <a:r>
              <a:rPr lang="en-US" altLang="zh-CN" dirty="0"/>
              <a:t>(as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today)</a:t>
            </a:r>
          </a:p>
          <a:p>
            <a:pPr lvl="1"/>
            <a:r>
              <a:rPr lang="en-US" altLang="zh-CN" dirty="0"/>
              <a:t>Posts are anonymous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classmates</a:t>
            </a:r>
          </a:p>
          <a:p>
            <a:pPr lvl="1"/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started doing A1</a:t>
            </a:r>
          </a:p>
          <a:p>
            <a:pPr lvl="1"/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02041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572527" y="3449726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</p:txBody>
      </p:sp>
    </p:spTree>
    <p:extLst>
      <p:ext uri="{BB962C8B-B14F-4D97-AF65-F5344CB8AC3E}">
        <p14:creationId xmlns:p14="http://schemas.microsoft.com/office/powerpoint/2010/main" val="6358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b="1" dirty="0"/>
              <a:t>Foreign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constraints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basics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81644"/>
              </p:ext>
            </p:extLst>
          </p:nvPr>
        </p:nvGraphicFramePr>
        <p:xfrm>
          <a:off x="1052590" y="347597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08623"/>
              </p:ext>
            </p:extLst>
          </p:nvPr>
        </p:nvGraphicFramePr>
        <p:xfrm>
          <a:off x="4480753" y="3475974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11907" y="30386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88995" y="30386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1758" y="4441371"/>
            <a:ext cx="3837214" cy="406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>
          <a:xfrm>
            <a:off x="3162027" y="5027189"/>
            <a:ext cx="1454875" cy="14912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39528"/>
              </p:ext>
            </p:extLst>
          </p:nvPr>
        </p:nvGraphicFramePr>
        <p:xfrm>
          <a:off x="1191306" y="3683848"/>
          <a:ext cx="2319339" cy="149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1306" y="3246489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7711" y="3246489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3255232" y="5064438"/>
            <a:ext cx="1468313" cy="1726903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6499"/>
              </p:ext>
            </p:extLst>
          </p:nvPr>
        </p:nvGraphicFramePr>
        <p:xfrm>
          <a:off x="4468131" y="3646599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Foreign Keys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0298"/>
              </p:ext>
            </p:extLst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Insert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insert a tuple into Enrolled, but no corresponding student?</a:t>
            </a:r>
          </a:p>
          <a:p>
            <a:pPr lvl="1"/>
            <a:r>
              <a:rPr lang="en-US" dirty="0"/>
              <a:t>INSERT is rejected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18F4FD-FE75-D34E-8FAE-B22FFF29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74392"/>
              </p:ext>
            </p:extLst>
          </p:nvPr>
        </p:nvGraphicFramePr>
        <p:xfrm>
          <a:off x="1191305" y="387253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EF989B-6E4B-AE49-AABE-639ECD4D8C57}"/>
              </a:ext>
            </a:extLst>
          </p:cNvPr>
          <p:cNvSpPr txBox="1"/>
          <p:nvPr/>
        </p:nvSpPr>
        <p:spPr>
          <a:xfrm>
            <a:off x="1191305" y="343517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BFE41-1AE3-CC43-B3AF-61244CAA9EEB}"/>
              </a:ext>
            </a:extLst>
          </p:cNvPr>
          <p:cNvSpPr txBox="1"/>
          <p:nvPr/>
        </p:nvSpPr>
        <p:spPr>
          <a:xfrm>
            <a:off x="4627710" y="343517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78C9D1-F8AB-CA44-9090-0B74D53F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16126"/>
              </p:ext>
            </p:extLst>
          </p:nvPr>
        </p:nvGraphicFramePr>
        <p:xfrm>
          <a:off x="4468130" y="383528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F33C49-F77D-AB43-8DD5-DC353EF8F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1875"/>
              </p:ext>
            </p:extLst>
          </p:nvPr>
        </p:nvGraphicFramePr>
        <p:xfrm>
          <a:off x="4468129" y="5202294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406324823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3997865618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4379275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190</a:t>
                      </a:r>
                      <a:endParaRPr lang="en-US" sz="18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3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Disallow the delete </a:t>
            </a:r>
            <a:r>
              <a:rPr lang="en-US" i="1" dirty="0"/>
              <a:t>(ON DELETE RESTRICT)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91568"/>
              </p:ext>
            </p:extLst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26329"/>
              </p:ext>
            </p:extLst>
          </p:nvPr>
        </p:nvGraphicFramePr>
        <p:xfrm>
          <a:off x="4540702" y="4567668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26078"/>
              </p:ext>
            </p:extLst>
          </p:nvPr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RESTRICT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RESTRICT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Remove all of the courses for that student </a:t>
            </a:r>
            <a:r>
              <a:rPr lang="en-US" i="1" dirty="0"/>
              <a:t>(ON DELETE CASCADE)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39211"/>
              </p:ext>
            </p:extLst>
          </p:nvPr>
        </p:nvGraphicFramePr>
        <p:xfrm>
          <a:off x="4540702" y="456766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2814"/>
              </p:ext>
            </p:extLst>
          </p:nvPr>
        </p:nvGraphicFramePr>
        <p:xfrm>
          <a:off x="4539342" y="559636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CASCADE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40" y="1519738"/>
            <a:ext cx="7886700" cy="4886503"/>
          </a:xfrm>
        </p:spPr>
        <p:txBody>
          <a:bodyPr>
            <a:normAutofit/>
          </a:bodyPr>
          <a:lstStyle/>
          <a:p>
            <a:r>
              <a:rPr lang="en-US" dirty="0"/>
              <a:t>Dark times in 2000s</a:t>
            </a:r>
          </a:p>
          <a:p>
            <a:pPr lvl="1"/>
            <a:r>
              <a:rPr lang="en-US" dirty="0"/>
              <a:t>Are relational databases dead?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as before: everyone sells SQL </a:t>
            </a:r>
          </a:p>
          <a:p>
            <a:pPr lvl="1"/>
            <a:r>
              <a:rPr lang="en-US" dirty="0"/>
              <a:t>Pig, Hive, Impala</a:t>
            </a:r>
          </a:p>
          <a:p>
            <a:pPr lvl="1"/>
            <a:r>
              <a:rPr lang="en-US" dirty="0" err="1"/>
              <a:t>Spark</a:t>
            </a:r>
            <a:r>
              <a:rPr lang="en-US" altLang="zh-CN" dirty="0" err="1"/>
              <a:t>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NoSQL </a:t>
            </a:r>
          </a:p>
          <a:p>
            <a:pPr lvl="1"/>
            <a:r>
              <a:rPr lang="en-US" dirty="0"/>
              <a:t>“Non SQL”</a:t>
            </a:r>
          </a:p>
          <a:p>
            <a:pPr lvl="1"/>
            <a:r>
              <a:rPr lang="en-US" dirty="0"/>
              <a:t>“Not-Only-SQL”</a:t>
            </a:r>
          </a:p>
          <a:p>
            <a:pPr lvl="1"/>
            <a:r>
              <a:rPr lang="en-US" dirty="0"/>
              <a:t>“Not-Yet-SQL”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42" y="3928252"/>
            <a:ext cx="1085850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98" y="3722346"/>
            <a:ext cx="823424" cy="1544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17" y="2067866"/>
            <a:ext cx="22860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5127" y="3820011"/>
            <a:ext cx="1141497" cy="1524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9C6FF-3C57-734F-BAC5-58D36EC6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98" y="4132442"/>
            <a:ext cx="1415070" cy="5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altLang="zh-CN" i="1" dirty="0"/>
              <a:t>Set</a:t>
            </a:r>
            <a:r>
              <a:rPr lang="zh-CN" altLang="en-US" i="1" dirty="0"/>
              <a:t> </a:t>
            </a:r>
            <a:r>
              <a:rPr lang="en-US" altLang="zh-CN" i="1" dirty="0"/>
              <a:t>Foreign</a:t>
            </a:r>
            <a:r>
              <a:rPr lang="zh-CN" altLang="en-US" i="1" dirty="0"/>
              <a:t> </a:t>
            </a:r>
            <a:r>
              <a:rPr lang="en-US" altLang="zh-CN" i="1" dirty="0"/>
              <a:t>Key</a:t>
            </a:r>
            <a:r>
              <a:rPr lang="zh-CN" altLang="en-US" i="1" dirty="0"/>
              <a:t> </a:t>
            </a:r>
            <a:r>
              <a:rPr lang="en-US" altLang="zh-CN" i="1" dirty="0"/>
              <a:t>to</a:t>
            </a:r>
            <a:r>
              <a:rPr lang="zh-CN" altLang="en-US" i="1" dirty="0"/>
              <a:t> </a:t>
            </a:r>
            <a:r>
              <a:rPr lang="en-US" altLang="zh-CN" i="1" dirty="0"/>
              <a:t>NULL</a:t>
            </a:r>
            <a:r>
              <a:rPr lang="zh-CN" altLang="en-US" i="1" dirty="0"/>
              <a:t> </a:t>
            </a:r>
            <a:r>
              <a:rPr lang="en-US" i="1" dirty="0"/>
              <a:t>(ON DELETE SET NULL)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40702" y="4567668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CAB88-6B87-3D4E-8B00-CBA5D507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71328"/>
              </p:ext>
            </p:extLst>
          </p:nvPr>
        </p:nvGraphicFramePr>
        <p:xfrm>
          <a:off x="4536165" y="5586849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770111135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4073670310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41895541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7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SET NULL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zh-CN" alt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000" b="1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9793" cy="4351338"/>
          </a:xfrm>
        </p:spPr>
        <p:txBody>
          <a:bodyPr/>
          <a:lstStyle/>
          <a:p>
            <a:r>
              <a:rPr lang="en-US" dirty="0"/>
              <a:t>“S.Q.L.” or “sequel”</a:t>
            </a:r>
          </a:p>
          <a:p>
            <a:r>
              <a:rPr lang="en-US" dirty="0"/>
              <a:t>Supported by all major commercial database systems</a:t>
            </a:r>
          </a:p>
          <a:p>
            <a:r>
              <a:rPr lang="en-US" dirty="0"/>
              <a:t>Standardized </a:t>
            </a:r>
            <a:r>
              <a:rPr lang="mr-IN" dirty="0"/>
              <a:t>–</a:t>
            </a:r>
            <a:r>
              <a:rPr lang="en-US" dirty="0"/>
              <a:t> many new features over time</a:t>
            </a:r>
          </a:p>
          <a:p>
            <a:r>
              <a:rPr lang="en-US" dirty="0"/>
              <a:t>Declarative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discussed next!</a:t>
            </a:r>
          </a:p>
        </p:txBody>
      </p:sp>
    </p:spTree>
    <p:extLst>
      <p:ext uri="{BB962C8B-B14F-4D97-AF65-F5344CB8AC3E}">
        <p14:creationId xmlns:p14="http://schemas.microsoft.com/office/powerpoint/2010/main" val="7367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Single-table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Useful operators: DISTINCT, ORDER</a:t>
            </a:r>
            <a:r>
              <a:rPr lang="zh-CN" altLang="en-US" dirty="0"/>
              <a:t> </a:t>
            </a:r>
            <a:r>
              <a:rPr lang="en-US" altLang="zh-CN" dirty="0"/>
              <a:t>BY, LIKE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Handle missing values: NULLs</a:t>
            </a:r>
            <a:endParaRPr lang="en-CA" dirty="0"/>
          </a:p>
          <a:p>
            <a:endParaRPr lang="en-CA" altLang="zh-CN" b="1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9559"/>
            <a:ext cx="78867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query,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yourself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2762" y="2223026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(school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‘UBC’)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7500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80734" y="1825625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33057" y="2540405"/>
            <a:ext cx="3069771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3057" y="3157638"/>
            <a:ext cx="449558" cy="3426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*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studentName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ageDay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94115" y="1825625"/>
            <a:ext cx="419644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20835" y="1690689"/>
            <a:ext cx="2302329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58362" y="2306640"/>
            <a:ext cx="524946" cy="127998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9699</TotalTime>
  <Words>1428</Words>
  <Application>Microsoft Macintosh PowerPoint</Application>
  <PresentationFormat>On-screen Show (4:3)</PresentationFormat>
  <Paragraphs>543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Calibri Light</vt:lpstr>
      <vt:lpstr>Courier New</vt:lpstr>
      <vt:lpstr>Mangal</vt:lpstr>
      <vt:lpstr>Menlo</vt:lpstr>
      <vt:lpstr>Wingdings</vt:lpstr>
      <vt:lpstr>Office Theme</vt:lpstr>
      <vt:lpstr>CMPT 354: Database System I</vt:lpstr>
      <vt:lpstr>Announcements!</vt:lpstr>
      <vt:lpstr>SQL Motivation</vt:lpstr>
      <vt:lpstr>SQL: Introduction</vt:lpstr>
      <vt:lpstr>SQL is a…</vt:lpstr>
      <vt:lpstr>Outline</vt:lpstr>
      <vt:lpstr>The SFW Query</vt:lpstr>
      <vt:lpstr>Conditions</vt:lpstr>
      <vt:lpstr>Columns</vt:lpstr>
      <vt:lpstr>A Few Details</vt:lpstr>
      <vt:lpstr>DISTINCT: Eliminating Duplicates</vt:lpstr>
      <vt:lpstr>ORDER BY: Sorting the Results</vt:lpstr>
      <vt:lpstr>LIKE: Simple String Pattern Matching</vt:lpstr>
      <vt:lpstr>Exercise - 1 </vt:lpstr>
      <vt:lpstr>NULLS in SQL</vt:lpstr>
      <vt:lpstr>What will happen?</vt:lpstr>
      <vt:lpstr>Two Important Rules</vt:lpstr>
      <vt:lpstr>Combinations of true, false, unknown</vt:lpstr>
      <vt:lpstr>What will happen?</vt:lpstr>
      <vt:lpstr>Exercise - 2</vt:lpstr>
      <vt:lpstr>Outline</vt:lpstr>
      <vt:lpstr>Foreign Key constraints</vt:lpstr>
      <vt:lpstr>Foreign Key constraints</vt:lpstr>
      <vt:lpstr>Declaring Foreign Keys</vt:lpstr>
      <vt:lpstr>Insert operations</vt:lpstr>
      <vt:lpstr>Delete operations</vt:lpstr>
      <vt:lpstr>ON DELETE RESTRICT</vt:lpstr>
      <vt:lpstr>Delete operations</vt:lpstr>
      <vt:lpstr>ON DELETE CASCADE</vt:lpstr>
      <vt:lpstr>Delete operations</vt:lpstr>
      <vt:lpstr>ON DELETE SET NULL</vt:lpstr>
      <vt:lpstr>Acknowledge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260</cp:revision>
  <cp:lastPrinted>2018-09-18T20:25:27Z</cp:lastPrinted>
  <dcterms:created xsi:type="dcterms:W3CDTF">2018-08-29T21:30:27Z</dcterms:created>
  <dcterms:modified xsi:type="dcterms:W3CDTF">2018-09-18T21:20:52Z</dcterms:modified>
</cp:coreProperties>
</file>