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932" r:id="rId3"/>
    <p:sldId id="925" r:id="rId4"/>
    <p:sldId id="926" r:id="rId5"/>
    <p:sldId id="927" r:id="rId6"/>
    <p:sldId id="929" r:id="rId7"/>
    <p:sldId id="930" r:id="rId8"/>
    <p:sldId id="964" r:id="rId9"/>
    <p:sldId id="966" r:id="rId10"/>
    <p:sldId id="965" r:id="rId11"/>
    <p:sldId id="857" r:id="rId12"/>
    <p:sldId id="870" r:id="rId13"/>
    <p:sldId id="871" r:id="rId14"/>
    <p:sldId id="872" r:id="rId15"/>
    <p:sldId id="873" r:id="rId16"/>
    <p:sldId id="874" r:id="rId17"/>
    <p:sldId id="937" r:id="rId18"/>
    <p:sldId id="940" r:id="rId19"/>
    <p:sldId id="881" r:id="rId20"/>
    <p:sldId id="967" r:id="rId21"/>
    <p:sldId id="890" r:id="rId22"/>
    <p:sldId id="950" r:id="rId23"/>
    <p:sldId id="951" r:id="rId24"/>
    <p:sldId id="952" r:id="rId25"/>
    <p:sldId id="953" r:id="rId26"/>
    <p:sldId id="954" r:id="rId27"/>
    <p:sldId id="955" r:id="rId28"/>
    <p:sldId id="956" r:id="rId29"/>
    <p:sldId id="958" r:id="rId30"/>
    <p:sldId id="959" r:id="rId31"/>
    <p:sldId id="968" r:id="rId32"/>
    <p:sldId id="902" r:id="rId33"/>
    <p:sldId id="903" r:id="rId34"/>
    <p:sldId id="904" r:id="rId35"/>
    <p:sldId id="905" r:id="rId36"/>
    <p:sldId id="906" r:id="rId37"/>
    <p:sldId id="907" r:id="rId38"/>
    <p:sldId id="908" r:id="rId39"/>
    <p:sldId id="909" r:id="rId40"/>
    <p:sldId id="910" r:id="rId41"/>
    <p:sldId id="949" r:id="rId42"/>
    <p:sldId id="969" r:id="rId43"/>
    <p:sldId id="914" r:id="rId44"/>
    <p:sldId id="915" r:id="rId45"/>
    <p:sldId id="948" r:id="rId46"/>
    <p:sldId id="1004" r:id="rId47"/>
    <p:sldId id="1005" r:id="rId48"/>
    <p:sldId id="1007" r:id="rId49"/>
    <p:sldId id="1008" r:id="rId50"/>
    <p:sldId id="1010" r:id="rId51"/>
    <p:sldId id="1009" r:id="rId52"/>
    <p:sldId id="976" r:id="rId53"/>
    <p:sldId id="978" r:id="rId54"/>
    <p:sldId id="979" r:id="rId55"/>
    <p:sldId id="980" r:id="rId56"/>
    <p:sldId id="981" r:id="rId57"/>
    <p:sldId id="982" r:id="rId58"/>
    <p:sldId id="983" r:id="rId59"/>
    <p:sldId id="1012" r:id="rId60"/>
    <p:sldId id="1011" r:id="rId61"/>
    <p:sldId id="987" r:id="rId62"/>
    <p:sldId id="1013" r:id="rId63"/>
    <p:sldId id="1016" r:id="rId64"/>
    <p:sldId id="988" r:id="rId65"/>
    <p:sldId id="989" r:id="rId66"/>
    <p:sldId id="1014" r:id="rId67"/>
    <p:sldId id="993" r:id="rId68"/>
    <p:sldId id="994" r:id="rId69"/>
    <p:sldId id="997" r:id="rId70"/>
    <p:sldId id="995" r:id="rId71"/>
    <p:sldId id="998" r:id="rId72"/>
    <p:sldId id="1000" r:id="rId73"/>
    <p:sldId id="1002" r:id="rId74"/>
    <p:sldId id="1003" r:id="rId75"/>
    <p:sldId id="1015" r:id="rId76"/>
    <p:sldId id="32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F0000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07"/>
    <p:restoredTop sz="83488"/>
  </p:normalViewPr>
  <p:slideViewPr>
    <p:cSldViewPr snapToGrid="0" snapToObjects="1">
      <p:cViewPr varScale="1">
        <p:scale>
          <a:sx n="92" d="100"/>
          <a:sy n="9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0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7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1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0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1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2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9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2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5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8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9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-&gt; D, B</a:t>
            </a:r>
            <a:r>
              <a:rPr lang="en-US" baseline="0" dirty="0">
                <a:sym typeface="Wingdings"/>
              </a:rPr>
              <a:t> C, C-&gt;D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7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68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69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70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the FD on R2 because A1-An is </a:t>
            </a:r>
            <a:r>
              <a:rPr lang="en-US" dirty="0" err="1"/>
              <a:t>effecitvely</a:t>
            </a:r>
            <a:r>
              <a:rPr lang="en-US" dirty="0"/>
              <a:t> a </a:t>
            </a:r>
            <a:r>
              <a:rPr lang="en-US" dirty="0" err="1"/>
              <a:t>superkey</a:t>
            </a:r>
            <a:r>
              <a:rPr lang="en-US" dirty="0"/>
              <a:t>, so when you join with R2, you append the single unique</a:t>
            </a:r>
            <a:r>
              <a:rPr lang="en-US" baseline="0" dirty="0"/>
              <a:t> value</a:t>
            </a:r>
          </a:p>
          <a:p>
            <a:r>
              <a:rPr lang="en-US" baseline="0" dirty="0"/>
              <a:t>in BCNF, the left side is the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19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56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EE30-C0F4-E242-8206-207B473469C4}" type="datetime1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F0BC-D876-1E4F-B657-C3A0100B43AD}" type="datetime1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9C4F-E441-644E-A026-EE15EADD608E}" type="datetime1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291F-207F-4940-9F56-32234BF8F083}" type="datetime1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C79-394A-3242-AA5F-17543E57340E}" type="datetime1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1DC3-078A-E941-9D45-E3EEA33943EB}" type="datetime1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20B7-949E-6843-929A-FABA2D51C901}" type="datetime1">
              <a:rPr lang="en-US" smtClean="0"/>
              <a:t>11/17/18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727B-F8F4-8F48-99B2-4E89860704C2}" type="datetime1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BB3E-1A49-7D43-8A32-0AF5A469F254}" type="datetime1">
              <a:rPr lang="en-US" smtClean="0"/>
              <a:t>11/17/18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1273-03B2-3B43-95EF-701130308B1D}" type="datetime1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F00B-19B0-6648-9BE9-D98454B3D6A0}" type="datetime1">
              <a:rPr lang="en-US" smtClean="0"/>
              <a:t>11/17/18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1538-0839-EE4D-89F2-D400C885D684}" type="datetime1">
              <a:rPr lang="en-US" smtClean="0"/>
              <a:t>11/17/18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 (1NF)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All tables are flat</a:t>
            </a:r>
          </a:p>
          <a:p>
            <a:endParaRPr lang="en-US" i="1" u="sng" dirty="0"/>
          </a:p>
          <a:p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/>
          </a:p>
          <a:p>
            <a:r>
              <a:rPr lang="en-US" b="1" u="sng" dirty="0"/>
              <a:t>Boyce-</a:t>
            </a:r>
            <a:r>
              <a:rPr lang="en-US" b="1" u="sng" dirty="0" err="1"/>
              <a:t>Codd</a:t>
            </a:r>
            <a:r>
              <a:rPr lang="en-US" b="1" u="sng" dirty="0"/>
              <a:t> Normal Form (BCNF)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bad</a:t>
            </a:r>
            <a:r>
              <a:rPr lang="zh-CN" altLang="en-US" b="1" dirty="0"/>
              <a:t> </a:t>
            </a:r>
            <a:r>
              <a:rPr lang="en-US" altLang="zh-CN" b="1" dirty="0"/>
              <a:t>FDs</a:t>
            </a:r>
            <a:endParaRPr lang="en-US" b="1" dirty="0"/>
          </a:p>
          <a:p>
            <a:endParaRPr lang="en-US" b="1" u="sng" dirty="0"/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 Form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7152961" y="3746838"/>
            <a:ext cx="898902" cy="712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7920222" y="3291435"/>
            <a:ext cx="618869" cy="55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03890" y="291615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What’s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738" y="5320675"/>
            <a:ext cx="754961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A-&gt;B means that </a:t>
            </a:r>
          </a:p>
          <a:p>
            <a:pPr algn="ctr"/>
            <a:r>
              <a:rPr lang="en-US" sz="2400" i="1" dirty="0">
                <a:latin typeface="+mj-lt"/>
              </a:rPr>
              <a:t>“whenever two tuples agree on A then they agree on B.”</a:t>
            </a:r>
            <a:endParaRPr lang="en-US" sz="1600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987" y="2188295"/>
            <a:ext cx="6992023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j-lt"/>
              </a:rPr>
              <a:t>Def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Let A,B be </a:t>
            </a:r>
            <a:r>
              <a:rPr lang="en-US" sz="2400" i="1" dirty="0">
                <a:latin typeface="+mj-lt"/>
              </a:rPr>
              <a:t>sets</a:t>
            </a:r>
            <a:r>
              <a:rPr lang="en-US" sz="2400" dirty="0">
                <a:latin typeface="+mj-lt"/>
              </a:rPr>
              <a:t> of attributes</a:t>
            </a:r>
          </a:p>
          <a:p>
            <a:r>
              <a:rPr lang="en-US" sz="2400" dirty="0">
                <a:latin typeface="+mj-lt"/>
              </a:rPr>
              <a:t>We write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or say A </a:t>
            </a:r>
            <a:r>
              <a:rPr lang="en-US" sz="2400" b="1" i="1" dirty="0">
                <a:latin typeface="+mj-lt"/>
              </a:rPr>
              <a:t>functionally determines </a:t>
            </a:r>
            <a:r>
              <a:rPr lang="en-US" sz="2400" dirty="0">
                <a:latin typeface="+mj-lt"/>
              </a:rPr>
              <a:t>B if, for any tuples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and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: </a:t>
            </a: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[A]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[A] implies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[B]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[B]</a:t>
            </a:r>
          </a:p>
          <a:p>
            <a:r>
              <a:rPr lang="en-US" sz="2400" dirty="0">
                <a:latin typeface="+mj-lt"/>
              </a:rPr>
              <a:t>and we call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a </a:t>
            </a:r>
            <a:r>
              <a:rPr lang="en-US" sz="2400" b="1" u="sng" dirty="0">
                <a:latin typeface="+mj-lt"/>
              </a:rPr>
              <a:t>functional dependency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5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0235"/>
              </p:ext>
            </p:extLst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7527" y="1603001"/>
            <a:ext cx="3877057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  <a:endParaRPr lang="en-US" sz="195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ounded Rectangle 17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8174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7527" y="1603001"/>
            <a:ext cx="3877057" cy="2192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ight Arrow 3"/>
          <p:cNvSpPr/>
          <p:nvPr/>
        </p:nvSpPr>
        <p:spPr>
          <a:xfrm>
            <a:off x="2406496" y="2559414"/>
            <a:ext cx="561305" cy="185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23174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2793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]=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 AND …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150906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if</a:t>
            </a:r>
            <a:r>
              <a:rPr lang="en-US" sz="1950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then</a:t>
            </a:r>
            <a:r>
              <a:rPr lang="en-US" sz="1950" b="1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655017" y="4641562"/>
            <a:ext cx="1901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…they also </a:t>
            </a:r>
            <a:r>
              <a:rPr lang="en-US" sz="1350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3459214" y="3761371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2878489" y="3002568"/>
            <a:ext cx="1454207" cy="96555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2418014" y="3310819"/>
            <a:ext cx="616263" cy="34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112719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0455"/>
              </p:ext>
            </p:extLst>
          </p:nvPr>
        </p:nvGraphicFramePr>
        <p:xfrm>
          <a:off x="2003934" y="2792124"/>
          <a:ext cx="4972052" cy="1943100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366239" y="4982578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Position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400" dirty="0"/>
              <a:t>Phone</a:t>
            </a: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2366238" y="5541571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366238" y="6125518"/>
            <a:ext cx="3384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11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3257"/>
              </p:ext>
            </p:extLst>
          </p:nvPr>
        </p:nvGraphicFramePr>
        <p:xfrm>
          <a:off x="1208867" y="2792124"/>
          <a:ext cx="7306485" cy="1554480"/>
        </p:xfrm>
        <a:graphic>
          <a:graphicData uri="http://schemas.openxmlformats.org/drawingml/2006/table">
            <a:tbl>
              <a:tblPr/>
              <a:tblGrid>
                <a:gridCol w="146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Color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Tweaker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Stationary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Office-supply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3127808" y="4819417"/>
            <a:ext cx="3330142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Name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Category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>
                <a:sym typeface="Wingdings" charset="2"/>
              </a:rPr>
              <a:t>Department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Color,</a:t>
            </a:r>
            <a:r>
              <a:rPr lang="zh-CN" altLang="en-US" sz="2400" dirty="0"/>
              <a:t> </a:t>
            </a:r>
            <a:r>
              <a:rPr lang="en-US" altLang="zh-CN" sz="2400" dirty="0"/>
              <a:t>Category</a:t>
            </a:r>
            <a:r>
              <a:rPr lang="zh-CN" altLang="en-US" sz="2400" dirty="0"/>
              <a:t>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64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32" y="397436"/>
            <a:ext cx="7886700" cy="774521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lt"/>
              </a:rPr>
              <a:t>Exercise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-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2</a:t>
            </a:r>
            <a:r>
              <a:rPr lang="zh-CN" altLang="en-US" sz="4400" b="1" dirty="0">
                <a:latin typeface="+mn-lt"/>
              </a:rPr>
              <a:t> 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337432" y="2364675"/>
          <a:ext cx="4234569" cy="2294548"/>
        </p:xfrm>
        <a:graphic>
          <a:graphicData uri="http://schemas.openxmlformats.org/drawingml/2006/table">
            <a:tbl>
              <a:tblPr/>
              <a:tblGrid>
                <a:gridCol w="81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8255" y="2162713"/>
            <a:ext cx="3471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Find at least </a:t>
            </a:r>
            <a:r>
              <a:rPr lang="en-US" sz="2100" i="1" dirty="0"/>
              <a:t>three</a:t>
            </a:r>
            <a:r>
              <a:rPr lang="en-US" sz="2100" dirty="0"/>
              <a:t> FDs which </a:t>
            </a:r>
            <a:r>
              <a:rPr lang="en-US" altLang="zh-CN" sz="2100" b="1" dirty="0"/>
              <a:t>do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not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hold</a:t>
            </a:r>
            <a:r>
              <a:rPr lang="zh-CN" altLang="en-US" sz="2100" b="1" dirty="0"/>
              <a:t> </a:t>
            </a:r>
            <a:r>
              <a:rPr lang="en-US" sz="2100" dirty="0"/>
              <a:t>on this </a:t>
            </a:r>
            <a:r>
              <a:rPr lang="en-US" altLang="zh-CN" sz="2100" dirty="0"/>
              <a:t>table</a:t>
            </a:r>
            <a:r>
              <a:rPr lang="en-US" sz="2100" dirty="0"/>
              <a:t>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88254" y="3050284"/>
            <a:ext cx="283986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</p:txBody>
      </p:sp>
    </p:spTree>
    <p:extLst>
      <p:ext uri="{BB962C8B-B14F-4D97-AF65-F5344CB8AC3E}">
        <p14:creationId xmlns:p14="http://schemas.microsoft.com/office/powerpoint/2010/main" val="11582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6982" y="3347633"/>
            <a:ext cx="4284313" cy="2681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115" y="3421165"/>
            <a:ext cx="3625371" cy="268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Design theory </a:t>
            </a:r>
            <a:r>
              <a:rPr lang="en-US" dirty="0"/>
              <a:t>is about how to represent your data to avoid anomalies.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18498"/>
              </p:ext>
            </p:extLst>
          </p:nvPr>
        </p:nvGraphicFramePr>
        <p:xfrm>
          <a:off x="490978" y="388283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30425"/>
              </p:ext>
            </p:extLst>
          </p:nvPr>
        </p:nvGraphicFramePr>
        <p:xfrm>
          <a:off x="4850969" y="3777242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413"/>
              </p:ext>
            </p:extLst>
          </p:nvPr>
        </p:nvGraphicFramePr>
        <p:xfrm>
          <a:off x="7130911" y="4121412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55470" y="295950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6054" y="292850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89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Inference</a:t>
            </a:r>
            <a:r>
              <a:rPr lang="zh-CN" altLang="en-US" b="1" dirty="0"/>
              <a:t> </a:t>
            </a:r>
            <a:r>
              <a:rPr lang="en-US" altLang="zh-CN" b="1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75853" y="2683884"/>
            <a:ext cx="38689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Name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Color</a:t>
            </a:r>
          </a:p>
          <a:p>
            <a:r>
              <a:rPr lang="en-US" sz="2400" dirty="0">
                <a:latin typeface="+mj-lt"/>
              </a:rPr>
              <a:t>2. Category </a:t>
            </a:r>
            <a:r>
              <a:rPr lang="en-US" sz="2400" dirty="0">
                <a:latin typeface="+mj-lt"/>
                <a:sym typeface="Wingdings"/>
              </a:rPr>
              <a:t> Department</a:t>
            </a:r>
          </a:p>
          <a:p>
            <a:r>
              <a:rPr lang="en-US" sz="2400" dirty="0">
                <a:latin typeface="+mj-lt"/>
                <a:sym typeface="Wingdings"/>
              </a:rPr>
              <a:t>3. Color, Category  Price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8689" y="1953927"/>
            <a:ext cx="249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Provided FDs:</a:t>
            </a:r>
          </a:p>
        </p:txBody>
      </p:sp>
      <p:sp>
        <p:nvSpPr>
          <p:cNvPr id="3" name="Rectangle 2"/>
          <p:cNvSpPr/>
          <p:nvPr/>
        </p:nvSpPr>
        <p:spPr>
          <a:xfrm>
            <a:off x="907932" y="4415743"/>
            <a:ext cx="7004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Does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always</a:t>
            </a:r>
            <a:r>
              <a:rPr lang="zh-CN" altLang="en-US" sz="2400" dirty="0"/>
              <a:t> </a:t>
            </a:r>
            <a:r>
              <a:rPr lang="en-US" altLang="zh-CN" sz="2400" dirty="0"/>
              <a:t>hold?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Name, Category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 Price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0061" y="5593604"/>
            <a:ext cx="7003878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we find out from application domain that a relation satisfies some FDs, it doesn’t mean that we found all the FDs that it satisfies! There could be more FDs implied by the ones we have</a:t>
            </a:r>
          </a:p>
        </p:txBody>
      </p:sp>
    </p:spTree>
    <p:extLst>
      <p:ext uri="{BB962C8B-B14F-4D97-AF65-F5344CB8AC3E}">
        <p14:creationId xmlns:p14="http://schemas.microsoft.com/office/powerpoint/2010/main" val="2198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b="1" dirty="0"/>
              <a:t>Inference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310" y="3576333"/>
            <a:ext cx="54404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Answer: Three simple rules called </a:t>
            </a:r>
            <a:r>
              <a:rPr lang="en-US" sz="2400" b="1" dirty="0">
                <a:latin typeface="+mj-lt"/>
              </a:rPr>
              <a:t>Armstrong’s Rules.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Split/Combine,</a:t>
            </a:r>
          </a:p>
          <a:p>
            <a:pPr marL="385763" indent="-385763">
              <a:buFontTx/>
              <a:buAutoNum type="arabicPeriod"/>
            </a:pPr>
            <a:r>
              <a:rPr lang="en-US" sz="2400" b="1" dirty="0">
                <a:latin typeface="+mj-lt"/>
              </a:rPr>
              <a:t>Reduction, and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Transitivity</a:t>
            </a:r>
            <a:endParaRPr lang="en-US" sz="2400" i="1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0162" y="36443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sz="165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44223" y="5796839"/>
            <a:ext cx="6438577" cy="8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538023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33279"/>
              </p:ext>
            </p:extLst>
          </p:nvPr>
        </p:nvGraphicFramePr>
        <p:xfrm>
          <a:off x="1562100" y="21116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05100" y="466143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2082054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46450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20526" y="3044351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63357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1058"/>
              </p:ext>
            </p:extLst>
          </p:nvPr>
        </p:nvGraphicFramePr>
        <p:xfrm>
          <a:off x="1562100" y="18636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5100" y="441346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5886" y="5975235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5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5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8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85825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9046"/>
              </p:ext>
            </p:extLst>
          </p:nvPr>
        </p:nvGraphicFramePr>
        <p:xfrm>
          <a:off x="1562100" y="186369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63283" y="606929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3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101" y="44437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6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6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9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870" y="397826"/>
            <a:ext cx="5105723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Reduction/Trivial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501"/>
              </p:ext>
            </p:extLst>
          </p:nvPr>
        </p:nvGraphicFramePr>
        <p:xfrm>
          <a:off x="2738034" y="2096168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94343" y="4952041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16" name="Rounded Rectangle 15"/>
          <p:cNvSpPr/>
          <p:nvPr/>
        </p:nvSpPr>
        <p:spPr>
          <a:xfrm>
            <a:off x="3257988" y="2724950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49659" y="2715240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295362" y="3028853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91" y="607422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5530"/>
              </p:ext>
            </p:extLst>
          </p:nvPr>
        </p:nvGraphicFramePr>
        <p:xfrm>
          <a:off x="1854630" y="2359639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4630" y="4909409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2331552" y="2988421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22613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30134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69567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587550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20396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2129"/>
              </p:ext>
            </p:extLst>
          </p:nvPr>
        </p:nvGraphicFramePr>
        <p:xfrm>
          <a:off x="1823634" y="1786202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23634" y="4335972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3635" y="53752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7420" y="589774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20" name="Rounded Rectangle 19"/>
          <p:cNvSpPr/>
          <p:nvPr/>
        </p:nvSpPr>
        <p:spPr>
          <a:xfrm>
            <a:off x="2300556" y="2414984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38571" y="2414984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99138" y="2718887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6441" y="5246023"/>
            <a:ext cx="3951116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Which / how many other FDs hold?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131"/>
              </p:ext>
            </p:extLst>
          </p:nvPr>
        </p:nvGraphicFramePr>
        <p:xfrm>
          <a:off x="263946" y="2884060"/>
          <a:ext cx="6029781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5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05896"/>
              </p:ext>
            </p:extLst>
          </p:nvPr>
        </p:nvGraphicFramePr>
        <p:xfrm>
          <a:off x="2727702" y="2723358"/>
          <a:ext cx="38900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24406" y="2723358"/>
            <a:ext cx="1193369" cy="214311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9149" y="5754463"/>
            <a:ext cx="47491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every course is in only one room, contains </a:t>
            </a:r>
            <a:r>
              <a:rPr lang="en-US" sz="2000" b="1" i="1" u="sng" dirty="0">
                <a:latin typeface="+mj-lt"/>
              </a:rPr>
              <a:t>redundant</a:t>
            </a:r>
            <a:r>
              <a:rPr lang="en-US" sz="2000" dirty="0">
                <a:latin typeface="+mj-lt"/>
              </a:rPr>
              <a:t> information!</a:t>
            </a:r>
          </a:p>
        </p:txBody>
      </p:sp>
    </p:spTree>
    <p:extLst>
      <p:ext uri="{BB962C8B-B14F-4D97-AF65-F5344CB8AC3E}">
        <p14:creationId xmlns:p14="http://schemas.microsoft.com/office/powerpoint/2010/main" val="6261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0453" y="5246023"/>
            <a:ext cx="4383094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Can we find an algorithmic way to do this?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12782"/>
              </p:ext>
            </p:extLst>
          </p:nvPr>
        </p:nvGraphicFramePr>
        <p:xfrm>
          <a:off x="139960" y="2884060"/>
          <a:ext cx="6283612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</a:t>
                      </a:r>
                      <a:r>
                        <a:rPr lang="en-US" sz="1800" baseline="0" dirty="0"/>
                        <a:t> (4 -&gt; 1)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Split/combine</a:t>
                      </a:r>
                      <a:r>
                        <a:rPr lang="en-US" sz="1800" baseline="0" dirty="0"/>
                        <a:t> (5 + 6)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 (7 -&gt;</a:t>
                      </a:r>
                      <a:r>
                        <a:rPr lang="en-US" sz="1800" baseline="0" dirty="0"/>
                        <a:t> 3)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Closure</a:t>
            </a:r>
            <a:r>
              <a:rPr lang="zh-CN" altLang="en-US" b="1" dirty="0"/>
              <a:t> </a:t>
            </a:r>
            <a:r>
              <a:rPr lang="en-US" altLang="zh-CN" b="1" dirty="0"/>
              <a:t>Algorithm</a:t>
            </a:r>
            <a:endParaRPr lang="en-US" b="1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4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28650" y="1709368"/>
            <a:ext cx="8008958" cy="100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F:</a:t>
            </a:r>
          </a:p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1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is the set of attributes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{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1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1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553659" y="3582373"/>
            <a:ext cx="347883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department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57511" y="3524665"/>
            <a:ext cx="184986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146279" y="4950054"/>
            <a:ext cx="13028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b="1" i="1" dirty="0">
                <a:solidFill>
                  <a:prstClr val="black"/>
                </a:solidFill>
                <a:latin typeface="+mj-lt"/>
              </a:rPr>
              <a:t>Closures:</a:t>
            </a:r>
            <a:endParaRPr lang="en-US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85146" y="5365552"/>
            <a:ext cx="788136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		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09" y="397090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24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49" y="3976947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49" y="3976595"/>
            <a:ext cx="2475887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4151671" y="1793773"/>
            <a:ext cx="4793226" cy="936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00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28649" y="4013109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49" y="4515799"/>
            <a:ext cx="2837222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151671" y="1793773"/>
            <a:ext cx="4793226" cy="18926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86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250" y="406644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250360" y="4712725"/>
            <a:ext cx="453968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50" y="5111469"/>
            <a:ext cx="3506687" cy="521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151671" y="1793773"/>
            <a:ext cx="4793226" cy="27948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77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122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A,B}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111109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4811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B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13786" y="473792"/>
            <a:ext cx="7886700" cy="7745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6981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89025"/>
              </p:ext>
            </p:extLst>
          </p:nvPr>
        </p:nvGraphicFramePr>
        <p:xfrm>
          <a:off x="2619214" y="2723358"/>
          <a:ext cx="399856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8766" y="5831027"/>
            <a:ext cx="504511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we update the room number for one tuple, we get inconsistent data = an </a:t>
            </a:r>
            <a:r>
              <a:rPr lang="en-US" sz="2000" b="1" i="1" u="sng" dirty="0">
                <a:latin typeface="+mj-lt"/>
              </a:rPr>
              <a:t>update</a:t>
            </a:r>
            <a:r>
              <a:rPr lang="en-US" sz="2000" b="1" u="sng" dirty="0">
                <a:latin typeface="+mj-lt"/>
              </a:rPr>
              <a:t> anomaly</a:t>
            </a:r>
            <a:endParaRPr lang="en-US" sz="20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77912" y="3509903"/>
            <a:ext cx="1239864" cy="40810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430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E, F}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+mn-lt"/>
              </a:rPr>
              <a:t>Exercise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-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3</a:t>
            </a:r>
            <a:endParaRPr lang="en-US" sz="5400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76068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FD’s</a:t>
            </a:r>
            <a:r>
              <a:rPr lang="zh-CN" altLang="en-US" dirty="0"/>
              <a:t> </a:t>
            </a:r>
            <a:r>
              <a:rPr lang="en-US" altLang="zh-CN" dirty="0"/>
              <a:t>implied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5246" y="2581687"/>
            <a:ext cx="2210639" cy="1246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86" y="4791968"/>
            <a:ext cx="9275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Requirements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/>
              <a:t>Non-trivial</a:t>
            </a:r>
            <a:r>
              <a:rPr lang="zh-CN" altLang="en-US" sz="2000" b="1" dirty="0"/>
              <a:t> </a:t>
            </a:r>
            <a:r>
              <a:rPr lang="en-US" altLang="zh-CN" sz="2000" dirty="0"/>
              <a:t>FD</a:t>
            </a:r>
            <a:r>
              <a:rPr lang="zh-CN" altLang="en-US" sz="2000" dirty="0"/>
              <a:t> </a:t>
            </a:r>
            <a:r>
              <a:rPr lang="en-US" altLang="zh-CN" sz="2000" dirty="0"/>
              <a:t>(i.e.,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return</a:t>
            </a:r>
            <a:r>
              <a:rPr lang="zh-CN" altLang="en-US" sz="2000" dirty="0"/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A)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endParaRPr lang="en-US" altLang="zh-CN" sz="2000" dirty="0">
              <a:solidFill>
                <a:prstClr val="black"/>
              </a:solidFill>
              <a:ea typeface="Menlo" charset="0"/>
              <a:cs typeface="Menlo" charset="0"/>
              <a:sym typeface="Wingdings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right-hand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side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contains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single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attribute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(i.e.,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need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return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D)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5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11765" y="2291596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2563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642312" y="2109034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5583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86845" y="2189389"/>
            <a:ext cx="3789209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41248" y="1514137"/>
            <a:ext cx="666150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2: Enumerate all FDs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100" b="1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 and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 Y 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6042958" y="2727465"/>
            <a:ext cx="1994661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</a:p>
          <a:p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A,B,C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A,C,D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1118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lvl="1"/>
            <a:r>
              <a:rPr lang="en-US" altLang="zh-CN" dirty="0">
                <a:sym typeface="Wingdings"/>
              </a:rPr>
              <a:t>What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FD?</a:t>
            </a:r>
            <a:endParaRPr lang="en-US" dirty="0">
              <a:sym typeface="Wingdings"/>
            </a:endParaRPr>
          </a:p>
          <a:p>
            <a:pPr lvl="1"/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 the closure of attributes?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9147"/>
            <a:ext cx="7886700" cy="1325563"/>
          </a:xfrm>
        </p:spPr>
        <p:txBody>
          <a:bodyPr/>
          <a:lstStyle/>
          <a:p>
            <a:r>
              <a:rPr lang="en-US" dirty="0"/>
              <a:t>High-level Idea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9241" y="3208008"/>
            <a:ext cx="4764759" cy="1838567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 dirty="0"/>
              <a:t>Two Steps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 for “bad” FDs in the table</a:t>
            </a:r>
          </a:p>
          <a:p>
            <a:pPr marL="728663" lvl="1" indent="-385763">
              <a:buFont typeface="+mj-lt"/>
              <a:buAutoNum type="arabicPeriod"/>
            </a:pPr>
            <a:endParaRPr lang="en-US" sz="800" dirty="0"/>
          </a:p>
          <a:p>
            <a:pPr marL="728663" lvl="1" indent="-385763">
              <a:buFont typeface="+mj-lt"/>
              <a:buAutoNum type="arabicPeriod"/>
            </a:pPr>
            <a:r>
              <a:rPr lang="en-US" i="1" dirty="0"/>
              <a:t>Keep decomposing the table into sub-tables</a:t>
            </a:r>
            <a:r>
              <a:rPr lang="en-US" dirty="0"/>
              <a:t> until no more bad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27122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31041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1284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8459" y="5686133"/>
            <a:ext cx="27612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Like a debugging process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0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48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77" y="317512"/>
            <a:ext cx="7990973" cy="994172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91793"/>
              </p:ext>
            </p:extLst>
          </p:nvPr>
        </p:nvGraphicFramePr>
        <p:xfrm>
          <a:off x="2106286" y="1502043"/>
          <a:ext cx="4351664" cy="1943100"/>
        </p:xfrm>
        <a:graphic>
          <a:graphicData uri="http://schemas.openxmlformats.org/drawingml/2006/table">
            <a:tbl>
              <a:tblPr/>
              <a:tblGrid>
                <a:gridCol w="108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93445" y="3762870"/>
            <a:ext cx="428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ED7D31"/>
                </a:solidFill>
              </a:rPr>
              <a:t>EmpID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>
                <a:solidFill>
                  <a:srgbClr val="ED7D31"/>
                </a:solidFill>
                <a:ea typeface="Menlo" charset="0"/>
                <a:cs typeface="Menlo" charset="0"/>
                <a:sym typeface="Wingdings" charset="2"/>
              </a:rPr>
              <a:t> Name, Phone, Position</a:t>
            </a:r>
            <a:endParaRPr lang="en-US" sz="2400" dirty="0">
              <a:solidFill>
                <a:srgbClr val="ED7D3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5545" y="4800684"/>
            <a:ext cx="242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F89E4"/>
                </a:solidFill>
                <a:ea typeface="Menlo" charset="0"/>
                <a:cs typeface="Menlo" charset="0"/>
                <a:sym typeface="Wingdings" charset="2"/>
              </a:rPr>
              <a:t>Position </a:t>
            </a:r>
            <a:r>
              <a:rPr lang="en-US" sz="2400" dirty="0">
                <a:solidFill>
                  <a:srgbClr val="0F89E4"/>
                </a:solidFill>
                <a:ea typeface="Menlo" charset="0"/>
                <a:cs typeface="Menlo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0F89E4"/>
                </a:solidFill>
              </a:rPr>
              <a:t>Phone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445" y="4239589"/>
            <a:ext cx="5158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ED7D31"/>
                </a:solidFill>
              </a:rPr>
              <a:t>Good FD </a:t>
            </a:r>
            <a:r>
              <a:rPr lang="en-US" sz="2000" i="1" dirty="0">
                <a:solidFill>
                  <a:srgbClr val="ED7D31"/>
                </a:solidFill>
              </a:rPr>
              <a:t>since </a:t>
            </a:r>
            <a:r>
              <a:rPr lang="en-US" sz="2000" i="1" dirty="0" err="1">
                <a:solidFill>
                  <a:srgbClr val="ED7D31"/>
                </a:solidFill>
              </a:rPr>
              <a:t>EmpID</a:t>
            </a:r>
            <a:r>
              <a:rPr lang="en-US" sz="2000" i="1" dirty="0">
                <a:solidFill>
                  <a:srgbClr val="ED7D31"/>
                </a:solidFill>
              </a:rPr>
              <a:t> can determine everything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6286" y="5210165"/>
            <a:ext cx="525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0F89E4"/>
                </a:solidFill>
              </a:rPr>
              <a:t>Bad FD </a:t>
            </a:r>
            <a:r>
              <a:rPr lang="en-US" sz="2000" i="1" dirty="0">
                <a:solidFill>
                  <a:srgbClr val="0F89E4"/>
                </a:solidFill>
              </a:rPr>
              <a:t>since Phone cannot determine everything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702658" y="4439643"/>
            <a:ext cx="1317356" cy="628303"/>
          </a:xfrm>
          <a:prstGeom prst="wedgeRoundRectCallout">
            <a:avLst>
              <a:gd name="adj1" fmla="val -100833"/>
              <a:gd name="adj2" fmla="val -488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EmpID</a:t>
            </a:r>
            <a:r>
              <a:rPr lang="en-US" dirty="0"/>
              <a:t> is a Key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0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4" grpId="0"/>
      <p:bldP spid="17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356" y="231227"/>
            <a:ext cx="7990973" cy="994172"/>
          </a:xfrm>
        </p:spPr>
        <p:txBody>
          <a:bodyPr/>
          <a:lstStyle/>
          <a:p>
            <a:r>
              <a:rPr lang="en-US" dirty="0"/>
              <a:t>Exercise - 1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24341"/>
              </p:ext>
            </p:extLst>
          </p:nvPr>
        </p:nvGraphicFramePr>
        <p:xfrm>
          <a:off x="2567044" y="200579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11042" y="4910390"/>
            <a:ext cx="334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Student, 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5523" y="5777115"/>
            <a:ext cx="221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44338" y="4941167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 FD!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524" y="583867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Bad FD! </a:t>
            </a:r>
          </a:p>
        </p:txBody>
      </p:sp>
    </p:spTree>
    <p:extLst>
      <p:ext uri="{BB962C8B-B14F-4D97-AF65-F5344CB8AC3E}">
        <p14:creationId xmlns:p14="http://schemas.microsoft.com/office/powerpoint/2010/main" val="3483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35243"/>
              </p:ext>
            </p:extLst>
          </p:nvPr>
        </p:nvGraphicFramePr>
        <p:xfrm>
          <a:off x="2696705" y="2723358"/>
          <a:ext cx="3921071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4265" y="5643083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everyone drops the class, we lose what room the class is in! = a </a:t>
            </a:r>
            <a:r>
              <a:rPr lang="en-US" sz="2400" b="1" i="1" u="sng" dirty="0">
                <a:latin typeface="+mj-lt"/>
              </a:rPr>
              <a:t>delete</a:t>
            </a:r>
            <a:r>
              <a:rPr lang="en-US" sz="2400" b="1" u="sng" dirty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8436" y="3081752"/>
            <a:ext cx="1219340" cy="4340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“Bad”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</a:t>
            </a:r>
            <a:r>
              <a:rPr lang="en-US" dirty="0">
                <a:ea typeface="Menlo" charset="0"/>
                <a:cs typeface="Menlo" charset="0"/>
                <a:sym typeface="Wingdings" charset="2"/>
              </a:rPr>
              <a:t> Y</a:t>
            </a:r>
            <a:r>
              <a:rPr lang="en-US" dirty="0"/>
              <a:t> is a Bad FD, then X functionally determines </a:t>
            </a:r>
            <a:r>
              <a:rPr lang="en-US" i="1" dirty="0"/>
              <a:t>some</a:t>
            </a:r>
            <a:r>
              <a:rPr lang="en-US" dirty="0"/>
              <a:t> of the attributes; therefore, those other attributes can be duplicated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Recall: this means there is </a:t>
            </a:r>
            <a:r>
              <a:rPr lang="en-US" u="sng" dirty="0"/>
              <a:t>redundancy</a:t>
            </a:r>
            <a:endParaRPr lang="en-US" dirty="0"/>
          </a:p>
          <a:p>
            <a:pPr lvl="1"/>
            <a:r>
              <a:rPr lang="en-US" dirty="0"/>
              <a:t>And redundancy like this can lead to data anomalies!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6468" y="5003435"/>
            <a:ext cx="1921790" cy="121547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10663"/>
              </p:ext>
            </p:extLst>
          </p:nvPr>
        </p:nvGraphicFramePr>
        <p:xfrm>
          <a:off x="3754218" y="4654331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51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is that we define “good” and “bad” FDs as follows: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X </a:t>
            </a:r>
            <a:r>
              <a:rPr lang="en-US" sz="2100" dirty="0">
                <a:sym typeface="Wingdings"/>
              </a:rPr>
              <a:t> A is a “</a:t>
            </a:r>
            <a:r>
              <a:rPr lang="en-US" sz="2100" i="1" dirty="0">
                <a:sym typeface="Wingdings"/>
              </a:rPr>
              <a:t>good FD”</a:t>
            </a:r>
            <a:r>
              <a:rPr lang="en-US" sz="2100" dirty="0">
                <a:sym typeface="Wingdings"/>
              </a:rPr>
              <a:t> </a:t>
            </a:r>
            <a:r>
              <a:rPr lang="en-US" sz="2100" i="1" dirty="0">
                <a:sym typeface="Wingdings"/>
              </a:rPr>
              <a:t>if X is a key</a:t>
            </a:r>
          </a:p>
          <a:p>
            <a:pPr lvl="2"/>
            <a:r>
              <a:rPr lang="en-US" dirty="0">
                <a:sym typeface="Wingdings"/>
              </a:rPr>
              <a:t>In other words, if A is the set of all attributes</a:t>
            </a:r>
          </a:p>
          <a:p>
            <a:pPr marL="342900" lvl="1" indent="0">
              <a:buNone/>
            </a:pPr>
            <a:endParaRPr lang="en-US" sz="2100" dirty="0">
              <a:sym typeface="Wingdings"/>
            </a:endParaRPr>
          </a:p>
          <a:p>
            <a:pPr lvl="1"/>
            <a:r>
              <a:rPr lang="en-US" sz="2100" dirty="0">
                <a:sym typeface="Wingdings"/>
              </a:rPr>
              <a:t>X  A is a </a:t>
            </a:r>
            <a:r>
              <a:rPr lang="en-US" sz="2100" i="1" dirty="0">
                <a:sym typeface="Wingdings"/>
              </a:rPr>
              <a:t>“bad FD”</a:t>
            </a:r>
            <a:r>
              <a:rPr lang="en-US" sz="2100" dirty="0">
                <a:sym typeface="Wingdings"/>
              </a:rPr>
              <a:t> otherwise</a:t>
            </a:r>
          </a:p>
          <a:p>
            <a:pPr lvl="1"/>
            <a:endParaRPr lang="en-US" sz="21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We will try to eliminate the “bad” FDs!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3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5106" y="22788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Boyce-</a:t>
            </a:r>
            <a:r>
              <a:rPr lang="en-US" b="1" dirty="0" err="1">
                <a:latin typeface="+mn-lt"/>
              </a:rPr>
              <a:t>Codd</a:t>
            </a:r>
            <a:r>
              <a:rPr lang="en-US" b="1" dirty="0">
                <a:latin typeface="+mn-lt"/>
              </a:rPr>
              <a:t> Normal Form (BCNF)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871752" y="3448682"/>
            <a:ext cx="499207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A relation R is </a:t>
            </a:r>
            <a:r>
              <a:rPr lang="en-US" sz="2400" b="1" u="sng" dirty="0">
                <a:latin typeface="+mj-lt"/>
              </a:rPr>
              <a:t>in BCNF</a:t>
            </a:r>
            <a:r>
              <a:rPr lang="en-US" sz="24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if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</a:t>
            </a:r>
            <a:r>
              <a:rPr lang="en-US" sz="2400" b="1" dirty="0">
                <a:latin typeface="+mj-lt"/>
                <a:sym typeface="Wingdings" charset="2"/>
              </a:rPr>
              <a:t> B</a:t>
            </a:r>
            <a:r>
              <a:rPr lang="en-US" sz="2400" dirty="0">
                <a:latin typeface="+mj-lt"/>
                <a:sym typeface="Wingdings" charset="2"/>
              </a:rPr>
              <a:t> is a </a:t>
            </a:r>
            <a:r>
              <a:rPr lang="en-US" sz="2400" i="1" dirty="0">
                <a:latin typeface="+mj-lt"/>
                <a:sym typeface="Wingdings" charset="2"/>
              </a:rPr>
              <a:t>non-trivial</a:t>
            </a:r>
            <a:r>
              <a:rPr lang="en-US" sz="2400" dirty="0">
                <a:latin typeface="+mj-lt"/>
                <a:sym typeface="Wingdings" charset="2"/>
              </a:rPr>
              <a:t> FD in R</a:t>
            </a:r>
            <a:endParaRPr lang="en-US" sz="24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then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 is a key</a:t>
            </a:r>
            <a:r>
              <a:rPr lang="en-US" sz="24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sets of attributes X, either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X) or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627468" y="2085564"/>
            <a:ext cx="32313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A relation R is </a:t>
            </a:r>
            <a:r>
              <a:rPr lang="en-US" sz="2400" b="1" u="sng" dirty="0">
                <a:solidFill>
                  <a:prstClr val="black"/>
                </a:solidFill>
              </a:rPr>
              <a:t>in BCNF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if:</a:t>
            </a: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there are no “bad” FDs</a:t>
            </a:r>
          </a:p>
        </p:txBody>
      </p:sp>
    </p:spTree>
    <p:extLst>
      <p:ext uri="{BB962C8B-B14F-4D97-AF65-F5344CB8AC3E}">
        <p14:creationId xmlns:p14="http://schemas.microsoft.com/office/powerpoint/2010/main" val="4527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  <p:bldP spid="23859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140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311956" y="4441304"/>
            <a:ext cx="237436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i="1" dirty="0">
                <a:solidFill>
                  <a:prstClr val="black"/>
                </a:solidFill>
                <a:latin typeface="+mj-lt"/>
              </a:rPr>
              <a:t>What is the key?</a:t>
            </a:r>
          </a:p>
          <a:p>
            <a:pPr eaLnBrk="0" hangingPunct="0"/>
            <a:r>
              <a:rPr lang="en-US" sz="2100" i="1" dirty="0">
                <a:latin typeface="+mj-lt"/>
              </a:rPr>
              <a:t>{SIN, </a:t>
            </a:r>
            <a:r>
              <a:rPr lang="en-US" sz="2100" i="1" dirty="0" err="1">
                <a:latin typeface="+mj-lt"/>
              </a:rPr>
              <a:t>PhoneNumber</a:t>
            </a:r>
            <a:r>
              <a:rPr lang="en-US" sz="21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94010"/>
              </p:ext>
            </p:extLst>
          </p:nvPr>
        </p:nvGraphicFramePr>
        <p:xfrm>
          <a:off x="628650" y="2212020"/>
          <a:ext cx="5257800" cy="1714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6131996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26499" y="4579803"/>
                <a:ext cx="2106667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b="1" u="sng" dirty="0">
                    <a:latin typeface="+mj-lt"/>
                  </a:rPr>
                  <a:t>Not</a:t>
                </a:r>
                <a:r>
                  <a:rPr lang="en-US" sz="2400" b="1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in BCNF</a:t>
                </a:r>
                <a:endParaRPr lang="en-US" sz="24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57950" y="2911470"/>
            <a:ext cx="2686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</a:t>
            </a:r>
            <a:r>
              <a:rPr lang="en-US" sz="2100" i="1" dirty="0">
                <a:latin typeface="+mj-lt"/>
              </a:rPr>
              <a:t>bad </a:t>
            </a:r>
            <a:r>
              <a:rPr lang="en-US" sz="2100" dirty="0">
                <a:latin typeface="+mj-lt"/>
              </a:rPr>
              <a:t>because it is </a:t>
            </a:r>
            <a:r>
              <a:rPr lang="en-US" sz="2100" b="1" u="sng">
                <a:latin typeface="+mj-lt"/>
              </a:rPr>
              <a:t>not</a:t>
            </a:r>
            <a:r>
              <a:rPr lang="en-US" sz="2100">
                <a:latin typeface="+mj-lt"/>
              </a:rPr>
              <a:t> a key</a:t>
            </a:r>
            <a:endParaRPr lang="en-US" sz="2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1512772"/>
            <a:ext cx="285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Is </a:t>
            </a:r>
            <a:r>
              <a:rPr lang="en-US" sz="2400" b="1"/>
              <a:t>this table in BCNF?</a:t>
            </a:r>
          </a:p>
        </p:txBody>
      </p:sp>
    </p:spTree>
    <p:extLst>
      <p:ext uri="{BB962C8B-B14F-4D97-AF65-F5344CB8AC3E}">
        <p14:creationId xmlns:p14="http://schemas.microsoft.com/office/powerpoint/2010/main" val="8487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60615"/>
              </p:ext>
            </p:extLst>
          </p:nvPr>
        </p:nvGraphicFramePr>
        <p:xfrm>
          <a:off x="628650" y="2212020"/>
          <a:ext cx="4160327" cy="1165860"/>
        </p:xfrm>
        <a:graphic>
          <a:graphicData uri="http://schemas.openxmlformats.org/drawingml/2006/table">
            <a:tbl>
              <a:tblPr/>
              <a:tblGrid>
                <a:gridCol w="84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76651"/>
              </p:ext>
            </p:extLst>
          </p:nvPr>
        </p:nvGraphicFramePr>
        <p:xfrm>
          <a:off x="628650" y="3666819"/>
          <a:ext cx="2971800" cy="14859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640524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9776" y="5332899"/>
            <a:ext cx="1890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Now in BCNF!</a:t>
            </a:r>
            <a:endParaRPr lang="en-US" sz="24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6477" y="2911470"/>
            <a:ext cx="2402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now </a:t>
            </a:r>
            <a:r>
              <a:rPr lang="en-US" sz="2100" i="1" dirty="0">
                <a:latin typeface="+mj-lt"/>
              </a:rPr>
              <a:t>good </a:t>
            </a:r>
            <a:r>
              <a:rPr lang="en-US" sz="2100" dirty="0">
                <a:latin typeface="+mj-lt"/>
              </a:rPr>
              <a:t>because it is the key</a:t>
            </a:r>
          </a:p>
        </p:txBody>
      </p:sp>
    </p:spTree>
    <p:extLst>
      <p:ext uri="{BB962C8B-B14F-4D97-AF65-F5344CB8AC3E}">
        <p14:creationId xmlns:p14="http://schemas.microsoft.com/office/powerpoint/2010/main" val="15187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(R):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Find X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≠ X and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≠ [all attributes]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1387637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latin typeface="+mj-lt"/>
              </a:rPr>
              <a:t>   Find </a:t>
            </a:r>
            <a:r>
              <a:rPr lang="en-US" sz="2100" i="1" dirty="0">
                <a:latin typeface="+mj-lt"/>
              </a:rPr>
              <a:t>a non-trivial bad FD: X </a:t>
            </a:r>
            <a:r>
              <a:rPr lang="en-US" sz="2100" i="1" dirty="0">
                <a:latin typeface="+mj-lt"/>
                <a:sym typeface="Wingdings"/>
              </a:rPr>
              <a:t> Y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25F1C-7B1A-D248-BD67-44C0EF4CCCD8}"/>
              </a:ext>
            </a:extLst>
          </p:cNvPr>
          <p:cNvSpPr txBox="1"/>
          <p:nvPr/>
        </p:nvSpPr>
        <p:spPr>
          <a:xfrm>
            <a:off x="6160267" y="2206063"/>
            <a:ext cx="265276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X is not a key, i.e., </a:t>
            </a:r>
          </a:p>
          <a:p>
            <a:r>
              <a:rPr lang="en-US" sz="2000" dirty="0">
                <a:latin typeface="+mj-lt"/>
              </a:rPr>
              <a:t>X</a:t>
            </a:r>
            <a:r>
              <a:rPr lang="en-US" sz="2000" baseline="30000" dirty="0">
                <a:latin typeface="+mj-lt"/>
              </a:rPr>
              <a:t>+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≠ 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[all attributes]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8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   </a:t>
            </a:r>
            <a:r>
              <a:rPr lang="en-US" sz="2100" b="1" u="sng" dirty="0">
                <a:latin typeface="+mj-lt"/>
              </a:rPr>
              <a:t>if</a:t>
            </a:r>
            <a:r>
              <a:rPr lang="en-US" sz="2100" dirty="0">
                <a:latin typeface="+mj-lt"/>
              </a:rPr>
              <a:t> (not found) </a:t>
            </a:r>
            <a:r>
              <a:rPr lang="en-US" sz="2100" b="1" u="sng" dirty="0">
                <a:latin typeface="+mj-lt"/>
              </a:rPr>
              <a:t>then</a:t>
            </a:r>
            <a:r>
              <a:rPr lang="en-US" sz="2100" dirty="0">
                <a:latin typeface="+mj-lt"/>
              </a:rPr>
              <a:t>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48682" y="3069508"/>
            <a:ext cx="287593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If no “bad” FDs found, in BCNF!</a:t>
            </a:r>
          </a:p>
        </p:txBody>
      </p:sp>
    </p:spTree>
    <p:extLst>
      <p:ext uri="{BB962C8B-B14F-4D97-AF65-F5344CB8AC3E}">
        <p14:creationId xmlns:p14="http://schemas.microsoft.com/office/powerpoint/2010/main" val="13587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X+[rest attributes] 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587699" y="3897392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8731" y="2579350"/>
            <a:ext cx="17503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One table is X</a:t>
            </a:r>
            <a:r>
              <a:rPr lang="en-US" baseline="30000" dirty="0">
                <a:latin typeface="+mj-lt"/>
              </a:rPr>
              <a:t>+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2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9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53465"/>
              </p:ext>
            </p:extLst>
          </p:nvPr>
        </p:nvGraphicFramePr>
        <p:xfrm>
          <a:off x="3320861" y="2768572"/>
          <a:ext cx="368859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6258" y="5796230"/>
            <a:ext cx="44635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Similarly, we can’t reserve a room without students = an </a:t>
            </a:r>
            <a:r>
              <a:rPr lang="en-US" sz="2000" b="1" i="1" u="sng" dirty="0">
                <a:latin typeface="+mj-lt"/>
              </a:rPr>
              <a:t>insert </a:t>
            </a:r>
            <a:r>
              <a:rPr lang="en-US" sz="2000" b="1" u="sng" dirty="0">
                <a:latin typeface="+mj-lt"/>
              </a:rPr>
              <a:t>anomaly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8713"/>
              </p:ext>
            </p:extLst>
          </p:nvPr>
        </p:nvGraphicFramePr>
        <p:xfrm>
          <a:off x="436298" y="4310366"/>
          <a:ext cx="233789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667781" y="4432286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345456" y="4280413"/>
            <a:ext cx="59994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918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br>
              <a:rPr lang="en-US" sz="2100" dirty="0">
                <a:solidFill>
                  <a:prstClr val="black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decompose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b="1" dirty="0">
                <a:solidFill>
                  <a:schemeClr val="bg1"/>
                </a:solidFill>
              </a:rPr>
              <a:t>R</a:t>
            </a:r>
            <a:r>
              <a:rPr lang="en-US" sz="2100" dirty="0">
                <a:solidFill>
                  <a:schemeClr val="bg1"/>
                </a:solidFill>
              </a:rPr>
              <a:t> into </a:t>
            </a:r>
            <a:r>
              <a:rPr lang="en-US" sz="2100" b="1" dirty="0">
                <a:solidFill>
                  <a:schemeClr val="bg1"/>
                </a:solidFill>
              </a:rPr>
              <a:t>R1(X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</a:rPr>
              <a:t>) </a:t>
            </a:r>
            <a:r>
              <a:rPr lang="en-US" sz="2100" dirty="0">
                <a:solidFill>
                  <a:schemeClr val="bg1"/>
                </a:solidFill>
              </a:rPr>
              <a:t>and </a:t>
            </a:r>
            <a:r>
              <a:rPr lang="en-US" sz="2100" b="1" dirty="0">
                <a:solidFill>
                  <a:schemeClr val="bg1"/>
                </a:solidFill>
              </a:rPr>
              <a:t>R2(X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</a:rPr>
              <a:t>)</a:t>
            </a:r>
            <a:br>
              <a:rPr lang="en-US" sz="2100" b="1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Return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(R1),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(R2)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5098" y="2340924"/>
            <a:ext cx="19231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other table is </a:t>
            </a:r>
          </a:p>
          <a:p>
            <a:r>
              <a:rPr lang="en-US" dirty="0">
                <a:solidFill>
                  <a:prstClr val="black"/>
                </a:solidFill>
              </a:rPr>
              <a:t>      X + (R </a:t>
            </a:r>
            <a:r>
              <a:rPr lang="mr-IN" dirty="0">
                <a:solidFill>
                  <a:prstClr val="black"/>
                </a:solidFill>
              </a:rPr>
              <a:t>–</a:t>
            </a:r>
            <a:r>
              <a:rPr lang="en-US" dirty="0">
                <a:solidFill>
                  <a:prstClr val="black"/>
                </a:solidFill>
              </a:rPr>
              <a:t> 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) 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44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  <a:p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Split R into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sz="2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X+[rest attributes]</a:t>
            </a:r>
          </a:p>
          <a:p>
            <a:endParaRPr lang="en-US" sz="2100" dirty="0">
              <a:solidFill>
                <a:prstClr val="black"/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1</a:t>
            </a:r>
            <a:r>
              <a:rPr lang="en-US" sz="2100" dirty="0">
                <a:latin typeface="+mj-lt"/>
              </a:rPr>
              <a:t>),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2</a:t>
            </a:r>
            <a:r>
              <a:rPr lang="en-US" sz="2100" dirty="0">
                <a:latin typeface="+mj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3431" y="469451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Proceed recursively until no more “bad” FDs!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8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/>
              <a:t>BCNFDecomp</a:t>
            </a:r>
            <a:r>
              <a:rPr lang="en-US" sz="2100" dirty="0"/>
              <a:t>(R):</a:t>
            </a:r>
            <a:br>
              <a:rPr lang="en-US" sz="2100" dirty="0"/>
            </a:br>
            <a:r>
              <a:rPr lang="en-US" sz="2100" dirty="0"/>
              <a:t>    Find </a:t>
            </a:r>
            <a:r>
              <a:rPr lang="en-US" sz="2100" i="1" dirty="0"/>
              <a:t>a non-trivial bad FD: X </a:t>
            </a:r>
            <a:r>
              <a:rPr lang="en-US" sz="2100" i="1" dirty="0">
                <a:sym typeface="Wingdings"/>
              </a:rPr>
              <a:t> Y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   </a:t>
            </a:r>
            <a:r>
              <a:rPr lang="en-US" sz="2100" b="1" u="sng" dirty="0"/>
              <a:t>if</a:t>
            </a:r>
            <a:r>
              <a:rPr lang="en-US" sz="2100" dirty="0"/>
              <a:t> (not found) </a:t>
            </a:r>
            <a:r>
              <a:rPr lang="en-US" sz="2100" b="1" u="sng" dirty="0"/>
              <a:t>then</a:t>
            </a:r>
            <a:r>
              <a:rPr lang="en-US" sz="2100" dirty="0"/>
              <a:t> </a:t>
            </a:r>
            <a:r>
              <a:rPr lang="en-US" sz="2100" b="1" dirty="0"/>
              <a:t>Return</a:t>
            </a:r>
            <a:r>
              <a:rPr lang="en-US" sz="2100" dirty="0"/>
              <a:t> R</a:t>
            </a:r>
          </a:p>
          <a:p>
            <a:r>
              <a:rPr lang="en-US" sz="2100" dirty="0"/>
              <a:t>   </a:t>
            </a:r>
          </a:p>
          <a:p>
            <a:r>
              <a:rPr lang="en-US" sz="2100" b="1" dirty="0"/>
              <a:t>   Split R into </a:t>
            </a:r>
            <a:r>
              <a:rPr lang="en-US" sz="2100" dirty="0"/>
              <a:t>X</a:t>
            </a:r>
            <a:r>
              <a:rPr lang="en-US" sz="2100" baseline="30000" dirty="0"/>
              <a:t>+</a:t>
            </a:r>
            <a:r>
              <a:rPr lang="en-US" sz="2100" dirty="0"/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b="1" dirty="0"/>
              <a:t>  Return</a:t>
            </a:r>
            <a:r>
              <a:rPr lang="en-US" sz="2100" dirty="0"/>
              <a:t>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1</a:t>
            </a:r>
            <a:r>
              <a:rPr lang="en-US" sz="2100" dirty="0"/>
              <a:t>),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2</a:t>
            </a:r>
            <a:r>
              <a:rPr lang="en-US" sz="2100" dirty="0"/>
              <a:t>)</a:t>
            </a:r>
          </a:p>
          <a:p>
            <a:endParaRPr lang="en-US" sz="21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430" y="2386215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Only look at the FD in the given set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0503" y="447892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Need to imply all FDs for R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and R</a:t>
            </a:r>
            <a:r>
              <a:rPr lang="en-US" baseline="-25000" dirty="0">
                <a:latin typeface="+mj-lt"/>
              </a:rPr>
              <a:t>2</a:t>
            </a:r>
            <a:endParaRPr lang="en-US" b="1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7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21E9-5EB2-474A-B597-CC2D7428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57EEC-C620-DC46-833F-A04A6F06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0C1123-40F2-0443-9001-0155336D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92786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53588-05AF-7745-8263-7610BD5B3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56677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482AA-457C-7D4B-B40C-326DA600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68211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7CEB5A5-1DA6-0A42-92AD-017A17E0D464}"/>
              </a:ext>
            </a:extLst>
          </p:cNvPr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41389C9-4116-954A-9143-14AF4828FC8E}"/>
              </a:ext>
            </a:extLst>
          </p:cNvPr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E7442-E2F0-B141-9349-BB1465100B0B}"/>
              </a:ext>
            </a:extLst>
          </p:cNvPr>
          <p:cNvSpPr txBox="1"/>
          <p:nvPr/>
        </p:nvSpPr>
        <p:spPr>
          <a:xfrm>
            <a:off x="5112217" y="2142014"/>
            <a:ext cx="22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sym typeface="Wingdings" pitchFamily="2" charset="2"/>
              </a:rPr>
              <a:t> Room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4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833" y="2359840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8650" y="2359840"/>
            <a:ext cx="4378428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BCNFDecomp</a:t>
            </a:r>
            <a:r>
              <a:rPr lang="en-US" dirty="0"/>
              <a:t>(R):</a:t>
            </a:r>
            <a:br>
              <a:rPr lang="en-US" dirty="0"/>
            </a:br>
            <a:r>
              <a:rPr lang="en-US" dirty="0"/>
              <a:t>    Find </a:t>
            </a:r>
            <a:r>
              <a:rPr lang="en-US" i="1" dirty="0"/>
              <a:t>a non-trivial bad FD: X </a:t>
            </a:r>
            <a:r>
              <a:rPr lang="en-US" i="1" dirty="0">
                <a:sym typeface="Wingdings"/>
              </a:rPr>
              <a:t> Y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</a:t>
            </a:r>
            <a:r>
              <a:rPr lang="en-US" b="1" u="sng" dirty="0"/>
              <a:t>if</a:t>
            </a:r>
            <a:r>
              <a:rPr lang="en-US" dirty="0"/>
              <a:t> (not found) </a:t>
            </a:r>
            <a:r>
              <a:rPr lang="en-US" b="1" u="sng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R</a:t>
            </a:r>
          </a:p>
          <a:p>
            <a:r>
              <a:rPr lang="en-US" dirty="0"/>
              <a:t>   </a:t>
            </a:r>
          </a:p>
          <a:p>
            <a:r>
              <a:rPr lang="en-US" b="1" dirty="0"/>
              <a:t>   Split R into </a:t>
            </a:r>
            <a:r>
              <a:rPr lang="en-US" dirty="0"/>
              <a:t>X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dirty="0">
                <a:solidFill>
                  <a:prstClr val="black"/>
                </a:solidFill>
              </a:rPr>
              <a:t>X+[rest attributes]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 Return</a:t>
            </a:r>
            <a:r>
              <a:rPr lang="en-US" dirty="0"/>
              <a:t>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8650" y="3282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6833" y="3194000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435261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1759598" y="1947735"/>
            <a:ext cx="4377152" cy="10148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R(A,B,C,D,E)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</a:rPr>
              <a:t>{A}</a:t>
            </a:r>
            <a:r>
              <a:rPr lang="en-US" sz="2000" baseline="30000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rgbClr val="C00000"/>
                </a:solidFill>
              </a:rPr>
              <a:t> = {A,B,C,D} ≠ {A,B,C,D,E}</a:t>
            </a:r>
            <a:endParaRPr lang="en-US" sz="21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357619" y="3601604"/>
            <a:ext cx="3779718" cy="10387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(A,B,C,D)</a:t>
            </a:r>
            <a:br>
              <a:rPr lang="en-US" sz="2100" dirty="0">
                <a:solidFill>
                  <a:prstClr val="black"/>
                </a:solidFill>
                <a:latin typeface="Calibri"/>
              </a:rPr>
            </a:br>
            <a:r>
              <a:rPr lang="en-US" sz="21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100" baseline="30000" dirty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 = {C,D} ≠ {A,B,C,D}</a:t>
            </a: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6310949" y="5062537"/>
            <a:ext cx="1323983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(A,E)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247478" y="2962633"/>
            <a:ext cx="1700696" cy="638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3948174" y="2962633"/>
            <a:ext cx="3024767" cy="209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374392" y="5062537"/>
            <a:ext cx="1385206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(C,D)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2815318" y="5046034"/>
            <a:ext cx="1670669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066995" y="4640305"/>
            <a:ext cx="1180483" cy="422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247478" y="4640305"/>
            <a:ext cx="1403175" cy="4057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99220" y="1394689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220" y="2000236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11114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10247" y="4670312"/>
            <a:ext cx="514916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419208" y="2654755"/>
            <a:ext cx="447224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4558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60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2696970" y="3095477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4916603" y="3073108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10246" y="5113267"/>
            <a:ext cx="509947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6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2024" y="5609468"/>
            <a:ext cx="1600200" cy="273844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Decompositions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/>
          </p:nvPr>
        </p:nvGraphicFramePr>
        <p:xfrm>
          <a:off x="1874225" y="2327211"/>
          <a:ext cx="3643011" cy="1371600"/>
        </p:xfrm>
        <a:graphic>
          <a:graphicData uri="http://schemas.openxmlformats.org/drawingml/2006/table">
            <a:tbl>
              <a:tblPr/>
              <a:tblGrid>
                <a:gridCol w="144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/>
          </p:nvPr>
        </p:nvGraphicFramePr>
        <p:xfrm>
          <a:off x="1099202" y="4343877"/>
          <a:ext cx="2132365" cy="1371600"/>
        </p:xfrm>
        <a:graphic>
          <a:graphicData uri="http://schemas.openxmlformats.org/drawingml/2006/table">
            <a:tbl>
              <a:tblPr/>
              <a:tblGrid>
                <a:gridCol w="1334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/>
          </p:nvPr>
        </p:nvGraphicFramePr>
        <p:xfrm>
          <a:off x="4031277" y="4343877"/>
          <a:ext cx="2514715" cy="1402513"/>
        </p:xfrm>
        <a:graphic>
          <a:graphicData uri="http://schemas.openxmlformats.org/drawingml/2006/table">
            <a:tbl>
              <a:tblPr/>
              <a:tblGrid>
                <a:gridCol w="127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2316834" y="3943350"/>
            <a:ext cx="2857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945734" y="3943350"/>
            <a:ext cx="342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6541343" y="3082569"/>
            <a:ext cx="218088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It is a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4080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5888" y="4491913"/>
            <a:ext cx="646187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100" b="1" u="sng" dirty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R1 Join R2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39418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5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3796"/>
              </p:ext>
            </p:extLst>
          </p:nvPr>
        </p:nvGraphicFramePr>
        <p:xfrm>
          <a:off x="1172074" y="2852665"/>
          <a:ext cx="2232269" cy="196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94801"/>
              </p:ext>
            </p:extLst>
          </p:nvPr>
        </p:nvGraphicFramePr>
        <p:xfrm>
          <a:off x="3767779" y="3169385"/>
          <a:ext cx="2152574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AQ3149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454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T9204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15874" y="5565102"/>
            <a:ext cx="45329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W</a:t>
            </a:r>
            <a:r>
              <a:rPr lang="en-US" sz="2400" dirty="0">
                <a:latin typeface="+mj-lt"/>
              </a:rPr>
              <a:t>hy this design may be better</a:t>
            </a:r>
            <a:r>
              <a:rPr lang="en-US" altLang="zh-CN" sz="2400" dirty="0">
                <a:latin typeface="+mj-lt"/>
              </a:rPr>
              <a:t>?</a:t>
            </a:r>
          </a:p>
          <a:p>
            <a:pPr algn="ctr"/>
            <a:r>
              <a:rPr lang="en-US" altLang="zh-CN" sz="2400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ow to find this </a:t>
            </a:r>
            <a:r>
              <a:rPr lang="en-US" sz="2400" i="1" dirty="0">
                <a:latin typeface="+mj-lt"/>
              </a:rPr>
              <a:t>decomposition</a:t>
            </a:r>
            <a:r>
              <a:rPr lang="en-US" altLang="zh-CN" sz="2400" i="1" dirty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7950" y="3065812"/>
            <a:ext cx="244382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Redundancy?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Update anomaly?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Delete anomaly?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Insert anomaly?</a:t>
            </a:r>
          </a:p>
        </p:txBody>
      </p:sp>
    </p:spTree>
    <p:extLst>
      <p:ext uri="{BB962C8B-B14F-4D97-AF65-F5344CB8AC3E}">
        <p14:creationId xmlns:p14="http://schemas.microsoft.com/office/powerpoint/2010/main" val="20576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/>
          </p:nvPr>
        </p:nvGraphicFramePr>
        <p:xfrm>
          <a:off x="1838121" y="2185160"/>
          <a:ext cx="3430529" cy="1371600"/>
        </p:xfrm>
        <a:graphic>
          <a:graphicData uri="http://schemas.openxmlformats.org/drawingml/2006/table">
            <a:tbl>
              <a:tblPr/>
              <a:tblGrid>
                <a:gridCol w="134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/>
          </p:nvPr>
        </p:nvGraphicFramePr>
        <p:xfrm>
          <a:off x="628651" y="4252913"/>
          <a:ext cx="2571026" cy="1371600"/>
        </p:xfrm>
        <a:graphic>
          <a:graphicData uri="http://schemas.openxmlformats.org/drawingml/2006/table">
            <a:tbl>
              <a:tblPr/>
              <a:tblGrid>
                <a:gridCol w="120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/>
          </p:nvPr>
        </p:nvGraphicFramePr>
        <p:xfrm>
          <a:off x="4439612" y="4245328"/>
          <a:ext cx="2071480" cy="1371600"/>
        </p:xfrm>
        <a:graphic>
          <a:graphicData uri="http://schemas.openxmlformats.org/drawingml/2006/table">
            <a:tbl>
              <a:tblPr/>
              <a:tblGrid>
                <a:gridCol w="76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2399324" y="3754027"/>
            <a:ext cx="5715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4211012" y="3729593"/>
            <a:ext cx="4572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6545991" y="3054040"/>
            <a:ext cx="187122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What’s wrong here?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6545991" y="2088362"/>
            <a:ext cx="217623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</p:spTree>
    <p:extLst>
      <p:ext uri="{BB962C8B-B14F-4D97-AF65-F5344CB8AC3E}">
        <p14:creationId xmlns:p14="http://schemas.microsoft.com/office/powerpoint/2010/main" val="8062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017391" y="5304121"/>
            <a:ext cx="5109219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BCNF decomposition is always lossless.  Why?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569458" y="4067873"/>
            <a:ext cx="284449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Note: don’t need </a:t>
            </a:r>
          </a:p>
          <a:p>
            <a:pPr eaLnBrk="0" hangingPunct="0"/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p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174" y="4067874"/>
            <a:ext cx="4063181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m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100" baseline="-25000" dirty="0">
                <a:solidFill>
                  <a:prstClr val="black"/>
                </a:solidFill>
                <a:latin typeface="+mj-lt"/>
              </a:rPr>
              <a:t> </a:t>
            </a:r>
            <a:endParaRPr lang="en-US" sz="21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29669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 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5121378" y="2057401"/>
            <a:ext cx="389722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b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5232121" y="3276542"/>
            <a:ext cx="36295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{Unit, Company}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321334" y="5209014"/>
            <a:ext cx="6501332" cy="43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We lose the FD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1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{Unit}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!!</a:t>
            </a: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/>
          </p:nvPr>
        </p:nvGraphicFramePr>
        <p:xfrm>
          <a:off x="1082163" y="2067184"/>
          <a:ext cx="2971801" cy="700704"/>
        </p:xfrm>
        <a:graphic>
          <a:graphicData uri="http://schemas.openxmlformats.org/drawingml/2006/table">
            <a:tbl>
              <a:tblPr/>
              <a:tblGrid>
                <a:gridCol w="75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/>
          </p:nvPr>
        </p:nvGraphicFramePr>
        <p:xfrm>
          <a:off x="346587" y="3504318"/>
          <a:ext cx="1985502" cy="686378"/>
        </p:xfrm>
        <a:graphic>
          <a:graphicData uri="http://schemas.openxmlformats.org/drawingml/2006/table">
            <a:tbl>
              <a:tblPr/>
              <a:tblGrid>
                <a:gridCol w="82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/>
          </p:nvPr>
        </p:nvGraphicFramePr>
        <p:xfrm>
          <a:off x="2905913" y="3475158"/>
          <a:ext cx="1953202" cy="715538"/>
        </p:xfrm>
        <a:graphic>
          <a:graphicData uri="http://schemas.openxmlformats.org/drawingml/2006/table">
            <a:tbl>
              <a:tblPr/>
              <a:tblGrid>
                <a:gridCol w="976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253613" y="2881052"/>
            <a:ext cx="2857500" cy="51435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346588" y="4432334"/>
            <a:ext cx="278153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FDs F</a:t>
            </a:r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FDs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5003" y="5754083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225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</p:spTree>
    <p:extLst>
      <p:ext uri="{BB962C8B-B14F-4D97-AF65-F5344CB8AC3E}">
        <p14:creationId xmlns:p14="http://schemas.microsoft.com/office/powerpoint/2010/main" val="5249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b="1" dirty="0"/>
              <a:t>Different Normal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901" y="5784548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225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438556-37A0-834F-B6A3-BACEC1279BF2}"/>
              </a:ext>
            </a:extLst>
          </p:cNvPr>
          <p:cNvSpPr/>
          <p:nvPr/>
        </p:nvSpPr>
        <p:spPr>
          <a:xfrm>
            <a:off x="1873135" y="2756514"/>
            <a:ext cx="5131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Prevent Decomposition Problems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97BE1-4C5C-264B-97A0-49EADC0D4B11}"/>
              </a:ext>
            </a:extLst>
          </p:cNvPr>
          <p:cNvSpPr/>
          <p:nvPr/>
        </p:nvSpPr>
        <p:spPr>
          <a:xfrm>
            <a:off x="2849949" y="3933893"/>
            <a:ext cx="3243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Remove Redundancy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32246-812C-554F-B44D-0C55363ADE18}"/>
              </a:ext>
            </a:extLst>
          </p:cNvPr>
          <p:cNvSpPr/>
          <p:nvPr/>
        </p:nvSpPr>
        <p:spPr>
          <a:xfrm>
            <a:off x="4116538" y="3289997"/>
            <a:ext cx="64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VS </a:t>
            </a:r>
          </a:p>
        </p:txBody>
      </p:sp>
    </p:spTree>
    <p:extLst>
      <p:ext uri="{BB962C8B-B14F-4D97-AF65-F5344CB8AC3E}">
        <p14:creationId xmlns:p14="http://schemas.microsoft.com/office/powerpoint/2010/main" val="7407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31AE09-6003-F74E-AEE3-FB032965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972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Normal Form (1NF)</a:t>
            </a:r>
            <a:r>
              <a:rPr lang="en-US" dirty="0"/>
              <a:t> = All tables are flat</a:t>
            </a:r>
          </a:p>
          <a:p>
            <a:endParaRPr lang="en-US" i="1" u="sng" dirty="0"/>
          </a:p>
          <a:p>
            <a:r>
              <a:rPr lang="en-US" i="1" u="sng" dirty="0"/>
              <a:t>2</a:t>
            </a:r>
            <a:r>
              <a:rPr lang="en-US" i="1" u="sng" baseline="30000" dirty="0"/>
              <a:t>nd</a:t>
            </a:r>
            <a:r>
              <a:rPr lang="en-US" i="1" u="sng" dirty="0"/>
              <a:t> Normal Form</a:t>
            </a:r>
            <a:r>
              <a:rPr lang="en-US" i="1" dirty="0"/>
              <a:t> = disused</a:t>
            </a:r>
          </a:p>
          <a:p>
            <a:endParaRPr lang="en-US" b="1" u="sng" dirty="0"/>
          </a:p>
          <a:p>
            <a:r>
              <a:rPr lang="en-US" u="sng" dirty="0"/>
              <a:t>Boyce-</a:t>
            </a:r>
            <a:r>
              <a:rPr lang="en-US" u="sng" dirty="0" err="1"/>
              <a:t>Codd</a:t>
            </a:r>
            <a:r>
              <a:rPr lang="en-US" u="sng" dirty="0"/>
              <a:t> Normal Form (BCNF)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dirty="0"/>
          </a:p>
          <a:p>
            <a:endParaRPr lang="en-US" b="1" u="sng" dirty="0"/>
          </a:p>
          <a:p>
            <a:r>
              <a:rPr lang="en-US" u="sng" dirty="0"/>
              <a:t>3</a:t>
            </a:r>
            <a:r>
              <a:rPr lang="en-US" u="sng" baseline="30000" dirty="0"/>
              <a:t>rd</a:t>
            </a:r>
            <a:r>
              <a:rPr 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4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and</a:t>
            </a:r>
            <a:r>
              <a:rPr lang="zh-CN" altLang="en-US" u="sng" dirty="0"/>
              <a:t> </a:t>
            </a:r>
            <a:r>
              <a:rPr lang="en-US" altLang="zh-CN" u="sng" dirty="0"/>
              <a:t>5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u="sng" dirty="0"/>
              <a:t>Normal Form</a:t>
            </a:r>
            <a:r>
              <a:rPr lang="en-US" altLang="zh-CN" u="sng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28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 (1NF)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4744" y="2319576"/>
          <a:ext cx="317011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{CS145,CS229}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{CS145,CS106}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7725" y="4212818"/>
            <a:ext cx="2364154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438" y="5263818"/>
            <a:ext cx="6159500" cy="484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50" b="1" dirty="0">
                <a:latin typeface="+mj-lt"/>
              </a:rPr>
              <a:t>1NF Constraint: </a:t>
            </a:r>
            <a:r>
              <a:rPr lang="en-US" sz="255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195767" y="2125266"/>
          <a:ext cx="2875085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CS229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CS106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3928" y="4212818"/>
            <a:ext cx="1358762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dirty="0"/>
              <a:t>In 1</a:t>
            </a:r>
            <a:r>
              <a:rPr lang="en-US" sz="2550" baseline="30000" dirty="0"/>
              <a:t>st</a:t>
            </a:r>
            <a:r>
              <a:rPr lang="en-US" sz="2550" dirty="0"/>
              <a:t> NF</a:t>
            </a:r>
          </a:p>
        </p:txBody>
      </p:sp>
    </p:spTree>
    <p:extLst>
      <p:ext uri="{BB962C8B-B14F-4D97-AF65-F5344CB8AC3E}">
        <p14:creationId xmlns:p14="http://schemas.microsoft.com/office/powerpoint/2010/main" val="7642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25675</TotalTime>
  <Words>4389</Words>
  <Application>Microsoft Macintosh PowerPoint</Application>
  <PresentationFormat>On-screen Show (4:3)</PresentationFormat>
  <Paragraphs>1201</Paragraphs>
  <Slides>76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等线</vt:lpstr>
      <vt:lpstr>等线 Light</vt:lpstr>
      <vt:lpstr>Arial</vt:lpstr>
      <vt:lpstr>Calibri</vt:lpstr>
      <vt:lpstr>Calibri Light</vt:lpstr>
      <vt:lpstr>Cambria Math</vt:lpstr>
      <vt:lpstr>Mangal</vt:lpstr>
      <vt:lpstr>Menlo</vt:lpstr>
      <vt:lpstr>Symbol</vt:lpstr>
      <vt:lpstr>Times New Roman</vt:lpstr>
      <vt:lpstr>Wingdings</vt:lpstr>
      <vt:lpstr>Office Theme</vt:lpstr>
      <vt:lpstr>CMPT 354: Database System I</vt:lpstr>
      <vt:lpstr>Design Theory</vt:lpstr>
      <vt:lpstr>Four Types of Anomalies - 1</vt:lpstr>
      <vt:lpstr>Four Types of Anomalies - 2</vt:lpstr>
      <vt:lpstr>Four Types of Anomalies - 3</vt:lpstr>
      <vt:lpstr>Four Types of Anomalies - 4</vt:lpstr>
      <vt:lpstr>Elimination of Anomalies</vt:lpstr>
      <vt:lpstr>Normal Forms</vt:lpstr>
      <vt:lpstr>1st Normal Form (1NF)</vt:lpstr>
      <vt:lpstr>Normal Forms</vt:lpstr>
      <vt:lpstr>Outline</vt:lpstr>
      <vt:lpstr>Functional Dependency</vt:lpstr>
      <vt:lpstr>A Picture Of FDs</vt:lpstr>
      <vt:lpstr>A Picture Of FDs</vt:lpstr>
      <vt:lpstr>A Picture Of FDs</vt:lpstr>
      <vt:lpstr>A Picture Of FDs</vt:lpstr>
      <vt:lpstr>Example</vt:lpstr>
      <vt:lpstr>Exercise - 1 </vt:lpstr>
      <vt:lpstr>Exercise - 2 </vt:lpstr>
      <vt:lpstr>Outline</vt:lpstr>
      <vt:lpstr>An Interesting Observation</vt:lpstr>
      <vt:lpstr>Inference Problem</vt:lpstr>
      <vt:lpstr>1. Split/Combine</vt:lpstr>
      <vt:lpstr>1. Split/Combine</vt:lpstr>
      <vt:lpstr>1. Split/Combine</vt:lpstr>
      <vt:lpstr>2. Reduction/Trivial</vt:lpstr>
      <vt:lpstr>3. Transitive</vt:lpstr>
      <vt:lpstr>3. Transitive</vt:lpstr>
      <vt:lpstr>Inferred FDs</vt:lpstr>
      <vt:lpstr>Inferred FDs</vt:lpstr>
      <vt:lpstr>Outline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Exercise - 3</vt:lpstr>
      <vt:lpstr>PowerPoint Presentation</vt:lpstr>
      <vt:lpstr>Exercise - 3</vt:lpstr>
      <vt:lpstr>Exercise - 4</vt:lpstr>
      <vt:lpstr>Exercise - 4</vt:lpstr>
      <vt:lpstr>Exercise - 4</vt:lpstr>
      <vt:lpstr>Exercise - 4</vt:lpstr>
      <vt:lpstr>Review</vt:lpstr>
      <vt:lpstr>High-level Idea</vt:lpstr>
      <vt:lpstr>Outline</vt:lpstr>
      <vt:lpstr>“Good” vs. “Bad” FDs</vt:lpstr>
      <vt:lpstr>Exercise - 1</vt:lpstr>
      <vt:lpstr>What’s wrong with “Bad” FDs</vt:lpstr>
      <vt:lpstr>Outline</vt:lpstr>
      <vt:lpstr>Boyce-Codd Normal Form (BCNF)</vt:lpstr>
      <vt:lpstr>Boyce-Codd Normal Form (BCNF)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Example</vt:lpstr>
      <vt:lpstr>PowerPoint Presentation</vt:lpstr>
      <vt:lpstr>Exercise - 2 </vt:lpstr>
      <vt:lpstr>Outline</vt:lpstr>
      <vt:lpstr>Decompositions in General</vt:lpstr>
      <vt:lpstr>Lossless Decompositions</vt:lpstr>
      <vt:lpstr>Lossless Decompositions</vt:lpstr>
      <vt:lpstr>Lossy Decomposition</vt:lpstr>
      <vt:lpstr>Lossless Decompositions</vt:lpstr>
      <vt:lpstr>A Problem with BCNF</vt:lpstr>
      <vt:lpstr>The Problem</vt:lpstr>
      <vt:lpstr>Trade-offs</vt:lpstr>
      <vt:lpstr>Summary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798</cp:revision>
  <cp:lastPrinted>2018-11-08T22:11:21Z</cp:lastPrinted>
  <dcterms:created xsi:type="dcterms:W3CDTF">2018-08-29T21:30:27Z</dcterms:created>
  <dcterms:modified xsi:type="dcterms:W3CDTF">2018-11-18T03:03:35Z</dcterms:modified>
</cp:coreProperties>
</file>