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321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320" r:id="rId11"/>
    <p:sldId id="257" r:id="rId12"/>
    <p:sldId id="295" r:id="rId13"/>
    <p:sldId id="294" r:id="rId14"/>
    <p:sldId id="296" r:id="rId15"/>
    <p:sldId id="280" r:id="rId16"/>
    <p:sldId id="306" r:id="rId17"/>
    <p:sldId id="298" r:id="rId18"/>
    <p:sldId id="281" r:id="rId19"/>
    <p:sldId id="299" r:id="rId20"/>
    <p:sldId id="301" r:id="rId21"/>
    <p:sldId id="300" r:id="rId22"/>
    <p:sldId id="302" r:id="rId23"/>
    <p:sldId id="297" r:id="rId24"/>
    <p:sldId id="258" r:id="rId25"/>
    <p:sldId id="275" r:id="rId26"/>
    <p:sldId id="322" r:id="rId27"/>
    <p:sldId id="309" r:id="rId28"/>
    <p:sldId id="310" r:id="rId29"/>
    <p:sldId id="311" r:id="rId30"/>
    <p:sldId id="312" r:id="rId31"/>
    <p:sldId id="313" r:id="rId32"/>
    <p:sldId id="324" r:id="rId33"/>
    <p:sldId id="326" r:id="rId34"/>
    <p:sldId id="315" r:id="rId35"/>
    <p:sldId id="317" r:id="rId36"/>
    <p:sldId id="325" r:id="rId37"/>
    <p:sldId id="327" r:id="rId38"/>
    <p:sldId id="32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80167"/>
  </p:normalViewPr>
  <p:slideViewPr>
    <p:cSldViewPr snapToGrid="0" snapToObjects="1">
      <p:cViewPr varScale="1">
        <p:scale>
          <a:sx n="90" d="100"/>
          <a:sy n="90" d="100"/>
        </p:scale>
        <p:origin x="2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6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7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5923-D546-E442-8909-5472EDFA0E7D}" type="datetime1">
              <a:rPr lang="en-CA" smtClean="0"/>
              <a:t>2022-01-10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E76-9593-1548-952A-357A50AC8339}" type="datetime1">
              <a:rPr lang="en-CA" smtClean="0"/>
              <a:t>2022-01-10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3CE5-62A9-BB47-908E-BB6B2A9178DB}" type="datetime1">
              <a:rPr lang="en-CA" smtClean="0"/>
              <a:t>2022-01-10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444F-CF13-EB4D-B033-431C52C794D6}" type="datetime1">
              <a:rPr lang="en-CA" smtClean="0"/>
              <a:t>2022-01-10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DA73-B2EB-B445-925F-85522C1DAB04}" type="datetime1">
              <a:rPr lang="en-CA" smtClean="0"/>
              <a:t>2022-01-10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5306-57E1-D04B-B6A8-3C384253ACB8}" type="datetime1">
              <a:rPr lang="en-CA" smtClean="0"/>
              <a:t>2022-01-10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4F48-1A4A-8342-83E3-C5449A54A0D5}" type="datetime1">
              <a:rPr lang="en-CA" smtClean="0"/>
              <a:t>2022-01-10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70AA-9A1E-8543-9576-00C3B45C86F2}" type="datetime1">
              <a:rPr lang="en-CA" smtClean="0"/>
              <a:t>2022-01-10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B17A-B0FA-6F45-9FEB-A1FF9082E689}" type="datetime1">
              <a:rPr lang="en-CA" smtClean="0"/>
              <a:t>2022-01-10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8C85-639D-0740-88D8-229A2B2FF225}" type="datetime1">
              <a:rPr lang="en-CA" smtClean="0"/>
              <a:t>2022-01-10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3545-C6A1-A64F-AEA0-0BA1C907176D}" type="datetime1">
              <a:rPr lang="en-CA" smtClean="0"/>
              <a:t>2022-01-10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2A24-E724-A440-8F66-2F339B45ED56}" type="datetime1">
              <a:rPr lang="en-CA" smtClean="0"/>
              <a:t>2022-01-10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nwang@sfu.ca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qi@sfu.ca" TargetMode="External"/><Relationship Id="rId5" Type="http://schemas.openxmlformats.org/officeDocument/2006/relationships/hyperlink" Target="mailto:osd@sfu.ca" TargetMode="External"/><Relationship Id="rId4" Type="http://schemas.openxmlformats.org/officeDocument/2006/relationships/hyperlink" Target="mailto:cca387@sfu.ca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fu-db.github.io/cmpt354/" TargetMode="External"/><Relationship Id="rId2" Type="http://schemas.openxmlformats.org/officeDocument/2006/relationships/hyperlink" Target="https://piazza.com/sfu.ca/spring2022/cmpt35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sfu.ca/spring2022/cmpt354" TargetMode="External"/><Relationship Id="rId2" Type="http://schemas.openxmlformats.org/officeDocument/2006/relationships/hyperlink" Target="https://sfu-db.github.io/cmpt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forms/UH0nvxKGAFNMkCtr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admin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(Who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How)</a:t>
            </a:r>
          </a:p>
          <a:p>
            <a:endParaRPr lang="en-CA" dirty="0"/>
          </a:p>
          <a:p>
            <a:r>
              <a:rPr lang="en-CA" b="1" dirty="0"/>
              <a:t>Motivation for studying this course</a:t>
            </a:r>
            <a:r>
              <a:rPr lang="zh-CN" altLang="en-US" b="1" dirty="0"/>
              <a:t> </a:t>
            </a:r>
            <a:r>
              <a:rPr lang="en-US" altLang="zh-CN" b="1" dirty="0"/>
              <a:t>(Why)</a:t>
            </a:r>
            <a:endParaRPr lang="en-CA" b="1" dirty="0"/>
          </a:p>
          <a:p>
            <a:endParaRPr lang="en-US" dirty="0"/>
          </a:p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r>
              <a:rPr lang="zh-CN" altLang="en-US" dirty="0"/>
              <a:t> </a:t>
            </a:r>
            <a:r>
              <a:rPr lang="en-US" altLang="zh-CN" dirty="0"/>
              <a:t>(What)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grows</a:t>
            </a:r>
            <a:r>
              <a:rPr lang="zh-CN" altLang="en-US" dirty="0"/>
              <a:t> </a:t>
            </a:r>
            <a:r>
              <a:rPr lang="en-US" altLang="zh-CN" dirty="0"/>
              <a:t>exponentially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288716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2F3C7-BAAA-E742-866C-D6313343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30" y="2324746"/>
            <a:ext cx="4746527" cy="3010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1723" y="5946130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ZB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1,</a:t>
            </a:r>
            <a:r>
              <a:rPr lang="zh-CN" altLang="en-US" sz="2400" dirty="0"/>
              <a:t> </a:t>
            </a:r>
            <a:r>
              <a:rPr lang="en-US" altLang="zh-CN" sz="2400" dirty="0"/>
              <a:t>000,</a:t>
            </a:r>
            <a:r>
              <a:rPr lang="zh-CN" altLang="en-US" sz="2400" dirty="0"/>
              <a:t> </a:t>
            </a:r>
            <a:r>
              <a:rPr lang="en-US" altLang="zh-CN" sz="2400" dirty="0"/>
              <a:t>000,</a:t>
            </a:r>
            <a:r>
              <a:rPr lang="zh-CN" altLang="en-US" sz="2400" dirty="0"/>
              <a:t> </a:t>
            </a:r>
            <a:r>
              <a:rPr lang="en-US" altLang="zh-CN" sz="2400" dirty="0"/>
              <a:t>000,</a:t>
            </a:r>
            <a:r>
              <a:rPr lang="zh-CN" altLang="en-US" sz="2400" dirty="0"/>
              <a:t> </a:t>
            </a:r>
            <a:r>
              <a:rPr lang="en-US" altLang="zh-CN" sz="2400" dirty="0"/>
              <a:t>000</a:t>
            </a:r>
            <a:r>
              <a:rPr lang="zh-CN" altLang="en-US" sz="2400" dirty="0"/>
              <a:t> </a:t>
            </a:r>
            <a:r>
              <a:rPr lang="en-US" altLang="zh-CN" sz="2400" dirty="0"/>
              <a:t>GB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89919-CD91-ED4B-8D33-79DE8193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7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150-1519-C64E-A612-2298B9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1?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9BCB-D600-494D-BA35-1E0CF1C8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7838"/>
          </a:xfrm>
        </p:spPr>
        <p:txBody>
          <a:bodyPr>
            <a:normAutofit/>
          </a:bodyPr>
          <a:lstStyle/>
          <a:p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</a:p>
          <a:p>
            <a:pPr lvl="1"/>
            <a:r>
              <a:rPr lang="en-US" altLang="zh-CN" dirty="0"/>
              <a:t>Camera/Microphones</a:t>
            </a:r>
          </a:p>
          <a:p>
            <a:pPr lvl="1"/>
            <a:r>
              <a:rPr lang="en-US" altLang="zh-CN" dirty="0"/>
              <a:t>Activity Trackers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CA" altLang="zh-CN" dirty="0"/>
          </a:p>
          <a:p>
            <a:pPr lvl="1"/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</a:p>
          <a:p>
            <a:pPr lvl="1"/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</a:p>
          <a:p>
            <a:pPr lvl="1"/>
            <a:r>
              <a:rPr lang="en-US" altLang="zh-CN" dirty="0"/>
              <a:t>Self-driving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</a:p>
          <a:p>
            <a:pPr lvl="1"/>
            <a:r>
              <a:rPr lang="en-US" altLang="zh-CN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4608-B0A6-1848-AB37-6039D3F6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67377" cy="1325563"/>
          </a:xfrm>
        </p:spPr>
        <p:txBody>
          <a:bodyPr/>
          <a:lstStyle/>
          <a:p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increasingly</a:t>
            </a:r>
            <a:r>
              <a:rPr lang="zh-CN" altLang="en-US" dirty="0"/>
              <a:t> </a:t>
            </a:r>
            <a:r>
              <a:rPr lang="en-CA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demand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46572-E956-AE4C-9F65-F5B3FF40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22" y="2169763"/>
            <a:ext cx="7400052" cy="41111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A61CDF-E5B6-AF44-97E6-CAAD816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4150-1519-C64E-A612-2298B9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2?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0030E-282E-F14A-983C-96736A0C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9" y="2419240"/>
            <a:ext cx="1757136" cy="2487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4C951-2B80-B940-9197-8BC37FC1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4" y="2419240"/>
            <a:ext cx="1671884" cy="2517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678F9-91FC-9140-A235-D6F6EBAA1DF3}"/>
              </a:ext>
            </a:extLst>
          </p:cNvPr>
          <p:cNvSpPr txBox="1"/>
          <p:nvPr/>
        </p:nvSpPr>
        <p:spPr>
          <a:xfrm>
            <a:off x="2511880" y="5954751"/>
            <a:ext cx="476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center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strike="sngStrike" dirty="0"/>
              <a:t>many</a:t>
            </a:r>
            <a:r>
              <a:rPr lang="zh-CN" altLang="en-US" sz="2400" strike="sngStrike" dirty="0"/>
              <a:t> </a:t>
            </a:r>
            <a:r>
              <a:rPr lang="en-US" altLang="zh-CN" sz="2400" strike="sngStrike" dirty="0"/>
              <a:t>things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2C94F-8E13-2A45-86D0-316103FF66E5}"/>
              </a:ext>
            </a:extLst>
          </p:cNvPr>
          <p:cNvSpPr txBox="1"/>
          <p:nvPr/>
        </p:nvSpPr>
        <p:spPr>
          <a:xfrm>
            <a:off x="5459916" y="5663258"/>
            <a:ext cx="1552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everything</a:t>
            </a:r>
            <a:endParaRPr lang="en-US" sz="24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F54A64-7432-1445-966A-86199648EB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0" r="22970"/>
          <a:stretch/>
        </p:blipFill>
        <p:spPr>
          <a:xfrm>
            <a:off x="4897498" y="2481779"/>
            <a:ext cx="1824423" cy="2424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804C73-1A3B-584C-B061-4D96936E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011" y="2458338"/>
            <a:ext cx="1720621" cy="2448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BA7D0-0195-B045-9654-B209DB75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FA3-5A9A-0046-9C0B-07430D44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0541-D7BE-EE4A-9B92-BA3007D0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6326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database?</a:t>
            </a:r>
            <a:endParaRPr lang="en-US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We will mainly</a:t>
            </a:r>
            <a:r>
              <a:rPr lang="zh-CN" altLang="en-US" dirty="0"/>
              <a:t> </a:t>
            </a:r>
            <a:r>
              <a:rPr lang="en-US" altLang="zh-CN" dirty="0"/>
              <a:t>focus on </a:t>
            </a:r>
            <a:r>
              <a:rPr lang="en-US" altLang="zh-CN" b="1" dirty="0"/>
              <a:t>relational</a:t>
            </a:r>
            <a:r>
              <a:rPr lang="en-US" altLang="zh-CN" dirty="0"/>
              <a:t> databases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tables)</a:t>
            </a:r>
          </a:p>
          <a:p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49451"/>
              </p:ext>
            </p:extLst>
          </p:nvPr>
        </p:nvGraphicFramePr>
        <p:xfrm>
          <a:off x="935064" y="4289269"/>
          <a:ext cx="280002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528998" y="4186513"/>
            <a:ext cx="2252780" cy="1944868"/>
            <a:chOff x="312238" y="4655281"/>
            <a:chExt cx="2668111" cy="230343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545" y="5092705"/>
              <a:ext cx="1802486" cy="12321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9" name="TextBox 28"/>
            <p:cNvSpPr txBox="1"/>
            <p:nvPr/>
          </p:nvSpPr>
          <p:spPr>
            <a:xfrm>
              <a:off x="620086" y="4655281"/>
              <a:ext cx="2360263" cy="437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Photos &amp; Videos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238" y="5797488"/>
              <a:ext cx="1161225" cy="116122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4333622" y="4074226"/>
            <a:ext cx="1814689" cy="1804929"/>
            <a:chOff x="188170" y="3820663"/>
            <a:chExt cx="1814689" cy="1804929"/>
          </a:xfrm>
        </p:grpSpPr>
        <p:grpSp>
          <p:nvGrpSpPr>
            <p:cNvPr id="34" name="Group 33"/>
            <p:cNvGrpSpPr/>
            <p:nvPr/>
          </p:nvGrpSpPr>
          <p:grpSpPr>
            <a:xfrm>
              <a:off x="188170" y="4177241"/>
              <a:ext cx="1814689" cy="1448351"/>
              <a:chOff x="265555" y="4323745"/>
              <a:chExt cx="1814689" cy="144835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5555" y="4386132"/>
                <a:ext cx="1000967" cy="89909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6574" y="4323745"/>
                <a:ext cx="963670" cy="888057"/>
              </a:xfrm>
              <a:prstGeom prst="rect">
                <a:avLst/>
              </a:prstGeom>
            </p:spPr>
          </p:pic>
          <p:grpSp>
            <p:nvGrpSpPr>
              <p:cNvPr id="38" name="Group 37"/>
              <p:cNvGrpSpPr/>
              <p:nvPr/>
            </p:nvGrpSpPr>
            <p:grpSpPr>
              <a:xfrm>
                <a:off x="637876" y="4986913"/>
                <a:ext cx="1129129" cy="785183"/>
                <a:chOff x="109230" y="5302000"/>
                <a:chExt cx="1731961" cy="1204385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30" y="5302000"/>
                  <a:ext cx="1628001" cy="102397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6038" y="5813986"/>
                  <a:ext cx="1075153" cy="692399"/>
                </a:xfrm>
                <a:prstGeom prst="rect">
                  <a:avLst/>
                </a:prstGeom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35" name="TextBox 34"/>
            <p:cNvSpPr txBox="1"/>
            <p:nvPr/>
          </p:nvSpPr>
          <p:spPr>
            <a:xfrm>
              <a:off x="567646" y="3820663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Data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6"/>
          <a:stretch/>
        </p:blipFill>
        <p:spPr>
          <a:xfrm>
            <a:off x="4816155" y="5345209"/>
            <a:ext cx="1021893" cy="106674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2"/>
          <a:stretch/>
        </p:blipFill>
        <p:spPr>
          <a:xfrm>
            <a:off x="1668651" y="5014284"/>
            <a:ext cx="1332854" cy="15920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6"/>
          <a:stretch/>
        </p:blipFill>
        <p:spPr>
          <a:xfrm>
            <a:off x="7132074" y="5311012"/>
            <a:ext cx="1021893" cy="10667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5FDC5-E6B8-4341-8728-FEE91798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D9B3-58C8-2241-907A-CB039179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923B-F57D-8E45-9180-2429AD09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u="sng" dirty="0"/>
              <a:t>Amazon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Bookstore</a:t>
            </a:r>
          </a:p>
          <a:p>
            <a:pPr lvl="1"/>
            <a:r>
              <a:rPr lang="en-US" altLang="zh-CN" u="sng" dirty="0"/>
              <a:t>SFU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u="sng" dirty="0"/>
              <a:t>RBC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Banking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u="sng" dirty="0"/>
              <a:t>Air</a:t>
            </a:r>
            <a:r>
              <a:rPr lang="zh-CN" altLang="en-US" u="sng" dirty="0"/>
              <a:t> </a:t>
            </a:r>
            <a:r>
              <a:rPr lang="en-US" altLang="zh-CN" u="sng" dirty="0"/>
              <a:t>Canada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Airline</a:t>
            </a:r>
            <a:r>
              <a:rPr lang="zh-CN" altLang="en-US" dirty="0"/>
              <a:t> </a:t>
            </a:r>
            <a:r>
              <a:rPr lang="en-US" altLang="zh-CN" dirty="0"/>
              <a:t>Reservation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endParaRPr lang="en-US" dirty="0"/>
          </a:p>
          <a:p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need?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625A0-B8D0-ED47-98A5-22D90BF9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D9B3-58C8-2241-907A-CB039179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Amazon: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Bookstore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923B-F57D-8E45-9180-2429AD09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endParaRPr lang="en-US" dirty="0"/>
          </a:p>
          <a:p>
            <a:pPr lvl="1"/>
            <a:r>
              <a:rPr lang="en-US" dirty="0"/>
              <a:t>Data about books, customers, orders, etc.</a:t>
            </a:r>
          </a:p>
          <a:p>
            <a:pPr lvl="1"/>
            <a:r>
              <a:rPr lang="en-US" dirty="0"/>
              <a:t>Data about sessions (clicks, pages, searches)</a:t>
            </a:r>
          </a:p>
          <a:p>
            <a:pPr lvl="1"/>
            <a:endParaRPr lang="en-US" dirty="0"/>
          </a:p>
          <a:p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endParaRPr lang="en-US" dirty="0"/>
          </a:p>
          <a:p>
            <a:pPr lvl="1"/>
            <a:r>
              <a:rPr lang="en-US" altLang="zh-CN" dirty="0"/>
              <a:t>Book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Recommender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Payment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mr-IN" altLang="zh-CN" dirty="0"/>
              <a:t>…</a:t>
            </a:r>
            <a:r>
              <a:rPr lang="en-US" altLang="zh-CN" dirty="0"/>
              <a:t>.</a:t>
            </a:r>
            <a:endParaRPr lang="en-CA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399E6-1B90-A644-9C87-580D01C5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3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FA3-5A9A-0046-9C0B-07430D44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4808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Database Management Systems (DBMSs)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9BA8C1-B4D1-DB41-93AF-2FF51230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48082" cy="484280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DBMS?</a:t>
            </a:r>
          </a:p>
          <a:p>
            <a:pPr lvl="1"/>
            <a:r>
              <a:rPr lang="en-US" altLang="zh-CN" dirty="0"/>
              <a:t>A piece of software designed to store and manage databases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Examples</a:t>
            </a:r>
          </a:p>
          <a:p>
            <a:pPr lvl="1"/>
            <a:r>
              <a:rPr lang="en-US" altLang="zh-CN" u="sng" dirty="0"/>
              <a:t>Commercial:</a:t>
            </a:r>
            <a:r>
              <a:rPr lang="zh-CN" altLang="en-US" u="sng" dirty="0"/>
              <a:t> </a:t>
            </a:r>
            <a:r>
              <a:rPr lang="en-US" altLang="zh-CN" dirty="0"/>
              <a:t>Oracle, IBM DB2, Microsoft SQL Server</a:t>
            </a:r>
          </a:p>
          <a:p>
            <a:pPr lvl="1"/>
            <a:r>
              <a:rPr lang="en-US" altLang="zh-CN" u="sng" dirty="0"/>
              <a:t>Open source: </a:t>
            </a:r>
            <a:r>
              <a:rPr lang="en-US" altLang="zh-CN" dirty="0"/>
              <a:t>MySQL (Sun/Oracle), PostgreSQL, SQLite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A30A6-AF5D-BF42-8F2C-E29A63A7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471-A827-F244-802A-1CF7493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E932-A1DC-0B47-A2E4-F20E657A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would be collected in many different files and</a:t>
            </a:r>
          </a:p>
          <a:p>
            <a:r>
              <a:rPr lang="en-US" dirty="0"/>
              <a:t>Used by many application programs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EDFEF-2D36-C844-B0BF-512413AA2252}"/>
              </a:ext>
            </a:extLst>
          </p:cNvPr>
          <p:cNvSpPr/>
          <p:nvPr/>
        </p:nvSpPr>
        <p:spPr>
          <a:xfrm>
            <a:off x="4572000" y="4235244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4F54C-2D39-6148-967A-EC30D348285E}"/>
              </a:ext>
            </a:extLst>
          </p:cNvPr>
          <p:cNvSpPr/>
          <p:nvPr/>
        </p:nvSpPr>
        <p:spPr>
          <a:xfrm>
            <a:off x="4572000" y="5801479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EEC9D-AB33-794C-B2A5-6A5B4F3DF3BF}"/>
              </a:ext>
            </a:extLst>
          </p:cNvPr>
          <p:cNvSpPr/>
          <p:nvPr/>
        </p:nvSpPr>
        <p:spPr>
          <a:xfrm>
            <a:off x="4572000" y="3179714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</a:rPr>
              <a:t>Application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Program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C7F80625-4BFF-9048-8397-BE88AE8ED4CB}"/>
              </a:ext>
            </a:extLst>
          </p:cNvPr>
          <p:cNvSpPr/>
          <p:nvPr/>
        </p:nvSpPr>
        <p:spPr>
          <a:xfrm>
            <a:off x="1416204" y="4235244"/>
            <a:ext cx="1248936" cy="7735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FCA19A08-0E78-5F45-80B7-06ABE850CE3B}"/>
              </a:ext>
            </a:extLst>
          </p:cNvPr>
          <p:cNvSpPr/>
          <p:nvPr/>
        </p:nvSpPr>
        <p:spPr>
          <a:xfrm>
            <a:off x="1416203" y="3196449"/>
            <a:ext cx="1248937" cy="8068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A41BD244-77DF-F64F-BBE6-DEDCC3732A5C}"/>
              </a:ext>
            </a:extLst>
          </p:cNvPr>
          <p:cNvSpPr/>
          <p:nvPr/>
        </p:nvSpPr>
        <p:spPr>
          <a:xfrm>
            <a:off x="1416204" y="5805940"/>
            <a:ext cx="1248936" cy="795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C7C81-80FB-FE47-B1D6-2ECCAFBD369F}"/>
              </a:ext>
            </a:extLst>
          </p:cNvPr>
          <p:cNvSpPr txBox="1"/>
          <p:nvPr/>
        </p:nvSpPr>
        <p:spPr>
          <a:xfrm>
            <a:off x="1917881" y="4876698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13264E-7191-C748-8BFE-7CD19E38789E}"/>
              </a:ext>
            </a:extLst>
          </p:cNvPr>
          <p:cNvCxnSpPr/>
          <p:nvPr/>
        </p:nvCxnSpPr>
        <p:spPr>
          <a:xfrm flipH="1">
            <a:off x="2665140" y="3512634"/>
            <a:ext cx="1906860" cy="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A22FBE-FDC6-674A-BB4D-2C412A041E2B}"/>
              </a:ext>
            </a:extLst>
          </p:cNvPr>
          <p:cNvCxnSpPr>
            <a:cxnSpLocks/>
          </p:cNvCxnSpPr>
          <p:nvPr/>
        </p:nvCxnSpPr>
        <p:spPr>
          <a:xfrm flipH="1">
            <a:off x="2665140" y="3646449"/>
            <a:ext cx="1906860" cy="936702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BF38AD-7621-584B-8F11-B99E0F69731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665140" y="4739268"/>
            <a:ext cx="1906860" cy="136329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0208D9-4DA2-5E48-837C-F16994806BFF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2665140" y="4536327"/>
            <a:ext cx="1906860" cy="166740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E61FB-0B7B-9841-9678-434F7956EE7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665140" y="6176963"/>
            <a:ext cx="1906860" cy="26769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37A246-A028-C348-9354-BC14A25985CE}"/>
              </a:ext>
            </a:extLst>
          </p:cNvPr>
          <p:cNvSpPr txBox="1"/>
          <p:nvPr/>
        </p:nvSpPr>
        <p:spPr>
          <a:xfrm>
            <a:off x="6088440" y="4912936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1D1C-7294-BA45-88C8-66E8A259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Course</a:t>
            </a:r>
            <a:r>
              <a:rPr lang="zh-CN" altLang="en-US" b="1" dirty="0"/>
              <a:t> </a:t>
            </a:r>
            <a:r>
              <a:rPr lang="en-US" altLang="zh-CN" b="1" dirty="0"/>
              <a:t>admin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set</a:t>
            </a:r>
            <a:r>
              <a:rPr lang="zh-CN" altLang="en-US" b="1" dirty="0"/>
              <a:t> </a:t>
            </a:r>
            <a:r>
              <a:rPr lang="en-US" altLang="zh-CN" b="1" dirty="0"/>
              <a:t>up</a:t>
            </a:r>
            <a:r>
              <a:rPr lang="zh-CN" altLang="en-US" b="1" dirty="0"/>
              <a:t> </a:t>
            </a:r>
            <a:r>
              <a:rPr lang="en-US" altLang="zh-CN" b="1" dirty="0"/>
              <a:t>(Who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How)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Motivation for studying DBs</a:t>
            </a:r>
            <a:r>
              <a:rPr lang="zh-CN" altLang="en-US" dirty="0"/>
              <a:t> </a:t>
            </a:r>
            <a:r>
              <a:rPr lang="en-US" altLang="zh-CN" dirty="0"/>
              <a:t>(Why)</a:t>
            </a:r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r>
              <a:rPr lang="zh-CN" altLang="en-US" dirty="0"/>
              <a:t> </a:t>
            </a:r>
            <a:r>
              <a:rPr lang="en-US" altLang="zh-CN" dirty="0"/>
              <a:t>(What)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78D69-0F19-864D-ABA9-A05E7F4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E377-ADCE-1D4B-9842-E88F9E2C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ED63-85C9-574E-809A-DF8D52FC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Several programs need to access and modify the same record at the same time? </a:t>
            </a:r>
          </a:p>
          <a:p>
            <a:r>
              <a:rPr lang="en-CA" dirty="0"/>
              <a:t>An attribute is added to one of the files? </a:t>
            </a:r>
          </a:p>
          <a:p>
            <a:r>
              <a:rPr lang="en-CA" dirty="0"/>
              <a:t>We need to repeatedly access a single record out of millions of records? </a:t>
            </a:r>
          </a:p>
          <a:p>
            <a:r>
              <a:rPr lang="en-CA" dirty="0"/>
              <a:t>We need to retrieve data stored in multiple files? </a:t>
            </a:r>
          </a:p>
          <a:p>
            <a:r>
              <a:rPr lang="en-CA" dirty="0"/>
              <a:t>The system crashes while one of the application programs is running?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30A38-8CB6-E841-8761-62D475B9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E471-A827-F244-802A-1CF7493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E337A-53E2-FD4E-A5A8-9BEDDE6C21ED}"/>
              </a:ext>
            </a:extLst>
          </p:cNvPr>
          <p:cNvSpPr/>
          <p:nvPr/>
        </p:nvSpPr>
        <p:spPr>
          <a:xfrm>
            <a:off x="5330283" y="372787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D6382-0561-2746-A533-5331BC95A0DC}"/>
              </a:ext>
            </a:extLst>
          </p:cNvPr>
          <p:cNvSpPr/>
          <p:nvPr/>
        </p:nvSpPr>
        <p:spPr>
          <a:xfrm>
            <a:off x="5330283" y="5294107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7F26A-6039-324C-8C08-7D398BF96C8B}"/>
              </a:ext>
            </a:extLst>
          </p:cNvPr>
          <p:cNvSpPr/>
          <p:nvPr/>
        </p:nvSpPr>
        <p:spPr>
          <a:xfrm>
            <a:off x="5330283" y="2672342"/>
            <a:ext cx="3278460" cy="602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prstClr val="white"/>
                </a:solidFill>
              </a:rPr>
              <a:t>Application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Program</a:t>
            </a:r>
            <a:r>
              <a:rPr lang="zh-CN" altLang="en-US" sz="2400" dirty="0">
                <a:solidFill>
                  <a:prstClr val="white"/>
                </a:solidFill>
              </a:rPr>
              <a:t> </a:t>
            </a:r>
            <a:r>
              <a:rPr lang="en-US" altLang="zh-CN" sz="2400" dirty="0">
                <a:solidFill>
                  <a:prstClr val="white"/>
                </a:solidFill>
              </a:rPr>
              <a:t>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19D52B52-075E-0647-ADA0-2BB87A5C836C}"/>
              </a:ext>
            </a:extLst>
          </p:cNvPr>
          <p:cNvSpPr/>
          <p:nvPr/>
        </p:nvSpPr>
        <p:spPr>
          <a:xfrm>
            <a:off x="1360448" y="3711137"/>
            <a:ext cx="1248936" cy="7735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B434DA5E-6E3D-F446-8D33-62449E9458EA}"/>
              </a:ext>
            </a:extLst>
          </p:cNvPr>
          <p:cNvSpPr/>
          <p:nvPr/>
        </p:nvSpPr>
        <p:spPr>
          <a:xfrm>
            <a:off x="1360447" y="2672342"/>
            <a:ext cx="1248937" cy="8068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endParaRPr lang="en-US" sz="2400" dirty="0"/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F5694C89-4FFB-CD44-99A1-44978108B0EC}"/>
              </a:ext>
            </a:extLst>
          </p:cNvPr>
          <p:cNvSpPr/>
          <p:nvPr/>
        </p:nvSpPr>
        <p:spPr>
          <a:xfrm>
            <a:off x="1360448" y="5281833"/>
            <a:ext cx="1248936" cy="795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46323-3DE3-9D44-9BBA-78865533319E}"/>
              </a:ext>
            </a:extLst>
          </p:cNvPr>
          <p:cNvSpPr txBox="1"/>
          <p:nvPr/>
        </p:nvSpPr>
        <p:spPr>
          <a:xfrm>
            <a:off x="1694858" y="4346378"/>
            <a:ext cx="2455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</a:p>
          <a:p>
            <a:r>
              <a:rPr lang="en-US" altLang="zh-CN" sz="1600" b="1" dirty="0"/>
              <a:t>.</a:t>
            </a:r>
            <a:endParaRPr lang="en-US" sz="1600" b="1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527CA1BB-4D26-9A43-8A64-C245C9B1B617}"/>
              </a:ext>
            </a:extLst>
          </p:cNvPr>
          <p:cNvSpPr/>
          <p:nvPr/>
        </p:nvSpPr>
        <p:spPr>
          <a:xfrm>
            <a:off x="3512633" y="3738302"/>
            <a:ext cx="914400" cy="121615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B1910-5628-E040-B1E3-66902569D9D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609384" y="3075762"/>
            <a:ext cx="903249" cy="1027887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BC1FB8-6583-1B4D-A7B0-28A774163B56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flipH="1" flipV="1">
            <a:off x="2609384" y="4097892"/>
            <a:ext cx="903249" cy="248486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4C34DF-258B-7740-BFDF-3965EB4969E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609384" y="4627756"/>
            <a:ext cx="903249" cy="1051868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6DBF2-3334-154A-B160-6D043825261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27033" y="2973425"/>
            <a:ext cx="903250" cy="104101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F9B7B1-4132-B94F-A6B4-8AA997B199C7}"/>
              </a:ext>
            </a:extLst>
          </p:cNvPr>
          <p:cNvCxnSpPr>
            <a:cxnSpLocks/>
            <a:stCxn id="13" idx="4"/>
            <a:endCxn id="6" idx="1"/>
          </p:cNvCxnSpPr>
          <p:nvPr/>
        </p:nvCxnSpPr>
        <p:spPr>
          <a:xfrm flipV="1">
            <a:off x="4427033" y="4028955"/>
            <a:ext cx="903250" cy="31742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673970-506F-2F4B-9BB8-FB1E4E7F229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27033" y="4627756"/>
            <a:ext cx="903250" cy="967434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A839A-8AE1-4342-B869-63067D9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E377-ADCE-1D4B-9842-E88F9E2C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DBMS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ED63-85C9-574E-809A-DF8D52FC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CA" dirty="0"/>
              <a:t>All access to data is centralized and managed by the DBMS </a:t>
            </a:r>
          </a:p>
          <a:p>
            <a:r>
              <a:rPr lang="en-CA" dirty="0"/>
              <a:t>Us</a:t>
            </a:r>
            <a:r>
              <a:rPr lang="en-US" altLang="zh-CN" dirty="0"/>
              <a:t>age</a:t>
            </a:r>
            <a:r>
              <a:rPr lang="en-CA" dirty="0"/>
              <a:t> advantages</a:t>
            </a:r>
          </a:p>
          <a:p>
            <a:pPr lvl="1"/>
            <a:r>
              <a:rPr lang="en-CA" dirty="0"/>
              <a:t>Efficient access</a:t>
            </a:r>
          </a:p>
          <a:p>
            <a:pPr lvl="1"/>
            <a:r>
              <a:rPr lang="en-CA" dirty="0"/>
              <a:t>Data integrity and security</a:t>
            </a:r>
          </a:p>
          <a:p>
            <a:pPr lvl="1"/>
            <a:r>
              <a:rPr lang="en-CA" dirty="0"/>
              <a:t>Concurrent access and concurrency control</a:t>
            </a:r>
          </a:p>
          <a:p>
            <a:pPr lvl="1"/>
            <a:r>
              <a:rPr lang="en-CA" dirty="0"/>
              <a:t>Crash recovery</a:t>
            </a:r>
          </a:p>
          <a:p>
            <a:r>
              <a:rPr lang="en-CA" dirty="0"/>
              <a:t>Design and implementation advantages</a:t>
            </a:r>
          </a:p>
          <a:p>
            <a:pPr lvl="1"/>
            <a:r>
              <a:rPr lang="en-CA" dirty="0"/>
              <a:t>Logical data independence</a:t>
            </a:r>
          </a:p>
          <a:p>
            <a:pPr lvl="1"/>
            <a:r>
              <a:rPr lang="en-CA" dirty="0"/>
              <a:t>Physical data independence</a:t>
            </a:r>
          </a:p>
          <a:p>
            <a:pPr lvl="1"/>
            <a:r>
              <a:rPr lang="en-CA" dirty="0"/>
              <a:t>Reduced application development time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FB21-A677-8E40-824A-4CD67862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9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4AE-1DAC-1642-B451-D4A787F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AB2A-00E9-E64F-9A3A-BE932C7F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92687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anchor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</a:p>
          <a:p>
            <a:pPr lvl="1"/>
            <a:r>
              <a:rPr lang="en-US" altLang="zh-CN" dirty="0"/>
              <a:t>Elephants:</a:t>
            </a:r>
            <a:r>
              <a:rPr lang="zh-CN" altLang="en-US" dirty="0"/>
              <a:t> </a:t>
            </a:r>
            <a:r>
              <a:rPr lang="en-US" altLang="zh-CN" dirty="0"/>
              <a:t>Oracle,</a:t>
            </a:r>
            <a:r>
              <a:rPr lang="zh-CN" altLang="en-US" dirty="0"/>
              <a:t> </a:t>
            </a:r>
            <a:r>
              <a:rPr lang="en-US" altLang="zh-CN" dirty="0"/>
              <a:t>IBM,</a:t>
            </a:r>
            <a:r>
              <a:rPr lang="zh-CN" altLang="en-US" dirty="0"/>
              <a:t> </a:t>
            </a:r>
            <a:r>
              <a:rPr lang="en-US" altLang="zh-CN" dirty="0"/>
              <a:t>Microsoft,</a:t>
            </a:r>
            <a:r>
              <a:rPr lang="zh-CN" altLang="en-US" dirty="0"/>
              <a:t> </a:t>
            </a:r>
            <a:r>
              <a:rPr lang="en-US" altLang="zh-CN" dirty="0"/>
              <a:t>Teradata,</a:t>
            </a:r>
            <a:r>
              <a:rPr lang="zh-CN" altLang="en-US" dirty="0"/>
              <a:t> </a:t>
            </a:r>
            <a:r>
              <a:rPr lang="en-US" altLang="zh-CN" dirty="0"/>
              <a:t>EMC,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MySQL,</a:t>
            </a:r>
            <a:r>
              <a:rPr lang="zh-CN" altLang="en-US" dirty="0"/>
              <a:t> </a:t>
            </a:r>
            <a:r>
              <a:rPr lang="en-US" altLang="zh-CN" dirty="0"/>
              <a:t>PostgreSQL</a:t>
            </a:r>
          </a:p>
          <a:p>
            <a:pPr lvl="1"/>
            <a:r>
              <a:rPr lang="en-US" altLang="zh-CN" dirty="0"/>
              <a:t>Emerging</a:t>
            </a:r>
            <a:r>
              <a:rPr lang="zh-CN" altLang="en-US" dirty="0"/>
              <a:t> </a:t>
            </a:r>
            <a:r>
              <a:rPr lang="en-US" altLang="zh-CN" dirty="0"/>
              <a:t>variants:</a:t>
            </a:r>
            <a:r>
              <a:rPr lang="zh-CN" altLang="en-US" dirty="0"/>
              <a:t>  </a:t>
            </a:r>
            <a:r>
              <a:rPr lang="en-US" altLang="zh-CN" dirty="0"/>
              <a:t>In-memory,</a:t>
            </a:r>
            <a:r>
              <a:rPr lang="zh-CN" altLang="en-US" dirty="0"/>
              <a:t> </a:t>
            </a:r>
            <a:r>
              <a:rPr lang="en-US" altLang="zh-CN" dirty="0"/>
              <a:t>Column-oriented</a:t>
            </a:r>
            <a:endParaRPr lang="en-CA" dirty="0"/>
          </a:p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“NoSQL”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growing</a:t>
            </a:r>
          </a:p>
          <a:p>
            <a:pPr lvl="1"/>
            <a:r>
              <a:rPr lang="en-US" altLang="zh-CN" dirty="0"/>
              <a:t>Analytics:</a:t>
            </a:r>
            <a:r>
              <a:rPr lang="zh-CN" altLang="en-US" dirty="0"/>
              <a:t> </a:t>
            </a: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MapReduce,</a:t>
            </a:r>
            <a:r>
              <a:rPr lang="zh-CN" altLang="en-US" dirty="0"/>
              <a:t> </a:t>
            </a:r>
            <a:r>
              <a:rPr lang="en-US" altLang="zh-CN" dirty="0"/>
              <a:t>Spark</a:t>
            </a:r>
          </a:p>
          <a:p>
            <a:pPr lvl="1"/>
            <a:r>
              <a:rPr lang="en-US" altLang="zh-CN" dirty="0"/>
              <a:t>Key-value</a:t>
            </a:r>
            <a:r>
              <a:rPr lang="zh-CN" altLang="en-US" dirty="0"/>
              <a:t> </a:t>
            </a:r>
            <a:r>
              <a:rPr lang="en-US" altLang="zh-CN" dirty="0"/>
              <a:t>Stores:</a:t>
            </a:r>
            <a:r>
              <a:rPr lang="zh-CN" altLang="en-US" dirty="0"/>
              <a:t> </a:t>
            </a:r>
            <a:r>
              <a:rPr lang="en-US" altLang="zh-CN" dirty="0"/>
              <a:t>MongoDB,</a:t>
            </a:r>
            <a:r>
              <a:rPr lang="zh-CN" altLang="en-US" dirty="0"/>
              <a:t> </a:t>
            </a:r>
            <a:r>
              <a:rPr lang="en-US" altLang="zh-CN" dirty="0"/>
              <a:t>Cassandra,</a:t>
            </a:r>
            <a:r>
              <a:rPr lang="zh-CN" altLang="en-US" dirty="0"/>
              <a:t> </a:t>
            </a:r>
            <a:r>
              <a:rPr lang="en-US" altLang="zh-CN" dirty="0"/>
              <a:t>Couchbase</a:t>
            </a:r>
            <a:endParaRPr lang="en-US" dirty="0"/>
          </a:p>
          <a:p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expanding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</a:p>
          <a:p>
            <a:pPr lvl="1"/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Redshift/Aurora,</a:t>
            </a:r>
            <a:r>
              <a:rPr lang="zh-CN" altLang="en-US" dirty="0"/>
              <a:t> </a:t>
            </a:r>
            <a:r>
              <a:rPr lang="en-US" altLang="zh-CN" dirty="0"/>
              <a:t>Microsoft Cosmos</a:t>
            </a:r>
            <a:r>
              <a:rPr lang="zh-CN" altLang="en-US" dirty="0"/>
              <a:t> </a:t>
            </a:r>
            <a:r>
              <a:rPr lang="en-US" altLang="zh-CN" dirty="0"/>
              <a:t>DB,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 err="1"/>
              <a:t>BigQuery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Snowflake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7A7A-ABEF-A640-A950-C5F3FF6A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i="1" dirty="0"/>
              <a:t>database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design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i="1" dirty="0"/>
              <a:t>database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i="1" dirty="0"/>
              <a:t>DBMS</a:t>
            </a:r>
            <a:r>
              <a:rPr lang="zh-CN" altLang="en-US" b="1" dirty="0"/>
              <a:t> </a:t>
            </a:r>
            <a:r>
              <a:rPr lang="en-US" altLang="zh-CN" b="1" dirty="0"/>
              <a:t>works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78909-DBAB-8B44-8CE0-90F77943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9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9A7C-A761-734A-9D54-0C398F9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24A1-7408-3043-A7B3-771D2340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741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designer:</a:t>
            </a:r>
            <a:r>
              <a:rPr lang="zh-CN" altLang="en-US" b="1" dirty="0"/>
              <a:t> </a:t>
            </a:r>
            <a:r>
              <a:rPr lang="en-US" altLang="zh-CN" dirty="0"/>
              <a:t>establishes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r>
              <a:rPr lang="zh-CN" altLang="en-US" dirty="0"/>
              <a:t> </a:t>
            </a:r>
            <a:endParaRPr lang="en-US" altLang="zh-CN" b="1" dirty="0"/>
          </a:p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developer:</a:t>
            </a:r>
            <a:r>
              <a:rPr lang="zh-CN" altLang="en-US" b="1" dirty="0"/>
              <a:t> </a:t>
            </a:r>
            <a:r>
              <a:rPr lang="en-US" altLang="zh-CN" dirty="0"/>
              <a:t>writes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</a:p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administrator:</a:t>
            </a:r>
            <a:r>
              <a:rPr lang="zh-CN" altLang="en-US" b="1" dirty="0"/>
              <a:t> </a:t>
            </a:r>
            <a:r>
              <a:rPr lang="en-US" altLang="zh-CN" dirty="0"/>
              <a:t>tunes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endParaRPr lang="en-US" altLang="zh-CN" dirty="0"/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scientist:</a:t>
            </a:r>
            <a:r>
              <a:rPr lang="zh-CN" altLang="en-US" b="1" dirty="0"/>
              <a:t> </a:t>
            </a:r>
            <a:r>
              <a:rPr lang="en-US" altLang="zh-CN" dirty="0"/>
              <a:t>manipulates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insights</a:t>
            </a:r>
          </a:p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engineer:</a:t>
            </a:r>
            <a:r>
              <a:rPr lang="zh-CN" altLang="en-US" b="1" dirty="0"/>
              <a:t> </a:t>
            </a:r>
            <a:r>
              <a:rPr lang="en-US" altLang="zh-CN" dirty="0"/>
              <a:t>builds a data-processing pipeline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CF13-DC38-C848-BC25-BE76E35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admin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(Who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How)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Motivation for studying DBs</a:t>
            </a:r>
            <a:r>
              <a:rPr lang="zh-CN" altLang="en-US" dirty="0"/>
              <a:t> </a:t>
            </a:r>
            <a:r>
              <a:rPr lang="en-US" altLang="zh-CN" dirty="0"/>
              <a:t>(Why)</a:t>
            </a:r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altLang="zh-CN" b="1" dirty="0"/>
              <a:t>Overview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course</a:t>
            </a:r>
            <a:r>
              <a:rPr lang="zh-CN" altLang="en-US" b="1" dirty="0"/>
              <a:t> </a:t>
            </a:r>
            <a:r>
              <a:rPr lang="en-US" altLang="zh-CN" b="1" dirty="0"/>
              <a:t>topics</a:t>
            </a:r>
            <a:r>
              <a:rPr lang="zh-CN" altLang="en-US" b="1" dirty="0"/>
              <a:t> </a:t>
            </a:r>
            <a:r>
              <a:rPr lang="en-US" altLang="zh-CN" b="1" dirty="0"/>
              <a:t>(What)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236B7-4AED-2E44-BB0D-94FC787B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D97-16AE-1641-8260-2747749D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CMPT 354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59C0-1FC2-9C4E-A0B3-DAD08319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0639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 </a:t>
            </a:r>
            <a:r>
              <a:rPr lang="en-US" altLang="zh-CN" sz="2400" dirty="0"/>
              <a:t>Introduction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2.</a:t>
            </a:r>
            <a:r>
              <a:rPr lang="zh-CN" altLang="en-US" sz="2400" b="1" dirty="0"/>
              <a:t> </a:t>
            </a:r>
            <a:r>
              <a:rPr lang="en-US" altLang="zh-CN" sz="2400" dirty="0"/>
              <a:t>Relational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3-4.</a:t>
            </a:r>
            <a:r>
              <a:rPr lang="zh-CN" altLang="en-US" sz="2400" b="1" dirty="0"/>
              <a:t> </a:t>
            </a:r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endParaRPr lang="en-CA" altLang="zh-CN" sz="2400" dirty="0"/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5.</a:t>
            </a:r>
            <a:r>
              <a:rPr lang="zh-CN" altLang="en-US" sz="2400" b="1" dirty="0"/>
              <a:t> </a:t>
            </a:r>
            <a:r>
              <a:rPr lang="en-US" altLang="zh-CN" sz="2400" dirty="0"/>
              <a:t>Relational</a:t>
            </a:r>
            <a:r>
              <a:rPr lang="zh-CN" altLang="en-US" sz="2400" dirty="0"/>
              <a:t> </a:t>
            </a:r>
            <a:r>
              <a:rPr lang="en-US" altLang="zh-CN" sz="2400" dirty="0"/>
              <a:t>Algebra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6.</a:t>
            </a:r>
            <a:r>
              <a:rPr lang="zh-CN" altLang="en-US" sz="2400" b="1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Storage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Indexing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Week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7.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Midterm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8.</a:t>
            </a:r>
            <a:r>
              <a:rPr lang="zh-CN" altLang="en-US" sz="2400" b="1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Processing</a:t>
            </a:r>
            <a:endParaRPr lang="en-US" altLang="zh-CN" sz="2400" b="1" dirty="0"/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9-11.</a:t>
            </a:r>
            <a:r>
              <a:rPr lang="zh-CN" altLang="en-US" sz="2400" b="1" dirty="0"/>
              <a:t> </a:t>
            </a:r>
            <a:r>
              <a:rPr lang="en-US" altLang="zh-CN" sz="2400" dirty="0"/>
              <a:t>Database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12.</a:t>
            </a:r>
            <a:r>
              <a:rPr lang="zh-CN" altLang="en-US" sz="2400" b="1" dirty="0"/>
              <a:t> </a:t>
            </a:r>
            <a:r>
              <a:rPr lang="en-US" altLang="zh-CN" sz="2400" dirty="0"/>
              <a:t>Transaction</a:t>
            </a:r>
            <a:r>
              <a:rPr lang="zh-CN" altLang="en-US" sz="2400" dirty="0"/>
              <a:t> </a:t>
            </a:r>
            <a:r>
              <a:rPr lang="en-US" altLang="zh-CN" sz="2400" dirty="0"/>
              <a:t>Processing</a:t>
            </a:r>
          </a:p>
          <a:p>
            <a:r>
              <a:rPr lang="en-US" altLang="zh-CN" sz="2400" b="1" dirty="0"/>
              <a:t>Week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13.</a:t>
            </a:r>
            <a:r>
              <a:rPr lang="zh-CN" altLang="en-US" sz="2400" b="1" dirty="0"/>
              <a:t> </a:t>
            </a:r>
            <a:r>
              <a:rPr lang="en-US" altLang="zh-CN" sz="2400" dirty="0"/>
              <a:t>NoSQL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SQL over Hadoop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Cloud</a:t>
            </a:r>
            <a:r>
              <a:rPr lang="zh-CN" altLang="en-US" sz="2400" dirty="0"/>
              <a:t> </a:t>
            </a:r>
            <a:r>
              <a:rPr lang="en-US" altLang="zh-CN" sz="2400" dirty="0"/>
              <a:t>Databases</a:t>
            </a:r>
          </a:p>
          <a:p>
            <a:r>
              <a:rPr lang="en-US" altLang="zh-CN" sz="2400" b="1" dirty="0">
                <a:highlight>
                  <a:srgbClr val="FFFF00"/>
                </a:highlight>
              </a:rPr>
              <a:t>Week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</a:rPr>
              <a:t>15.</a:t>
            </a:r>
            <a:r>
              <a:rPr lang="zh-CN" altLang="en-US" sz="2400" b="1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Final</a:t>
            </a:r>
            <a:r>
              <a:rPr lang="zh-CN" altLang="en-US" sz="2400" dirty="0"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Exam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CF77F-5E91-AE4B-B449-A0D3BC62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4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62A8-DE41-0343-BB31-06EB7EEF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CMPT 354 and 454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1178-0E35-3842-B214-3DB9279B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03477" cy="4351338"/>
          </a:xfrm>
        </p:spPr>
        <p:txBody>
          <a:bodyPr/>
          <a:lstStyle/>
          <a:p>
            <a:r>
              <a:rPr lang="en-US" dirty="0"/>
              <a:t>CMPT 354</a:t>
            </a:r>
          </a:p>
          <a:p>
            <a:pPr lvl="1"/>
            <a:r>
              <a:rPr lang="en-US" dirty="0"/>
              <a:t>How to query a database</a:t>
            </a:r>
          </a:p>
          <a:p>
            <a:pPr lvl="1"/>
            <a:r>
              <a:rPr lang="en-US" dirty="0"/>
              <a:t>How to design a</a:t>
            </a:r>
            <a:r>
              <a:rPr lang="en-US" b="1" dirty="0"/>
              <a:t> </a:t>
            </a:r>
            <a:r>
              <a:rPr lang="en-US" dirty="0"/>
              <a:t>database</a:t>
            </a:r>
          </a:p>
          <a:p>
            <a:pPr lvl="1"/>
            <a:r>
              <a:rPr lang="en-US" dirty="0"/>
              <a:t>How DBMS</a:t>
            </a:r>
            <a:r>
              <a:rPr lang="en-US" altLang="zh-CN" dirty="0"/>
              <a:t>s</a:t>
            </a:r>
            <a:r>
              <a:rPr lang="en-US" dirty="0"/>
              <a:t> work (basics)</a:t>
            </a:r>
          </a:p>
          <a:p>
            <a:pPr lvl="1"/>
            <a:endParaRPr lang="en-US" dirty="0"/>
          </a:p>
          <a:p>
            <a:r>
              <a:rPr lang="en-US" dirty="0"/>
              <a:t>CMPT 454</a:t>
            </a:r>
          </a:p>
          <a:p>
            <a:pPr lvl="1"/>
            <a:r>
              <a:rPr lang="en-US" dirty="0"/>
              <a:t>How DBMSs work (advance)</a:t>
            </a:r>
          </a:p>
          <a:p>
            <a:pPr lvl="1"/>
            <a:r>
              <a:rPr lang="en-US" dirty="0"/>
              <a:t>How to implement DBMSs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064E-C9A3-2D4E-9D1A-1142503F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4736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Why should you care?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5536"/>
          </a:xfrm>
        </p:spPr>
        <p:txBody>
          <a:bodyPr>
            <a:normAutofit/>
          </a:bodyPr>
          <a:lstStyle/>
          <a:p>
            <a:r>
              <a:rPr lang="en-US" b="1" dirty="0"/>
              <a:t>Week 2. Relational Model</a:t>
            </a:r>
          </a:p>
          <a:p>
            <a:pPr lvl="1"/>
            <a:r>
              <a:rPr lang="en-US" dirty="0"/>
              <a:t>Ted Codd won a Turing Award by proposing the relational model </a:t>
            </a:r>
          </a:p>
          <a:p>
            <a:pPr lvl="1"/>
            <a:r>
              <a:rPr lang="en-US" altLang="zh-CN" dirty="0"/>
              <a:t>4</a:t>
            </a:r>
            <a:r>
              <a:rPr lang="en-US" dirty="0"/>
              <a:t> out of </a:t>
            </a:r>
            <a:r>
              <a:rPr lang="en-US" altLang="zh-CN" dirty="0"/>
              <a:t>5</a:t>
            </a:r>
            <a:r>
              <a:rPr lang="en-US" dirty="0"/>
              <a:t> top database engines are relational databases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467FD-3108-884A-84CA-969D514E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8924" y="3931258"/>
            <a:ext cx="7557482" cy="1948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956722" y="166294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A6345-42C1-AE4C-B54E-129EC93D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7EE22-D13A-974A-9043-515FA5266056}"/>
              </a:ext>
            </a:extLst>
          </p:cNvPr>
          <p:cNvSpPr/>
          <p:nvPr/>
        </p:nvSpPr>
        <p:spPr>
          <a:xfrm>
            <a:off x="6457950" y="4572000"/>
            <a:ext cx="781050" cy="1041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1155"/>
          </a:xfrm>
        </p:spPr>
        <p:txBody>
          <a:bodyPr>
            <a:normAutofit/>
          </a:bodyPr>
          <a:lstStyle/>
          <a:p>
            <a:r>
              <a:rPr lang="en-US" altLang="zh-CN" dirty="0"/>
              <a:t>Instructor:</a:t>
            </a:r>
            <a:r>
              <a:rPr lang="zh-CN" altLang="en-US" dirty="0"/>
              <a:t> </a:t>
            </a:r>
            <a:endParaRPr lang="en-CA" altLang="zh-CN" dirty="0"/>
          </a:p>
          <a:p>
            <a:pPr lvl="1"/>
            <a:r>
              <a:rPr lang="en-US" altLang="zh-CN" dirty="0"/>
              <a:t>Prof.</a:t>
            </a:r>
            <a:r>
              <a:rPr lang="zh-CN" altLang="en-US" dirty="0"/>
              <a:t> </a:t>
            </a:r>
            <a:r>
              <a:rPr lang="en-US" altLang="zh-CN" dirty="0" err="1"/>
              <a:t>Jiannan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jnwang@sfu.ca)</a:t>
            </a:r>
            <a:endParaRPr lang="en-US" altLang="zh-CN" dirty="0"/>
          </a:p>
          <a:p>
            <a:pPr lvl="1"/>
            <a:r>
              <a:rPr lang="en-US" altLang="zh-CN" dirty="0"/>
              <a:t>Office hours: Wednesday</a:t>
            </a:r>
            <a:r>
              <a:rPr lang="zh-CN" altLang="en-US" dirty="0"/>
              <a:t> </a:t>
            </a:r>
            <a:r>
              <a:rPr lang="en-US" altLang="zh-CN" dirty="0"/>
              <a:t>11:30-12:30</a:t>
            </a:r>
            <a:r>
              <a:rPr lang="zh-CN" altLang="en-US" dirty="0"/>
              <a:t> </a:t>
            </a:r>
            <a:r>
              <a:rPr lang="en-US" altLang="zh-CN" dirty="0"/>
              <a:t>(noon), Zoom</a:t>
            </a:r>
          </a:p>
          <a:p>
            <a:endParaRPr lang="en-US" altLang="zh-CN" dirty="0"/>
          </a:p>
          <a:p>
            <a:r>
              <a:rPr lang="en-US" altLang="zh-CN" dirty="0"/>
              <a:t>TA:</a:t>
            </a:r>
            <a:endParaRPr lang="en-CA" altLang="zh-CN" dirty="0"/>
          </a:p>
          <a:p>
            <a:pPr lvl="1"/>
            <a:r>
              <a:rPr lang="en-CA" dirty="0" err="1"/>
              <a:t>Chunyu</a:t>
            </a:r>
            <a:r>
              <a:rPr lang="en-CA" dirty="0"/>
              <a:t> Chen </a:t>
            </a:r>
            <a:r>
              <a:rPr lang="en-US" altLang="zh-CN" dirty="0"/>
              <a:t>(</a:t>
            </a:r>
            <a:r>
              <a:rPr lang="en-CA" dirty="0">
                <a:hlinkClick r:id="rId4"/>
              </a:rPr>
              <a:t>cca387@sfu.ca</a:t>
            </a:r>
            <a:r>
              <a:rPr lang="en-US" altLang="zh-CN" dirty="0"/>
              <a:t>)</a:t>
            </a:r>
            <a:r>
              <a:rPr lang="en-CA" dirty="0"/>
              <a:t>  </a:t>
            </a:r>
          </a:p>
          <a:p>
            <a:pPr lvl="1"/>
            <a:r>
              <a:rPr lang="en-CA" dirty="0" err="1"/>
              <a:t>Obumneme</a:t>
            </a:r>
            <a:r>
              <a:rPr lang="en-CA" dirty="0"/>
              <a:t> </a:t>
            </a:r>
            <a:r>
              <a:rPr lang="en-CA" dirty="0" err="1"/>
              <a:t>Dukor</a:t>
            </a:r>
            <a:r>
              <a:rPr lang="en-CA" dirty="0"/>
              <a:t> </a:t>
            </a:r>
            <a:r>
              <a:rPr lang="en-US" altLang="zh-CN" dirty="0"/>
              <a:t>(</a:t>
            </a:r>
            <a:r>
              <a:rPr lang="en-CA" dirty="0">
                <a:hlinkClick r:id="rId5"/>
              </a:rPr>
              <a:t>osd@sfu.ca</a:t>
            </a:r>
            <a:r>
              <a:rPr lang="en-US" altLang="zh-CN" dirty="0"/>
              <a:t>)</a:t>
            </a:r>
            <a:endParaRPr lang="en-CA" dirty="0"/>
          </a:p>
          <a:p>
            <a:pPr lvl="1"/>
            <a:r>
              <a:rPr lang="en-CA" dirty="0" err="1"/>
              <a:t>Danrui</a:t>
            </a:r>
            <a:r>
              <a:rPr lang="en-CA" dirty="0"/>
              <a:t> Qi </a:t>
            </a:r>
            <a:r>
              <a:rPr lang="en-US" altLang="zh-CN" dirty="0"/>
              <a:t>(</a:t>
            </a:r>
            <a:r>
              <a:rPr lang="en-CA" dirty="0">
                <a:hlinkClick r:id="rId6"/>
              </a:rPr>
              <a:t>dqi@sfu.ca</a:t>
            </a:r>
            <a:r>
              <a:rPr lang="en-US" altLang="zh-CN" dirty="0"/>
              <a:t>)</a:t>
            </a:r>
            <a:endParaRPr lang="en-CA" dirty="0"/>
          </a:p>
          <a:p>
            <a:pPr lvl="1"/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hours:</a:t>
            </a:r>
            <a:r>
              <a:rPr lang="zh-CN" altLang="en-US" dirty="0"/>
              <a:t> </a:t>
            </a:r>
            <a:r>
              <a:rPr lang="en-US" altLang="zh-CN" dirty="0"/>
              <a:t>Monday</a:t>
            </a:r>
            <a:r>
              <a:rPr lang="zh-CN" altLang="en-US" dirty="0"/>
              <a:t> </a:t>
            </a:r>
            <a:r>
              <a:rPr lang="en-US" altLang="zh-CN" dirty="0"/>
              <a:t>12:30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2:30,</a:t>
            </a:r>
            <a:r>
              <a:rPr lang="zh-CN" altLang="en-US" dirty="0"/>
              <a:t> </a:t>
            </a:r>
            <a:r>
              <a:rPr lang="en-US" altLang="zh-CN" dirty="0"/>
              <a:t>Zoom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6AE50-7957-EE46-B8AC-CDD8D59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3E091-D404-1B4D-805A-AB80ACF24B9C}"/>
              </a:ext>
            </a:extLst>
          </p:cNvPr>
          <p:cNvSpPr txBox="1"/>
          <p:nvPr/>
        </p:nvSpPr>
        <p:spPr>
          <a:xfrm>
            <a:off x="2100263" y="6217447"/>
            <a:ext cx="387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Office</a:t>
            </a:r>
            <a:r>
              <a:rPr lang="zh-CN" altLang="en-US" sz="2400" dirty="0"/>
              <a:t> </a:t>
            </a:r>
            <a:r>
              <a:rPr lang="en-US" altLang="zh-CN" sz="2400" dirty="0"/>
              <a:t>hours</a:t>
            </a:r>
            <a:r>
              <a:rPr lang="zh-CN" altLang="en-US" sz="2400" dirty="0"/>
              <a:t> </a:t>
            </a:r>
            <a:r>
              <a:rPr lang="en-US" altLang="zh-CN" sz="2400" dirty="0"/>
              <a:t>start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u="sng" dirty="0"/>
              <a:t>Jan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17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64718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3-4. Structured Query Language (SQL)</a:t>
            </a:r>
          </a:p>
          <a:p>
            <a:pPr lvl="1"/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</a:p>
          <a:p>
            <a:pPr lvl="1"/>
            <a:r>
              <a:rPr lang="en-US" altLang="zh-CN" dirty="0"/>
              <a:t>Declarative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say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it)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91" y="4374293"/>
            <a:ext cx="2057615" cy="2083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987" y="3608855"/>
            <a:ext cx="2619212" cy="908864"/>
          </a:xfrm>
          <a:prstGeom prst="wedgeEllipseCallout">
            <a:avLst>
              <a:gd name="adj1" fmla="val 38339"/>
              <a:gd name="adj2" fmla="val 103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Sorry,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mr-IN" altLang="zh-C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4730" y="62651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DBMS</a:t>
            </a:r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4988634" y="4533999"/>
            <a:ext cx="34589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SELECT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FROM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Student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WHERE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GPA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3.5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0840" y="3543296"/>
            <a:ext cx="359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Find names of all students </a:t>
            </a:r>
          </a:p>
          <a:p>
            <a:r>
              <a:rPr lang="en-US" altLang="zh-CN" sz="2400" b="1" dirty="0"/>
              <a:t>with GPA &gt; 3.5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956722" y="305776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CDA0AE-DBEB-E349-A4F8-3622B88E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5. </a:t>
            </a:r>
            <a:r>
              <a:rPr lang="en-US" altLang="zh-CN" b="1" dirty="0"/>
              <a:t>Relational</a:t>
            </a:r>
            <a:r>
              <a:rPr lang="zh-CN" altLang="en-US" b="1" dirty="0"/>
              <a:t> </a:t>
            </a:r>
            <a:r>
              <a:rPr lang="en-US" altLang="zh-CN" b="1" dirty="0"/>
              <a:t>Algebra</a:t>
            </a:r>
            <a:endParaRPr lang="en-US" b="1" dirty="0"/>
          </a:p>
          <a:p>
            <a:pPr lvl="1"/>
            <a:r>
              <a:rPr lang="en-US" altLang="zh-CN" u="sng" dirty="0"/>
              <a:t>SQL: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</a:p>
          <a:p>
            <a:pPr lvl="1"/>
            <a:r>
              <a:rPr lang="en-US" altLang="zh-CN" u="sng" dirty="0"/>
              <a:t>Relational</a:t>
            </a:r>
            <a:r>
              <a:rPr lang="zh-CN" altLang="en-US" u="sng" dirty="0"/>
              <a:t> </a:t>
            </a:r>
            <a:r>
              <a:rPr lang="en-US" altLang="zh-CN" u="sng" dirty="0"/>
              <a:t>Algebra:</a:t>
            </a:r>
            <a:r>
              <a:rPr lang="zh-CN" altLang="en-US" u="sng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6444" y="4557573"/>
            <a:ext cx="34589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SELECT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FROM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Student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WHERE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gpa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3.5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0" y="3566870"/>
            <a:ext cx="359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Find names of all students </a:t>
            </a:r>
          </a:p>
          <a:p>
            <a:r>
              <a:rPr lang="en-US" altLang="zh-CN" sz="2400" b="1" dirty="0"/>
              <a:t>with GPA &gt; 3.5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1953" y="5034842"/>
                <a:ext cx="3732047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𝑛𝑎𝑚𝑒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53" y="5034842"/>
                <a:ext cx="3732047" cy="399405"/>
              </a:xfrm>
              <a:prstGeom prst="rect">
                <a:avLst/>
              </a:prstGeom>
              <a:blipFill rotWithShape="0">
                <a:blip r:embed="rId2"/>
                <a:stretch>
                  <a:fillRect l="-1471" r="-245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4294099" y="5069719"/>
            <a:ext cx="978408" cy="329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956722" y="460757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AA55D-867E-F743-9596-E46FC019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9" grpId="0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98374" cy="4351338"/>
          </a:xfrm>
        </p:spPr>
        <p:txBody>
          <a:bodyPr>
            <a:normAutofit/>
          </a:bodyPr>
          <a:lstStyle/>
          <a:p>
            <a:r>
              <a:rPr lang="en-US" b="1" dirty="0"/>
              <a:t>Week </a:t>
            </a:r>
            <a:r>
              <a:rPr lang="en-US" altLang="zh-CN" b="1" dirty="0"/>
              <a:t>6</a:t>
            </a:r>
            <a:r>
              <a:rPr lang="en-US" b="1" dirty="0"/>
              <a:t>. </a:t>
            </a:r>
            <a:r>
              <a:rPr lang="en-US" altLang="zh-CN" b="1" dirty="0"/>
              <a:t>Storage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Indexing</a:t>
            </a:r>
          </a:p>
          <a:p>
            <a:pPr lvl="1"/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mr-IN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mr-IN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956722" y="600239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74" y="3465668"/>
            <a:ext cx="4107051" cy="27112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351C5-8655-6741-A5E8-A8C5C9BB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99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 rot="16200000">
            <a:off x="4034777" y="1275064"/>
            <a:ext cx="732690" cy="7096110"/>
          </a:xfrm>
          <a:prstGeom prst="can">
            <a:avLst/>
          </a:prstGeom>
          <a:solidFill>
            <a:schemeClr val="tx1"/>
          </a:solidFill>
          <a:ln w="381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8</a:t>
            </a:r>
            <a:r>
              <a:rPr lang="en-US" b="1" dirty="0"/>
              <a:t>. </a:t>
            </a:r>
            <a:r>
              <a:rPr lang="en-US" altLang="zh-CN" b="1" dirty="0"/>
              <a:t>Query</a:t>
            </a:r>
            <a:r>
              <a:rPr lang="zh-CN" altLang="en-US" b="1" dirty="0"/>
              <a:t> </a:t>
            </a:r>
            <a:r>
              <a:rPr lang="en-US" altLang="zh-CN" b="1" dirty="0"/>
              <a:t>Optimization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Execution</a:t>
            </a:r>
            <a:endParaRPr lang="en-US" b="1" dirty="0"/>
          </a:p>
          <a:p>
            <a:pPr lvl="1"/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b="1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6" y="4614480"/>
            <a:ext cx="913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>
                <a:sym typeface="Wingdings"/>
              </a:rPr>
              <a:t></a:t>
            </a:r>
            <a:r>
              <a:rPr lang="zh-CN" altLang="en-US" sz="2400" dirty="0">
                <a:sym typeface="Wingdings"/>
              </a:rPr>
              <a:t> </a:t>
            </a:r>
            <a:r>
              <a:rPr lang="en-US" altLang="zh-CN" sz="2400" dirty="0">
                <a:sym typeface="Wingdings"/>
              </a:rPr>
              <a:t>                                                                                                     </a:t>
            </a:r>
            <a:r>
              <a:rPr lang="zh-CN" altLang="en-US" sz="2400" dirty="0">
                <a:sym typeface="Wingdings"/>
              </a:rPr>
              <a:t> </a:t>
            </a:r>
            <a:r>
              <a:rPr lang="en-US" altLang="zh-CN" sz="2400" dirty="0">
                <a:sym typeface="Wingdings"/>
              </a:rPr>
              <a:t>Result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56722" y="879208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6CDBE9C-7A27-2548-B6F7-2C77BA691626}"/>
              </a:ext>
            </a:extLst>
          </p:cNvPr>
          <p:cNvSpPr/>
          <p:nvPr/>
        </p:nvSpPr>
        <p:spPr>
          <a:xfrm>
            <a:off x="3776718" y="5564315"/>
            <a:ext cx="2163337" cy="612648"/>
          </a:xfrm>
          <a:prstGeom prst="wedgeRoundRectCallout">
            <a:avLst>
              <a:gd name="adj1" fmla="val -14647"/>
              <a:gd name="adj2" fmla="val -132258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best query plan?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A3FB5AE-CF89-E942-B21A-F3C8931C4704}"/>
              </a:ext>
            </a:extLst>
          </p:cNvPr>
          <p:cNvSpPr/>
          <p:nvPr/>
        </p:nvSpPr>
        <p:spPr>
          <a:xfrm>
            <a:off x="5587905" y="3355956"/>
            <a:ext cx="2163337" cy="612648"/>
          </a:xfrm>
          <a:prstGeom prst="wedgeRoundRectCallout">
            <a:avLst>
              <a:gd name="adj1" fmla="val 17827"/>
              <a:gd name="adj2" fmla="val 137127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execute a query plan?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6E212-AD14-DC4D-9E07-101BC543D903}"/>
              </a:ext>
            </a:extLst>
          </p:cNvPr>
          <p:cNvSpPr txBox="1"/>
          <p:nvPr/>
        </p:nvSpPr>
        <p:spPr>
          <a:xfrm>
            <a:off x="3608435" y="46921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????????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E8BFF-77F7-0540-8AFE-6FAA922BB3B2}"/>
              </a:ext>
            </a:extLst>
          </p:cNvPr>
          <p:cNvSpPr txBox="1"/>
          <p:nvPr/>
        </p:nvSpPr>
        <p:spPr>
          <a:xfrm>
            <a:off x="1224438" y="4648072"/>
            <a:ext cx="6520055" cy="43088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sym typeface="Wingdings"/>
              </a:rPr>
              <a:t>Relational</a:t>
            </a:r>
            <a:r>
              <a:rPr lang="zh-CN" altLang="en-US" sz="2200" dirty="0">
                <a:solidFill>
                  <a:schemeClr val="bg1"/>
                </a:solidFill>
                <a:sym typeface="Wingdings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sym typeface="Wingdings"/>
              </a:rPr>
              <a:t>Algebra</a:t>
            </a:r>
            <a:r>
              <a:rPr lang="zh-CN" altLang="en-US" sz="2200" dirty="0">
                <a:solidFill>
                  <a:schemeClr val="bg1"/>
                </a:solidFill>
                <a:sym typeface="Wingdings"/>
              </a:rPr>
              <a:t> 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Query</a:t>
            </a:r>
            <a:r>
              <a:rPr lang="zh-CN" altLang="en-US" sz="22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Optimization</a:t>
            </a:r>
            <a:r>
              <a:rPr lang="zh-CN" altLang="en-US" sz="2200" dirty="0">
                <a:sym typeface="Wingdings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sym typeface="Wingdings"/>
              </a:rPr>
              <a:t></a:t>
            </a:r>
            <a:r>
              <a:rPr lang="zh-CN" altLang="en-US" sz="2200" dirty="0">
                <a:sym typeface="Wingdings"/>
              </a:rPr>
              <a:t> </a:t>
            </a:r>
            <a:r>
              <a:rPr lang="en-US" altLang="zh-CN" sz="2200" b="1" dirty="0">
                <a:solidFill>
                  <a:srgbClr val="00B050"/>
                </a:solidFill>
                <a:sym typeface="Wingdings"/>
              </a:rPr>
              <a:t>Execution</a:t>
            </a:r>
            <a:endParaRPr lang="en-US" sz="2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0CB214-FC68-B146-8DC9-147E84DE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9-11</a:t>
            </a:r>
            <a:r>
              <a:rPr lang="en-US" b="1" dirty="0"/>
              <a:t>. </a:t>
            </a:r>
            <a:r>
              <a:rPr lang="en-US" altLang="zh-CN" b="1" dirty="0"/>
              <a:t>Database</a:t>
            </a:r>
            <a:r>
              <a:rPr lang="zh-CN" altLang="en-US" b="1" dirty="0"/>
              <a:t> </a:t>
            </a:r>
            <a:r>
              <a:rPr lang="en-US" altLang="zh-CN" b="1" dirty="0"/>
              <a:t>Design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iPhone</a:t>
            </a:r>
            <a:r>
              <a:rPr lang="zh-CN" altLang="en-US" dirty="0"/>
              <a:t> </a:t>
            </a:r>
            <a:r>
              <a:rPr lang="en-US" altLang="zh-CN" dirty="0"/>
              <a:t>APP)</a:t>
            </a:r>
          </a:p>
          <a:p>
            <a:pPr lvl="1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956722" y="1018691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30" y="3354454"/>
            <a:ext cx="5026521" cy="28225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9D1B-763E-2746-914A-B300FA6D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3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12</a:t>
            </a:r>
            <a:r>
              <a:rPr lang="en-US" b="1" dirty="0"/>
              <a:t>. </a:t>
            </a:r>
            <a:r>
              <a:rPr lang="en-US" altLang="zh-CN" b="1" dirty="0"/>
              <a:t>Transaction</a:t>
            </a:r>
            <a:r>
              <a:rPr lang="zh-CN" altLang="en-US" b="1" dirty="0"/>
              <a:t> </a:t>
            </a:r>
            <a:r>
              <a:rPr lang="en-US" altLang="zh-CN" b="1" dirty="0"/>
              <a:t>Processing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crashes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1" y="0"/>
            <a:ext cx="1663054" cy="149185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956722" y="1158177"/>
            <a:ext cx="513459" cy="15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r="14969" b="43114"/>
          <a:stretch/>
        </p:blipFill>
        <p:spPr>
          <a:xfrm>
            <a:off x="4506001" y="3921071"/>
            <a:ext cx="4317337" cy="225589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8774" y="3921071"/>
            <a:ext cx="3007855" cy="2255892"/>
            <a:chOff x="818774" y="3921071"/>
            <a:chExt cx="3007855" cy="22558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74" y="3921071"/>
              <a:ext cx="3007855" cy="225589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906290" y="4339525"/>
              <a:ext cx="790415" cy="604434"/>
            </a:xfrm>
            <a:prstGeom prst="rect">
              <a:avLst/>
            </a:prstGeom>
            <a:solidFill>
              <a:srgbClr val="0F8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02F948-A597-784F-B24A-46C2867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4C66-1420-CA4C-8A4B-F2826B2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should you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45A4-0354-7C47-8FD7-DB25383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altLang="zh-CN" b="1" dirty="0"/>
              <a:t>13</a:t>
            </a:r>
            <a:r>
              <a:rPr lang="en-US" b="1" dirty="0"/>
              <a:t>. </a:t>
            </a:r>
            <a:r>
              <a:rPr lang="en-US" altLang="zh-CN" b="1" dirty="0"/>
              <a:t>NoSQL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Big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Cloud</a:t>
            </a:r>
            <a:r>
              <a:rPr lang="zh-CN" altLang="en-US" b="1" dirty="0"/>
              <a:t> </a:t>
            </a:r>
            <a:r>
              <a:rPr lang="en-US" altLang="zh-CN" b="1" dirty="0"/>
              <a:t>Databases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608189"/>
            <a:ext cx="5098943" cy="1609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64" y="2608189"/>
            <a:ext cx="3600536" cy="14604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0C62E-E42B-8647-B154-C6644944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D4E31-541C-674E-A80D-BB57C941A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4622762"/>
            <a:ext cx="5194300" cy="5207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6AEE95E-5057-8D42-899D-750DDC12F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00" y="5172074"/>
            <a:ext cx="6807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notifications</a:t>
            </a:r>
          </a:p>
          <a:p>
            <a:pPr lvl="1"/>
            <a:r>
              <a:rPr lang="en-US" altLang="zh-CN" dirty="0">
                <a:hlinkClick r:id="rId2"/>
              </a:rPr>
              <a:t>https://piazza.com/sfu.ca/spring2022/cmpt354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https://sfu-db.github.io/cmpt354/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35194-6F9C-6746-A7D8-AEC932AE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3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6514"/>
          </a:xfrm>
        </p:spPr>
        <p:txBody>
          <a:bodyPr>
            <a:normAutofit/>
          </a:bodyPr>
          <a:lstStyle/>
          <a:p>
            <a:r>
              <a:rPr lang="en-US" altLang="zh-CN" dirty="0"/>
              <a:t>Lectures</a:t>
            </a:r>
          </a:p>
          <a:p>
            <a:pPr lvl="1"/>
            <a:r>
              <a:rPr lang="en-CA" dirty="0"/>
              <a:t>Mon 10:30 - 12:20 (</a:t>
            </a:r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CA" dirty="0"/>
              <a:t>SWH10041)</a:t>
            </a:r>
          </a:p>
          <a:p>
            <a:pPr lvl="1"/>
            <a:r>
              <a:rPr lang="en-CA" dirty="0"/>
              <a:t>Wed 10:30 - 11:20 (</a:t>
            </a:r>
            <a:r>
              <a:rPr lang="en-US" altLang="zh-CN" dirty="0"/>
              <a:t>Zoom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CA" dirty="0"/>
              <a:t>EDB7618)</a:t>
            </a:r>
          </a:p>
          <a:p>
            <a:pPr lvl="1"/>
            <a:r>
              <a:rPr lang="en-US" altLang="zh-CN" b="1" dirty="0"/>
              <a:t>PLEASE</a:t>
            </a:r>
            <a:r>
              <a:rPr lang="zh-CN" altLang="en-US" b="1" dirty="0"/>
              <a:t> </a:t>
            </a:r>
            <a:r>
              <a:rPr lang="en-US" altLang="zh-CN" b="1" dirty="0"/>
              <a:t>ATTEND!</a:t>
            </a:r>
          </a:p>
          <a:p>
            <a:endParaRPr lang="en-US" dirty="0"/>
          </a:p>
          <a:p>
            <a:r>
              <a:rPr lang="en-US" altLang="zh-CN" dirty="0"/>
              <a:t>Five homework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</a:p>
          <a:p>
            <a:endParaRPr lang="en-US" altLang="zh-CN" dirty="0"/>
          </a:p>
          <a:p>
            <a:r>
              <a:rPr lang="en-US" altLang="zh-CN" dirty="0"/>
              <a:t>Midterm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7B81-9F85-2240-8F2D-3862906B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Homework:</a:t>
            </a:r>
            <a:r>
              <a:rPr lang="zh-CN" altLang="en-US" sz="3200" dirty="0"/>
              <a:t> </a:t>
            </a:r>
            <a:r>
              <a:rPr lang="en-US" altLang="zh-CN" sz="3200" dirty="0"/>
              <a:t>5</a:t>
            </a:r>
            <a:r>
              <a:rPr lang="zh-CN" altLang="en-US" sz="3200" dirty="0"/>
              <a:t> * </a:t>
            </a:r>
            <a:r>
              <a:rPr lang="en-US" altLang="zh-CN" sz="3200" dirty="0"/>
              <a:t>6%</a:t>
            </a:r>
            <a:r>
              <a:rPr lang="zh-CN" altLang="en-US" sz="3200" dirty="0"/>
              <a:t> </a:t>
            </a:r>
            <a:r>
              <a:rPr lang="en-US" altLang="zh-CN" sz="3200" dirty="0"/>
              <a:t>=</a:t>
            </a:r>
            <a:r>
              <a:rPr lang="zh-CN" altLang="en-US" sz="3200" dirty="0"/>
              <a:t> </a:t>
            </a:r>
            <a:r>
              <a:rPr lang="en-US" altLang="zh-CN" sz="3200" dirty="0"/>
              <a:t>30%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Midterm:</a:t>
            </a:r>
            <a:r>
              <a:rPr lang="zh-CN" altLang="en-US" sz="3200" dirty="0"/>
              <a:t> </a:t>
            </a:r>
            <a:r>
              <a:rPr lang="en-US" altLang="zh-CN" sz="3200" dirty="0"/>
              <a:t>25%</a:t>
            </a:r>
            <a:endParaRPr lang="en-US" sz="3200" dirty="0"/>
          </a:p>
          <a:p>
            <a:endParaRPr lang="en-US" sz="3200" dirty="0"/>
          </a:p>
          <a:p>
            <a:r>
              <a:rPr lang="en-US" altLang="zh-CN" sz="3200" dirty="0"/>
              <a:t>Final:</a:t>
            </a:r>
            <a:r>
              <a:rPr lang="zh-CN" altLang="en-US" sz="3200" dirty="0"/>
              <a:t> </a:t>
            </a:r>
            <a:r>
              <a:rPr lang="en-US" altLang="zh-CN" sz="3200" dirty="0"/>
              <a:t>45%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This is all subject to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E05CE-EFA2-A845-9029-BFDCC21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3237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Web page</a:t>
            </a:r>
          </a:p>
          <a:p>
            <a:pPr lvl="1"/>
            <a:r>
              <a:rPr lang="en-CA" dirty="0"/>
              <a:t>Link: 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  <a:hlinkClick r:id="rId2"/>
              </a:rPr>
              <a:t>https://</a:t>
            </a:r>
            <a:r>
              <a:rPr lang="en-CA" dirty="0" err="1">
                <a:solidFill>
                  <a:srgbClr val="FF0000"/>
                </a:solidFill>
                <a:highlight>
                  <a:srgbClr val="FFFF00"/>
                </a:highlight>
                <a:hlinkClick r:id="rId2"/>
              </a:rPr>
              <a:t>sfu-db.github.io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  <a:hlinkClick r:id="rId2"/>
              </a:rPr>
              <a:t>/cmpt354</a:t>
            </a:r>
            <a:endParaRPr lang="en-CA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dirty="0"/>
              <a:t>C</a:t>
            </a:r>
            <a:r>
              <a:rPr lang="en-CA" dirty="0" err="1"/>
              <a:t>ourse</a:t>
            </a:r>
            <a:r>
              <a:rPr lang="en-CA" dirty="0"/>
              <a:t> information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CA" altLang="zh-CN" dirty="0"/>
              <a:t>l</a:t>
            </a:r>
            <a:r>
              <a:rPr lang="en-CA" dirty="0"/>
              <a:t>ecture</a:t>
            </a:r>
            <a:r>
              <a:rPr lang="zh-CN" altLang="en-US" dirty="0"/>
              <a:t> </a:t>
            </a:r>
            <a:r>
              <a:rPr lang="en-CA" dirty="0"/>
              <a:t>notes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CA" dirty="0"/>
              <a:t> assignments</a:t>
            </a:r>
          </a:p>
          <a:p>
            <a:r>
              <a:rPr lang="en-CA" dirty="0"/>
              <a:t>Piazza</a:t>
            </a:r>
          </a:p>
          <a:p>
            <a:pPr lvl="1"/>
            <a:r>
              <a:rPr lang="en-CA" dirty="0"/>
              <a:t>Sign up: </a:t>
            </a:r>
            <a:r>
              <a:rPr lang="en-CA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https://piazza.com/sfu.ca/spring2022/cmpt354</a:t>
            </a:r>
            <a:endParaRPr lang="en-CA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dirty="0"/>
              <a:t>The</a:t>
            </a:r>
            <a:r>
              <a:rPr lang="en-CA" dirty="0"/>
              <a:t> place to ask course-related questions</a:t>
            </a:r>
          </a:p>
          <a:p>
            <a:pPr lvl="1"/>
            <a:r>
              <a:rPr lang="en-CA" dirty="0"/>
              <a:t>Log in today and enable notifications</a:t>
            </a:r>
          </a:p>
          <a:p>
            <a:r>
              <a:rPr lang="en-CA" dirty="0"/>
              <a:t>Class mailing list </a:t>
            </a:r>
          </a:p>
          <a:p>
            <a:pPr lvl="1"/>
            <a:r>
              <a:rPr lang="en-CA" dirty="0"/>
              <a:t>You are automatically subscribed</a:t>
            </a:r>
          </a:p>
          <a:p>
            <a:pPr lvl="1"/>
            <a:r>
              <a:rPr lang="en-CA" dirty="0"/>
              <a:t>Low traffic, only important announcements</a:t>
            </a:r>
          </a:p>
          <a:p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</a:p>
          <a:p>
            <a:pPr lvl="1"/>
            <a:r>
              <a:rPr lang="en-US" altLang="zh-CN" dirty="0"/>
              <a:t>Link: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hlinkClick r:id="rId4"/>
              </a:rPr>
              <a:t>https://goo.gl/forms/UH0nvxKGAFNMkCtr1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anonymous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courses</a:t>
            </a:r>
            <a:endParaRPr lang="en-CA" b="1" dirty="0">
              <a:solidFill>
                <a:srgbClr val="FF0000"/>
              </a:solidFill>
            </a:endParaRP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20F7-42CD-144F-8F0A-E9BDA320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6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[GUW]</a:t>
            </a:r>
            <a:r>
              <a:rPr lang="zh-CN" altLang="en-US" b="1" dirty="0"/>
              <a:t> </a:t>
            </a:r>
            <a:r>
              <a:rPr lang="en-CA" dirty="0"/>
              <a:t>Database Systems: The Complete Book</a:t>
            </a:r>
            <a:r>
              <a:rPr lang="zh-CN" altLang="en-US" dirty="0"/>
              <a:t> </a:t>
            </a:r>
            <a:r>
              <a:rPr lang="en-US" altLang="zh-CN" dirty="0"/>
              <a:t>(2nd Edition) </a:t>
            </a:r>
          </a:p>
          <a:p>
            <a:pPr lvl="1"/>
            <a:r>
              <a:rPr lang="en-CA" dirty="0"/>
              <a:t>Hector Garcia-Molina,</a:t>
            </a:r>
          </a:p>
          <a:p>
            <a:pPr lvl="1"/>
            <a:r>
              <a:rPr lang="en-CA" dirty="0"/>
              <a:t>Jeffrey Ullman,</a:t>
            </a:r>
          </a:p>
          <a:p>
            <a:pPr lvl="1"/>
            <a:r>
              <a:rPr lang="en-CA" dirty="0"/>
              <a:t>Jennifer </a:t>
            </a:r>
            <a:r>
              <a:rPr lang="en-CA" dirty="0" err="1"/>
              <a:t>Widom</a:t>
            </a:r>
            <a:endParaRPr lang="en-CA" dirty="0"/>
          </a:p>
          <a:p>
            <a:pPr lvl="1"/>
            <a:endParaRPr lang="en-CA" dirty="0"/>
          </a:p>
          <a:p>
            <a:r>
              <a:rPr lang="en-US" altLang="zh-CN" b="1" dirty="0"/>
              <a:t>[RG]</a:t>
            </a:r>
            <a:r>
              <a:rPr lang="zh-CN" altLang="en-US" b="1" dirty="0"/>
              <a:t> </a:t>
            </a:r>
            <a:r>
              <a:rPr lang="en-US" dirty="0"/>
              <a:t>Database Management Systems</a:t>
            </a:r>
            <a:r>
              <a:rPr lang="zh-CN" altLang="en-US" dirty="0"/>
              <a:t> </a:t>
            </a:r>
            <a:r>
              <a:rPr lang="en-US" altLang="zh-CN" dirty="0"/>
              <a:t>(optional)</a:t>
            </a:r>
            <a:endParaRPr lang="en-US" dirty="0"/>
          </a:p>
          <a:p>
            <a:pPr lvl="1"/>
            <a:r>
              <a:rPr lang="en-US" dirty="0"/>
              <a:t>Raghu Ramakrishnan</a:t>
            </a:r>
          </a:p>
          <a:p>
            <a:pPr lvl="1"/>
            <a:r>
              <a:rPr lang="en-US" dirty="0"/>
              <a:t>Johannes </a:t>
            </a:r>
            <a:r>
              <a:rPr lang="en-US" dirty="0" err="1"/>
              <a:t>Gehrke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E0B2A-A81B-D240-BB04-B768D4C1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Five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72754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A1.</a:t>
            </a:r>
            <a:r>
              <a:rPr lang="zh-CN" altLang="en-US" sz="3200" dirty="0"/>
              <a:t> </a:t>
            </a:r>
            <a:r>
              <a:rPr lang="en-CA" sz="3200" dirty="0"/>
              <a:t>Basic SQL Queries</a:t>
            </a:r>
          </a:p>
          <a:p>
            <a:r>
              <a:rPr lang="en-US" altLang="zh-CN" sz="3200" dirty="0"/>
              <a:t>A2.</a:t>
            </a:r>
            <a:r>
              <a:rPr lang="zh-CN" altLang="en-US" sz="3200" dirty="0"/>
              <a:t> </a:t>
            </a:r>
            <a:r>
              <a:rPr lang="en-CA" sz="3200" dirty="0"/>
              <a:t>Advanced SQL Queries</a:t>
            </a:r>
          </a:p>
          <a:p>
            <a:r>
              <a:rPr lang="en-US" altLang="zh-CN" sz="3200" dirty="0"/>
              <a:t>A3.</a:t>
            </a:r>
            <a:r>
              <a:rPr lang="zh-CN" altLang="en-US" sz="3200" dirty="0"/>
              <a:t> </a:t>
            </a:r>
            <a:r>
              <a:rPr lang="en-CA" sz="3200" dirty="0"/>
              <a:t>Relational Algebra &amp; Indexing</a:t>
            </a:r>
          </a:p>
          <a:p>
            <a:r>
              <a:rPr lang="en-US" altLang="zh-CN" sz="3200" dirty="0"/>
              <a:t>A4.</a:t>
            </a:r>
            <a:r>
              <a:rPr lang="zh-CN" altLang="en-US" sz="3200" dirty="0"/>
              <a:t> </a:t>
            </a:r>
            <a:r>
              <a:rPr lang="en-US" altLang="zh-CN" sz="3200" dirty="0"/>
              <a:t>Schema</a:t>
            </a:r>
            <a:r>
              <a:rPr lang="en-CA" sz="3200" dirty="0"/>
              <a:t> Design</a:t>
            </a:r>
          </a:p>
          <a:p>
            <a:r>
              <a:rPr lang="en-US" altLang="zh-CN" sz="3200" dirty="0"/>
              <a:t>A</a:t>
            </a:r>
            <a:r>
              <a:rPr lang="en-CA" sz="3200" dirty="0"/>
              <a:t>5. Transactional Application</a:t>
            </a:r>
            <a:endParaRPr lang="en-CA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81641-7480-9F43-B17A-6AE8E140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34D-2ECA-4D4F-A73E-F9155A56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162-12B6-EE4B-938C-60724418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06862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Don’t be late</a:t>
            </a:r>
          </a:p>
          <a:p>
            <a:pPr lvl="1"/>
            <a:r>
              <a:rPr lang="en-US" altLang="zh-CN" dirty="0"/>
              <a:t>You have up to 4 late days</a:t>
            </a:r>
          </a:p>
          <a:p>
            <a:pPr lvl="1"/>
            <a:r>
              <a:rPr lang="en-US" dirty="0"/>
              <a:t>No more than 2 on any one assignment </a:t>
            </a:r>
          </a:p>
          <a:p>
            <a:pPr lvl="1"/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Once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up,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20% per day for each late day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Don’t Cheat</a:t>
            </a:r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do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plagiarism check at the end of semester</a:t>
            </a:r>
          </a:p>
          <a:p>
            <a:pPr lvl="1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If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got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caught,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your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final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mark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would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deducted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by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40%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61D6A-0EA3-D94D-AB23-F5F7554E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8129</TotalTime>
  <Words>1528</Words>
  <Application>Microsoft Macintosh PowerPoint</Application>
  <PresentationFormat>On-screen Show (4:3)</PresentationFormat>
  <Paragraphs>366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CMPT 354: Database System I</vt:lpstr>
      <vt:lpstr>Outline</vt:lpstr>
      <vt:lpstr>Staff</vt:lpstr>
      <vt:lpstr>Course Format</vt:lpstr>
      <vt:lpstr>Grading</vt:lpstr>
      <vt:lpstr>Communications</vt:lpstr>
      <vt:lpstr>Textbooks</vt:lpstr>
      <vt:lpstr>Five Assignments</vt:lpstr>
      <vt:lpstr>Policy</vt:lpstr>
      <vt:lpstr>Outline</vt:lpstr>
      <vt:lpstr>Trend 1: Data grows exponentially </vt:lpstr>
      <vt:lpstr>Why Trend 1?</vt:lpstr>
      <vt:lpstr>Trend 2: Data skills are in increasingly high demand</vt:lpstr>
      <vt:lpstr>Why Trend 2?</vt:lpstr>
      <vt:lpstr>Database</vt:lpstr>
      <vt:lpstr>Databases in Real Life</vt:lpstr>
      <vt:lpstr>Amazon: Online Bookstore</vt:lpstr>
      <vt:lpstr>Database Management Systems (DBMSs)</vt:lpstr>
      <vt:lpstr>Data Storage without DBMS</vt:lpstr>
      <vt:lpstr>What happens if </vt:lpstr>
      <vt:lpstr>Data Storage with DBMS</vt:lpstr>
      <vt:lpstr>DBMS Functions </vt:lpstr>
      <vt:lpstr>Current Market</vt:lpstr>
      <vt:lpstr>Course Objectives</vt:lpstr>
      <vt:lpstr>Who needs this course?</vt:lpstr>
      <vt:lpstr>Outline</vt:lpstr>
      <vt:lpstr>CMPT 354 Topics</vt:lpstr>
      <vt:lpstr>CMPT 354 and 454</vt:lpstr>
      <vt:lpstr>Why should you care?</vt:lpstr>
      <vt:lpstr>Why should you care?</vt:lpstr>
      <vt:lpstr>Why should you care?</vt:lpstr>
      <vt:lpstr>Why should you care?</vt:lpstr>
      <vt:lpstr>Why should you care?</vt:lpstr>
      <vt:lpstr>Why should you care?</vt:lpstr>
      <vt:lpstr>Why should you care?</vt:lpstr>
      <vt:lpstr>Why should you care?</vt:lpstr>
      <vt:lpstr>What to do next?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169</cp:revision>
  <dcterms:created xsi:type="dcterms:W3CDTF">2018-08-29T21:30:27Z</dcterms:created>
  <dcterms:modified xsi:type="dcterms:W3CDTF">2022-01-10T18:23:58Z</dcterms:modified>
</cp:coreProperties>
</file>