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370" r:id="rId3"/>
    <p:sldId id="583" r:id="rId4"/>
    <p:sldId id="541" r:id="rId5"/>
    <p:sldId id="542" r:id="rId6"/>
    <p:sldId id="544" r:id="rId7"/>
    <p:sldId id="584" r:id="rId8"/>
    <p:sldId id="609" r:id="rId9"/>
    <p:sldId id="585" r:id="rId10"/>
    <p:sldId id="547" r:id="rId11"/>
    <p:sldId id="548" r:id="rId12"/>
    <p:sldId id="549" r:id="rId13"/>
    <p:sldId id="550" r:id="rId14"/>
    <p:sldId id="551" r:id="rId15"/>
    <p:sldId id="590" r:id="rId16"/>
    <p:sldId id="591" r:id="rId17"/>
    <p:sldId id="586" r:id="rId18"/>
    <p:sldId id="589" r:id="rId19"/>
    <p:sldId id="554" r:id="rId20"/>
    <p:sldId id="555" r:id="rId21"/>
    <p:sldId id="556" r:id="rId22"/>
    <p:sldId id="593" r:id="rId23"/>
    <p:sldId id="557" r:id="rId24"/>
    <p:sldId id="597" r:id="rId25"/>
    <p:sldId id="598" r:id="rId26"/>
    <p:sldId id="558" r:id="rId27"/>
    <p:sldId id="596" r:id="rId28"/>
    <p:sldId id="600" r:id="rId29"/>
    <p:sldId id="560" r:id="rId30"/>
    <p:sldId id="561" r:id="rId31"/>
    <p:sldId id="562" r:id="rId32"/>
    <p:sldId id="563" r:id="rId33"/>
    <p:sldId id="601" r:id="rId34"/>
    <p:sldId id="611" r:id="rId35"/>
    <p:sldId id="612" r:id="rId36"/>
    <p:sldId id="604" r:id="rId37"/>
    <p:sldId id="564" r:id="rId38"/>
    <p:sldId id="606" r:id="rId39"/>
    <p:sldId id="566" r:id="rId40"/>
    <p:sldId id="567" r:id="rId41"/>
    <p:sldId id="568" r:id="rId42"/>
    <p:sldId id="607" r:id="rId43"/>
    <p:sldId id="605" r:id="rId44"/>
    <p:sldId id="613" r:id="rId45"/>
    <p:sldId id="610" r:id="rId46"/>
    <p:sldId id="572" r:id="rId47"/>
    <p:sldId id="573" r:id="rId48"/>
    <p:sldId id="32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FF0000"/>
    <a:srgbClr val="ED7D31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2"/>
    <p:restoredTop sz="80478"/>
  </p:normalViewPr>
  <p:slideViewPr>
    <p:cSldViewPr snapToGrid="0" snapToObjects="1">
      <p:cViewPr varScale="1">
        <p:scale>
          <a:sx n="137" d="100"/>
          <a:sy n="13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A4506-74CE-4C62-BB5B-6B824B5C5B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8E022-DB24-43C3-9FF5-7AE08F9EC5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6A6A9-C871-42B1-99A0-472312738B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80988-C64A-4895-9061-E5C0E84F79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5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56858-8205-4BD3-B01B-A947612A3B6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BA0DC-0D57-4C17-9A03-1C7DDFE120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0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2BB68-3DCD-4651-8348-4D6ACAD11E6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D2B96-68DF-41B5-B609-3C1F3D8588D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BD0555-E0BC-4A6A-AB94-BF8EDF9A7E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03982-2C69-4A12-81C9-082262B74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9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43FC1-6E78-446B-A15A-B4F8FC559F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3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A085EB-B6B1-4989-81BA-A6947B6A72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A3CF5-EDA4-44FA-99ED-4AC2362BF6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2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80E48-151C-4C24-9EB5-94DF10297C6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32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B61AE-CDA4-4F06-86F7-DCDAF589CB2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B61AE-CDA4-4F06-86F7-DCDAF589CB2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1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C36EB-400F-4A9D-A4EF-E3ACD9B2E65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3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3BEEB-9337-482F-BCD3-0B6C9BC2CA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03982-2C69-4A12-81C9-082262B74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5F342-53B9-4C44-B0EB-0F2747BA77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2770C-3129-4978-A9FD-176A2EEF26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DD563-3C7F-471E-8CA1-C4804467B3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B2164-96F3-4451-807B-7BF4350A769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9AA8C-43E1-42EB-8F9B-4C490ECEF2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8911-298B-A74D-941B-174B895BC378}" type="datetime1">
              <a:rPr lang="en-US" altLang="en-US" smtClean="0"/>
              <a:t>10/4/18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81A1E-4CB0-4D37-9CCB-B8E21FE46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5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FE50-F852-BE4A-9B86-82447D5FDF2E}" type="datetime1">
              <a:rPr lang="en-US" altLang="en-US" smtClean="0"/>
              <a:t>10/4/18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John Edgar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81758-804C-43D8-9F1A-B0CF4C1EC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38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selection operator,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dirty="0"/>
              <a:t> (sigma), specifies the </a:t>
            </a:r>
            <a:r>
              <a:rPr lang="en-US" sz="2800" i="1" dirty="0"/>
              <a:t>rows</a:t>
            </a:r>
            <a:r>
              <a:rPr lang="en-US" sz="2800" dirty="0"/>
              <a:t> to be retained from the input relation</a:t>
            </a:r>
          </a:p>
          <a:p>
            <a:pPr eaLnBrk="1" hangingPunct="1"/>
            <a:r>
              <a:rPr lang="en-US" sz="2800" dirty="0"/>
              <a:t>A selection has the form: </a:t>
            </a:r>
            <a:r>
              <a:rPr lang="en-US" sz="2800" i="1" dirty="0">
                <a:sym typeface="Symbol" pitchFamily="18" charset="2"/>
              </a:rPr>
              <a:t></a:t>
            </a:r>
            <a:r>
              <a:rPr lang="en-US" sz="2800" i="1" baseline="-25000" dirty="0"/>
              <a:t>condition</a:t>
            </a:r>
            <a:r>
              <a:rPr lang="en-US" sz="2800" dirty="0"/>
              <a:t>(</a:t>
            </a:r>
            <a:r>
              <a:rPr lang="en-US" sz="2800" i="1" dirty="0"/>
              <a:t>relation</a:t>
            </a:r>
            <a:r>
              <a:rPr lang="en-US" sz="2800" dirty="0"/>
              <a:t>), where </a:t>
            </a:r>
            <a:r>
              <a:rPr lang="en-US" sz="2800" i="1" dirty="0"/>
              <a:t>condition</a:t>
            </a:r>
            <a:r>
              <a:rPr lang="en-US" sz="2800" dirty="0"/>
              <a:t> is a Boolean expression</a:t>
            </a:r>
          </a:p>
          <a:p>
            <a:pPr lvl="1"/>
            <a:r>
              <a:rPr lang="en-US" sz="2400" dirty="0"/>
              <a:t>Terms in the condition are comparisons between two fields (or a field and a constant) </a:t>
            </a:r>
          </a:p>
          <a:p>
            <a:pPr lvl="1"/>
            <a:r>
              <a:rPr lang="en-US" sz="2400" dirty="0"/>
              <a:t>Using one of the comparison operators: </a:t>
            </a:r>
            <a:r>
              <a:rPr lang="en-US" sz="2400" b="1" dirty="0">
                <a:sym typeface="Symbol" pitchFamily="18" charset="2"/>
              </a:rPr>
              <a:t>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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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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</a:t>
            </a:r>
          </a:p>
          <a:p>
            <a:pPr lvl="1"/>
            <a:r>
              <a:rPr lang="en-US" sz="2400" dirty="0"/>
              <a:t>Terms may be connected by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dirty="0"/>
              <a:t> (and), or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dirty="0"/>
              <a:t> (or),</a:t>
            </a:r>
          </a:p>
          <a:p>
            <a:pPr lvl="1"/>
            <a:r>
              <a:rPr lang="en-US" sz="2400" dirty="0"/>
              <a:t>Terms may be negated using </a:t>
            </a:r>
            <a:r>
              <a:rPr lang="en-US" sz="2400" dirty="0">
                <a:sym typeface="Symbol" pitchFamily="18" charset="2"/>
              </a:rPr>
              <a:t> (not)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05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Selection Example</a:t>
            </a:r>
          </a:p>
        </p:txBody>
      </p:sp>
      <p:graphicFrame>
        <p:nvGraphicFramePr>
          <p:cNvPr id="162312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303911"/>
              </p:ext>
            </p:extLst>
          </p:nvPr>
        </p:nvGraphicFramePr>
        <p:xfrm>
          <a:off x="464884" y="2770094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2320" name="Group 52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56208015"/>
              </p:ext>
            </p:extLst>
          </p:nvPr>
        </p:nvGraphicFramePr>
        <p:xfrm>
          <a:off x="4724400" y="1925414"/>
          <a:ext cx="3995103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2319" name="Group 52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5075691"/>
              </p:ext>
            </p:extLst>
          </p:nvPr>
        </p:nvGraphicFramePr>
        <p:xfrm>
          <a:off x="4724400" y="4587240"/>
          <a:ext cx="3995103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321" name="Freeform 529"/>
          <p:cNvSpPr>
            <a:spLocks/>
          </p:cNvSpPr>
          <p:nvPr/>
        </p:nvSpPr>
        <p:spPr bwMode="auto">
          <a:xfrm>
            <a:off x="1155700" y="5181600"/>
            <a:ext cx="3340100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62324" name="Freeform 532"/>
          <p:cNvSpPr>
            <a:spLocks/>
          </p:cNvSpPr>
          <p:nvPr/>
        </p:nvSpPr>
        <p:spPr bwMode="auto">
          <a:xfrm>
            <a:off x="1117600" y="1638300"/>
            <a:ext cx="337820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68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62087" name="Text Box 295"/>
          <p:cNvSpPr txBox="1">
            <a:spLocks noChangeArrowheads="1"/>
          </p:cNvSpPr>
          <p:nvPr/>
        </p:nvSpPr>
        <p:spPr bwMode="auto">
          <a:xfrm>
            <a:off x="2129246" y="1332106"/>
            <a:ext cx="2976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</a:t>
            </a:r>
            <a:r>
              <a:rPr lang="en-US" sz="2000" i="1" baseline="-25000" dirty="0">
                <a:latin typeface="+mn-lt"/>
              </a:rPr>
              <a:t>birth</a:t>
            </a:r>
            <a:r>
              <a:rPr lang="en-US" sz="2000" baseline="-25000" dirty="0">
                <a:latin typeface="+mn-lt"/>
              </a:rPr>
              <a:t> &lt; 1981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162323" name="Text Box 531"/>
          <p:cNvSpPr txBox="1">
            <a:spLocks noChangeArrowheads="1"/>
          </p:cNvSpPr>
          <p:nvPr/>
        </p:nvSpPr>
        <p:spPr bwMode="auto">
          <a:xfrm>
            <a:off x="1379924" y="5798244"/>
            <a:ext cx="3192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</a:t>
            </a:r>
            <a:r>
              <a:rPr lang="en-US" sz="2000" i="1" baseline="-25000" dirty="0" err="1">
                <a:latin typeface="+mn-lt"/>
              </a:rPr>
              <a:t>lastName</a:t>
            </a:r>
            <a:r>
              <a:rPr lang="en-US" sz="2000" i="1" baseline="-25000" dirty="0">
                <a:latin typeface="+mn-lt"/>
              </a:rPr>
              <a:t> = "Summers"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21" grpId="0" animBg="1"/>
      <p:bldP spid="162324" grpId="0" animBg="1"/>
      <p:bldP spid="162087" grpId="0"/>
      <p:bldP spid="1623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projection operator,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dirty="0"/>
              <a:t> (pi), specifies the columns to be retained from the input relation</a:t>
            </a:r>
          </a:p>
          <a:p>
            <a:pPr eaLnBrk="1" hangingPunct="1"/>
            <a:r>
              <a:rPr lang="en-US" sz="2800" dirty="0"/>
              <a:t>A selection has the form: </a:t>
            </a:r>
            <a:r>
              <a:rPr lang="en-US" sz="2800" i="1" dirty="0">
                <a:sym typeface="Symbol" pitchFamily="18" charset="2"/>
              </a:rPr>
              <a:t> </a:t>
            </a:r>
            <a:r>
              <a:rPr lang="en-US" sz="2800" i="1" baseline="-25000" dirty="0"/>
              <a:t>columns</a:t>
            </a:r>
            <a:r>
              <a:rPr lang="en-US" sz="2800" dirty="0"/>
              <a:t>(</a:t>
            </a:r>
            <a:r>
              <a:rPr lang="en-US" sz="2800" i="1" dirty="0"/>
              <a:t>relation</a:t>
            </a:r>
            <a:r>
              <a:rPr lang="en-US" sz="2800" dirty="0"/>
              <a:t>)</a:t>
            </a:r>
          </a:p>
          <a:p>
            <a:pPr lvl="1" eaLnBrk="1" hangingPunct="1"/>
            <a:r>
              <a:rPr lang="en-US" sz="2400" dirty="0"/>
              <a:t>Where </a:t>
            </a:r>
            <a:r>
              <a:rPr lang="en-US" sz="2400" i="1" dirty="0"/>
              <a:t>columns</a:t>
            </a:r>
            <a:r>
              <a:rPr lang="en-US" sz="2400" dirty="0"/>
              <a:t> is a comma separated list of column names</a:t>
            </a:r>
          </a:p>
          <a:p>
            <a:pPr lvl="1" eaLnBrk="1" hangingPunct="1"/>
            <a:r>
              <a:rPr lang="en-US" sz="2400" dirty="0"/>
              <a:t>The list contains the names of the columns to be retained in the result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Projection Example</a:t>
            </a:r>
          </a:p>
        </p:txBody>
      </p:sp>
      <p:graphicFrame>
        <p:nvGraphicFramePr>
          <p:cNvPr id="11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9550365"/>
              </p:ext>
            </p:extLst>
          </p:nvPr>
        </p:nvGraphicFramePr>
        <p:xfrm>
          <a:off x="464884" y="2770094"/>
          <a:ext cx="3995103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9496" name="Group 12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70760854"/>
              </p:ext>
            </p:extLst>
          </p:nvPr>
        </p:nvGraphicFramePr>
        <p:xfrm>
          <a:off x="5486400" y="1905000"/>
          <a:ext cx="2666048" cy="239553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9560" name="Group 18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62567980"/>
              </p:ext>
            </p:extLst>
          </p:nvPr>
        </p:nvGraphicFramePr>
        <p:xfrm>
          <a:off x="6470491" y="4572000"/>
          <a:ext cx="69786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9442" name="Text Box 66"/>
          <p:cNvSpPr txBox="1">
            <a:spLocks noChangeArrowheads="1"/>
          </p:cNvSpPr>
          <p:nvPr/>
        </p:nvSpPr>
        <p:spPr bwMode="auto">
          <a:xfrm>
            <a:off x="3632626" y="1509913"/>
            <a:ext cx="2996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 err="1">
                <a:latin typeface="+mn-lt"/>
              </a:rPr>
              <a:t>firstName,lastName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229465" name="Freeform 89"/>
          <p:cNvSpPr>
            <a:spLocks/>
          </p:cNvSpPr>
          <p:nvPr/>
        </p:nvSpPr>
        <p:spPr bwMode="auto">
          <a:xfrm>
            <a:off x="1155700" y="5181600"/>
            <a:ext cx="5092700" cy="762000"/>
          </a:xfrm>
          <a:custGeom>
            <a:avLst/>
            <a:gdLst>
              <a:gd name="T0" fmla="*/ 329186 w 2104"/>
              <a:gd name="T1" fmla="*/ 0 h 480"/>
              <a:gd name="T2" fmla="*/ 793919 w 2104"/>
              <a:gd name="T3" fmla="*/ 685800 h 480"/>
              <a:gd name="T4" fmla="*/ 50927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29466" name="Text Box 90"/>
          <p:cNvSpPr txBox="1">
            <a:spLocks noChangeArrowheads="1"/>
          </p:cNvSpPr>
          <p:nvPr/>
        </p:nvSpPr>
        <p:spPr bwMode="auto">
          <a:xfrm>
            <a:off x="1676400" y="58674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</a:rPr>
              <a:t>birth</a:t>
            </a:r>
            <a:r>
              <a:rPr lang="en-US" sz="2000" dirty="0">
                <a:latin typeface="+mn-lt"/>
              </a:rPr>
              <a:t>(Customer)</a:t>
            </a:r>
          </a:p>
        </p:txBody>
      </p:sp>
      <p:sp>
        <p:nvSpPr>
          <p:cNvPr id="229467" name="Freeform 91"/>
          <p:cNvSpPr>
            <a:spLocks/>
          </p:cNvSpPr>
          <p:nvPr/>
        </p:nvSpPr>
        <p:spPr bwMode="auto">
          <a:xfrm>
            <a:off x="1117600" y="1638300"/>
            <a:ext cx="4216400" cy="723900"/>
          </a:xfrm>
          <a:custGeom>
            <a:avLst/>
            <a:gdLst>
              <a:gd name="T0" fmla="*/ 31702 w 2128"/>
              <a:gd name="T1" fmla="*/ 723900 h 456"/>
              <a:gd name="T2" fmla="*/ 697450 w 2128"/>
              <a:gd name="T3" fmla="*/ 38100 h 456"/>
              <a:gd name="T4" fmla="*/ 42164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68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44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42" grpId="0"/>
      <p:bldP spid="229465" grpId="0" animBg="1"/>
      <p:bldP spid="229466" grpId="0"/>
      <p:bldP spid="2294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Selection and Projection Notes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800" dirty="0"/>
              <a:t>Selection and projection eliminate duplicates</a:t>
            </a:r>
          </a:p>
          <a:p>
            <a:pPr lvl="1" eaLnBrk="1" hangingPunct="1"/>
            <a:r>
              <a:rPr lang="en-US" sz="2400" dirty="0"/>
              <a:t>Since relations are sets</a:t>
            </a:r>
          </a:p>
          <a:p>
            <a:pPr eaLnBrk="1" hangingPunct="1"/>
            <a:r>
              <a:rPr lang="en-US" sz="2800" dirty="0"/>
              <a:t>Both operations require one input relation</a:t>
            </a:r>
          </a:p>
          <a:p>
            <a:pPr eaLnBrk="1" hangingPunct="1"/>
            <a:r>
              <a:rPr lang="en-US" sz="2800" dirty="0"/>
              <a:t>The schema of the result of a selection is </a:t>
            </a:r>
            <a:r>
              <a:rPr lang="en-US" sz="2800" i="1" dirty="0"/>
              <a:t>the same as </a:t>
            </a:r>
            <a:r>
              <a:rPr lang="en-US" sz="2800" dirty="0"/>
              <a:t>the schema of the input relation</a:t>
            </a:r>
          </a:p>
          <a:p>
            <a:pPr eaLnBrk="1" hangingPunct="1"/>
            <a:r>
              <a:rPr lang="en-US" sz="2800" dirty="0"/>
              <a:t>The schema of the result of a projection contains just those attributes in the projection list</a:t>
            </a: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2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70" name="Text Box 122"/>
          <p:cNvSpPr txBox="1">
            <a:spLocks noChangeArrowheads="1"/>
          </p:cNvSpPr>
          <p:nvPr/>
        </p:nvSpPr>
        <p:spPr bwMode="auto">
          <a:xfrm>
            <a:off x="6379074" y="2362840"/>
            <a:ext cx="2757242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sym typeface="Symbol" pitchFamily="18" charset="2"/>
              </a:rPr>
              <a:t>intermediate relation</a:t>
            </a:r>
            <a:endParaRPr lang="en-US" sz="2000" b="1" dirty="0"/>
          </a:p>
        </p:txBody>
      </p:sp>
      <p:graphicFrame>
        <p:nvGraphicFramePr>
          <p:cNvPr id="11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4121218"/>
              </p:ext>
            </p:extLst>
          </p:nvPr>
        </p:nvGraphicFramePr>
        <p:xfrm>
          <a:off x="464884" y="2770094"/>
          <a:ext cx="3995103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2568" name="Group 12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3355201"/>
              </p:ext>
            </p:extLst>
          </p:nvPr>
        </p:nvGraphicFramePr>
        <p:xfrm>
          <a:off x="5943600" y="5334000"/>
          <a:ext cx="1962468" cy="81057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2569" name="Group 12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80934110"/>
              </p:ext>
            </p:extLst>
          </p:nvPr>
        </p:nvGraphicFramePr>
        <p:xfrm>
          <a:off x="4800600" y="2819400"/>
          <a:ext cx="3995103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2564" name="Line 116"/>
          <p:cNvSpPr>
            <a:spLocks noChangeShapeType="1"/>
          </p:cNvSpPr>
          <p:nvPr/>
        </p:nvSpPr>
        <p:spPr bwMode="auto">
          <a:xfrm flipH="1">
            <a:off x="6705600" y="3733800"/>
            <a:ext cx="0" cy="15240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2565" name="Freeform 117"/>
          <p:cNvSpPr>
            <a:spLocks/>
          </p:cNvSpPr>
          <p:nvPr/>
        </p:nvSpPr>
        <p:spPr bwMode="auto">
          <a:xfrm>
            <a:off x="1890272" y="1990164"/>
            <a:ext cx="4053328" cy="745352"/>
          </a:xfrm>
          <a:custGeom>
            <a:avLst/>
            <a:gdLst>
              <a:gd name="T0" fmla="*/ 0 w 3168"/>
              <a:gd name="T1" fmla="*/ 965200 h 800"/>
              <a:gd name="T2" fmla="*/ 1163782 w 3168"/>
              <a:gd name="T3" fmla="*/ 127000 h 800"/>
              <a:gd name="T4" fmla="*/ 2545773 w 3168"/>
              <a:gd name="T5" fmla="*/ 203200 h 800"/>
              <a:gd name="T6" fmla="*/ 4800600 w 3168"/>
              <a:gd name="T7" fmla="*/ 1270000 h 800"/>
              <a:gd name="T8" fmla="*/ 0 60000 65536"/>
              <a:gd name="T9" fmla="*/ 0 60000 65536"/>
              <a:gd name="T10" fmla="*/ 0 60000 65536"/>
              <a:gd name="T11" fmla="*/ 0 60000 65536"/>
              <a:gd name="T12" fmla="*/ 0 w 3168"/>
              <a:gd name="T13" fmla="*/ 0 h 800"/>
              <a:gd name="T14" fmla="*/ 3168 w 3168"/>
              <a:gd name="T15" fmla="*/ 800 h 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68" h="800">
                <a:moveTo>
                  <a:pt x="0" y="608"/>
                </a:moveTo>
                <a:cubicBezTo>
                  <a:pt x="244" y="384"/>
                  <a:pt x="488" y="160"/>
                  <a:pt x="768" y="80"/>
                </a:cubicBezTo>
                <a:cubicBezTo>
                  <a:pt x="1048" y="0"/>
                  <a:pt x="1280" y="8"/>
                  <a:pt x="1680" y="128"/>
                </a:cubicBezTo>
                <a:cubicBezTo>
                  <a:pt x="2080" y="248"/>
                  <a:pt x="2912" y="680"/>
                  <a:pt x="3168" y="800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32558" name="Text Box 110"/>
          <p:cNvSpPr txBox="1">
            <a:spLocks noChangeArrowheads="1"/>
          </p:cNvSpPr>
          <p:nvPr/>
        </p:nvSpPr>
        <p:spPr bwMode="auto">
          <a:xfrm>
            <a:off x="1143000" y="1600200"/>
            <a:ext cx="60198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  <a:sym typeface="Symbol" pitchFamily="18" charset="2"/>
              </a:rPr>
              <a:t>sin</a:t>
            </a:r>
            <a:r>
              <a:rPr lang="en-US" sz="2000" baseline="-25000" dirty="0">
                <a:latin typeface="+mn-lt"/>
                <a:sym typeface="Symbol" pitchFamily="18" charset="2"/>
              </a:rPr>
              <a:t>, </a:t>
            </a:r>
            <a:r>
              <a:rPr lang="en-US" sz="2000" i="1" baseline="-25000" dirty="0" err="1">
                <a:latin typeface="+mn-lt"/>
                <a:sym typeface="Symbol" pitchFamily="18" charset="2"/>
              </a:rPr>
              <a:t>firstName</a:t>
            </a:r>
            <a:r>
              <a:rPr lang="en-US" sz="2000" dirty="0">
                <a:latin typeface="+mn-lt"/>
                <a:sym typeface="Symbol" pitchFamily="18" charset="2"/>
              </a:rPr>
              <a:t>(</a:t>
            </a:r>
            <a:r>
              <a:rPr lang="en-US" sz="2000" i="1" baseline="-25000" dirty="0">
                <a:latin typeface="+mn-lt"/>
              </a:rPr>
              <a:t>birth</a:t>
            </a:r>
            <a:r>
              <a:rPr lang="en-US" sz="2000" baseline="-25000" dirty="0">
                <a:latin typeface="+mn-lt"/>
              </a:rPr>
              <a:t> &lt; 1982 </a:t>
            </a:r>
            <a:r>
              <a:rPr lang="en-US" sz="2000" baseline="-25000" dirty="0">
                <a:latin typeface="+mn-lt"/>
                <a:sym typeface="Symbol" pitchFamily="18" charset="2"/>
              </a:rPr>
              <a:t> </a:t>
            </a:r>
            <a:r>
              <a:rPr lang="en-US" sz="2000" i="1" baseline="-25000" dirty="0" err="1">
                <a:latin typeface="+mn-lt"/>
                <a:sym typeface="Symbol" pitchFamily="18" charset="2"/>
              </a:rPr>
              <a:t>lastName</a:t>
            </a:r>
            <a:r>
              <a:rPr lang="en-US" sz="2000" i="1" baseline="-25000" dirty="0">
                <a:latin typeface="+mn-lt"/>
                <a:sym typeface="Symbol" pitchFamily="18" charset="2"/>
              </a:rPr>
              <a:t> = "Summers"</a:t>
            </a:r>
            <a:r>
              <a:rPr lang="en-US" sz="2000" dirty="0">
                <a:latin typeface="+mn-lt"/>
              </a:rPr>
              <a:t>(Customer))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26" y="2374364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Composing Selection and Projection</a:t>
            </a:r>
          </a:p>
        </p:txBody>
      </p:sp>
    </p:spTree>
    <p:extLst>
      <p:ext uri="{BB962C8B-B14F-4D97-AF65-F5344CB8AC3E}">
        <p14:creationId xmlns:p14="http://schemas.microsoft.com/office/powerpoint/2010/main" val="7305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70" grpId="0"/>
      <p:bldP spid="232564" grpId="0" animBg="1"/>
      <p:bldP spid="232565" grpId="0" animBg="1"/>
      <p:bldP spid="2325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Composing Selection and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Group 520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64884" y="3122793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528"/>
          <p:cNvGraphicFramePr>
            <a:graphicFrameLocks/>
          </p:cNvGraphicFramePr>
          <p:nvPr>
            <p:extLst/>
          </p:nvPr>
        </p:nvGraphicFramePr>
        <p:xfrm>
          <a:off x="6833870" y="2022705"/>
          <a:ext cx="652780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reeform 529"/>
          <p:cNvSpPr>
            <a:spLocks/>
          </p:cNvSpPr>
          <p:nvPr/>
        </p:nvSpPr>
        <p:spPr bwMode="auto">
          <a:xfrm>
            <a:off x="1155699" y="5534299"/>
            <a:ext cx="5778319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Freeform 532"/>
          <p:cNvSpPr>
            <a:spLocks/>
          </p:cNvSpPr>
          <p:nvPr/>
        </p:nvSpPr>
        <p:spPr bwMode="auto">
          <a:xfrm>
            <a:off x="1117600" y="1990999"/>
            <a:ext cx="571627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68726" y="27270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Text Box 295"/>
          <p:cNvSpPr txBox="1">
            <a:spLocks noChangeArrowheads="1"/>
          </p:cNvSpPr>
          <p:nvPr/>
        </p:nvSpPr>
        <p:spPr bwMode="auto">
          <a:xfrm>
            <a:off x="2726437" y="1597973"/>
            <a:ext cx="373151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</a:t>
            </a:r>
            <a:r>
              <a:rPr lang="en-US" sz="2400" i="1" baseline="-25000"/>
              <a:t> birth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/>
              <a:t>(Customer))</a:t>
            </a:r>
          </a:p>
        </p:txBody>
      </p:sp>
      <p:sp>
        <p:nvSpPr>
          <p:cNvPr id="15" name="Text Box 295"/>
          <p:cNvSpPr txBox="1">
            <a:spLocks noChangeArrowheads="1"/>
          </p:cNvSpPr>
          <p:nvPr/>
        </p:nvSpPr>
        <p:spPr bwMode="auto">
          <a:xfrm>
            <a:off x="2291008" y="6296757"/>
            <a:ext cx="373151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>
                <a:sym typeface="Symbol" pitchFamily="18" charset="2"/>
              </a:rPr>
              <a:t> (</a:t>
            </a:r>
            <a:r>
              <a:rPr lang="en-US" sz="2400" i="1" baseline="-25000" dirty="0"/>
              <a:t> birth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(Customer))</a:t>
            </a:r>
          </a:p>
        </p:txBody>
      </p:sp>
      <p:graphicFrame>
        <p:nvGraphicFramePr>
          <p:cNvPr id="17" name="Group 528"/>
          <p:cNvGraphicFramePr>
            <a:graphicFrameLocks/>
          </p:cNvGraphicFramePr>
          <p:nvPr>
            <p:extLst/>
          </p:nvPr>
        </p:nvGraphicFramePr>
        <p:xfrm>
          <a:off x="6948714" y="5500233"/>
          <a:ext cx="652780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Commutative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example: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y = y + x</a:t>
            </a:r>
          </a:p>
          <a:p>
            <a:pPr lvl="1"/>
            <a:r>
              <a:rPr lang="en-US" dirty="0"/>
              <a:t>x * y = y * x</a:t>
            </a:r>
          </a:p>
          <a:p>
            <a:endParaRPr lang="en-US" dirty="0"/>
          </a:p>
          <a:p>
            <a:r>
              <a:rPr lang="en-US" dirty="0"/>
              <a:t>Does it hold for projection and selection?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5" name="Text Box 295"/>
          <p:cNvSpPr txBox="1">
            <a:spLocks noChangeArrowheads="1"/>
          </p:cNvSpPr>
          <p:nvPr/>
        </p:nvSpPr>
        <p:spPr bwMode="auto">
          <a:xfrm>
            <a:off x="1069304" y="4284085"/>
            <a:ext cx="731889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columns</a:t>
            </a:r>
            <a:r>
              <a:rPr lang="en-US" sz="2400" dirty="0">
                <a:sym typeface="Symbol" pitchFamily="18" charset="2"/>
              </a:rPr>
              <a:t>(</a:t>
            </a:r>
            <a:r>
              <a:rPr lang="en-US" sz="2400" i="1" baseline="-25000" dirty="0"/>
              <a:t>condition</a:t>
            </a:r>
            <a:r>
              <a:rPr lang="en-US" sz="2400" dirty="0"/>
              <a:t>(R))  =</a:t>
            </a:r>
            <a:r>
              <a:rPr lang="en-US" sz="2400" dirty="0">
                <a:sym typeface="Symbol" pitchFamily="18" charset="2"/>
              </a:rPr>
              <a:t> </a:t>
            </a:r>
            <a:r>
              <a:rPr lang="en-US" sz="2400" i="1" baseline="-25000" dirty="0"/>
              <a:t> condition </a:t>
            </a:r>
            <a:r>
              <a:rPr lang="en-US" sz="2400" dirty="0">
                <a:sym typeface="Symbol" pitchFamily="18" charset="2"/>
              </a:rPr>
              <a:t>(</a:t>
            </a:r>
            <a:r>
              <a:rPr lang="en-US" sz="2400" i="1" baseline="-25000" dirty="0"/>
              <a:t>columns</a:t>
            </a:r>
            <a:r>
              <a:rPr lang="en-US" sz="2400" dirty="0"/>
              <a:t>(R)) ? </a:t>
            </a:r>
          </a:p>
        </p:txBody>
      </p:sp>
      <p:sp>
        <p:nvSpPr>
          <p:cNvPr id="6" name="Text Box 295"/>
          <p:cNvSpPr txBox="1">
            <a:spLocks noChangeArrowheads="1"/>
          </p:cNvSpPr>
          <p:nvPr/>
        </p:nvSpPr>
        <p:spPr bwMode="auto">
          <a:xfrm>
            <a:off x="2335585" y="5887167"/>
            <a:ext cx="447283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firstName</a:t>
            </a:r>
            <a:r>
              <a:rPr lang="en-US" sz="2400" dirty="0">
                <a:sym typeface="Symbol" pitchFamily="18" charset="2"/>
              </a:rPr>
              <a:t>(</a:t>
            </a:r>
            <a:r>
              <a:rPr lang="en-US" sz="2400" i="1" baseline="-25000" dirty="0"/>
              <a:t>birth &lt; 1981 </a:t>
            </a:r>
            <a:r>
              <a:rPr lang="en-US" sz="2400" dirty="0"/>
              <a:t>(Customer))? </a:t>
            </a:r>
          </a:p>
        </p:txBody>
      </p:sp>
    </p:spTree>
    <p:extLst>
      <p:ext uri="{BB962C8B-B14F-4D97-AF65-F5344CB8AC3E}">
        <p14:creationId xmlns:p14="http://schemas.microsoft.com/office/powerpoint/2010/main" val="5255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Group 520"/>
          <p:cNvGraphicFramePr>
            <a:graphicFrameLocks/>
          </p:cNvGraphicFramePr>
          <p:nvPr>
            <p:extLst/>
          </p:nvPr>
        </p:nvGraphicFramePr>
        <p:xfrm>
          <a:off x="464884" y="3122793"/>
          <a:ext cx="3995103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5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18770"/>
              </p:ext>
            </p:extLst>
          </p:nvPr>
        </p:nvGraphicFramePr>
        <p:xfrm>
          <a:off x="6833869" y="2022705"/>
          <a:ext cx="1369605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6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reeform 532"/>
          <p:cNvSpPr>
            <a:spLocks/>
          </p:cNvSpPr>
          <p:nvPr/>
        </p:nvSpPr>
        <p:spPr bwMode="auto">
          <a:xfrm>
            <a:off x="1117600" y="1990999"/>
            <a:ext cx="5716270" cy="723900"/>
          </a:xfrm>
          <a:custGeom>
            <a:avLst/>
            <a:gdLst>
              <a:gd name="T0" fmla="*/ 25400 w 2128"/>
              <a:gd name="T1" fmla="*/ 723900 h 456"/>
              <a:gd name="T2" fmla="*/ 558800 w 2128"/>
              <a:gd name="T3" fmla="*/ 38100 h 456"/>
              <a:gd name="T4" fmla="*/ 3378200 w 2128"/>
              <a:gd name="T5" fmla="*/ 495300 h 456"/>
              <a:gd name="T6" fmla="*/ 0 60000 65536"/>
              <a:gd name="T7" fmla="*/ 0 60000 65536"/>
              <a:gd name="T8" fmla="*/ 0 60000 65536"/>
              <a:gd name="T9" fmla="*/ 0 w 2128"/>
              <a:gd name="T10" fmla="*/ 0 h 456"/>
              <a:gd name="T11" fmla="*/ 2128 w 212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8" h="456">
                <a:moveTo>
                  <a:pt x="16" y="456"/>
                </a:moveTo>
                <a:cubicBezTo>
                  <a:pt x="8" y="252"/>
                  <a:pt x="0" y="48"/>
                  <a:pt x="352" y="24"/>
                </a:cubicBezTo>
                <a:cubicBezTo>
                  <a:pt x="704" y="0"/>
                  <a:pt x="1416" y="156"/>
                  <a:pt x="2128" y="312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68726" y="27270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Text Box 295"/>
          <p:cNvSpPr txBox="1">
            <a:spLocks noChangeArrowheads="1"/>
          </p:cNvSpPr>
          <p:nvPr/>
        </p:nvSpPr>
        <p:spPr bwMode="auto">
          <a:xfrm>
            <a:off x="2726437" y="1597973"/>
            <a:ext cx="447119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firstName</a:t>
            </a:r>
            <a:r>
              <a:rPr lang="en-US" sz="2400" dirty="0">
                <a:sym typeface="Symbol" pitchFamily="18" charset="2"/>
              </a:rPr>
              <a:t> (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/>
              <a:t>(Customer))</a:t>
            </a:r>
          </a:p>
        </p:txBody>
      </p:sp>
      <p:sp>
        <p:nvSpPr>
          <p:cNvPr id="11" name="Text Box 295"/>
          <p:cNvSpPr txBox="1">
            <a:spLocks noChangeArrowheads="1"/>
          </p:cNvSpPr>
          <p:nvPr/>
        </p:nvSpPr>
        <p:spPr bwMode="auto">
          <a:xfrm>
            <a:off x="1640894" y="6264156"/>
            <a:ext cx="433186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>
                <a:sym typeface="Symbol" pitchFamily="18" charset="2"/>
              </a:rPr>
              <a:t> (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firstName</a:t>
            </a:r>
            <a:r>
              <a:rPr lang="en-US" sz="2400" i="1" baseline="-25000" dirty="0"/>
              <a:t> </a:t>
            </a:r>
            <a:r>
              <a:rPr lang="en-US" sz="2400" dirty="0"/>
              <a:t>(Customer))</a:t>
            </a:r>
          </a:p>
        </p:txBody>
      </p:sp>
      <p:sp>
        <p:nvSpPr>
          <p:cNvPr id="13" name="Text Box 295"/>
          <p:cNvSpPr txBox="1">
            <a:spLocks noChangeArrowheads="1"/>
          </p:cNvSpPr>
          <p:nvPr/>
        </p:nvSpPr>
        <p:spPr bwMode="auto">
          <a:xfrm>
            <a:off x="1513115" y="6296744"/>
            <a:ext cx="4684558" cy="4247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>
                <a:sym typeface="Symbol" pitchFamily="18" charset="2"/>
              </a:rPr>
              <a:t> (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firstName</a:t>
            </a:r>
            <a:r>
              <a:rPr lang="en-US" sz="2400" i="1" baseline="-25000" dirty="0"/>
              <a:t>, </a:t>
            </a:r>
            <a:r>
              <a:rPr lang="en-US" sz="2400" i="1" baseline="-25000" dirty="0">
                <a:solidFill>
                  <a:srgbClr val="FF0000"/>
                </a:solidFill>
              </a:rPr>
              <a:t>birth</a:t>
            </a:r>
            <a:r>
              <a:rPr lang="en-US" sz="2400" i="1" baseline="-25000" dirty="0"/>
              <a:t> </a:t>
            </a:r>
            <a:r>
              <a:rPr lang="en-US" sz="2400" dirty="0"/>
              <a:t>(Customer))</a:t>
            </a:r>
          </a:p>
        </p:txBody>
      </p:sp>
      <p:sp>
        <p:nvSpPr>
          <p:cNvPr id="14" name="Text Box 295"/>
          <p:cNvSpPr txBox="1">
            <a:spLocks noChangeArrowheads="1"/>
          </p:cNvSpPr>
          <p:nvPr/>
        </p:nvSpPr>
        <p:spPr bwMode="auto">
          <a:xfrm>
            <a:off x="1155699" y="6296299"/>
            <a:ext cx="5893744" cy="4247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sz="2400" i="1" baseline="-25000" dirty="0">
                <a:solidFill>
                  <a:srgbClr val="FF0000"/>
                </a:solidFill>
              </a:rPr>
              <a:t> </a:t>
            </a:r>
            <a:r>
              <a:rPr lang="en-US" sz="2400" i="1" baseline="-25000" dirty="0" err="1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(</a:t>
            </a:r>
            <a:r>
              <a:rPr lang="en-US" sz="2400" i="1" baseline="-25000" dirty="0"/>
              <a:t>birth</a:t>
            </a:r>
            <a:r>
              <a:rPr lang="en-US" sz="2400" baseline="-25000" dirty="0"/>
              <a:t> &lt; 1981</a:t>
            </a:r>
            <a:r>
              <a:rPr lang="en-US" sz="2400" dirty="0">
                <a:sym typeface="Symbol" pitchFamily="18" charset="2"/>
              </a:rPr>
              <a:t> (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firstName</a:t>
            </a:r>
            <a:r>
              <a:rPr lang="en-US" sz="2400" i="1" baseline="-25000" dirty="0"/>
              <a:t>, birth </a:t>
            </a:r>
            <a:r>
              <a:rPr lang="en-US" sz="2400" dirty="0"/>
              <a:t>(Customer)))</a:t>
            </a:r>
          </a:p>
        </p:txBody>
      </p:sp>
      <p:sp>
        <p:nvSpPr>
          <p:cNvPr id="15" name="Freeform 529"/>
          <p:cNvSpPr>
            <a:spLocks/>
          </p:cNvSpPr>
          <p:nvPr/>
        </p:nvSpPr>
        <p:spPr bwMode="auto">
          <a:xfrm>
            <a:off x="1155699" y="5534299"/>
            <a:ext cx="5778319" cy="762000"/>
          </a:xfrm>
          <a:custGeom>
            <a:avLst/>
            <a:gdLst>
              <a:gd name="T0" fmla="*/ 215900 w 2104"/>
              <a:gd name="T1" fmla="*/ 0 h 480"/>
              <a:gd name="T2" fmla="*/ 520700 w 2104"/>
              <a:gd name="T3" fmla="*/ 685800 h 480"/>
              <a:gd name="T4" fmla="*/ 3340100 w 2104"/>
              <a:gd name="T5" fmla="*/ 457200 h 480"/>
              <a:gd name="T6" fmla="*/ 0 60000 65536"/>
              <a:gd name="T7" fmla="*/ 0 60000 65536"/>
              <a:gd name="T8" fmla="*/ 0 60000 65536"/>
              <a:gd name="T9" fmla="*/ 0 w 2104"/>
              <a:gd name="T10" fmla="*/ 0 h 480"/>
              <a:gd name="T11" fmla="*/ 2104 w 2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4" h="480">
                <a:moveTo>
                  <a:pt x="136" y="0"/>
                </a:moveTo>
                <a:cubicBezTo>
                  <a:pt x="68" y="192"/>
                  <a:pt x="0" y="384"/>
                  <a:pt x="328" y="432"/>
                </a:cubicBezTo>
                <a:cubicBezTo>
                  <a:pt x="656" y="480"/>
                  <a:pt x="1380" y="384"/>
                  <a:pt x="2104" y="288"/>
                </a:cubicBezTo>
              </a:path>
            </a:pathLst>
          </a:custGeom>
          <a:ln>
            <a:headEnd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16" name="Group 5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981576"/>
              </p:ext>
            </p:extLst>
          </p:nvPr>
        </p:nvGraphicFramePr>
        <p:xfrm>
          <a:off x="7197634" y="5042992"/>
          <a:ext cx="1369605" cy="120681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36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Operations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7511" y="1854757"/>
            <a:ext cx="314701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A = {1, 3, 6}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1050" y="1854757"/>
            <a:ext cx="21703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B = {1, 2, 5, 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28540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Union (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CA" dirty="0"/>
              <a:t>)</a:t>
            </a:r>
            <a:endParaRPr lang="en-US" dirty="0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2188" y="28540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1431" y="2854088"/>
            <a:ext cx="2076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= </a:t>
            </a:r>
            <a:r>
              <a:rPr lang="en-CA" dirty="0"/>
              <a:t>{1, 2, 3, 5, 6}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33874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Intersection(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CA" dirty="0"/>
              <a:t>)</a:t>
            </a:r>
            <a:endParaRPr lang="en-US" dirty="0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2188" y="33874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1431" y="3387488"/>
            <a:ext cx="1420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= </a:t>
            </a:r>
            <a:r>
              <a:rPr lang="en-CA" dirty="0"/>
              <a:t>{1, 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" y="3920888"/>
            <a:ext cx="22098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Set Difference(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CA" dirty="0"/>
              <a:t>)</a:t>
            </a:r>
            <a:endParaRPr lang="en-US" dirty="0"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2188" y="3920888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</a:t>
            </a:r>
            <a:r>
              <a:rPr lang="en-US" dirty="0">
                <a:sym typeface="Symbol"/>
              </a:rPr>
              <a:t>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</a:t>
            </a:r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431" y="3920888"/>
            <a:ext cx="1140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B = </a:t>
            </a:r>
            <a:r>
              <a:rPr lang="en-CA" dirty="0"/>
              <a:t>{3}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3031" y="3920888"/>
            <a:ext cx="1362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cs typeface="Courier New" pitchFamily="49" charset="0"/>
              </a:rPr>
              <a:t>B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>
                <a:cs typeface="Courier New" pitchFamily="49" charset="0"/>
                <a:sym typeface="Symbol" pitchFamily="18" charset="2"/>
              </a:rPr>
              <a:t> A = </a:t>
            </a:r>
            <a:r>
              <a:rPr lang="en-CA" dirty="0"/>
              <a:t>{2, 5}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8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Lec</a:t>
            </a:r>
            <a:r>
              <a:rPr lang="zh-CN" altLang="en-US" dirty="0"/>
              <a:t> 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</a:p>
          <a:p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r>
              <a:rPr lang="en-US" altLang="zh-CN" dirty="0" err="1"/>
              <a:t>Lec</a:t>
            </a:r>
            <a:r>
              <a:rPr lang="zh-CN" altLang="en-US" dirty="0"/>
              <a:t> </a:t>
            </a:r>
            <a:r>
              <a:rPr lang="en-US" altLang="zh-CN" dirty="0"/>
              <a:t>3-4.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Compatible Relations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33937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r>
              <a:rPr lang="en-US" dirty="0"/>
              <a:t>where op = </a:t>
            </a:r>
            <a:r>
              <a:rPr lang="en-US" dirty="0">
                <a:sym typeface="Symbol" pitchFamily="18" charset="2"/>
              </a:rPr>
              <a:t>, , or -</a:t>
            </a:r>
            <a:endParaRPr lang="en-US" dirty="0"/>
          </a:p>
          <a:p>
            <a:pPr eaLnBrk="1" hangingPunct="1"/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must be </a:t>
            </a:r>
            <a:r>
              <a:rPr lang="en-US" sz="2800" dirty="0">
                <a:solidFill>
                  <a:srgbClr val="FF0000"/>
                </a:solidFill>
              </a:rPr>
              <a:t>union compatible</a:t>
            </a:r>
            <a:endParaRPr lang="en-US" sz="2800" dirty="0"/>
          </a:p>
          <a:p>
            <a:pPr lvl="1" eaLnBrk="1" hangingPunct="1"/>
            <a:r>
              <a:rPr lang="en-US" sz="2400" dirty="0"/>
              <a:t>Same number of fields</a:t>
            </a:r>
          </a:p>
          <a:p>
            <a:pPr lvl="1" eaLnBrk="1" hangingPunct="1"/>
            <a:r>
              <a:rPr lang="en-US" sz="2400" dirty="0"/>
              <a:t>Field </a:t>
            </a:r>
            <a:r>
              <a:rPr lang="en-US" sz="2400" dirty="0" err="1"/>
              <a:t>i</a:t>
            </a:r>
            <a:r>
              <a:rPr lang="en-US" sz="2400" dirty="0"/>
              <a:t> in each schema have the same type</a:t>
            </a:r>
            <a:endParaRPr lang="en-US" sz="2800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220" y="513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2445" y="185905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op B = </a:t>
            </a:r>
            <a:r>
              <a:rPr lang="en-US" sz="2800" dirty="0" err="1"/>
              <a:t>R</a:t>
            </a:r>
            <a:r>
              <a:rPr lang="en-US" sz="2800" baseline="-25000" dirty="0" err="1"/>
              <a:t>result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0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27" name="Text Box 155"/>
          <p:cNvSpPr txBox="1">
            <a:spLocks noChangeArrowheads="1"/>
          </p:cNvSpPr>
          <p:nvPr/>
        </p:nvSpPr>
        <p:spPr bwMode="auto">
          <a:xfrm>
            <a:off x="228600" y="5197223"/>
            <a:ext cx="865232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We can carry out preliminary operations to make the relations union compatible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Union Compatible Relations</a:t>
            </a:r>
          </a:p>
        </p:txBody>
      </p:sp>
      <p:graphicFrame>
        <p:nvGraphicFramePr>
          <p:cNvPr id="10" name="Group 52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2937613"/>
              </p:ext>
            </p:extLst>
          </p:nvPr>
        </p:nvGraphicFramePr>
        <p:xfrm>
          <a:off x="226382" y="2679498"/>
          <a:ext cx="396684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3615" name="Group 1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42710411"/>
              </p:ext>
            </p:extLst>
          </p:nvPr>
        </p:nvGraphicFramePr>
        <p:xfrm>
          <a:off x="4341181" y="2693942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562" name="Text Box 90"/>
          <p:cNvSpPr txBox="1">
            <a:spLocks noChangeArrowheads="1"/>
          </p:cNvSpPr>
          <p:nvPr/>
        </p:nvSpPr>
        <p:spPr bwMode="auto">
          <a:xfrm>
            <a:off x="226382" y="5706840"/>
            <a:ext cx="655541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</a:rPr>
              <a:t>sin, </a:t>
            </a:r>
            <a:r>
              <a:rPr lang="en-US" sz="2000" i="1" baseline="-25000" dirty="0" err="1">
                <a:latin typeface="+mn-lt"/>
              </a:rPr>
              <a:t>firstName</a:t>
            </a:r>
            <a:r>
              <a:rPr lang="en-US" sz="2000" i="1" baseline="-25000" dirty="0">
                <a:latin typeface="+mn-lt"/>
              </a:rPr>
              <a:t>, </a:t>
            </a:r>
            <a:r>
              <a:rPr lang="en-US" sz="2000" i="1" baseline="-25000" dirty="0" err="1">
                <a:latin typeface="+mn-lt"/>
              </a:rPr>
              <a:t>lastName</a:t>
            </a:r>
            <a:r>
              <a:rPr lang="en-US" sz="2000" dirty="0">
                <a:latin typeface="+mn-lt"/>
              </a:rPr>
              <a:t>(Customer) </a:t>
            </a:r>
            <a:r>
              <a:rPr lang="en-US" sz="2000" dirty="0">
                <a:latin typeface="+mn-lt"/>
                <a:sym typeface="Symbol" pitchFamily="18" charset="2"/>
              </a:rPr>
              <a:t>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</a:t>
            </a:r>
            <a:r>
              <a:rPr lang="en-US" sz="2000" i="1" baseline="-25000" dirty="0">
                <a:latin typeface="+mn-lt"/>
              </a:rPr>
              <a:t>sin, </a:t>
            </a:r>
            <a:r>
              <a:rPr lang="en-US" sz="2000" i="1" baseline="-25000" dirty="0" err="1">
                <a:latin typeface="+mn-lt"/>
              </a:rPr>
              <a:t>firstName</a:t>
            </a:r>
            <a:r>
              <a:rPr lang="en-US" sz="2000" i="1" baseline="-25000" dirty="0">
                <a:latin typeface="+mn-lt"/>
              </a:rPr>
              <a:t>, </a:t>
            </a:r>
            <a:r>
              <a:rPr lang="en-US" sz="2000" i="1" baseline="-25000" dirty="0" err="1">
                <a:latin typeface="+mn-lt"/>
              </a:rPr>
              <a:t>lastName</a:t>
            </a:r>
            <a:r>
              <a:rPr lang="en-US" sz="2000" dirty="0">
                <a:latin typeface="+mn-lt"/>
              </a:rPr>
              <a:t>(Employee)</a:t>
            </a:r>
          </a:p>
        </p:txBody>
      </p:sp>
      <p:sp>
        <p:nvSpPr>
          <p:cNvPr id="233564" name="Text Box 92"/>
          <p:cNvSpPr txBox="1">
            <a:spLocks noChangeArrowheads="1"/>
          </p:cNvSpPr>
          <p:nvPr/>
        </p:nvSpPr>
        <p:spPr bwMode="auto">
          <a:xfrm>
            <a:off x="1513458" y="1520370"/>
            <a:ext cx="6162350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tx1"/>
                </a:solidFill>
              </a:rPr>
              <a:t>Intersection of the Employee and Customer relations</a:t>
            </a:r>
          </a:p>
        </p:txBody>
      </p:sp>
      <p:sp>
        <p:nvSpPr>
          <p:cNvPr id="233625" name="Text Box 153"/>
          <p:cNvSpPr txBox="1">
            <a:spLocks noChangeArrowheads="1"/>
          </p:cNvSpPr>
          <p:nvPr/>
        </p:nvSpPr>
        <p:spPr bwMode="auto">
          <a:xfrm>
            <a:off x="4341180" y="4410607"/>
            <a:ext cx="4539743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The two relations are not union compatible as birth is a DATE and salary is a REAL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224" y="2283768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182" y="2298498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81758-804C-43D8-9F1A-B0CF4C1ECCF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27" grpId="0" animBg="1"/>
      <p:bldP spid="233562" grpId="0" animBg="1"/>
      <p:bldP spid="2336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Compatible Relations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33937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r>
              <a:rPr lang="en-US" dirty="0"/>
              <a:t>where op = </a:t>
            </a:r>
            <a:r>
              <a:rPr lang="en-US" dirty="0">
                <a:sym typeface="Symbol" pitchFamily="18" charset="2"/>
              </a:rPr>
              <a:t>, , or -</a:t>
            </a:r>
            <a:endParaRPr lang="en-US" sz="2800" i="1" dirty="0"/>
          </a:p>
          <a:p>
            <a:pPr eaLnBrk="1" hangingPunct="1"/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must be </a:t>
            </a:r>
            <a:r>
              <a:rPr lang="en-US" sz="2800" dirty="0">
                <a:solidFill>
                  <a:srgbClr val="FF0000"/>
                </a:solidFill>
              </a:rPr>
              <a:t>union compatible</a:t>
            </a:r>
            <a:endParaRPr lang="en-US" sz="2800" dirty="0"/>
          </a:p>
          <a:p>
            <a:pPr lvl="1" eaLnBrk="1" hangingPunct="1"/>
            <a:r>
              <a:rPr lang="en-US" sz="2400" dirty="0"/>
              <a:t>Same number of fields</a:t>
            </a:r>
          </a:p>
          <a:p>
            <a:pPr lvl="1" eaLnBrk="1" hangingPunct="1"/>
            <a:r>
              <a:rPr lang="en-US" sz="2400" dirty="0"/>
              <a:t>Field I in each schema have the same type</a:t>
            </a:r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Result schema borrowed from A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220" y="513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951" y="5818235"/>
            <a:ext cx="571846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b="1" dirty="0">
                <a:solidFill>
                  <a:prstClr val="black"/>
                </a:solidFill>
              </a:rPr>
              <a:t>A</a:t>
            </a:r>
            <a:r>
              <a:rPr lang="en-US" sz="2400" dirty="0">
                <a:solidFill>
                  <a:prstClr val="black"/>
                </a:solidFill>
              </a:rPr>
              <a:t>(age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b="1" dirty="0">
                <a:solidFill>
                  <a:prstClr val="black"/>
                </a:solidFill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num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2445" y="185905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op B = </a:t>
            </a:r>
            <a:r>
              <a:rPr lang="en-US" sz="2800" dirty="0" err="1"/>
              <a:t>R</a:t>
            </a:r>
            <a:r>
              <a:rPr lang="en-US" sz="2800" baseline="-25000" dirty="0" err="1"/>
              <a:t>result</a:t>
            </a:r>
            <a:endParaRPr lang="en-US" sz="28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30320" y="5818235"/>
            <a:ext cx="2456330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400" b="1">
                <a:solidFill>
                  <a:prstClr val="black"/>
                </a:solidFill>
              </a:rPr>
              <a:t>R</a:t>
            </a:r>
            <a:r>
              <a:rPr lang="en-US" sz="2400" b="1" baseline="-25000">
                <a:solidFill>
                  <a:prstClr val="black"/>
                </a:solidFill>
              </a:rPr>
              <a:t>result</a:t>
            </a:r>
            <a:r>
              <a:rPr lang="en-US" sz="2400" dirty="0">
                <a:solidFill>
                  <a:prstClr val="black"/>
                </a:solidFill>
              </a:rPr>
              <a:t> (age </a:t>
            </a:r>
            <a:r>
              <a:rPr lang="en-US" sz="24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0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Union</a:t>
            </a:r>
          </a:p>
        </p:txBody>
      </p:sp>
      <p:graphicFrame>
        <p:nvGraphicFramePr>
          <p:cNvPr id="235788" name="Group 26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6069634"/>
              </p:ext>
            </p:extLst>
          </p:nvPr>
        </p:nvGraphicFramePr>
        <p:xfrm>
          <a:off x="5394455" y="1905000"/>
          <a:ext cx="3314065" cy="3169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5737" name="Group 21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281649"/>
              </p:ext>
            </p:extLst>
          </p:nvPr>
        </p:nvGraphicFramePr>
        <p:xfrm>
          <a:off x="457200" y="479904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774" name="Group 25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50301853"/>
              </p:ext>
            </p:extLst>
          </p:nvPr>
        </p:nvGraphicFramePr>
        <p:xfrm>
          <a:off x="457200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565" name="Text Box 45"/>
          <p:cNvSpPr txBox="1">
            <a:spLocks noChangeArrowheads="1"/>
          </p:cNvSpPr>
          <p:nvPr/>
        </p:nvSpPr>
        <p:spPr bwMode="auto">
          <a:xfrm>
            <a:off x="4038600" y="4356076"/>
            <a:ext cx="1066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latin typeface="+mn-lt"/>
                <a:sym typeface="Symbol" pitchFamily="18" charset="2"/>
              </a:rPr>
              <a:t>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</a:t>
            </a:r>
            <a:r>
              <a:rPr 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  <a:sym typeface="Symbol" pitchFamily="18" charset="2"/>
              </a:rPr>
              <a:t>B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Set Difference</a:t>
            </a:r>
          </a:p>
        </p:txBody>
      </p:sp>
      <p:graphicFrame>
        <p:nvGraphicFramePr>
          <p:cNvPr id="241776" name="Group 112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476685" y="1905952"/>
          <a:ext cx="3314065" cy="1996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1735" name="Text Box 71"/>
          <p:cNvSpPr txBox="1">
            <a:spLocks noChangeArrowheads="1"/>
          </p:cNvSpPr>
          <p:nvPr/>
        </p:nvSpPr>
        <p:spPr bwMode="auto">
          <a:xfrm>
            <a:off x="4094796" y="1901588"/>
            <a:ext cx="1086804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dirty="0">
                <a:solidFill>
                  <a:schemeClr val="dk1"/>
                </a:solidFill>
                <a:latin typeface="+mn-lt"/>
                <a:sym typeface="Symbol" pitchFamily="18" charset="2"/>
              </a:rPr>
              <a:t>A  B</a:t>
            </a:r>
          </a:p>
        </p:txBody>
      </p:sp>
      <p:graphicFrame>
        <p:nvGraphicFramePr>
          <p:cNvPr id="241806" name="Group 142"/>
          <p:cNvGraphicFramePr>
            <a:graphicFrameLocks noGrp="1"/>
          </p:cNvGraphicFramePr>
          <p:nvPr>
            <p:extLst/>
          </p:nvPr>
        </p:nvGraphicFramePr>
        <p:xfrm>
          <a:off x="5486400" y="4800600"/>
          <a:ext cx="3304350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1803" name="Text Box 139"/>
          <p:cNvSpPr txBox="1">
            <a:spLocks noChangeArrowheads="1"/>
          </p:cNvSpPr>
          <p:nvPr/>
        </p:nvSpPr>
        <p:spPr bwMode="auto">
          <a:xfrm>
            <a:off x="4094796" y="4800600"/>
            <a:ext cx="108680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dirty="0">
                <a:solidFill>
                  <a:schemeClr val="dk1"/>
                </a:solidFill>
                <a:latin typeface="+mn-lt"/>
                <a:sym typeface="Symbol" pitchFamily="18" charset="2"/>
              </a:rPr>
              <a:t>B 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17" name="Group 217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57200" y="479904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oup 254"/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457200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35" grpId="0" animBg="1"/>
      <p:bldP spid="2418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Note on Set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 dirty="0"/>
              <a:t>Notice that most operators are monotonic</a:t>
            </a:r>
          </a:p>
          <a:p>
            <a:pPr lvl="1"/>
            <a:r>
              <a:rPr lang="en-US" dirty="0"/>
              <a:t>Increasing size of inputs </a:t>
            </a:r>
            <a:r>
              <a:rPr lang="en-US" dirty="0">
                <a:sym typeface="Wingdings"/>
              </a:rPr>
              <a:t> outputs grow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/>
              <a:t> Set Difference is non-monotonic</a:t>
            </a:r>
          </a:p>
          <a:p>
            <a:pPr lvl="1"/>
            <a:r>
              <a:rPr lang="en-US" dirty="0"/>
              <a:t>Example: A </a:t>
            </a:r>
            <a:r>
              <a:rPr lang="mr-IN" dirty="0"/>
              <a:t>–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Increasing the size of B could decrease output size</a:t>
            </a:r>
          </a:p>
          <a:p>
            <a:endParaRPr lang="en-US" dirty="0"/>
          </a:p>
          <a:p>
            <a:r>
              <a:rPr lang="en-US" dirty="0"/>
              <a:t>Set difference is blocking:</a:t>
            </a:r>
          </a:p>
          <a:p>
            <a:pPr lvl="1"/>
            <a:r>
              <a:rPr lang="en-US" dirty="0"/>
              <a:t>For A </a:t>
            </a:r>
            <a:r>
              <a:rPr lang="mr-IN" dirty="0"/>
              <a:t>–</a:t>
            </a:r>
            <a:r>
              <a:rPr lang="en-US" dirty="0"/>
              <a:t> B, must wait for all B tuples before any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Intersection</a:t>
            </a:r>
          </a:p>
        </p:txBody>
      </p:sp>
      <p:graphicFrame>
        <p:nvGraphicFramePr>
          <p:cNvPr id="242799" name="Group 1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0668829"/>
              </p:ext>
            </p:extLst>
          </p:nvPr>
        </p:nvGraphicFramePr>
        <p:xfrm>
          <a:off x="5486399" y="3936342"/>
          <a:ext cx="3261678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14" name="Group 21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68417956"/>
              </p:ext>
            </p:extLst>
          </p:nvPr>
        </p:nvGraphicFramePr>
        <p:xfrm>
          <a:off x="457200" y="4822025"/>
          <a:ext cx="3304350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25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25280529"/>
              </p:ext>
            </p:extLst>
          </p:nvPr>
        </p:nvGraphicFramePr>
        <p:xfrm>
          <a:off x="457200" y="1905000"/>
          <a:ext cx="3314065" cy="237744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4038600" y="4356076"/>
            <a:ext cx="1066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latin typeface="+mn-lt"/>
                <a:sym typeface="Symbol" pitchFamily="18" charset="2"/>
              </a:rPr>
              <a:t>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  <a:sym typeface="Symbol" pitchFamily="18" charset="2"/>
              </a:rPr>
              <a:t>B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4448811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538574"/>
            <a:ext cx="3810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Note on Intersect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zh-CN" altLang="en-US" dirty="0"/>
              <a:t>∩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result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operators?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A </a:t>
            </a:r>
            <a:r>
              <a:rPr lang="zh-CN" altLang="en-US" dirty="0"/>
              <a:t>∩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3271234" y="2292439"/>
            <a:ext cx="1197735" cy="1210615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9093" y="2292438"/>
            <a:ext cx="1197735" cy="1210615"/>
          </a:xfrm>
          <a:prstGeom prst="ellipse">
            <a:avLst/>
          </a:prstGeom>
          <a:noFill/>
          <a:ln w="38100">
            <a:solidFill>
              <a:srgbClr val="0F8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3132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74780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4119093" y="2470300"/>
            <a:ext cx="349877" cy="854893"/>
          </a:xfrm>
          <a:custGeom>
            <a:avLst/>
            <a:gdLst>
              <a:gd name="connsiteX0" fmla="*/ 174938 w 349877"/>
              <a:gd name="connsiteY0" fmla="*/ 0 h 854893"/>
              <a:gd name="connsiteX1" fmla="*/ 247600 w 349877"/>
              <a:gd name="connsiteY1" fmla="*/ 89014 h 854893"/>
              <a:gd name="connsiteX2" fmla="*/ 349877 w 349877"/>
              <a:gd name="connsiteY2" fmla="*/ 427447 h 854893"/>
              <a:gd name="connsiteX3" fmla="*/ 247600 w 349877"/>
              <a:gd name="connsiteY3" fmla="*/ 765880 h 854893"/>
              <a:gd name="connsiteX4" fmla="*/ 174939 w 349877"/>
              <a:gd name="connsiteY4" fmla="*/ 854893 h 854893"/>
              <a:gd name="connsiteX5" fmla="*/ 102277 w 349877"/>
              <a:gd name="connsiteY5" fmla="*/ 765879 h 854893"/>
              <a:gd name="connsiteX6" fmla="*/ 0 w 349877"/>
              <a:gd name="connsiteY6" fmla="*/ 427446 h 854893"/>
              <a:gd name="connsiteX7" fmla="*/ 102277 w 349877"/>
              <a:gd name="connsiteY7" fmla="*/ 89013 h 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77" h="854893">
                <a:moveTo>
                  <a:pt x="174938" y="0"/>
                </a:moveTo>
                <a:lnTo>
                  <a:pt x="247600" y="89014"/>
                </a:lnTo>
                <a:cubicBezTo>
                  <a:pt x="312173" y="185622"/>
                  <a:pt x="349877" y="302084"/>
                  <a:pt x="349877" y="427447"/>
                </a:cubicBezTo>
                <a:cubicBezTo>
                  <a:pt x="349877" y="552810"/>
                  <a:pt x="312173" y="669273"/>
                  <a:pt x="247600" y="765880"/>
                </a:cubicBezTo>
                <a:lnTo>
                  <a:pt x="174939" y="854893"/>
                </a:lnTo>
                <a:lnTo>
                  <a:pt x="102277" y="765879"/>
                </a:lnTo>
                <a:cubicBezTo>
                  <a:pt x="37705" y="669272"/>
                  <a:pt x="0" y="552809"/>
                  <a:pt x="0" y="427446"/>
                </a:cubicBezTo>
                <a:cubicBezTo>
                  <a:pt x="0" y="302083"/>
                  <a:pt x="37705" y="185621"/>
                  <a:pt x="102277" y="89013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Note on Intersect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058150" cy="441166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zh-CN" altLang="en-US" dirty="0"/>
              <a:t>∩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result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operators?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A </a:t>
            </a:r>
            <a:r>
              <a:rPr lang="zh-CN" altLang="en-US" dirty="0"/>
              <a:t>∩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3271234" y="2292439"/>
            <a:ext cx="1197735" cy="1210615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9093" y="2292438"/>
            <a:ext cx="1197735" cy="1210615"/>
          </a:xfrm>
          <a:prstGeom prst="ellipse">
            <a:avLst/>
          </a:prstGeom>
          <a:noFill/>
          <a:ln w="38100">
            <a:solidFill>
              <a:srgbClr val="0F8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3132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674780" y="26361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4119093" y="2470300"/>
            <a:ext cx="349877" cy="854893"/>
          </a:xfrm>
          <a:custGeom>
            <a:avLst/>
            <a:gdLst>
              <a:gd name="connsiteX0" fmla="*/ 174938 w 349877"/>
              <a:gd name="connsiteY0" fmla="*/ 0 h 854893"/>
              <a:gd name="connsiteX1" fmla="*/ 247600 w 349877"/>
              <a:gd name="connsiteY1" fmla="*/ 89014 h 854893"/>
              <a:gd name="connsiteX2" fmla="*/ 349877 w 349877"/>
              <a:gd name="connsiteY2" fmla="*/ 427447 h 854893"/>
              <a:gd name="connsiteX3" fmla="*/ 247600 w 349877"/>
              <a:gd name="connsiteY3" fmla="*/ 765880 h 854893"/>
              <a:gd name="connsiteX4" fmla="*/ 174939 w 349877"/>
              <a:gd name="connsiteY4" fmla="*/ 854893 h 854893"/>
              <a:gd name="connsiteX5" fmla="*/ 102277 w 349877"/>
              <a:gd name="connsiteY5" fmla="*/ 765879 h 854893"/>
              <a:gd name="connsiteX6" fmla="*/ 0 w 349877"/>
              <a:gd name="connsiteY6" fmla="*/ 427446 h 854893"/>
              <a:gd name="connsiteX7" fmla="*/ 102277 w 349877"/>
              <a:gd name="connsiteY7" fmla="*/ 89013 h 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77" h="854893">
                <a:moveTo>
                  <a:pt x="174938" y="0"/>
                </a:moveTo>
                <a:lnTo>
                  <a:pt x="247600" y="89014"/>
                </a:lnTo>
                <a:cubicBezTo>
                  <a:pt x="312173" y="185622"/>
                  <a:pt x="349877" y="302084"/>
                  <a:pt x="349877" y="427447"/>
                </a:cubicBezTo>
                <a:cubicBezTo>
                  <a:pt x="349877" y="552810"/>
                  <a:pt x="312173" y="669273"/>
                  <a:pt x="247600" y="765880"/>
                </a:cubicBezTo>
                <a:lnTo>
                  <a:pt x="174939" y="854893"/>
                </a:lnTo>
                <a:lnTo>
                  <a:pt x="102277" y="765879"/>
                </a:lnTo>
                <a:cubicBezTo>
                  <a:pt x="37705" y="669272"/>
                  <a:pt x="0" y="552809"/>
                  <a:pt x="0" y="427446"/>
                </a:cubicBezTo>
                <a:cubicBezTo>
                  <a:pt x="0" y="302083"/>
                  <a:pt x="37705" y="185621"/>
                  <a:pt x="102277" y="89013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28053" y="5092159"/>
            <a:ext cx="1197735" cy="1210615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75912" y="5092158"/>
            <a:ext cx="1197735" cy="1210615"/>
          </a:xfrm>
          <a:prstGeom prst="ellipse">
            <a:avLst/>
          </a:prstGeom>
          <a:noFill/>
          <a:ln w="38100">
            <a:solidFill>
              <a:srgbClr val="0F8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31599" y="543585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18" name="Freeform 17"/>
          <p:cNvSpPr/>
          <p:nvPr/>
        </p:nvSpPr>
        <p:spPr>
          <a:xfrm>
            <a:off x="3228053" y="5092158"/>
            <a:ext cx="1022798" cy="1210616"/>
          </a:xfrm>
          <a:custGeom>
            <a:avLst/>
            <a:gdLst>
              <a:gd name="connsiteX0" fmla="*/ 598868 w 1022798"/>
              <a:gd name="connsiteY0" fmla="*/ 0 h 1210616"/>
              <a:gd name="connsiteX1" fmla="*/ 1022332 w 1022798"/>
              <a:gd name="connsiteY1" fmla="*/ 177291 h 1210616"/>
              <a:gd name="connsiteX2" fmla="*/ 1022797 w 1022798"/>
              <a:gd name="connsiteY2" fmla="*/ 177861 h 1210616"/>
              <a:gd name="connsiteX3" fmla="*/ 950136 w 1022798"/>
              <a:gd name="connsiteY3" fmla="*/ 266874 h 1210616"/>
              <a:gd name="connsiteX4" fmla="*/ 847859 w 1022798"/>
              <a:gd name="connsiteY4" fmla="*/ 605307 h 1210616"/>
              <a:gd name="connsiteX5" fmla="*/ 950136 w 1022798"/>
              <a:gd name="connsiteY5" fmla="*/ 943741 h 1210616"/>
              <a:gd name="connsiteX6" fmla="*/ 1022798 w 1022798"/>
              <a:gd name="connsiteY6" fmla="*/ 1032754 h 1210616"/>
              <a:gd name="connsiteX7" fmla="*/ 1022332 w 1022798"/>
              <a:gd name="connsiteY7" fmla="*/ 1033325 h 1210616"/>
              <a:gd name="connsiteX8" fmla="*/ 598868 w 1022798"/>
              <a:gd name="connsiteY8" fmla="*/ 1210616 h 1210616"/>
              <a:gd name="connsiteX9" fmla="*/ 0 w 1022798"/>
              <a:gd name="connsiteY9" fmla="*/ 605308 h 1210616"/>
              <a:gd name="connsiteX10" fmla="*/ 598868 w 1022798"/>
              <a:gd name="connsiteY10" fmla="*/ 0 h 121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2798" h="1210616">
                <a:moveTo>
                  <a:pt x="598868" y="0"/>
                </a:moveTo>
                <a:cubicBezTo>
                  <a:pt x="764241" y="0"/>
                  <a:pt x="913958" y="67752"/>
                  <a:pt x="1022332" y="177291"/>
                </a:cubicBezTo>
                <a:lnTo>
                  <a:pt x="1022797" y="177861"/>
                </a:lnTo>
                <a:lnTo>
                  <a:pt x="950136" y="266874"/>
                </a:lnTo>
                <a:cubicBezTo>
                  <a:pt x="885564" y="363482"/>
                  <a:pt x="847859" y="479944"/>
                  <a:pt x="847859" y="605307"/>
                </a:cubicBezTo>
                <a:cubicBezTo>
                  <a:pt x="847859" y="730671"/>
                  <a:pt x="885564" y="847133"/>
                  <a:pt x="950136" y="943741"/>
                </a:cubicBezTo>
                <a:lnTo>
                  <a:pt x="1022798" y="1032754"/>
                </a:lnTo>
                <a:lnTo>
                  <a:pt x="1022332" y="1033325"/>
                </a:lnTo>
                <a:cubicBezTo>
                  <a:pt x="913958" y="1142865"/>
                  <a:pt x="764241" y="1210616"/>
                  <a:pt x="598868" y="1210616"/>
                </a:cubicBezTo>
                <a:cubicBezTo>
                  <a:pt x="268122" y="1210616"/>
                  <a:pt x="0" y="939610"/>
                  <a:pt x="0" y="605308"/>
                </a:cubicBezTo>
                <a:cubicBezTo>
                  <a:pt x="0" y="271006"/>
                  <a:pt x="268122" y="0"/>
                  <a:pt x="598868" y="0"/>
                </a:cubicBez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79951" y="543585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961310" y="551098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mr-IN" altLang="zh-CN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41874" y="4209970"/>
            <a:ext cx="938077" cy="4247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(A</a:t>
            </a:r>
            <a:r>
              <a:rPr lang="mr-IN" altLang="zh-CN" sz="2400" dirty="0">
                <a:solidFill>
                  <a:prstClr val="black"/>
                </a:solidFill>
              </a:rPr>
              <a:t>–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B)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8" grpId="0" animBg="1"/>
      <p:bldP spid="13" grpId="0"/>
      <p:bldP spid="19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Cartesian Product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2125210"/>
            <a:ext cx="8229600" cy="4529137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/>
          </a:p>
          <a:p>
            <a:pPr eaLnBrk="1" hangingPunct="1"/>
            <a:r>
              <a:rPr lang="en-US" dirty="0"/>
              <a:t>Each row of A paired with each row of B</a:t>
            </a:r>
            <a:endParaRPr lang="en-US" sz="2800" dirty="0"/>
          </a:p>
          <a:p>
            <a:pPr lvl="1" eaLnBrk="1" hangingPunct="1"/>
            <a:r>
              <a:rPr lang="en-US" sz="2400" dirty="0"/>
              <a:t>Result schema </a:t>
            </a:r>
            <a:r>
              <a:rPr lang="en-US" sz="2400" dirty="0" err="1"/>
              <a:t>concats</a:t>
            </a:r>
            <a:r>
              <a:rPr lang="en-US" sz="2400" dirty="0"/>
              <a:t> A and B’s fields</a:t>
            </a:r>
            <a:endParaRPr lang="en-US" sz="2400" i="1" dirty="0"/>
          </a:p>
          <a:p>
            <a:pPr lvl="1" eaLnBrk="1" hangingPunct="1"/>
            <a:r>
              <a:rPr lang="en-US" sz="2400" dirty="0"/>
              <a:t>Names are inherited if possible (i.e. if not duplicated)</a:t>
            </a:r>
          </a:p>
          <a:p>
            <a:pPr lvl="2"/>
            <a:r>
              <a:rPr lang="en-US" dirty="0"/>
              <a:t>If two field names are the same (i.e., a </a:t>
            </a:r>
            <a:r>
              <a:rPr lang="en-US" i="1" dirty="0"/>
              <a:t>naming conflict</a:t>
            </a:r>
            <a:r>
              <a:rPr lang="en-US" dirty="0"/>
              <a:t> occurs) and the affected columns are referred to by position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contains 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records, and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contains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records, the result relation will contain 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*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records</a:t>
            </a:r>
          </a:p>
          <a:p>
            <a:pPr lvl="2"/>
            <a:endParaRPr lang="en-US" sz="2000" dirty="0"/>
          </a:p>
          <a:p>
            <a:pPr lvl="1" eaLnBrk="1" hangingPunct="1"/>
            <a:endParaRPr 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4624" y="1611312"/>
            <a:ext cx="6814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A(a</a:t>
            </a:r>
            <a:r>
              <a:rPr lang="en-US" sz="2800" b="1" baseline="-25000" dirty="0"/>
              <a:t>1</a:t>
            </a:r>
            <a:r>
              <a:rPr lang="en-US" sz="2800" b="1" dirty="0"/>
              <a:t>, </a:t>
            </a:r>
            <a:r>
              <a:rPr lang="mr-IN" sz="2800" b="1" dirty="0"/>
              <a:t>…</a:t>
            </a:r>
            <a:r>
              <a:rPr lang="en-US" sz="2800" b="1" dirty="0"/>
              <a:t>, a</a:t>
            </a:r>
            <a:r>
              <a:rPr lang="en-US" sz="2800" b="1" baseline="-25000" dirty="0"/>
              <a:t>n</a:t>
            </a:r>
            <a:r>
              <a:rPr lang="en-US" sz="2800" b="1" dirty="0"/>
              <a:t>) x B(a</a:t>
            </a:r>
            <a:r>
              <a:rPr lang="en-US" sz="2800" b="1" baseline="-25000" dirty="0"/>
              <a:t>n+1</a:t>
            </a:r>
            <a:r>
              <a:rPr lang="en-US" sz="2800" b="1" dirty="0"/>
              <a:t> , </a:t>
            </a:r>
            <a:r>
              <a:rPr lang="mr-IN" sz="2800" b="1" dirty="0"/>
              <a:t>…</a:t>
            </a:r>
            <a:r>
              <a:rPr lang="en-US" sz="2800" b="1" dirty="0"/>
              <a:t>,a</a:t>
            </a:r>
            <a:r>
              <a:rPr lang="en-US" sz="2800" b="1" baseline="-25000" dirty="0"/>
              <a:t>m</a:t>
            </a:r>
            <a:r>
              <a:rPr lang="en-US" sz="2800" b="1" dirty="0"/>
              <a:t>) = </a:t>
            </a:r>
            <a:r>
              <a:rPr lang="en-US" sz="2800" b="1" dirty="0" err="1"/>
              <a:t>R</a:t>
            </a:r>
            <a:r>
              <a:rPr lang="en-US" sz="2800" b="1" baseline="-25000" dirty="0" err="1"/>
              <a:t>result</a:t>
            </a:r>
            <a:r>
              <a:rPr lang="en-US" sz="2800" b="1" dirty="0"/>
              <a:t>(a</a:t>
            </a:r>
            <a:r>
              <a:rPr lang="en-US" sz="2800" b="1" baseline="-25000" dirty="0"/>
              <a:t>1</a:t>
            </a:r>
            <a:r>
              <a:rPr lang="en-US" sz="2800" b="1" dirty="0"/>
              <a:t> , </a:t>
            </a:r>
            <a:r>
              <a:rPr lang="mr-IN" sz="2800" b="1" dirty="0"/>
              <a:t>…</a:t>
            </a:r>
            <a:r>
              <a:rPr lang="en-US" sz="2800" b="1" dirty="0"/>
              <a:t>,a</a:t>
            </a:r>
            <a:r>
              <a:rPr lang="en-US" sz="2800" b="1" baseline="-25000" dirty="0"/>
              <a:t>m</a:t>
            </a:r>
            <a:r>
              <a:rPr lang="en-US" sz="2800" b="1" dirty="0"/>
              <a:t>)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8416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essential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issued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database?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endParaRPr lang="en-US" dirty="0"/>
          </a:p>
          <a:p>
            <a:pPr lvl="1" eaLnBrk="1" hangingPunct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XML</a:t>
            </a:r>
            <a:r>
              <a:rPr lang="zh-CN" altLang="en-US" dirty="0"/>
              <a:t> </a:t>
            </a:r>
            <a:r>
              <a:rPr lang="en-US" altLang="zh-CN" dirty="0"/>
              <a:t>QL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MangoDB</a:t>
            </a:r>
            <a:r>
              <a:rPr lang="zh-CN" altLang="en-US" dirty="0"/>
              <a:t> </a:t>
            </a:r>
            <a:r>
              <a:rPr lang="en-US" altLang="zh-CN" dirty="0"/>
              <a:t>QL?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40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Cartesian Product Example</a:t>
            </a:r>
          </a:p>
        </p:txBody>
      </p:sp>
      <p:graphicFrame>
        <p:nvGraphicFramePr>
          <p:cNvPr id="245006" name="Group 27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5162620"/>
              </p:ext>
            </p:extLst>
          </p:nvPr>
        </p:nvGraphicFramePr>
        <p:xfrm>
          <a:off x="533400" y="1905000"/>
          <a:ext cx="3938271" cy="11887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005" name="Group 26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4652630"/>
              </p:ext>
            </p:extLst>
          </p:nvPr>
        </p:nvGraphicFramePr>
        <p:xfrm>
          <a:off x="5181600" y="1905000"/>
          <a:ext cx="3219767" cy="160305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0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5004" name="Group 26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10600110"/>
              </p:ext>
            </p:extLst>
          </p:nvPr>
        </p:nvGraphicFramePr>
        <p:xfrm>
          <a:off x="533400" y="3733800"/>
          <a:ext cx="7158038" cy="27736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2101.76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11300.03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20621.00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524000"/>
            <a:ext cx="38862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lastName</a:t>
            </a:r>
            <a:r>
              <a:rPr lang="en-US" sz="2000" b="1" i="1" baseline="-25000" dirty="0">
                <a:solidFill>
                  <a:schemeClr val="tx1"/>
                </a:solidFill>
              </a:rPr>
              <a:t> = "Summers"</a:t>
            </a:r>
            <a:r>
              <a:rPr lang="en-US" sz="2000" b="1" dirty="0">
                <a:solidFill>
                  <a:schemeClr val="tx1"/>
                </a:solidFill>
              </a:rPr>
              <a:t>(Customer)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352800"/>
            <a:ext cx="4419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lastName</a:t>
            </a:r>
            <a:r>
              <a:rPr lang="en-US" sz="2000" b="1" i="1" baseline="-25000" dirty="0">
                <a:solidFill>
                  <a:schemeClr val="tx1"/>
                </a:solidFill>
              </a:rPr>
              <a:t> = "Summers"</a:t>
            </a:r>
            <a:r>
              <a:rPr lang="en-US" sz="2000" b="1" dirty="0">
                <a:solidFill>
                  <a:schemeClr val="tx1"/>
                </a:solidFill>
              </a:rPr>
              <a:t>(Customer) 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 Account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1524000"/>
            <a:ext cx="10668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Account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Renaming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It is sometimes useful to assign names to the results of a relational algebra query</a:t>
            </a:r>
          </a:p>
          <a:p>
            <a:pPr eaLnBrk="1" hangingPunct="1"/>
            <a:r>
              <a:rPr lang="en-CA" dirty="0"/>
              <a:t>The rename operator, </a:t>
            </a:r>
            <a:r>
              <a:rPr lang="en-CA" dirty="0">
                <a:sym typeface="Symbol" pitchFamily="18" charset="2"/>
              </a:rPr>
              <a:t> (rho)</a:t>
            </a:r>
          </a:p>
          <a:p>
            <a:pPr lvl="1" eaLnBrk="1" hangingPunct="1"/>
            <a:r>
              <a:rPr lang="en-CA" dirty="0">
                <a:sym typeface="Symbol" pitchFamily="18" charset="2"/>
              </a:rPr>
              <a:t></a:t>
            </a:r>
            <a:r>
              <a:rPr lang="en-CA" baseline="-25000" dirty="0">
                <a:sym typeface="Symbol" pitchFamily="18" charset="2"/>
              </a:rPr>
              <a:t>S</a:t>
            </a:r>
            <a:r>
              <a:rPr lang="en-CA" dirty="0">
                <a:sym typeface="Symbol" pitchFamily="18" charset="2"/>
              </a:rPr>
              <a:t>(</a:t>
            </a:r>
            <a:r>
              <a:rPr lang="en-CA" i="1" dirty="0">
                <a:sym typeface="Symbol" pitchFamily="18" charset="2"/>
              </a:rPr>
              <a:t>R</a:t>
            </a:r>
            <a:r>
              <a:rPr lang="en-CA" dirty="0">
                <a:sym typeface="Symbol" pitchFamily="18" charset="2"/>
              </a:rPr>
              <a:t>) renames a relation</a:t>
            </a:r>
          </a:p>
          <a:p>
            <a:pPr lvl="1" eaLnBrk="1" hangingPunct="1"/>
            <a:r>
              <a:rPr lang="en-CA" dirty="0">
                <a:sym typeface="Symbol" pitchFamily="18" charset="2"/>
              </a:rPr>
              <a:t></a:t>
            </a:r>
            <a:r>
              <a:rPr lang="en-CA" baseline="-25000" dirty="0">
                <a:sym typeface="Symbol" pitchFamily="18" charset="2"/>
              </a:rPr>
              <a:t>S(</a:t>
            </a:r>
            <a:r>
              <a:rPr lang="en-CA" i="1" baseline="-25000" dirty="0">
                <a:sym typeface="Symbol" pitchFamily="18" charset="2"/>
              </a:rPr>
              <a:t>a1</a:t>
            </a:r>
            <a:r>
              <a:rPr lang="en-CA" baseline="-25000" dirty="0">
                <a:sym typeface="Symbol" pitchFamily="18" charset="2"/>
              </a:rPr>
              <a:t>,</a:t>
            </a:r>
            <a:r>
              <a:rPr lang="en-CA" i="1" baseline="-25000" dirty="0">
                <a:sym typeface="Symbol" pitchFamily="18" charset="2"/>
              </a:rPr>
              <a:t>a2</a:t>
            </a:r>
            <a:r>
              <a:rPr lang="en-CA" baseline="-25000" dirty="0">
                <a:sym typeface="Symbol" pitchFamily="18" charset="2"/>
              </a:rPr>
              <a:t>,…,</a:t>
            </a:r>
            <a:r>
              <a:rPr lang="en-CA" i="1" baseline="-25000" dirty="0">
                <a:sym typeface="Symbol" pitchFamily="18" charset="2"/>
              </a:rPr>
              <a:t>an</a:t>
            </a:r>
            <a:r>
              <a:rPr lang="en-CA" baseline="-25000" dirty="0">
                <a:sym typeface="Symbol" pitchFamily="18" charset="2"/>
              </a:rPr>
              <a:t>)</a:t>
            </a:r>
            <a:r>
              <a:rPr lang="en-CA" dirty="0">
                <a:sym typeface="Symbol" pitchFamily="18" charset="2"/>
              </a:rPr>
              <a:t>(</a:t>
            </a:r>
            <a:r>
              <a:rPr lang="en-CA" i="1" dirty="0">
                <a:sym typeface="Symbol" pitchFamily="18" charset="2"/>
              </a:rPr>
              <a:t>R</a:t>
            </a:r>
            <a:r>
              <a:rPr lang="en-CA" dirty="0">
                <a:sym typeface="Symbol" pitchFamily="18" charset="2"/>
              </a:rPr>
              <a:t>) renames a relation and its attributes</a:t>
            </a:r>
          </a:p>
          <a:p>
            <a:pPr lvl="1"/>
            <a:r>
              <a:rPr lang="en-CA" dirty="0">
                <a:sym typeface="Symbol" pitchFamily="18" charset="2"/>
              </a:rPr>
              <a:t></a:t>
            </a:r>
            <a:r>
              <a:rPr lang="en-CA" baseline="-25000" dirty="0">
                <a:sym typeface="Symbol" pitchFamily="18" charset="2"/>
              </a:rPr>
              <a:t>new/old</a:t>
            </a:r>
            <a:r>
              <a:rPr lang="en-CA" dirty="0">
                <a:sym typeface="Symbol" pitchFamily="18" charset="2"/>
              </a:rPr>
              <a:t>(</a:t>
            </a:r>
            <a:r>
              <a:rPr lang="en-CA" i="1" dirty="0">
                <a:sym typeface="Symbol" pitchFamily="18" charset="2"/>
              </a:rPr>
              <a:t>R</a:t>
            </a:r>
            <a:r>
              <a:rPr lang="en-CA" dirty="0">
                <a:sym typeface="Symbol" pitchFamily="18" charset="2"/>
              </a:rPr>
              <a:t>) renames specified attributes</a:t>
            </a:r>
          </a:p>
          <a:p>
            <a:pPr lvl="1" eaLnBrk="1" hangingPunct="1"/>
            <a:endParaRPr lang="en-CA" dirty="0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09888" y="5279197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prstClr val="black"/>
                </a:solidFill>
                <a:sym typeface="Symbol" pitchFamily="18" charset="2"/>
              </a:rPr>
              <a:t></a:t>
            </a:r>
            <a:r>
              <a:rPr lang="en-CA" sz="2800" baseline="-25000" dirty="0">
                <a:solidFill>
                  <a:prstClr val="black"/>
                </a:solidFill>
                <a:sym typeface="Symbol" pitchFamily="18" charset="2"/>
              </a:rPr>
              <a:t>sid1/1</a:t>
            </a:r>
            <a:r>
              <a:rPr lang="en-CA" sz="2800" baseline="-25000">
                <a:solidFill>
                  <a:prstClr val="black"/>
                </a:solidFill>
                <a:sym typeface="Symbol" pitchFamily="18" charset="2"/>
              </a:rPr>
              <a:t>, sid2/8</a:t>
            </a:r>
            <a:r>
              <a:rPr lang="en-CA" sz="280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CA" sz="2800" i="1">
                <a:solidFill>
                  <a:prstClr val="black"/>
                </a:solidFill>
                <a:sym typeface="Symbol" pitchFamily="18" charset="2"/>
              </a:rPr>
              <a:t>R</a:t>
            </a:r>
            <a:r>
              <a:rPr lang="en-CA" sz="2800" dirty="0">
                <a:solidFill>
                  <a:prstClr val="black"/>
                </a:solidFill>
                <a:sym typeface="Symbol" pitchFamily="18" charset="2"/>
              </a:rPr>
              <a:t>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2" y="4883596"/>
            <a:ext cx="4198233" cy="1633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431" y="4514264"/>
            <a:ext cx="55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4883596"/>
            <a:ext cx="4466021" cy="17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6932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000" dirty="0"/>
              <a:t>Find</a:t>
            </a:r>
            <a:r>
              <a:rPr lang="zh-CN" altLang="en-US" sz="3000" dirty="0"/>
              <a:t> </a:t>
            </a:r>
            <a:r>
              <a:rPr lang="en-CA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account</a:t>
            </a:r>
            <a:r>
              <a:rPr lang="zh-CN" altLang="en-US" sz="3000" dirty="0"/>
              <a:t> </a:t>
            </a:r>
            <a:r>
              <a:rPr lang="en-US" altLang="zh-CN" sz="3000" dirty="0"/>
              <a:t>with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en-CA" sz="3000" dirty="0"/>
              <a:t> largest balance</a:t>
            </a:r>
            <a:r>
              <a:rPr lang="en-US" altLang="zh-CN" sz="3000" dirty="0"/>
              <a:t>;</a:t>
            </a:r>
            <a:r>
              <a:rPr lang="zh-CN" altLang="en-US" sz="3000" dirty="0"/>
              <a:t> </a:t>
            </a:r>
            <a:r>
              <a:rPr lang="en-US" altLang="zh-CN" sz="3000" dirty="0"/>
              <a:t>return</a:t>
            </a:r>
            <a:r>
              <a:rPr lang="zh-CN" altLang="en-US" sz="3000" dirty="0"/>
              <a:t> </a:t>
            </a:r>
            <a:r>
              <a:rPr lang="en-US" altLang="zh-CN" sz="3000" i="1" dirty="0" err="1"/>
              <a:t>accNumber</a:t>
            </a:r>
            <a:endParaRPr lang="en-US" altLang="zh-CN" sz="30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600" dirty="0"/>
              <a:t>F</a:t>
            </a:r>
            <a:r>
              <a:rPr lang="en-CA" sz="2600" dirty="0" err="1"/>
              <a:t>ind</a:t>
            </a:r>
            <a:r>
              <a:rPr lang="en-CA" sz="2600" dirty="0"/>
              <a:t> accounts which are less than some other account</a:t>
            </a:r>
          </a:p>
          <a:p>
            <a:pPr marL="971550" lvl="1" indent="-514350">
              <a:buFont typeface="+mj-lt"/>
              <a:buAutoNum type="arabicPeriod"/>
            </a:pPr>
            <a:endParaRPr lang="en-CA" sz="2600" dirty="0"/>
          </a:p>
          <a:p>
            <a:pPr marL="971550" lvl="1" indent="-514350">
              <a:buFont typeface="+mj-lt"/>
              <a:buAutoNum type="arabicPeriod"/>
            </a:pPr>
            <a:endParaRPr lang="en-CA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600" dirty="0">
                <a:sym typeface="Symbol" pitchFamily="18" charset="2"/>
              </a:rPr>
              <a:t>Use</a:t>
            </a:r>
            <a:r>
              <a:rPr lang="zh-CN" altLang="en-US" sz="2600" dirty="0">
                <a:sym typeface="Symbol" pitchFamily="18" charset="2"/>
              </a:rPr>
              <a:t> </a:t>
            </a:r>
            <a:r>
              <a:rPr lang="en-CA" sz="2600" dirty="0">
                <a:sym typeface="Symbol" pitchFamily="18" charset="2"/>
              </a:rPr>
              <a:t>set difference to find the </a:t>
            </a:r>
            <a:r>
              <a:rPr lang="en-US" altLang="zh-CN" sz="2600" dirty="0">
                <a:sym typeface="Symbol" pitchFamily="18" charset="2"/>
              </a:rPr>
              <a:t>account</a:t>
            </a:r>
            <a:r>
              <a:rPr lang="zh-CN" altLang="en-US" sz="2600" dirty="0">
                <a:sym typeface="Symbol" pitchFamily="18" charset="2"/>
              </a:rPr>
              <a:t> </a:t>
            </a:r>
            <a:r>
              <a:rPr lang="en-US" altLang="zh-CN" sz="2600" dirty="0">
                <a:sym typeface="Symbol" pitchFamily="18" charset="2"/>
              </a:rPr>
              <a:t>with</a:t>
            </a:r>
            <a:r>
              <a:rPr lang="zh-CN" altLang="en-US" sz="2600" dirty="0">
                <a:sym typeface="Symbol" pitchFamily="18" charset="2"/>
              </a:rPr>
              <a:t> </a:t>
            </a:r>
            <a:r>
              <a:rPr lang="en-US" altLang="zh-CN" sz="2600" dirty="0">
                <a:sym typeface="Symbol" pitchFamily="18" charset="2"/>
              </a:rPr>
              <a:t>the</a:t>
            </a:r>
            <a:r>
              <a:rPr lang="zh-CN" altLang="en-US" sz="2600" dirty="0">
                <a:sym typeface="Symbol" pitchFamily="18" charset="2"/>
              </a:rPr>
              <a:t> </a:t>
            </a:r>
            <a:r>
              <a:rPr lang="en-CA" sz="2600" dirty="0">
                <a:sym typeface="Symbol" pitchFamily="18" charset="2"/>
              </a:rPr>
              <a:t>largest balance</a:t>
            </a:r>
            <a:endParaRPr lang="en-CA" dirty="0">
              <a:sym typeface="Symbol" pitchFamily="18" charset="2"/>
            </a:endParaRPr>
          </a:p>
          <a:p>
            <a:pPr lvl="1" eaLnBrk="1" hangingPunct="1"/>
            <a:endParaRPr lang="en-CA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Largest Balance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254865"/>
            <a:ext cx="8763000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i="1" baseline="-25000" dirty="0" err="1"/>
              <a:t>accNumber</a:t>
            </a:r>
            <a:r>
              <a:rPr lang="en-US" sz="2400" i="1" baseline="-25000" dirty="0"/>
              <a:t> </a:t>
            </a:r>
            <a:r>
              <a:rPr lang="en-US" sz="2400" dirty="0"/>
              <a:t>(</a:t>
            </a:r>
            <a:r>
              <a:rPr lang="en-CA" sz="2400" dirty="0">
                <a:sym typeface="Symbol" pitchFamily="18" charset="2"/>
              </a:rPr>
              <a:t>Account) –</a:t>
            </a:r>
          </a:p>
          <a:p>
            <a:pPr marL="0" lvl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  </a:t>
            </a:r>
            <a:r>
              <a:rPr lang="en-US" sz="2400" i="1" baseline="-25000" dirty="0" err="1"/>
              <a:t>account.accNumber</a:t>
            </a:r>
            <a:r>
              <a:rPr lang="en-US" sz="2400" dirty="0"/>
              <a:t>(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account.balance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 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d.balance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(Account × </a:t>
            </a:r>
            <a:r>
              <a:rPr lang="en-CA" sz="2400" i="1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 (Account))</a:t>
            </a:r>
            <a:r>
              <a:rPr lang="en-CA" sz="2400" dirty="0">
                <a:sym typeface="Symbol" pitchFamily="18" charset="2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3" r="19147" b="36394"/>
          <a:stretch/>
        </p:blipFill>
        <p:spPr>
          <a:xfrm>
            <a:off x="4380974" y="145623"/>
            <a:ext cx="4763026" cy="2195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362" y="3544540"/>
            <a:ext cx="70552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500"/>
              </a:spcBef>
            </a:pP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account.balance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 </a:t>
            </a:r>
            <a:r>
              <a:rPr lang="en-CA" sz="2400" i="1" baseline="-25000" dirty="0" err="1">
                <a:solidFill>
                  <a:srgbClr val="FF0000"/>
                </a:solidFill>
                <a:sym typeface="Symbol" pitchFamily="18" charset="2"/>
              </a:rPr>
              <a:t>d.balance</a:t>
            </a:r>
            <a:r>
              <a:rPr lang="en-CA" sz="2400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(Account × </a:t>
            </a:r>
            <a:r>
              <a:rPr lang="en-CA" sz="2400" i="1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CA" sz="2400" dirty="0">
                <a:solidFill>
                  <a:srgbClr val="FF0000"/>
                </a:solidFill>
                <a:sym typeface="Symbol" pitchFamily="18" charset="2"/>
              </a:rPr>
              <a:t> (Account))</a:t>
            </a:r>
          </a:p>
        </p:txBody>
      </p:sp>
    </p:spTree>
    <p:extLst>
      <p:ext uri="{BB962C8B-B14F-4D97-AF65-F5344CB8AC3E}">
        <p14:creationId xmlns:p14="http://schemas.microsoft.com/office/powerpoint/2010/main" val="11969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Core 5 operations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b="1" dirty="0">
                <a:solidFill>
                  <a:srgbClr val="ED7D31"/>
                </a:solidFill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b="1" dirty="0">
                <a:solidFill>
                  <a:srgbClr val="ED7D31"/>
                </a:solidFill>
                <a:sym typeface="Symbol" pitchFamily="18" charset="2"/>
              </a:rPr>
              <a:t></a:t>
            </a:r>
            <a:r>
              <a:rPr lang="en-US" dirty="0">
                <a:sym typeface="Symbol" pitchFamily="18" charset="2"/>
              </a:rPr>
              <a:t>)</a:t>
            </a:r>
            <a:endParaRPr lang="en-US" altLang="zh-CN" dirty="0"/>
          </a:p>
          <a:p>
            <a:pPr lvl="1"/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ED7D31"/>
                </a:solidFill>
              </a:rPr>
              <a:t>∪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Set Difference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ED7D31"/>
                </a:solidFill>
                <a:latin typeface="Times" pitchFamily="2" charset="0"/>
              </a:rPr>
              <a:t>-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Cross product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ED7D31"/>
                </a:solidFill>
              </a:rPr>
              <a:t>X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Additional operations</a:t>
            </a:r>
          </a:p>
          <a:p>
            <a:pPr lvl="1"/>
            <a:r>
              <a:rPr lang="en-US" altLang="zh-CN" dirty="0"/>
              <a:t>Rename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l-GR" altLang="zh-CN" b="1" dirty="0">
                <a:solidFill>
                  <a:srgbClr val="ED7D31"/>
                </a:solidFill>
              </a:rPr>
              <a:t>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Intersect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ED7D31"/>
                </a:solidFill>
              </a:rPr>
              <a:t>∩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/>
              <a:t>Join (</a:t>
            </a:r>
            <a:r>
              <a:rPr lang="en-US" altLang="zh-CN" b="1" dirty="0">
                <a:solidFill>
                  <a:srgbClr val="ED7D31"/>
                </a:solidFill>
              </a:rPr>
              <a:t>⨝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en-US" altLang="zh-CN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b="1" dirty="0"/>
              <a:t>Student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altLang="zh-CN" dirty="0" err="1"/>
              <a:t>last</a:t>
            </a:r>
            <a:r>
              <a:rPr lang="en-US" dirty="0" err="1"/>
              <a:t>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cgpa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101,</a:t>
            </a:r>
            <a:r>
              <a:rPr lang="zh-CN" altLang="en-US" dirty="0"/>
              <a:t> </a:t>
            </a:r>
            <a:r>
              <a:rPr lang="en-US" altLang="zh-CN" dirty="0"/>
              <a:t>Jordan,</a:t>
            </a:r>
            <a:r>
              <a:rPr lang="zh-CN" altLang="en-US" dirty="0"/>
              <a:t> </a:t>
            </a:r>
            <a:r>
              <a:rPr lang="en-US" altLang="zh-CN" dirty="0"/>
              <a:t>Michael,</a:t>
            </a:r>
            <a:r>
              <a:rPr lang="zh-CN" altLang="en-US" dirty="0"/>
              <a:t> </a:t>
            </a:r>
            <a:r>
              <a:rPr lang="en-US" altLang="zh-CN" dirty="0"/>
              <a:t>3.8</a:t>
            </a:r>
            <a:r>
              <a:rPr lang="en-US" dirty="0"/>
              <a:t> </a:t>
            </a:r>
          </a:p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  <a:p>
            <a:pPr lvl="1"/>
            <a:r>
              <a:rPr lang="en-US" altLang="zh-CN" dirty="0" err="1"/>
              <a:t>abc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CMPT,</a:t>
            </a:r>
            <a:r>
              <a:rPr lang="zh-CN" altLang="en-US" dirty="0"/>
              <a:t> </a:t>
            </a:r>
            <a:r>
              <a:rPr lang="en-US" altLang="zh-CN" dirty="0"/>
              <a:t>354,</a:t>
            </a:r>
            <a:r>
              <a:rPr lang="zh-CN" altLang="en-US" dirty="0"/>
              <a:t> </a:t>
            </a:r>
            <a:r>
              <a:rPr lang="en-US" altLang="zh-CN" dirty="0"/>
              <a:t>Fall</a:t>
            </a:r>
            <a:r>
              <a:rPr lang="zh-CN" altLang="en-US" dirty="0"/>
              <a:t> </a:t>
            </a:r>
            <a:r>
              <a:rPr lang="en-US" altLang="zh-CN" dirty="0"/>
              <a:t>2018,</a:t>
            </a:r>
            <a:r>
              <a:rPr lang="zh-CN" altLang="en-US" dirty="0"/>
              <a:t> </a:t>
            </a:r>
            <a:r>
              <a:rPr lang="en-US" altLang="zh-CN" dirty="0"/>
              <a:t>Jiannan</a:t>
            </a:r>
            <a:endParaRPr lang="en-US" dirty="0"/>
          </a:p>
          <a:p>
            <a:r>
              <a:rPr lang="en-US" b="1" dirty="0"/>
              <a:t>Took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grade)</a:t>
            </a:r>
          </a:p>
          <a:p>
            <a:pPr lvl="1"/>
            <a:r>
              <a:rPr lang="en-US" altLang="zh-CN" dirty="0"/>
              <a:t>101,</a:t>
            </a:r>
            <a:r>
              <a:rPr lang="zh-CN" altLang="en-US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DDDCA-CC02-8340-89BB-5978DE6DB938}"/>
              </a:ext>
            </a:extLst>
          </p:cNvPr>
          <p:cNvSpPr/>
          <p:nvPr/>
        </p:nvSpPr>
        <p:spPr>
          <a:xfrm>
            <a:off x="142874" y="5032016"/>
            <a:ext cx="8515350" cy="392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dirty="0"/>
              <a:t> </a:t>
            </a:r>
            <a:r>
              <a:rPr lang="en-CA" dirty="0" err="1"/>
              <a:t>sID</a:t>
            </a:r>
            <a:r>
              <a:rPr lang="en-CA" dirty="0"/>
              <a:t> of all students who have earned some grade over 80 and some grade below 50.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1101" y="5833131"/>
            <a:ext cx="5238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i="1" baseline="-25000" dirty="0" err="1">
                <a:solidFill>
                  <a:srgbClr val="FF0000"/>
                </a:solidFill>
              </a:rPr>
              <a:t>sID</a:t>
            </a:r>
            <a:r>
              <a:rPr lang="zh-CN" altLang="en-US" sz="20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CA" sz="2800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grade</a:t>
            </a:r>
            <a:r>
              <a:rPr lang="zh-CN" altLang="en-US" sz="2000" i="1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&gt;</a:t>
            </a:r>
            <a:r>
              <a:rPr lang="zh-CN" altLang="en-US" sz="2000" i="1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80</a:t>
            </a:r>
            <a:r>
              <a:rPr lang="zh-CN" altLang="en-US" sz="2000" i="1" baseline="-25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(Took))</a:t>
            </a:r>
            <a:r>
              <a:rPr lang="zh-CN" altLang="en-US" sz="2000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3200" i="1" dirty="0">
                <a:sym typeface="Symbol" pitchFamily="18" charset="2"/>
              </a:rPr>
              <a:t>∩</a:t>
            </a:r>
            <a:r>
              <a:rPr lang="zh-CN" altLang="en-US" sz="2000" i="1" dirty="0">
                <a:sym typeface="Symbol" pitchFamily="18" charset="2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</a:t>
            </a:r>
            <a:r>
              <a:rPr lang="en-US" altLang="zh-CN" sz="2000" i="1" baseline="-25000" dirty="0" err="1">
                <a:solidFill>
                  <a:schemeClr val="accent1"/>
                </a:solidFill>
                <a:ea typeface="Times New Roman" charset="0"/>
                <a:cs typeface="Times New Roman" charset="0"/>
              </a:rPr>
              <a:t>sID</a:t>
            </a:r>
            <a:r>
              <a:rPr lang="en-US" altLang="zh-CN" sz="2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CA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</a:t>
            </a:r>
            <a:r>
              <a:rPr lang="en-US" altLang="zh-CN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grade</a:t>
            </a:r>
            <a:r>
              <a:rPr lang="zh-CN" altLang="en-US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&lt;</a:t>
            </a:r>
            <a:r>
              <a:rPr lang="zh-CN" altLang="en-US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50</a:t>
            </a:r>
            <a:r>
              <a:rPr lang="zh-CN" altLang="en-US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(Took))</a:t>
            </a:r>
            <a:r>
              <a:rPr lang="zh-CN" altLang="en-US" sz="2000" i="1" baseline="-250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 </a:t>
            </a:r>
            <a:endParaRPr lang="en-US" sz="20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b="1" dirty="0"/>
              <a:t>Student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altLang="zh-CN" dirty="0" err="1"/>
              <a:t>last</a:t>
            </a:r>
            <a:r>
              <a:rPr lang="en-US" dirty="0" err="1"/>
              <a:t>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cgpa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101,</a:t>
            </a:r>
            <a:r>
              <a:rPr lang="zh-CN" altLang="en-US" dirty="0"/>
              <a:t> </a:t>
            </a:r>
            <a:r>
              <a:rPr lang="en-US" altLang="zh-CN" dirty="0"/>
              <a:t>Jordan,</a:t>
            </a:r>
            <a:r>
              <a:rPr lang="zh-CN" altLang="en-US" dirty="0"/>
              <a:t> </a:t>
            </a:r>
            <a:r>
              <a:rPr lang="en-US" altLang="zh-CN" dirty="0"/>
              <a:t>Michael,</a:t>
            </a:r>
            <a:r>
              <a:rPr lang="zh-CN" altLang="en-US" dirty="0"/>
              <a:t> </a:t>
            </a:r>
            <a:r>
              <a:rPr lang="en-US" altLang="zh-CN" dirty="0"/>
              <a:t>3.8</a:t>
            </a:r>
            <a:r>
              <a:rPr lang="en-US" dirty="0"/>
              <a:t> </a:t>
            </a:r>
          </a:p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  <a:p>
            <a:pPr lvl="1"/>
            <a:r>
              <a:rPr lang="en-US" altLang="zh-CN" dirty="0" err="1"/>
              <a:t>abc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CMPT,</a:t>
            </a:r>
            <a:r>
              <a:rPr lang="zh-CN" altLang="en-US" dirty="0"/>
              <a:t> </a:t>
            </a:r>
            <a:r>
              <a:rPr lang="en-US" altLang="zh-CN" dirty="0"/>
              <a:t>354,</a:t>
            </a:r>
            <a:r>
              <a:rPr lang="zh-CN" altLang="en-US" dirty="0"/>
              <a:t> </a:t>
            </a:r>
            <a:r>
              <a:rPr lang="en-US" altLang="zh-CN" dirty="0"/>
              <a:t>Fall</a:t>
            </a:r>
            <a:r>
              <a:rPr lang="zh-CN" altLang="en-US" dirty="0"/>
              <a:t> </a:t>
            </a:r>
            <a:r>
              <a:rPr lang="en-US" altLang="zh-CN" dirty="0"/>
              <a:t>2018,</a:t>
            </a:r>
            <a:r>
              <a:rPr lang="zh-CN" altLang="en-US" dirty="0"/>
              <a:t> </a:t>
            </a:r>
            <a:r>
              <a:rPr lang="en-US" altLang="zh-CN" dirty="0"/>
              <a:t>Jiannan</a:t>
            </a:r>
            <a:endParaRPr lang="en-US" dirty="0"/>
          </a:p>
          <a:p>
            <a:r>
              <a:rPr lang="en-US" b="1" dirty="0"/>
              <a:t>Took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grade)</a:t>
            </a:r>
          </a:p>
          <a:p>
            <a:pPr lvl="1"/>
            <a:r>
              <a:rPr lang="en-US" altLang="zh-CN" dirty="0"/>
              <a:t>101,</a:t>
            </a:r>
            <a:r>
              <a:rPr lang="zh-CN" altLang="en-US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89E16-B0E9-494D-BEA7-1F78A5B380E0}"/>
              </a:ext>
            </a:extLst>
          </p:cNvPr>
          <p:cNvSpPr/>
          <p:nvPr/>
        </p:nvSpPr>
        <p:spPr>
          <a:xfrm>
            <a:off x="821833" y="5139239"/>
            <a:ext cx="71580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Student number of all students who have taken CMPT 354</a:t>
            </a:r>
            <a:endParaRPr lang="en-CA" sz="1400" dirty="0">
              <a:solidFill>
                <a:prstClr val="white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5017" y="5687959"/>
            <a:ext cx="656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000" i="1" baseline="-25000" dirty="0" err="1">
                <a:solidFill>
                  <a:schemeClr val="accent6"/>
                </a:solidFill>
              </a:rPr>
              <a:t>sID</a:t>
            </a:r>
            <a:r>
              <a:rPr lang="zh-CN" altLang="en-US" sz="2000" i="1" baseline="-25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en-CA" sz="2800" dirty="0">
                <a:solidFill>
                  <a:srgbClr val="0F89E4"/>
                </a:solidFill>
                <a:sym typeface="Symbol" pitchFamily="18" charset="2"/>
              </a:rPr>
              <a:t></a:t>
            </a:r>
            <a:r>
              <a:rPr lang="en-US" altLang="zh-CN" sz="2000" i="1" baseline="-25000" dirty="0" err="1">
                <a:solidFill>
                  <a:srgbClr val="0F89E4"/>
                </a:solidFill>
                <a:sym typeface="Symbol" pitchFamily="18" charset="2"/>
              </a:rPr>
              <a:t>Offering.oID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0F89E4"/>
                </a:solidFill>
                <a:sym typeface="Symbol" pitchFamily="18" charset="2"/>
              </a:rPr>
              <a:t>=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olidFill>
                  <a:srgbClr val="0F89E4"/>
                </a:solidFill>
                <a:sym typeface="Symbol" pitchFamily="18" charset="2"/>
              </a:rPr>
              <a:t>Took.oID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sz="2000" b="1" i="1" baseline="-25000" dirty="0">
                <a:solidFill>
                  <a:srgbClr val="0F89E4"/>
                </a:solidFill>
                <a:sym typeface="Symbol" pitchFamily="18" charset="2"/>
              </a:rPr>
              <a:t></a:t>
            </a:r>
            <a:r>
              <a:rPr lang="zh-CN" altLang="en-US" sz="2000" b="1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olidFill>
                  <a:srgbClr val="0F89E4"/>
                </a:solidFill>
                <a:sym typeface="Symbol" pitchFamily="18" charset="2"/>
              </a:rPr>
              <a:t>dept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0F89E4"/>
                </a:solidFill>
                <a:sym typeface="Symbol" pitchFamily="18" charset="2"/>
              </a:rPr>
              <a:t>=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0F89E4"/>
                </a:solidFill>
                <a:sym typeface="Symbol" pitchFamily="18" charset="2"/>
              </a:rPr>
              <a:t>‘CMPT’</a:t>
            </a:r>
            <a:r>
              <a:rPr lang="en-US" sz="2000" i="1" baseline="-25000" dirty="0">
                <a:solidFill>
                  <a:srgbClr val="0F89E4"/>
                </a:solidFill>
                <a:sym typeface="Symbol" pitchFamily="18" charset="2"/>
              </a:rPr>
              <a:t> 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 err="1">
                <a:solidFill>
                  <a:srgbClr val="0F89E4"/>
                </a:solidFill>
                <a:sym typeface="Symbol" pitchFamily="18" charset="2"/>
              </a:rPr>
              <a:t>cNum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0F89E4"/>
                </a:solidFill>
                <a:sym typeface="Symbol" pitchFamily="18" charset="2"/>
              </a:rPr>
              <a:t>=</a:t>
            </a:r>
            <a:r>
              <a:rPr lang="zh-CN" altLang="en-US" sz="20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i="1" baseline="-25000" dirty="0">
                <a:solidFill>
                  <a:srgbClr val="0F89E4"/>
                </a:solidFill>
                <a:sym typeface="Symbol" pitchFamily="18" charset="2"/>
              </a:rPr>
              <a:t>354</a:t>
            </a:r>
            <a:r>
              <a:rPr lang="zh-CN" altLang="en-US" sz="2800" i="1" baseline="-25000" dirty="0">
                <a:solidFill>
                  <a:srgbClr val="0F89E4"/>
                </a:solidFill>
                <a:sym typeface="Symbol" pitchFamily="18" charset="2"/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Offering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Took</a:t>
            </a:r>
            <a:r>
              <a:rPr lang="en-US" altLang="zh-CN" sz="2000" dirty="0"/>
              <a:t>))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44037" y="4001294"/>
                <a:ext cx="2537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baseline="-25000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18" charset="2"/>
                        </a:rPr>
                        <m:t>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037" y="4001294"/>
                <a:ext cx="25375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(Inner)</a:t>
            </a:r>
            <a:r>
              <a:rPr lang="zh-CN" altLang="en-US" dirty="0"/>
              <a:t> </a:t>
            </a:r>
            <a:r>
              <a:rPr lang="en-US" altLang="zh-CN" dirty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/>
              <a:t>Motivation</a:t>
            </a:r>
          </a:p>
          <a:p>
            <a:pPr lvl="1"/>
            <a:r>
              <a:rPr lang="en-US" altLang="zh-CN" b="1" dirty="0">
                <a:solidFill>
                  <a:prstClr val="black"/>
                </a:solidFill>
              </a:rPr>
              <a:t>S</a:t>
            </a:r>
            <a:r>
              <a:rPr lang="en-CA" b="1" dirty="0" err="1">
                <a:solidFill>
                  <a:prstClr val="black"/>
                </a:solidFill>
              </a:rPr>
              <a:t>implify</a:t>
            </a:r>
            <a:r>
              <a:rPr lang="en-CA" b="1" dirty="0">
                <a:solidFill>
                  <a:prstClr val="black"/>
                </a:solidFill>
              </a:rPr>
              <a:t> some queries that require a Cartesian product</a:t>
            </a:r>
            <a:endParaRPr lang="en-US" b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srgbClr val="ED7D31"/>
                </a:solidFill>
              </a:rPr>
              <a:t>Natural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en-US" altLang="zh-CN" b="1" dirty="0">
                <a:solidFill>
                  <a:srgbClr val="ED7D31"/>
                </a:solidFill>
              </a:rPr>
              <a:t>Join: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mr-IN" dirty="0" err="1"/>
              <a:t>R</a:t>
            </a:r>
            <a:r>
              <a:rPr lang="mr-IN" dirty="0"/>
              <a:t> ⨝ </a:t>
            </a:r>
            <a:r>
              <a:rPr lang="mr-IN" dirty="0" err="1"/>
              <a:t>S</a:t>
            </a:r>
            <a:r>
              <a:rPr lang="mr-IN" dirty="0"/>
              <a:t> = π</a:t>
            </a:r>
            <a:r>
              <a:rPr lang="mr-IN" baseline="-25000" dirty="0" err="1"/>
              <a:t>A</a:t>
            </a:r>
            <a:r>
              <a:rPr lang="en-US" baseline="-25000" dirty="0"/>
              <a:t> </a:t>
            </a:r>
            <a:r>
              <a:rPr lang="mr-IN" dirty="0"/>
              <a:t>(</a:t>
            </a:r>
            <a:r>
              <a:rPr lang="mr-IN" dirty="0" err="1"/>
              <a:t>σ</a:t>
            </a:r>
            <a:r>
              <a:rPr lang="mr-IN" baseline="-25000" dirty="0" err="1"/>
              <a:t>θ</a:t>
            </a:r>
            <a:r>
              <a:rPr lang="mr-IN" dirty="0"/>
              <a:t>(</a:t>
            </a:r>
            <a:r>
              <a:rPr lang="mr-IN" dirty="0" err="1"/>
              <a:t>R</a:t>
            </a:r>
            <a:r>
              <a:rPr lang="mr-IN" dirty="0"/>
              <a:t> × </a:t>
            </a:r>
            <a:r>
              <a:rPr lang="mr-IN" dirty="0" err="1"/>
              <a:t>S</a:t>
            </a:r>
            <a:r>
              <a:rPr lang="mr-IN" dirty="0"/>
              <a:t>))</a:t>
            </a:r>
            <a:endParaRPr lang="en-US" dirty="0"/>
          </a:p>
          <a:p>
            <a:endParaRPr lang="en-US" dirty="0"/>
          </a:p>
          <a:p>
            <a:r>
              <a:rPr lang="en-US" altLang="zh-CN" b="1" dirty="0">
                <a:solidFill>
                  <a:srgbClr val="ED7D31"/>
                </a:solidFill>
              </a:rPr>
              <a:t>Theta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en-US" altLang="zh-CN" b="1" dirty="0">
                <a:solidFill>
                  <a:srgbClr val="ED7D31"/>
                </a:solidFill>
              </a:rPr>
              <a:t>Join: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mr-IN" altLang="zh-CN" dirty="0" err="1"/>
              <a:t>R</a:t>
            </a:r>
            <a:r>
              <a:rPr lang="mr-IN" altLang="zh-CN" dirty="0"/>
              <a:t> ⨝</a:t>
            </a:r>
            <a:r>
              <a:rPr lang="mr-IN" altLang="zh-CN" baseline="-25000" dirty="0" err="1"/>
              <a:t>θ</a:t>
            </a:r>
            <a:r>
              <a:rPr lang="mr-IN" altLang="zh-CN" dirty="0"/>
              <a:t> </a:t>
            </a:r>
            <a:r>
              <a:rPr lang="mr-IN" altLang="zh-CN" dirty="0" err="1"/>
              <a:t>S</a:t>
            </a:r>
            <a:r>
              <a:rPr lang="mr-IN" altLang="zh-CN" dirty="0"/>
              <a:t> = </a:t>
            </a:r>
            <a:r>
              <a:rPr lang="mr-IN" altLang="zh-CN" dirty="0" err="1"/>
              <a:t>σ</a:t>
            </a:r>
            <a:r>
              <a:rPr lang="mr-IN" altLang="zh-CN" baseline="-25000" dirty="0" err="1"/>
              <a:t>θ</a:t>
            </a:r>
            <a:r>
              <a:rPr lang="en-US" altLang="zh-CN" baseline="-25000" dirty="0"/>
              <a:t> </a:t>
            </a:r>
            <a:r>
              <a:rPr lang="mr-IN" altLang="zh-CN" dirty="0"/>
              <a:t>(</a:t>
            </a:r>
            <a:r>
              <a:rPr lang="mr-IN" altLang="zh-CN" dirty="0" err="1"/>
              <a:t>R</a:t>
            </a:r>
            <a:r>
              <a:rPr lang="mr-IN" altLang="zh-CN" dirty="0"/>
              <a:t> × </a:t>
            </a:r>
            <a:r>
              <a:rPr lang="mr-IN" altLang="zh-CN" dirty="0" err="1"/>
              <a:t>S</a:t>
            </a:r>
            <a:r>
              <a:rPr lang="mr-IN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fi-FI" b="1" dirty="0" err="1">
                <a:solidFill>
                  <a:srgbClr val="ED7D31"/>
                </a:solidFill>
              </a:rPr>
              <a:t>Equijoin</a:t>
            </a:r>
            <a:r>
              <a:rPr lang="fi-FI" b="1" dirty="0">
                <a:solidFill>
                  <a:srgbClr val="ED7D31"/>
                </a:solidFill>
              </a:rPr>
              <a:t>: </a:t>
            </a:r>
            <a:r>
              <a:rPr lang="fi-FI" dirty="0"/>
              <a:t>R ⨝</a:t>
            </a:r>
            <a:r>
              <a:rPr lang="fi-FI" baseline="-25000" dirty="0" err="1"/>
              <a:t>θ</a:t>
            </a:r>
            <a:r>
              <a:rPr lang="fi-FI" dirty="0"/>
              <a:t> S = </a:t>
            </a:r>
            <a:r>
              <a:rPr lang="fi-FI" dirty="0" err="1"/>
              <a:t>σ</a:t>
            </a:r>
            <a:r>
              <a:rPr lang="fi-FI" baseline="-25000" dirty="0" err="1"/>
              <a:t>θ</a:t>
            </a:r>
            <a:r>
              <a:rPr lang="fi-FI" dirty="0"/>
              <a:t> (R  ×  S)</a:t>
            </a:r>
          </a:p>
          <a:p>
            <a:pPr lvl="1"/>
            <a:r>
              <a:rPr lang="fi-FI" dirty="0"/>
              <a:t>Join </a:t>
            </a:r>
            <a:r>
              <a:rPr lang="fi-FI" dirty="0" err="1"/>
              <a:t>condition</a:t>
            </a:r>
            <a:r>
              <a:rPr lang="fi-FI" dirty="0"/>
              <a:t> </a:t>
            </a:r>
            <a:r>
              <a:rPr lang="fi-FI" dirty="0" err="1"/>
              <a:t>θ</a:t>
            </a:r>
            <a:r>
              <a:rPr lang="zh-CN" altLang="en-US" dirty="0"/>
              <a:t> </a:t>
            </a:r>
            <a:r>
              <a:rPr lang="fi-FI" dirty="0" err="1"/>
              <a:t>consists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of </a:t>
            </a:r>
            <a:r>
              <a:rPr lang="fi-FI" dirty="0" err="1"/>
              <a:t>equalities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Natural Join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800" dirty="0"/>
              <a:t>There is often a natural way to join two relations</a:t>
            </a:r>
          </a:p>
          <a:p>
            <a:pPr lvl="1"/>
            <a:r>
              <a:rPr lang="en-US" altLang="zh-CN" sz="2400" dirty="0"/>
              <a:t>Join</a:t>
            </a:r>
            <a:r>
              <a:rPr lang="zh-CN" altLang="en-US" sz="2400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</a:p>
          <a:p>
            <a:pPr lvl="1"/>
            <a:r>
              <a:rPr lang="en-US" altLang="zh-CN" sz="2400" dirty="0"/>
              <a:t>Eliminate</a:t>
            </a:r>
            <a:r>
              <a:rPr lang="zh-CN" altLang="en-US" sz="2400" dirty="0"/>
              <a:t> </a:t>
            </a:r>
            <a:r>
              <a:rPr lang="en-US" altLang="zh-CN" sz="2400" dirty="0"/>
              <a:t>duplicate</a:t>
            </a:r>
            <a:r>
              <a:rPr lang="zh-CN" altLang="en-US" sz="2400" dirty="0"/>
              <a:t> </a:t>
            </a:r>
            <a:r>
              <a:rPr lang="en-US" altLang="zh-CN" sz="2400" dirty="0"/>
              <a:t>common</a:t>
            </a:r>
            <a:r>
              <a:rPr lang="zh-CN" altLang="en-US" sz="2400" dirty="0"/>
              <a:t> </a:t>
            </a:r>
            <a:r>
              <a:rPr lang="en-US" altLang="zh-CN" sz="2400" dirty="0"/>
              <a:t>attributes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result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graphicFrame>
        <p:nvGraphicFramePr>
          <p:cNvPr id="15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814526"/>
              </p:ext>
            </p:extLst>
          </p:nvPr>
        </p:nvGraphicFramePr>
        <p:xfrm>
          <a:off x="381000" y="3533896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027442"/>
              </p:ext>
            </p:extLst>
          </p:nvPr>
        </p:nvGraphicFramePr>
        <p:xfrm>
          <a:off x="4591653" y="3533896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roup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744360"/>
              </p:ext>
            </p:extLst>
          </p:nvPr>
        </p:nvGraphicFramePr>
        <p:xfrm>
          <a:off x="381000" y="6065520"/>
          <a:ext cx="5106734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4842" y="3138166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653" y="3152896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5665410"/>
            <a:ext cx="28194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 </a:t>
            </a:r>
            <a:r>
              <a:rPr lang="en-US" sz="2000" b="1" dirty="0">
                <a:solidFill>
                  <a:schemeClr val="tx1"/>
                </a:solidFill>
              </a:rPr>
              <a:t>⋈</a:t>
            </a:r>
            <a:r>
              <a:rPr lang="en-CA" sz="2000" b="1" dirty="0">
                <a:solidFill>
                  <a:schemeClr val="tx1"/>
                </a:solidFill>
              </a:rPr>
              <a:t> Employee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Natural Join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dirty="0"/>
              <a:t>Meaning:</a:t>
            </a:r>
            <a:r>
              <a:rPr lang="zh-CN" altLang="en-US" sz="2800" dirty="0"/>
              <a:t> </a:t>
            </a:r>
            <a:endParaRPr lang="en-US" sz="2400" dirty="0"/>
          </a:p>
          <a:p>
            <a:r>
              <a:rPr lang="en-US" dirty="0"/>
              <a:t>Where: </a:t>
            </a:r>
          </a:p>
          <a:p>
            <a:pPr lvl="1"/>
            <a:r>
              <a:rPr lang="en-US" dirty="0"/>
              <a:t>Selection </a:t>
            </a:r>
            <a:r>
              <a:rPr lang="en-US" dirty="0" err="1"/>
              <a:t>σ</a:t>
            </a:r>
            <a:r>
              <a:rPr lang="en-US" baseline="-25000" dirty="0" err="1"/>
              <a:t>θ</a:t>
            </a:r>
            <a:r>
              <a:rPr lang="en-US" dirty="0"/>
              <a:t> checks equality </a:t>
            </a:r>
            <a:r>
              <a:rPr lang="en-US" dirty="0">
                <a:solidFill>
                  <a:srgbClr val="FF0000"/>
                </a:solidFill>
              </a:rPr>
              <a:t>of all common attributes </a:t>
            </a:r>
            <a:r>
              <a:rPr lang="en-US" dirty="0"/>
              <a:t>(i.e., attributes with same names) </a:t>
            </a:r>
          </a:p>
          <a:p>
            <a:pPr lvl="1"/>
            <a:r>
              <a:rPr lang="en-US" dirty="0"/>
              <a:t>Projection </a:t>
            </a:r>
            <a:r>
              <a:rPr lang="mr-IN" dirty="0"/>
              <a:t>π</a:t>
            </a:r>
            <a:r>
              <a:rPr lang="en-US" baseline="-25000" dirty="0"/>
              <a:t>A</a:t>
            </a:r>
            <a:r>
              <a:rPr lang="en-US" dirty="0"/>
              <a:t> eliminates duplicate </a:t>
            </a:r>
            <a:r>
              <a:rPr lang="en-US" dirty="0">
                <a:solidFill>
                  <a:srgbClr val="FF0000"/>
                </a:solidFill>
              </a:rPr>
              <a:t>common attributes</a:t>
            </a:r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/>
              <a:t>T</a:t>
            </a:r>
            <a:r>
              <a:rPr lang="en-US" sz="2800" dirty="0"/>
              <a:t>he natural join of two tables with </a:t>
            </a:r>
            <a:r>
              <a:rPr lang="en-US" sz="2800" i="1" dirty="0"/>
              <a:t>no fields in common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is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the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Cartesian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product</a:t>
            </a:r>
            <a:endParaRPr lang="en-US" sz="2800" i="1" dirty="0"/>
          </a:p>
          <a:p>
            <a:pPr lvl="1"/>
            <a:r>
              <a:rPr lang="en-US" altLang="zh-CN" sz="2400" dirty="0"/>
              <a:t>N</a:t>
            </a:r>
            <a:r>
              <a:rPr lang="en-US" sz="2400" dirty="0"/>
              <a:t>ot the empty set</a:t>
            </a:r>
          </a:p>
          <a:p>
            <a:pPr eaLnBrk="1" hangingPunct="1"/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6446" y="1804519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</a:t>
            </a:r>
            <a:r>
              <a:rPr lang="zh-CN" altLang="en-US" sz="3600" b="1" dirty="0"/>
              <a:t> </a:t>
            </a:r>
            <a:r>
              <a:rPr lang="en-US" sz="3600" b="1" dirty="0"/>
              <a:t>⋈ </a:t>
            </a:r>
            <a:r>
              <a:rPr lang="en-US" altLang="zh-CN" sz="3600" b="1" dirty="0"/>
              <a:t>S</a:t>
            </a:r>
            <a:endParaRPr lang="en-US" sz="3600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483560" y="2762904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zh-CN" altLang="en-US" sz="2800" dirty="0"/>
              <a:t> </a:t>
            </a:r>
            <a:r>
              <a:rPr lang="en-US" sz="2800" dirty="0"/>
              <a:t>⋈ </a:t>
            </a:r>
            <a:r>
              <a:rPr lang="en-US" altLang="zh-CN" sz="2800" dirty="0"/>
              <a:t>S</a:t>
            </a:r>
            <a:r>
              <a:rPr lang="zh-CN" altLang="en-US" sz="2800" baseline="-250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mr-IN" sz="2800" dirty="0"/>
              <a:t>π</a:t>
            </a:r>
            <a:r>
              <a:rPr lang="mr-IN" sz="2800" baseline="-25000" dirty="0" err="1"/>
              <a:t>A</a:t>
            </a:r>
            <a:r>
              <a:rPr lang="mr-IN" sz="2800" dirty="0"/>
              <a:t>(</a:t>
            </a:r>
            <a:r>
              <a:rPr lang="mr-IN" sz="2800" dirty="0" err="1"/>
              <a:t>σ</a:t>
            </a:r>
            <a:r>
              <a:rPr lang="mr-IN" sz="2800" baseline="-25000" dirty="0" err="1"/>
              <a:t>θ</a:t>
            </a:r>
            <a:r>
              <a:rPr lang="mr-IN" sz="2800" dirty="0"/>
              <a:t> (</a:t>
            </a:r>
            <a:r>
              <a:rPr lang="en-US" altLang="zh-CN" sz="2800" dirty="0"/>
              <a:t>R</a:t>
            </a:r>
            <a:r>
              <a:rPr lang="mr-IN" sz="2800" dirty="0"/>
              <a:t> × </a:t>
            </a:r>
            <a:r>
              <a:rPr lang="en-US" altLang="zh-CN" sz="2800" dirty="0"/>
              <a:t>S</a:t>
            </a:r>
            <a:r>
              <a:rPr lang="mr-IN" sz="2800" dirty="0"/>
              <a:t>))</a:t>
            </a:r>
            <a:r>
              <a:rPr lang="zh-CN" altLang="en-US" sz="2800" dirty="0"/>
              <a:t> 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955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Natural Join Example</a:t>
            </a:r>
          </a:p>
        </p:txBody>
      </p:sp>
      <p:graphicFrame>
        <p:nvGraphicFramePr>
          <p:cNvPr id="25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484822"/>
              </p:ext>
            </p:extLst>
          </p:nvPr>
        </p:nvGraphicFramePr>
        <p:xfrm>
          <a:off x="214312" y="1852111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15935"/>
              </p:ext>
            </p:extLst>
          </p:nvPr>
        </p:nvGraphicFramePr>
        <p:xfrm>
          <a:off x="4424965" y="1852111"/>
          <a:ext cx="4346355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1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210489"/>
              </p:ext>
            </p:extLst>
          </p:nvPr>
        </p:nvGraphicFramePr>
        <p:xfrm>
          <a:off x="1361794" y="5203418"/>
          <a:ext cx="5106734" cy="792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063284" y="1180660"/>
            <a:ext cx="1283234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R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5836" y="1145641"/>
            <a:ext cx="128323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265" y="4390022"/>
            <a:ext cx="782190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⋈</a:t>
            </a:r>
            <a:r>
              <a:rPr lang="en-CA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</a:rPr>
              <a:t>S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755612" y="4420799"/>
            <a:ext cx="6863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</a:rPr>
              <a:t>=</a:t>
            </a:r>
            <a:r>
              <a:rPr lang="zh-CN" altLang="en-US" sz="3200" b="1" dirty="0">
                <a:solidFill>
                  <a:prstClr val="black"/>
                </a:solidFill>
              </a:rPr>
              <a:t> </a:t>
            </a:r>
            <a:r>
              <a:rPr lang="mr-IN" sz="3200" dirty="0">
                <a:solidFill>
                  <a:prstClr val="black"/>
                </a:solidFill>
              </a:rPr>
              <a:t>π</a:t>
            </a:r>
            <a:r>
              <a:rPr lang="mr-IN" sz="3200" baseline="-25000" dirty="0" err="1">
                <a:solidFill>
                  <a:prstClr val="black"/>
                </a:solidFill>
              </a:rPr>
              <a:t>A</a:t>
            </a:r>
            <a:r>
              <a:rPr lang="en-US" sz="3200" baseline="-25000" dirty="0">
                <a:solidFill>
                  <a:prstClr val="black"/>
                </a:solidFill>
              </a:rPr>
              <a:t>,</a:t>
            </a:r>
            <a:r>
              <a:rPr lang="mr-IN" sz="3200" baseline="-25000" dirty="0" err="1">
                <a:solidFill>
                  <a:prstClr val="black"/>
                </a:solidFill>
              </a:rPr>
              <a:t>B</a:t>
            </a:r>
            <a:r>
              <a:rPr lang="en-US" sz="3200" baseline="-25000" dirty="0">
                <a:solidFill>
                  <a:prstClr val="black"/>
                </a:solidFill>
              </a:rPr>
              <a:t>,</a:t>
            </a:r>
            <a:r>
              <a:rPr lang="mr-IN" sz="3200" baseline="-25000" dirty="0">
                <a:solidFill>
                  <a:prstClr val="black"/>
                </a:solidFill>
              </a:rPr>
              <a:t>C</a:t>
            </a:r>
            <a:r>
              <a:rPr lang="en-US" sz="3200" baseline="-25000" dirty="0">
                <a:solidFill>
                  <a:prstClr val="black"/>
                </a:solidFill>
              </a:rPr>
              <a:t>,</a:t>
            </a:r>
            <a:r>
              <a:rPr lang="en-US" altLang="zh-CN" sz="3200" baseline="-25000" dirty="0">
                <a:solidFill>
                  <a:prstClr val="black"/>
                </a:solidFill>
              </a:rPr>
              <a:t>D,E</a:t>
            </a:r>
            <a:r>
              <a:rPr lang="mr-IN" sz="3200" dirty="0">
                <a:solidFill>
                  <a:prstClr val="black"/>
                </a:solidFill>
              </a:rPr>
              <a:t>(</a:t>
            </a:r>
            <a:r>
              <a:rPr lang="mr-IN" sz="3200" dirty="0" err="1">
                <a:solidFill>
                  <a:prstClr val="black"/>
                </a:solidFill>
              </a:rPr>
              <a:t>σ</a:t>
            </a:r>
            <a:r>
              <a:rPr lang="en-US" altLang="zh-CN" sz="3200" baseline="-25000" dirty="0">
                <a:solidFill>
                  <a:prstClr val="black"/>
                </a:solidFill>
              </a:rPr>
              <a:t>R.A=S.A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en-US" sz="3200" b="1" baseline="-25000" dirty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baseline="-25000" dirty="0">
                <a:solidFill>
                  <a:prstClr val="black"/>
                </a:solidFill>
              </a:rPr>
              <a:t>R.B=S.B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en-US" sz="3200" b="1" baseline="-25000" dirty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mr-IN" sz="3200" baseline="-25000" dirty="0" err="1">
                <a:solidFill>
                  <a:prstClr val="black"/>
                </a:solidFill>
              </a:rPr>
              <a:t>R</a:t>
            </a:r>
            <a:r>
              <a:rPr lang="mr-IN" sz="3200" baseline="-25000" dirty="0">
                <a:solidFill>
                  <a:prstClr val="black"/>
                </a:solidFill>
              </a:rPr>
              <a:t>.</a:t>
            </a:r>
            <a:r>
              <a:rPr lang="en-US" altLang="zh-CN" sz="3200" baseline="-25000" dirty="0">
                <a:solidFill>
                  <a:prstClr val="black"/>
                </a:solidFill>
              </a:rPr>
              <a:t>C</a:t>
            </a:r>
            <a:r>
              <a:rPr lang="mr-IN" sz="3200" baseline="-25000" dirty="0">
                <a:solidFill>
                  <a:prstClr val="black"/>
                </a:solidFill>
              </a:rPr>
              <a:t>=</a:t>
            </a:r>
            <a:r>
              <a:rPr lang="mr-IN" sz="3200" baseline="-25000" dirty="0" err="1">
                <a:solidFill>
                  <a:prstClr val="black"/>
                </a:solidFill>
              </a:rPr>
              <a:t>S</a:t>
            </a:r>
            <a:r>
              <a:rPr lang="mr-IN" sz="3200" baseline="-25000" dirty="0">
                <a:solidFill>
                  <a:prstClr val="black"/>
                </a:solidFill>
              </a:rPr>
              <a:t>.</a:t>
            </a:r>
            <a:r>
              <a:rPr lang="en-US" altLang="zh-CN" sz="3200" baseline="-25000" dirty="0">
                <a:solidFill>
                  <a:prstClr val="black"/>
                </a:solidFill>
              </a:rPr>
              <a:t>C</a:t>
            </a:r>
            <a:r>
              <a:rPr lang="zh-CN" altLang="en-US" sz="3200" baseline="-25000" dirty="0">
                <a:solidFill>
                  <a:prstClr val="black"/>
                </a:solidFill>
              </a:rPr>
              <a:t> </a:t>
            </a:r>
            <a:r>
              <a:rPr lang="mr-IN" sz="3200" dirty="0">
                <a:solidFill>
                  <a:prstClr val="black"/>
                </a:solidFill>
              </a:rPr>
              <a:t>(</a:t>
            </a:r>
            <a:r>
              <a:rPr lang="mr-IN" sz="3200" dirty="0" err="1">
                <a:solidFill>
                  <a:prstClr val="black"/>
                </a:solidFill>
              </a:rPr>
              <a:t>R</a:t>
            </a:r>
            <a:r>
              <a:rPr lang="mr-IN" sz="3200" dirty="0">
                <a:solidFill>
                  <a:prstClr val="black"/>
                </a:solidFill>
              </a:rPr>
              <a:t> × </a:t>
            </a:r>
            <a:r>
              <a:rPr lang="mr-IN" sz="3200" dirty="0" err="1">
                <a:solidFill>
                  <a:prstClr val="black"/>
                </a:solidFill>
              </a:rPr>
              <a:t>S</a:t>
            </a:r>
            <a:r>
              <a:rPr lang="mr-IN" sz="3200" dirty="0">
                <a:solidFill>
                  <a:prstClr val="black"/>
                </a:solidFill>
              </a:rPr>
              <a:t>))</a:t>
            </a:r>
            <a:endParaRPr lang="en-CA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Relational Query Languages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482849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Query languages allow the manipulation and retrieval of data from a database</a:t>
            </a:r>
          </a:p>
          <a:p>
            <a:pPr eaLnBrk="1" hangingPunct="1"/>
            <a:endParaRPr lang="en-US" sz="2800" dirty="0"/>
          </a:p>
          <a:p>
            <a:r>
              <a:rPr lang="en-US" dirty="0"/>
              <a:t>Traditionally: QL != programming language</a:t>
            </a:r>
          </a:p>
          <a:p>
            <a:pPr lvl="1"/>
            <a:r>
              <a:rPr lang="en-US" dirty="0"/>
              <a:t>Doesn’t need to be </a:t>
            </a:r>
            <a:r>
              <a:rPr lang="en-US" dirty="0" err="1"/>
              <a:t>turing</a:t>
            </a:r>
            <a:r>
              <a:rPr lang="en-US" dirty="0"/>
              <a:t> complete</a:t>
            </a:r>
          </a:p>
          <a:p>
            <a:pPr lvl="1"/>
            <a:r>
              <a:rPr lang="en-US" dirty="0"/>
              <a:t>Not designed for computation</a:t>
            </a:r>
          </a:p>
          <a:p>
            <a:pPr lvl="1"/>
            <a:r>
              <a:rPr lang="en-US" dirty="0"/>
              <a:t>Supports easy, efficient access to large databases </a:t>
            </a:r>
          </a:p>
          <a:p>
            <a:pPr lvl="1"/>
            <a:endParaRPr lang="en-US" dirty="0"/>
          </a:p>
          <a:p>
            <a:r>
              <a:rPr lang="en-US" dirty="0"/>
              <a:t>Recent</a:t>
            </a:r>
            <a:r>
              <a:rPr lang="zh-CN" altLang="en-US" dirty="0"/>
              <a:t> </a:t>
            </a:r>
            <a:r>
              <a:rPr lang="en-US" dirty="0"/>
              <a:t>Years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involves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  <a:p>
            <a:pPr lvl="1"/>
            <a:r>
              <a:rPr lang="en-US" dirty="0"/>
              <a:t>QL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expressing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endParaRPr lang="en-US" dirty="0"/>
          </a:p>
          <a:p>
            <a:pPr lvl="1"/>
            <a:endParaRPr lang="en-US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5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Theta Join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997360"/>
            <a:ext cx="8515350" cy="24173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Most</a:t>
            </a:r>
            <a:r>
              <a:rPr lang="zh-CN" altLang="en-US" sz="2800" dirty="0"/>
              <a:t> </a:t>
            </a:r>
            <a:r>
              <a:rPr lang="en-US" altLang="zh-CN" sz="2800" dirty="0"/>
              <a:t>general</a:t>
            </a:r>
            <a:r>
              <a:rPr lang="zh-CN" altLang="en-US" sz="2800" dirty="0"/>
              <a:t> </a:t>
            </a:r>
            <a:r>
              <a:rPr lang="en-US" altLang="zh-CN" sz="2800" dirty="0"/>
              <a:t>form</a:t>
            </a:r>
          </a:p>
          <a:p>
            <a:pPr lvl="1"/>
            <a:r>
              <a:rPr lang="el-GR" dirty="0"/>
              <a:t>θ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altLang="zh-CN" sz="2400" dirty="0"/>
          </a:p>
          <a:p>
            <a:r>
              <a:rPr lang="en-US" altLang="zh-CN" dirty="0"/>
              <a:t>No projection in this case!</a:t>
            </a:r>
          </a:p>
          <a:p>
            <a:pPr lvl="1"/>
            <a:r>
              <a:rPr lang="en-US" dirty="0"/>
              <a:t>Result schema same as cross product</a:t>
            </a:r>
            <a:endParaRPr lang="en-US" altLang="zh-CN" dirty="0"/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9317" y="1671797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</a:t>
            </a:r>
            <a:r>
              <a:rPr lang="zh-CN" altLang="en-US" sz="3600" b="1" dirty="0"/>
              <a:t> </a:t>
            </a:r>
            <a:r>
              <a:rPr lang="en-US" sz="3600" b="1" dirty="0"/>
              <a:t>⋈</a:t>
            </a:r>
            <a:r>
              <a:rPr lang="el-GR" sz="3600" dirty="0"/>
              <a:t> </a:t>
            </a:r>
            <a:r>
              <a:rPr lang="el-GR" sz="3600" baseline="-25000" dirty="0"/>
              <a:t>θ</a:t>
            </a:r>
            <a:r>
              <a:rPr lang="en-US" sz="3600" b="1" dirty="0"/>
              <a:t> 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=</a:t>
            </a:r>
            <a:r>
              <a:rPr lang="mr-IN" sz="3600" b="1" dirty="0"/>
              <a:t> </a:t>
            </a:r>
            <a:r>
              <a:rPr lang="mr-IN" sz="3600" b="1" dirty="0" err="1"/>
              <a:t>σ</a:t>
            </a:r>
            <a:r>
              <a:rPr lang="el-GR" sz="3600" baseline="-25000" dirty="0"/>
              <a:t> θ</a:t>
            </a:r>
            <a:r>
              <a:rPr lang="zh-CN" altLang="en-US" sz="3600" baseline="-25000" dirty="0"/>
              <a:t> </a:t>
            </a:r>
            <a:r>
              <a:rPr lang="mr-IN" sz="3600" b="1" dirty="0"/>
              <a:t>(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 </a:t>
            </a:r>
            <a:r>
              <a:rPr lang="mr-IN" sz="3600" b="1" dirty="0" err="1"/>
              <a:t>x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</a:t>
            </a:r>
            <a:r>
              <a:rPr lang="mr-IN" sz="36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834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Theta Join Example</a:t>
            </a:r>
          </a:p>
        </p:txBody>
      </p:sp>
      <p:graphicFrame>
        <p:nvGraphicFramePr>
          <p:cNvPr id="25" name="Group 5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1898404"/>
              </p:ext>
            </p:extLst>
          </p:nvPr>
        </p:nvGraphicFramePr>
        <p:xfrm>
          <a:off x="381000" y="1629620"/>
          <a:ext cx="3966845" cy="23774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1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33033946"/>
              </p:ext>
            </p:extLst>
          </p:nvPr>
        </p:nvGraphicFramePr>
        <p:xfrm>
          <a:off x="4495800" y="1629620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7989" name="Group 18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25571044"/>
              </p:ext>
            </p:extLst>
          </p:nvPr>
        </p:nvGraphicFramePr>
        <p:xfrm>
          <a:off x="381000" y="4572628"/>
          <a:ext cx="7862888" cy="19812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Danvers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64000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4174708"/>
            <a:ext cx="487680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 </a:t>
            </a:r>
            <a:r>
              <a:rPr lang="en-US" sz="2000" b="1" dirty="0">
                <a:solidFill>
                  <a:schemeClr val="tx1"/>
                </a:solidFill>
              </a:rPr>
              <a:t>⋈</a:t>
            </a:r>
            <a:r>
              <a:rPr lang="en-US" sz="2000" b="1" baseline="-25000" dirty="0" err="1">
                <a:solidFill>
                  <a:schemeClr val="tx1"/>
                </a:solidFill>
                <a:sym typeface="Symbol" pitchFamily="18" charset="2"/>
              </a:rPr>
              <a:t>Customer.sin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2000" b="1" baseline="-25000" dirty="0">
                <a:solidFill>
                  <a:schemeClr val="tx1"/>
                </a:solidFill>
                <a:sym typeface="Symbol" pitchFamily="18" charset="2"/>
              </a:rPr>
              <a:t>Employee.sin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842" y="1233890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1248620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1A1E-4CB0-4D37-9CCB-B8E21FE460B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Equi</a:t>
            </a:r>
            <a:r>
              <a:rPr lang="en-US" altLang="zh-CN" dirty="0"/>
              <a:t>-</a:t>
            </a:r>
            <a:r>
              <a:rPr lang="en-US" dirty="0"/>
              <a:t>Joins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506662"/>
            <a:ext cx="7886700" cy="490698"/>
          </a:xfrm>
        </p:spPr>
        <p:txBody>
          <a:bodyPr/>
          <a:lstStyle/>
          <a:p>
            <a:r>
              <a:rPr lang="en-US" dirty="0"/>
              <a:t>A theta join where </a:t>
            </a:r>
            <a:r>
              <a:rPr lang="en-US" dirty="0" err="1"/>
              <a:t>θ</a:t>
            </a:r>
            <a:r>
              <a:rPr lang="en-US" dirty="0"/>
              <a:t> is an equality predicate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9317" y="1671797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</a:t>
            </a:r>
            <a:r>
              <a:rPr lang="zh-CN" altLang="en-US" sz="3600" b="1" dirty="0"/>
              <a:t> </a:t>
            </a:r>
            <a:r>
              <a:rPr lang="en-US" sz="3600" b="1" dirty="0"/>
              <a:t>⋈</a:t>
            </a:r>
            <a:r>
              <a:rPr lang="el-GR" sz="3600" dirty="0"/>
              <a:t> </a:t>
            </a:r>
            <a:r>
              <a:rPr lang="el-GR" sz="3600" baseline="-25000" dirty="0"/>
              <a:t>θ</a:t>
            </a:r>
            <a:r>
              <a:rPr lang="en-US" sz="3600" b="1" dirty="0"/>
              <a:t> 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=</a:t>
            </a:r>
            <a:r>
              <a:rPr lang="mr-IN" sz="3600" b="1" dirty="0"/>
              <a:t> </a:t>
            </a:r>
            <a:r>
              <a:rPr lang="mr-IN" sz="3600" b="1" dirty="0" err="1"/>
              <a:t>σ</a:t>
            </a:r>
            <a:r>
              <a:rPr lang="el-GR" sz="3600" baseline="-25000" dirty="0"/>
              <a:t> θ</a:t>
            </a:r>
            <a:r>
              <a:rPr lang="zh-CN" altLang="en-US" sz="3600" baseline="-25000" dirty="0"/>
              <a:t> </a:t>
            </a:r>
            <a:r>
              <a:rPr lang="mr-IN" sz="3600" b="1" dirty="0"/>
              <a:t>(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 </a:t>
            </a:r>
            <a:r>
              <a:rPr lang="mr-IN" sz="3600" b="1" dirty="0" err="1"/>
              <a:t>x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</a:t>
            </a:r>
            <a:r>
              <a:rPr lang="mr-IN" sz="3600" b="1" dirty="0"/>
              <a:t>) </a:t>
            </a:r>
          </a:p>
        </p:txBody>
      </p:sp>
      <p:graphicFrame>
        <p:nvGraphicFramePr>
          <p:cNvPr id="7" name="Group 5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0840"/>
              </p:ext>
            </p:extLst>
          </p:nvPr>
        </p:nvGraphicFramePr>
        <p:xfrm>
          <a:off x="381000" y="3408393"/>
          <a:ext cx="3966845" cy="19812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Xander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Harris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Cordelia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Rupert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23670"/>
              </p:ext>
            </p:extLst>
          </p:nvPr>
        </p:nvGraphicFramePr>
        <p:xfrm>
          <a:off x="4591653" y="3408393"/>
          <a:ext cx="4539743" cy="15849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3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Clark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80000.55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396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Dawn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Allen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41000.21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4842" y="301266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1653" y="3027393"/>
            <a:ext cx="128323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Employee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5539907"/>
            <a:ext cx="54938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Customer </a:t>
            </a:r>
            <a:r>
              <a:rPr lang="en-US" sz="2000" b="1" dirty="0">
                <a:solidFill>
                  <a:schemeClr val="tx1"/>
                </a:solidFill>
              </a:rPr>
              <a:t>⋈</a:t>
            </a:r>
            <a:r>
              <a:rPr lang="en-US" sz="2000" b="1" baseline="-25000" dirty="0" err="1">
                <a:solidFill>
                  <a:schemeClr val="tx1"/>
                </a:solidFill>
                <a:sym typeface="Symbol" pitchFamily="18" charset="2"/>
              </a:rPr>
              <a:t>Customer.sin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baseline="-25000" dirty="0" err="1">
                <a:solidFill>
                  <a:schemeClr val="tx1"/>
                </a:solidFill>
                <a:sym typeface="Symbol" pitchFamily="18" charset="2"/>
              </a:rPr>
              <a:t>Employee.sin</a:t>
            </a:r>
            <a:r>
              <a:rPr lang="en-CA" sz="2000" b="1" dirty="0">
                <a:solidFill>
                  <a:schemeClr val="tx1"/>
                </a:solidFill>
              </a:rPr>
              <a:t> Employee</a:t>
            </a:r>
            <a:endParaRPr lang="en-CA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Group 1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895868"/>
              </p:ext>
            </p:extLst>
          </p:nvPr>
        </p:nvGraphicFramePr>
        <p:xfrm>
          <a:off x="380999" y="6041922"/>
          <a:ext cx="7862888" cy="79248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birth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Buffy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22000.78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(Inner)</a:t>
            </a:r>
            <a:r>
              <a:rPr lang="zh-CN" altLang="en-US" dirty="0"/>
              <a:t> </a:t>
            </a:r>
            <a:r>
              <a:rPr lang="en-US" altLang="zh-CN" dirty="0"/>
              <a:t>Joins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ED7D31"/>
                </a:solidFill>
              </a:rPr>
              <a:t>Natural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en-US" altLang="zh-CN" b="1" dirty="0">
                <a:solidFill>
                  <a:srgbClr val="ED7D31"/>
                </a:solidFill>
              </a:rPr>
              <a:t>Join: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mr-IN" dirty="0" err="1"/>
              <a:t>R</a:t>
            </a:r>
            <a:r>
              <a:rPr lang="mr-IN" dirty="0"/>
              <a:t> ⨝ </a:t>
            </a:r>
            <a:r>
              <a:rPr lang="mr-IN" dirty="0" err="1"/>
              <a:t>S</a:t>
            </a:r>
            <a:r>
              <a:rPr lang="mr-IN" dirty="0"/>
              <a:t> = π</a:t>
            </a:r>
            <a:r>
              <a:rPr lang="mr-IN" baseline="-25000" dirty="0" err="1"/>
              <a:t>A</a:t>
            </a:r>
            <a:r>
              <a:rPr lang="en-US" dirty="0"/>
              <a:t> </a:t>
            </a:r>
            <a:r>
              <a:rPr lang="mr-IN" dirty="0"/>
              <a:t>(</a:t>
            </a:r>
            <a:r>
              <a:rPr lang="mr-IN" dirty="0" err="1"/>
              <a:t>σ</a:t>
            </a:r>
            <a:r>
              <a:rPr lang="mr-IN" baseline="-25000" dirty="0" err="1"/>
              <a:t>θ</a:t>
            </a:r>
            <a:r>
              <a:rPr lang="mr-IN" dirty="0"/>
              <a:t>(</a:t>
            </a:r>
            <a:r>
              <a:rPr lang="mr-IN" dirty="0" err="1"/>
              <a:t>R</a:t>
            </a:r>
            <a:r>
              <a:rPr lang="en-US" dirty="0"/>
              <a:t> </a:t>
            </a:r>
            <a:r>
              <a:rPr lang="mr-IN" dirty="0"/>
              <a:t>×</a:t>
            </a:r>
            <a:r>
              <a:rPr lang="en-US" dirty="0"/>
              <a:t> </a:t>
            </a:r>
            <a:r>
              <a:rPr lang="mr-IN" dirty="0" err="1"/>
              <a:t>S</a:t>
            </a:r>
            <a:r>
              <a:rPr lang="mr-IN" dirty="0"/>
              <a:t>))</a:t>
            </a:r>
            <a:endParaRPr lang="en-US" dirty="0"/>
          </a:p>
          <a:p>
            <a:pPr lvl="1"/>
            <a:r>
              <a:rPr lang="en-US" dirty="0"/>
              <a:t>Equality on all fields with same name in R and in S </a:t>
            </a:r>
          </a:p>
          <a:p>
            <a:pPr lvl="1"/>
            <a:r>
              <a:rPr lang="en-US" dirty="0"/>
              <a:t>Projection π</a:t>
            </a:r>
            <a:r>
              <a:rPr lang="en-US" baseline="-25000" dirty="0"/>
              <a:t>A</a:t>
            </a:r>
            <a:r>
              <a:rPr lang="en-US" dirty="0"/>
              <a:t> drops all redundant attributes</a:t>
            </a:r>
          </a:p>
          <a:p>
            <a:pPr lvl="1"/>
            <a:endParaRPr lang="en-US" dirty="0"/>
          </a:p>
          <a:p>
            <a:r>
              <a:rPr lang="en-US" altLang="zh-CN" b="1" dirty="0">
                <a:solidFill>
                  <a:srgbClr val="ED7D31"/>
                </a:solidFill>
              </a:rPr>
              <a:t>Theta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en-US" altLang="zh-CN" b="1" dirty="0">
                <a:solidFill>
                  <a:srgbClr val="ED7D31"/>
                </a:solidFill>
              </a:rPr>
              <a:t>Join:</a:t>
            </a:r>
            <a:r>
              <a:rPr lang="zh-CN" altLang="en-US" b="1" dirty="0">
                <a:solidFill>
                  <a:srgbClr val="ED7D31"/>
                </a:solidFill>
              </a:rPr>
              <a:t> </a:t>
            </a:r>
            <a:r>
              <a:rPr lang="mr-IN" altLang="zh-CN" dirty="0" err="1"/>
              <a:t>R</a:t>
            </a:r>
            <a:r>
              <a:rPr lang="mr-IN" altLang="zh-CN" dirty="0"/>
              <a:t> ⨝</a:t>
            </a:r>
            <a:r>
              <a:rPr lang="mr-IN" altLang="zh-CN" baseline="-25000" dirty="0" err="1"/>
              <a:t>θ</a:t>
            </a:r>
            <a:r>
              <a:rPr lang="mr-IN" altLang="zh-CN" dirty="0"/>
              <a:t> </a:t>
            </a:r>
            <a:r>
              <a:rPr lang="mr-IN" altLang="zh-CN" dirty="0" err="1"/>
              <a:t>S</a:t>
            </a:r>
            <a:r>
              <a:rPr lang="mr-IN" altLang="zh-CN" dirty="0"/>
              <a:t> = </a:t>
            </a:r>
            <a:r>
              <a:rPr lang="mr-IN" altLang="zh-CN" dirty="0" err="1"/>
              <a:t>σ</a:t>
            </a:r>
            <a:r>
              <a:rPr lang="mr-IN" altLang="zh-CN" baseline="-25000" dirty="0" err="1"/>
              <a:t>θ</a:t>
            </a:r>
            <a:r>
              <a:rPr lang="en-US" altLang="zh-CN" dirty="0"/>
              <a:t> </a:t>
            </a:r>
            <a:r>
              <a:rPr lang="mr-IN" altLang="zh-CN" dirty="0"/>
              <a:t>(</a:t>
            </a:r>
            <a:r>
              <a:rPr lang="mr-IN" altLang="zh-CN" dirty="0" err="1"/>
              <a:t>R</a:t>
            </a:r>
            <a:r>
              <a:rPr lang="en-US" altLang="zh-CN" dirty="0"/>
              <a:t> </a:t>
            </a:r>
            <a:r>
              <a:rPr lang="mr-IN" altLang="zh-CN" dirty="0"/>
              <a:t>×</a:t>
            </a:r>
            <a:r>
              <a:rPr lang="en-US" altLang="zh-CN" dirty="0"/>
              <a:t> </a:t>
            </a:r>
            <a:r>
              <a:rPr lang="mr-IN" altLang="zh-CN" dirty="0" err="1"/>
              <a:t>S</a:t>
            </a:r>
            <a:r>
              <a:rPr lang="mr-IN" altLang="zh-CN" dirty="0"/>
              <a:t>)</a:t>
            </a:r>
            <a:endParaRPr lang="en-US" altLang="zh-CN" dirty="0"/>
          </a:p>
          <a:p>
            <a:pPr lvl="1"/>
            <a:r>
              <a:rPr lang="en-US" dirty="0"/>
              <a:t>Join of R and S with a join condition </a:t>
            </a:r>
            <a:r>
              <a:rPr lang="en-US" dirty="0" err="1"/>
              <a:t>θ</a:t>
            </a:r>
            <a:endParaRPr lang="en-US" dirty="0"/>
          </a:p>
          <a:p>
            <a:pPr lvl="1"/>
            <a:r>
              <a:rPr lang="en-US" dirty="0"/>
              <a:t>Cross-product followed by selection </a:t>
            </a:r>
            <a:r>
              <a:rPr lang="en-US" dirty="0" err="1"/>
              <a:t>θ</a:t>
            </a:r>
            <a:endParaRPr lang="en-US" dirty="0"/>
          </a:p>
          <a:p>
            <a:pPr lvl="1"/>
            <a:r>
              <a:rPr lang="en-US" dirty="0"/>
              <a:t>No projection</a:t>
            </a:r>
          </a:p>
          <a:p>
            <a:pPr lvl="1"/>
            <a:endParaRPr lang="en-US" dirty="0"/>
          </a:p>
          <a:p>
            <a:r>
              <a:rPr lang="fi-FI" b="1" dirty="0" err="1">
                <a:solidFill>
                  <a:srgbClr val="ED7D31"/>
                </a:solidFill>
              </a:rPr>
              <a:t>Equijoin</a:t>
            </a:r>
            <a:r>
              <a:rPr lang="fi-FI" b="1" dirty="0">
                <a:solidFill>
                  <a:srgbClr val="ED7D31"/>
                </a:solidFill>
              </a:rPr>
              <a:t>: </a:t>
            </a:r>
            <a:r>
              <a:rPr lang="fi-FI" dirty="0"/>
              <a:t>R ⨝</a:t>
            </a:r>
            <a:r>
              <a:rPr lang="fi-FI" baseline="-25000" dirty="0" err="1"/>
              <a:t>θ</a:t>
            </a:r>
            <a:r>
              <a:rPr lang="fi-FI" dirty="0"/>
              <a:t> S = </a:t>
            </a:r>
            <a:r>
              <a:rPr lang="fi-FI" dirty="0" err="1"/>
              <a:t>σ</a:t>
            </a:r>
            <a:r>
              <a:rPr lang="fi-FI" baseline="-25000" dirty="0" err="1"/>
              <a:t>θ</a:t>
            </a:r>
            <a:r>
              <a:rPr lang="fi-FI" dirty="0"/>
              <a:t> (R × S)</a:t>
            </a:r>
          </a:p>
          <a:p>
            <a:pPr lvl="1"/>
            <a:r>
              <a:rPr lang="fi-FI" dirty="0"/>
              <a:t>Join </a:t>
            </a:r>
            <a:r>
              <a:rPr lang="fi-FI" dirty="0" err="1"/>
              <a:t>condition</a:t>
            </a:r>
            <a:r>
              <a:rPr lang="fi-FI" dirty="0"/>
              <a:t> </a:t>
            </a:r>
            <a:r>
              <a:rPr lang="fi-FI" dirty="0" err="1"/>
              <a:t>θ</a:t>
            </a:r>
            <a:r>
              <a:rPr lang="fi-FI" dirty="0"/>
              <a:t> </a:t>
            </a:r>
            <a:r>
              <a:rPr lang="fi-FI" dirty="0" err="1"/>
              <a:t>consists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of </a:t>
            </a:r>
            <a:r>
              <a:rPr lang="fi-FI" dirty="0" err="1"/>
              <a:t>equalities</a:t>
            </a:r>
            <a:endParaRPr lang="fi-FI" dirty="0"/>
          </a:p>
          <a:p>
            <a:pPr lvl="1"/>
            <a:r>
              <a:rPr lang="fi-FI" dirty="0"/>
              <a:t>No </a:t>
            </a:r>
            <a:r>
              <a:rPr lang="fi-FI" dirty="0" err="1"/>
              <a:t>projection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93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510"/>
            <a:ext cx="8515350" cy="4351338"/>
          </a:xfrm>
        </p:spPr>
        <p:txBody>
          <a:bodyPr/>
          <a:lstStyle/>
          <a:p>
            <a:r>
              <a:rPr lang="en-US" b="1" dirty="0"/>
              <a:t>Student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altLang="zh-CN" dirty="0" err="1"/>
              <a:t>last</a:t>
            </a:r>
            <a:r>
              <a:rPr lang="en-US" dirty="0" err="1"/>
              <a:t>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cgpa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101,</a:t>
            </a:r>
            <a:r>
              <a:rPr lang="zh-CN" altLang="en-US" dirty="0"/>
              <a:t> </a:t>
            </a:r>
            <a:r>
              <a:rPr lang="en-US" altLang="zh-CN" dirty="0"/>
              <a:t>Jordan,</a:t>
            </a:r>
            <a:r>
              <a:rPr lang="zh-CN" altLang="en-US" dirty="0"/>
              <a:t> </a:t>
            </a:r>
            <a:r>
              <a:rPr lang="en-US" altLang="zh-CN" dirty="0"/>
              <a:t>Michael,</a:t>
            </a:r>
            <a:r>
              <a:rPr lang="zh-CN" altLang="en-US" dirty="0"/>
              <a:t> </a:t>
            </a:r>
            <a:r>
              <a:rPr lang="en-US" altLang="zh-CN" dirty="0"/>
              <a:t>3.8</a:t>
            </a:r>
            <a:r>
              <a:rPr lang="en-US" dirty="0"/>
              <a:t> </a:t>
            </a:r>
          </a:p>
          <a:p>
            <a:r>
              <a:rPr lang="en-US" b="1" dirty="0"/>
              <a:t>Course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dept</a:t>
            </a:r>
            <a:r>
              <a:rPr lang="en-US" u="sng" dirty="0"/>
              <a:t>, </a:t>
            </a:r>
            <a:r>
              <a:rPr lang="en-US" u="sng" dirty="0" err="1"/>
              <a:t>cNum</a:t>
            </a:r>
            <a:r>
              <a:rPr lang="en-US" dirty="0"/>
              <a:t>, name, breadth)</a:t>
            </a:r>
          </a:p>
          <a:p>
            <a:pPr lvl="1"/>
            <a:r>
              <a:rPr lang="en-US" altLang="zh-CN" dirty="0"/>
              <a:t>CMPT,</a:t>
            </a:r>
            <a:r>
              <a:rPr lang="zh-CN" altLang="en-US" dirty="0"/>
              <a:t> </a:t>
            </a:r>
            <a:r>
              <a:rPr lang="en-US" altLang="zh-CN" dirty="0"/>
              <a:t>354,</a:t>
            </a:r>
            <a:r>
              <a:rPr lang="zh-CN" altLang="en-US" dirty="0"/>
              <a:t> </a:t>
            </a:r>
            <a:r>
              <a:rPr lang="en-US" altLang="zh-CN" dirty="0"/>
              <a:t>DB,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endParaRPr lang="en-US" dirty="0"/>
          </a:p>
          <a:p>
            <a:r>
              <a:rPr lang="en-US" b="1" dirty="0"/>
              <a:t>Offering</a:t>
            </a:r>
            <a:r>
              <a:rPr lang="zh-CN" alt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oID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term, instructor)</a:t>
            </a:r>
          </a:p>
          <a:p>
            <a:pPr lvl="1"/>
            <a:r>
              <a:rPr lang="en-US" altLang="zh-CN" dirty="0" err="1"/>
              <a:t>abc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CMPT,</a:t>
            </a:r>
            <a:r>
              <a:rPr lang="zh-CN" altLang="en-US" dirty="0"/>
              <a:t> </a:t>
            </a:r>
            <a:r>
              <a:rPr lang="en-US" altLang="zh-CN" dirty="0"/>
              <a:t>354,</a:t>
            </a:r>
            <a:r>
              <a:rPr lang="zh-CN" altLang="en-US" dirty="0"/>
              <a:t> </a:t>
            </a:r>
            <a:r>
              <a:rPr lang="en-US" altLang="zh-CN" dirty="0"/>
              <a:t>Fall</a:t>
            </a:r>
            <a:r>
              <a:rPr lang="zh-CN" altLang="en-US" dirty="0"/>
              <a:t> </a:t>
            </a:r>
            <a:r>
              <a:rPr lang="en-US" altLang="zh-CN" dirty="0"/>
              <a:t>2018,</a:t>
            </a:r>
            <a:r>
              <a:rPr lang="zh-CN" altLang="en-US" dirty="0"/>
              <a:t> </a:t>
            </a:r>
            <a:r>
              <a:rPr lang="en-US" altLang="zh-CN" dirty="0"/>
              <a:t>Jiannan</a:t>
            </a:r>
            <a:endParaRPr lang="en-US" dirty="0"/>
          </a:p>
          <a:p>
            <a:r>
              <a:rPr lang="en-US" b="1" dirty="0"/>
              <a:t>Took</a:t>
            </a:r>
            <a:r>
              <a:rPr lang="zh-CN" altLang="en-US" dirty="0"/>
              <a:t> </a:t>
            </a:r>
            <a:r>
              <a:rPr lang="en-US" dirty="0"/>
              <a:t>(</a:t>
            </a:r>
            <a:r>
              <a:rPr lang="en-US" u="sng" dirty="0" err="1"/>
              <a:t>sID</a:t>
            </a:r>
            <a:r>
              <a:rPr lang="en-US" u="sng" dirty="0"/>
              <a:t>, </a:t>
            </a:r>
            <a:r>
              <a:rPr lang="en-US" u="sng" dirty="0" err="1"/>
              <a:t>oID</a:t>
            </a:r>
            <a:r>
              <a:rPr lang="en-US" dirty="0"/>
              <a:t>, grade)</a:t>
            </a:r>
          </a:p>
          <a:p>
            <a:pPr lvl="1"/>
            <a:r>
              <a:rPr lang="en-US" altLang="zh-CN" dirty="0"/>
              <a:t>101,</a:t>
            </a:r>
            <a:r>
              <a:rPr lang="zh-CN" altLang="en-US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89E16-B0E9-494D-BEA7-1F78A5B380E0}"/>
              </a:ext>
            </a:extLst>
          </p:cNvPr>
          <p:cNvSpPr/>
          <p:nvPr/>
        </p:nvSpPr>
        <p:spPr>
          <a:xfrm>
            <a:off x="126840" y="5352852"/>
            <a:ext cx="90538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/>
              <a:t>The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dirty="0"/>
              <a:t>of all students who have passed a breadth course (grade &gt;= 60 and breadth = True) with </a:t>
            </a:r>
            <a:r>
              <a:rPr lang="en-US" altLang="zh-CN" dirty="0"/>
              <a:t>Martin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528" y="6125518"/>
            <a:ext cx="909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i="1" baseline="-25000" dirty="0" err="1"/>
              <a:t>lastName</a:t>
            </a:r>
            <a:r>
              <a:rPr lang="en-US" altLang="zh-CN" i="1" baseline="-25000" dirty="0"/>
              <a:t>,</a:t>
            </a:r>
            <a:r>
              <a:rPr lang="zh-CN" altLang="en-US" i="1" baseline="-25000" dirty="0"/>
              <a:t> </a:t>
            </a:r>
            <a:r>
              <a:rPr lang="en-US" altLang="zh-CN" i="1" baseline="-25000" dirty="0" err="1"/>
              <a:t>firstName</a:t>
            </a:r>
            <a:r>
              <a:rPr lang="zh-CN" altLang="en-US" i="1" baseline="-25000" dirty="0"/>
              <a:t> </a:t>
            </a:r>
            <a:r>
              <a:rPr lang="en-US" altLang="zh-CN" dirty="0"/>
              <a:t>(</a:t>
            </a:r>
            <a:r>
              <a:rPr lang="en-CA" sz="2400" dirty="0">
                <a:sym typeface="Symbol" pitchFamily="18" charset="2"/>
              </a:rPr>
              <a:t></a:t>
            </a:r>
            <a:r>
              <a:rPr lang="en-US" altLang="zh-CN" i="1" baseline="-25000" dirty="0">
                <a:sym typeface="Symbol" pitchFamily="18" charset="2"/>
              </a:rPr>
              <a:t>breadth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=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True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b="1" i="1" baseline="-25000" dirty="0">
                <a:sym typeface="Symbol" pitchFamily="18" charset="2"/>
              </a:rPr>
              <a:t></a:t>
            </a:r>
            <a:r>
              <a:rPr lang="zh-CN" altLang="en-US" b="1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grade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&gt;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60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i="1" baseline="-25000" dirty="0">
                <a:sym typeface="Symbol" pitchFamily="18" charset="2"/>
              </a:rPr>
              <a:t>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instructor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=</a:t>
            </a:r>
            <a:r>
              <a:rPr lang="zh-CN" altLang="en-US" i="1" baseline="-25000" dirty="0">
                <a:sym typeface="Symbol" pitchFamily="18" charset="2"/>
              </a:rPr>
              <a:t> </a:t>
            </a:r>
            <a:r>
              <a:rPr lang="en-US" altLang="zh-CN" i="1" baseline="-25000" dirty="0">
                <a:sym typeface="Symbol" pitchFamily="18" charset="2"/>
              </a:rPr>
              <a:t>‘Martin’ </a:t>
            </a:r>
            <a:r>
              <a:rPr lang="en-US" altLang="zh-CN" dirty="0"/>
              <a:t>(Student</a:t>
            </a:r>
            <a:r>
              <a:rPr lang="zh-CN" altLang="en-US" dirty="0"/>
              <a:t> </a:t>
            </a:r>
            <a:r>
              <a:rPr lang="mr-IN" dirty="0"/>
              <a:t>⨝</a:t>
            </a:r>
            <a:r>
              <a:rPr lang="zh-CN" altLang="en-US" dirty="0"/>
              <a:t> </a:t>
            </a:r>
            <a:r>
              <a:rPr lang="en-US" altLang="zh-CN" dirty="0"/>
              <a:t>Took </a:t>
            </a:r>
            <a:r>
              <a:rPr lang="mr-IN" dirty="0"/>
              <a:t>⨝</a:t>
            </a:r>
            <a:r>
              <a:rPr lang="zh-CN" altLang="en-US" dirty="0"/>
              <a:t> </a:t>
            </a:r>
            <a:r>
              <a:rPr lang="en-US" altLang="zh-CN" dirty="0"/>
              <a:t>Offering</a:t>
            </a:r>
            <a:r>
              <a:rPr lang="mr-IN" dirty="0"/>
              <a:t> ⨝ </a:t>
            </a:r>
            <a:r>
              <a:rPr lang="en-US" altLang="zh-CN" dirty="0"/>
              <a:t>Course))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Plans, Same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dirty="0"/>
              <a:t>Semantic equivalence: results are </a:t>
            </a:r>
            <a:r>
              <a:rPr lang="en-US" i="1" dirty="0"/>
              <a:t>always </a:t>
            </a:r>
            <a:r>
              <a:rPr lang="en-US" dirty="0"/>
              <a:t>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they equivalent?</a:t>
            </a:r>
          </a:p>
          <a:p>
            <a:r>
              <a:rPr lang="en-US" dirty="0"/>
              <a:t>Which one is more efficient? </a:t>
            </a:r>
          </a:p>
          <a:p>
            <a:r>
              <a:rPr lang="en-US" dirty="0">
                <a:effectLst/>
              </a:rPr>
              <a:t>Can you make it even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6520" y="3395290"/>
            <a:ext cx="4502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>
                <a:latin typeface="LucidaGrande" charset="0"/>
              </a:rPr>
              <a:t>π</a:t>
            </a:r>
            <a:r>
              <a:rPr lang="is-IS" b="1" baseline="-25000" dirty="0">
                <a:latin typeface="LucidaGrande" charset="0"/>
              </a:rPr>
              <a:t>name</a:t>
            </a:r>
            <a:r>
              <a:rPr lang="is-IS" sz="2800" b="1" dirty="0">
                <a:latin typeface="LucidaGrande" charset="0"/>
              </a:rPr>
              <a:t>(</a:t>
            </a:r>
            <a:r>
              <a:rPr lang="is-IS" sz="2800" b="1" dirty="0">
                <a:latin typeface="Calibri" charset="0"/>
              </a:rPr>
              <a:t>σ</a:t>
            </a:r>
            <a:r>
              <a:rPr lang="en-US" altLang="zh-CN" b="1" baseline="-25000" dirty="0" err="1">
                <a:latin typeface="LucidaGrande" charset="0"/>
              </a:rPr>
              <a:t>cNum</a:t>
            </a:r>
            <a:r>
              <a:rPr lang="is-IS" b="1" baseline="-25000" dirty="0">
                <a:latin typeface="LucidaGrande" charset="0"/>
              </a:rPr>
              <a:t>=</a:t>
            </a:r>
            <a:r>
              <a:rPr lang="en-US" altLang="zh-CN" b="1" baseline="-25000" dirty="0">
                <a:latin typeface="LucidaGrande" charset="0"/>
              </a:rPr>
              <a:t>354</a:t>
            </a:r>
            <a:r>
              <a:rPr lang="is-IS" b="1" baseline="-25000" dirty="0">
                <a:latin typeface="LucidaGrande" charset="0"/>
              </a:rPr>
              <a:t> </a:t>
            </a:r>
            <a:r>
              <a:rPr lang="is-IS" sz="2800" b="1" dirty="0">
                <a:latin typeface="LucidaGrande" charset="0"/>
              </a:rPr>
              <a:t>(R) </a:t>
            </a:r>
            <a:r>
              <a:rPr lang="mr-IN" sz="2800" dirty="0"/>
              <a:t>⨝</a:t>
            </a:r>
            <a:r>
              <a:rPr lang="is-IS" sz="2800" b="1" dirty="0">
                <a:latin typeface="Cambria" charset="0"/>
              </a:rPr>
              <a:t>   </a:t>
            </a:r>
            <a:r>
              <a:rPr lang="is-IS" sz="2800" b="1" dirty="0">
                <a:latin typeface="GillSans" charset="0"/>
              </a:rPr>
              <a:t>S) </a:t>
            </a:r>
            <a:endParaRPr lang="is-IS" sz="2800" b="1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912" y="2542993"/>
            <a:ext cx="4140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>
                <a:latin typeface="LucidaGrande" charset="0"/>
              </a:rPr>
              <a:t>π</a:t>
            </a:r>
            <a:r>
              <a:rPr lang="is-IS" b="1" baseline="-25000" dirty="0">
                <a:latin typeface="LucidaGrande" charset="0"/>
              </a:rPr>
              <a:t>name</a:t>
            </a:r>
            <a:r>
              <a:rPr lang="is-IS" sz="2800" b="1" dirty="0">
                <a:latin typeface="LucidaGrande" charset="0"/>
              </a:rPr>
              <a:t>(</a:t>
            </a:r>
            <a:r>
              <a:rPr lang="is-IS" sz="2800" b="1" dirty="0">
                <a:latin typeface="Calibri" charset="0"/>
              </a:rPr>
              <a:t>σ</a:t>
            </a:r>
            <a:r>
              <a:rPr lang="en-US" altLang="zh-CN" b="1" baseline="-25000" dirty="0" err="1">
                <a:latin typeface="LucidaGrande" charset="0"/>
              </a:rPr>
              <a:t>cNum</a:t>
            </a:r>
            <a:r>
              <a:rPr lang="is-IS" b="1" baseline="-25000" dirty="0">
                <a:latin typeface="LucidaGrande" charset="0"/>
              </a:rPr>
              <a:t>=</a:t>
            </a:r>
            <a:r>
              <a:rPr lang="en-US" altLang="zh-CN" b="1" baseline="-25000" dirty="0">
                <a:latin typeface="LucidaGrande" charset="0"/>
              </a:rPr>
              <a:t>354</a:t>
            </a:r>
            <a:r>
              <a:rPr lang="is-IS" b="1" dirty="0">
                <a:latin typeface="LucidaGrande" charset="0"/>
              </a:rPr>
              <a:t> </a:t>
            </a:r>
            <a:r>
              <a:rPr lang="is-IS" sz="2800" b="1" dirty="0">
                <a:latin typeface="LucidaGrande" charset="0"/>
              </a:rPr>
              <a:t>(R </a:t>
            </a:r>
            <a:r>
              <a:rPr lang="mr-IN" sz="2800" dirty="0"/>
              <a:t>⨝</a:t>
            </a:r>
            <a:r>
              <a:rPr lang="is-IS" sz="2800" b="1" dirty="0">
                <a:latin typeface="Cambria" charset="0"/>
              </a:rPr>
              <a:t>   </a:t>
            </a:r>
            <a:r>
              <a:rPr lang="is-IS" sz="2800" b="1" dirty="0">
                <a:latin typeface="GillSans" charset="0"/>
              </a:rPr>
              <a:t>S)) </a:t>
            </a:r>
            <a:endParaRPr lang="is-I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4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There are additional relational algebra operators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 used in the context of query optimization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Duplicate elimination – </a:t>
            </a:r>
            <a:r>
              <a:rPr lang="en-US" dirty="0">
                <a:sym typeface="Symbol" panose="05050102010706020507" pitchFamily="18" charset="2"/>
              </a:rPr>
              <a:t>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Used to turn a bag into a set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Aggregation operators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e.g. sum, average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Grouping</a:t>
            </a:r>
            <a:r>
              <a:rPr lang="en-US" dirty="0"/>
              <a:t> – </a:t>
            </a:r>
            <a:r>
              <a:rPr lang="en-US" dirty="0">
                <a:sym typeface="Symbol" panose="05050102010706020507" pitchFamily="18" charset="2"/>
              </a:rPr>
              <a:t>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Used to partition tuples into groups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Typically used with aggregation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1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Relational</a:t>
            </a:r>
            <a:r>
              <a:rPr lang="zh-CN" altLang="en-US" sz="2800" dirty="0"/>
              <a:t> </a:t>
            </a:r>
            <a:r>
              <a:rPr lang="en-US" altLang="zh-CN" sz="2800" dirty="0"/>
              <a:t>Algebra</a:t>
            </a:r>
            <a:r>
              <a:rPr lang="zh-CN" altLang="en-US" sz="2800" dirty="0"/>
              <a:t> </a:t>
            </a:r>
            <a:r>
              <a:rPr lang="en-US" altLang="zh-CN" sz="2800" dirty="0"/>
              <a:t>(RA)</a:t>
            </a:r>
            <a:r>
              <a:rPr lang="zh-CN" altLang="en-US" sz="2800" dirty="0"/>
              <a:t> </a:t>
            </a:r>
            <a:r>
              <a:rPr lang="en-US" altLang="zh-CN" sz="2800" dirty="0"/>
              <a:t>operators</a:t>
            </a:r>
          </a:p>
          <a:p>
            <a:pPr lvl="1"/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dirty="0"/>
              <a:t>selection, projection, cross-product, union and set difference</a:t>
            </a:r>
          </a:p>
          <a:p>
            <a:pPr lvl="1" eaLnBrk="1" hangingPunct="1"/>
            <a:r>
              <a:rPr lang="en-US" dirty="0"/>
              <a:t>Additional operators are defined in terms of the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dirty="0"/>
              <a:t>operators: rename, intersection, join</a:t>
            </a:r>
          </a:p>
          <a:p>
            <a:r>
              <a:rPr lang="en-US" altLang="zh-CN" dirty="0"/>
              <a:t>Theorem: SQL and RA can express exactly the same class of queries</a:t>
            </a:r>
          </a:p>
          <a:p>
            <a:pPr eaLnBrk="1" hangingPunct="1"/>
            <a:r>
              <a:rPr lang="en-US" altLang="zh-CN" sz="2800" dirty="0"/>
              <a:t>Multiple</a:t>
            </a:r>
            <a:r>
              <a:rPr lang="zh-CN" altLang="en-US" sz="2800" dirty="0"/>
              <a:t> </a:t>
            </a:r>
            <a:r>
              <a:rPr lang="en-US" altLang="zh-CN" sz="2800" dirty="0"/>
              <a:t>RA</a:t>
            </a:r>
            <a:r>
              <a:rPr lang="zh-CN" altLang="en-US" sz="2800" dirty="0"/>
              <a:t> </a:t>
            </a:r>
            <a:r>
              <a:rPr lang="en-US" altLang="zh-CN" sz="2800" dirty="0"/>
              <a:t>queries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dirty="0"/>
              <a:t>equivalent</a:t>
            </a:r>
            <a:endParaRPr lang="en-US" sz="2800" dirty="0"/>
          </a:p>
          <a:p>
            <a:pPr lvl="1" eaLnBrk="1" hangingPunct="1"/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semantics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difference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</a:p>
          <a:p>
            <a:pPr lvl="1" eaLnBrk="1" hangingPunct="1"/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0852" y="6015335"/>
            <a:ext cx="597579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RDBMS translate </a:t>
            </a:r>
            <a:r>
              <a:rPr lang="en-US" sz="2400"/>
              <a:t>SQL </a:t>
            </a:r>
            <a:r>
              <a:rPr lang="en-US" altLang="zh-CN" sz="2400">
                <a:sym typeface="Wingdings"/>
              </a:rPr>
              <a:t></a:t>
            </a:r>
            <a:r>
              <a:rPr lang="en-US" sz="2400"/>
              <a:t> </a:t>
            </a:r>
            <a:r>
              <a:rPr lang="en-US" sz="2400" dirty="0"/>
              <a:t>RA, then optimize RA</a:t>
            </a:r>
          </a:p>
        </p:txBody>
      </p:sp>
    </p:spTree>
    <p:extLst>
      <p:ext uri="{BB962C8B-B14F-4D97-AF65-F5344CB8AC3E}">
        <p14:creationId xmlns:p14="http://schemas.microsoft.com/office/powerpoint/2010/main" val="8830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Query Languages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endParaRPr lang="en-US" dirty="0"/>
          </a:p>
          <a:p>
            <a:pPr lvl="1" eaLnBrk="1" hangingPunct="1"/>
            <a:r>
              <a:rPr lang="en-US" altLang="zh-CN" dirty="0"/>
              <a:t>P</a:t>
            </a:r>
            <a:r>
              <a:rPr lang="en-US" dirty="0"/>
              <a:t>rocedural query language</a:t>
            </a:r>
          </a:p>
          <a:p>
            <a:pPr lvl="1"/>
            <a:r>
              <a:rPr lang="en-US" dirty="0"/>
              <a:t>used to represent execution plans 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Relational Calculus</a:t>
            </a:r>
          </a:p>
          <a:p>
            <a:pPr lvl="1"/>
            <a:r>
              <a:rPr lang="en-US" altLang="zh-CN" dirty="0"/>
              <a:t>Non-procedural</a:t>
            </a:r>
            <a:r>
              <a:rPr lang="zh-CN" altLang="en-US" dirty="0"/>
              <a:t> </a:t>
            </a:r>
            <a:r>
              <a:rPr lang="en-US" altLang="zh-CN" dirty="0"/>
              <a:t>(declarative)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 lvl="1"/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b="1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want,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b="1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 lvl="1"/>
            <a:r>
              <a:rPr lang="en-US" altLang="zh-CN" dirty="0"/>
              <a:t>Foundation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8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 of a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362629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relations</a:t>
            </a:r>
          </a:p>
          <a:p>
            <a:pPr eaLnBrk="1" hangingPunct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schema of the result relation is determined by the input relation and the query</a:t>
            </a:r>
          </a:p>
          <a:p>
            <a:pPr>
              <a:lnSpc>
                <a:spcPct val="110000"/>
              </a:lnSpc>
            </a:pPr>
            <a:r>
              <a:rPr lang="en-US" dirty="0"/>
              <a:t>Because the result of a query is a relation, it can be used as input to another 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8D70-3FD8-47FB-A403-43A7A2AC77B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299C9-73BD-4E4D-97E5-B4CAE87B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55051"/>
              </p:ext>
            </p:extLst>
          </p:nvPr>
        </p:nvGraphicFramePr>
        <p:xfrm>
          <a:off x="2263022" y="5406216"/>
          <a:ext cx="584200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719A04-1289-4B60-9B13-94B2CEA5A354}"/>
              </a:ext>
            </a:extLst>
          </p:cNvPr>
          <p:cNvSpPr txBox="1"/>
          <p:nvPr/>
        </p:nvSpPr>
        <p:spPr>
          <a:xfrm>
            <a:off x="1739175" y="5354394"/>
            <a:ext cx="68480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n-lt"/>
              </a:rPr>
              <a:t>Q</a:t>
            </a:r>
            <a:r>
              <a:rPr lang="en-CA" sz="4000" dirty="0">
                <a:solidFill>
                  <a:schemeClr val="accent1"/>
                </a:solidFill>
                <a:latin typeface="+mn-lt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9CA49-7374-4E7F-805C-9FD5CFDC9FD4}"/>
              </a:ext>
            </a:extLst>
          </p:cNvPr>
          <p:cNvSpPr txBox="1"/>
          <p:nvPr/>
        </p:nvSpPr>
        <p:spPr>
          <a:xfrm>
            <a:off x="2798324" y="5357073"/>
            <a:ext cx="70403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1"/>
                </a:solidFill>
                <a:latin typeface="+mn-lt"/>
              </a:rPr>
              <a:t>) =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C91BEF-6BB1-442B-8917-D604269C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2591"/>
              </p:ext>
            </p:extLst>
          </p:nvPr>
        </p:nvGraphicFramePr>
        <p:xfrm>
          <a:off x="3502363" y="5406216"/>
          <a:ext cx="584200" cy="609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6FEAF5-13F2-4D39-8610-3D1F3C2E0E85}"/>
              </a:ext>
            </a:extLst>
          </p:cNvPr>
          <p:cNvSpPr txBox="1"/>
          <p:nvPr/>
        </p:nvSpPr>
        <p:spPr>
          <a:xfrm>
            <a:off x="4128075" y="5354394"/>
            <a:ext cx="81304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2"/>
                </a:solidFill>
                <a:latin typeface="+mn-lt"/>
              </a:rPr>
              <a:t>,</a:t>
            </a:r>
            <a:r>
              <a:rPr lang="en-US" altLang="zh-CN" sz="4000" dirty="0">
                <a:solidFill>
                  <a:schemeClr val="accent2"/>
                </a:solidFill>
                <a:latin typeface="+mn-lt"/>
              </a:rPr>
              <a:t>Q</a:t>
            </a:r>
            <a:r>
              <a:rPr lang="en-CA" sz="4000" dirty="0">
                <a:solidFill>
                  <a:schemeClr val="accent2"/>
                </a:solidFill>
                <a:latin typeface="+mn-lt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3125C-87DF-43D8-A133-351500F0787D}"/>
              </a:ext>
            </a:extLst>
          </p:cNvPr>
          <p:cNvSpPr txBox="1"/>
          <p:nvPr/>
        </p:nvSpPr>
        <p:spPr>
          <a:xfrm>
            <a:off x="5321876" y="5354394"/>
            <a:ext cx="70403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2"/>
                </a:solidFill>
                <a:latin typeface="+mn-lt"/>
              </a:rPr>
              <a:t>) 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45BB65-0DCD-4352-A92A-A2F91D6D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52745"/>
              </p:ext>
            </p:extLst>
          </p:nvPr>
        </p:nvGraphicFramePr>
        <p:xfrm>
          <a:off x="4778483" y="5403537"/>
          <a:ext cx="584200" cy="6096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0A694C-981F-40AC-82BB-97922FE5F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6945"/>
              </p:ext>
            </p:extLst>
          </p:nvPr>
        </p:nvGraphicFramePr>
        <p:xfrm>
          <a:off x="6013091" y="5403537"/>
          <a:ext cx="584200" cy="609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6840">
                  <a:extLst>
                    <a:ext uri="{9D8B030D-6E8A-4147-A177-3AD203B41FA5}">
                      <a16:colId xmlns:a16="http://schemas.microsoft.com/office/drawing/2014/main" val="2072581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1656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20077509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491494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65844617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8132142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237302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226632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226875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F64B7-6D81-419B-9CE1-BEF611A7B3CC}"/>
              </a:ext>
            </a:extLst>
          </p:cNvPr>
          <p:cNvSpPr txBox="1"/>
          <p:nvPr/>
        </p:nvSpPr>
        <p:spPr>
          <a:xfrm>
            <a:off x="6597291" y="5300521"/>
            <a:ext cx="83067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CA" sz="4000" dirty="0">
                <a:solidFill>
                  <a:schemeClr val="accent3"/>
                </a:solidFill>
                <a:latin typeface="+mn-lt"/>
              </a:rPr>
              <a:t>,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4364" y="2645554"/>
            <a:ext cx="298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dirty="0" err="1">
                <a:latin typeface="GillSans" charset="0"/>
              </a:rPr>
              <a:t>Q</a:t>
            </a:r>
            <a:r>
              <a:rPr lang="mr-IN" sz="2400" dirty="0">
                <a:latin typeface="GillSans" charset="0"/>
              </a:rPr>
              <a:t>(</a:t>
            </a:r>
            <a:r>
              <a:rPr lang="mr-IN" sz="2400" dirty="0">
                <a:solidFill>
                  <a:srgbClr val="ED7D31"/>
                </a:solidFill>
                <a:latin typeface="GillSans" charset="0"/>
              </a:rPr>
              <a:t>R</a:t>
            </a:r>
            <a:r>
              <a:rPr lang="mr-IN" sz="1600" dirty="0">
                <a:solidFill>
                  <a:srgbClr val="ED7D31"/>
                </a:solidFill>
                <a:latin typeface="GillSans" charset="0"/>
              </a:rPr>
              <a:t>1</a:t>
            </a:r>
            <a:r>
              <a:rPr lang="mr-IN" sz="2400" dirty="0">
                <a:solidFill>
                  <a:srgbClr val="ED7D31"/>
                </a:solidFill>
                <a:latin typeface="GillSans" charset="0"/>
              </a:rPr>
              <a:t>,...,</a:t>
            </a:r>
            <a:r>
              <a:rPr lang="mr-IN" sz="2400" dirty="0" err="1">
                <a:solidFill>
                  <a:srgbClr val="ED7D31"/>
                </a:solidFill>
                <a:latin typeface="GillSans" charset="0"/>
              </a:rPr>
              <a:t>Rn</a:t>
            </a:r>
            <a:r>
              <a:rPr lang="mr-IN" sz="2400" dirty="0">
                <a:latin typeface="GillSans" charset="0"/>
              </a:rPr>
              <a:t>) = </a:t>
            </a:r>
            <a:r>
              <a:rPr lang="mr-IN" sz="2400" dirty="0" err="1">
                <a:solidFill>
                  <a:srgbClr val="ED7D31"/>
                </a:solidFill>
                <a:latin typeface="GillSans" charset="0"/>
              </a:rPr>
              <a:t>R</a:t>
            </a:r>
            <a:r>
              <a:rPr lang="mr-IN" sz="1600" dirty="0" err="1">
                <a:solidFill>
                  <a:srgbClr val="ED7D31"/>
                </a:solidFill>
                <a:latin typeface="GillSans" charset="0"/>
              </a:rPr>
              <a:t>result</a:t>
            </a:r>
            <a:r>
              <a:rPr lang="mr-IN" sz="1600" dirty="0">
                <a:solidFill>
                  <a:srgbClr val="ED7D31"/>
                </a:solidFill>
                <a:latin typeface="GillSans" charset="0"/>
              </a:rPr>
              <a:t> </a:t>
            </a:r>
            <a:endParaRPr lang="mr-IN" sz="2400" dirty="0">
              <a:solidFill>
                <a:srgbClr val="ED7D3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3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Sets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Sets: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c},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d,</a:t>
            </a:r>
            <a:r>
              <a:rPr lang="zh-CN" altLang="en-US" dirty="0"/>
              <a:t> </a:t>
            </a:r>
            <a:r>
              <a:rPr lang="en-US" altLang="zh-CN" dirty="0"/>
              <a:t>e,</a:t>
            </a:r>
            <a:r>
              <a:rPr lang="zh-CN" altLang="en-US" dirty="0"/>
              <a:t> </a:t>
            </a:r>
            <a:r>
              <a:rPr lang="en-US" altLang="zh-CN" dirty="0"/>
              <a:t>f},</a:t>
            </a:r>
            <a:r>
              <a:rPr lang="zh-CN" altLang="en-US" dirty="0"/>
              <a:t> </a:t>
            </a:r>
            <a:r>
              <a:rPr lang="en-US" altLang="zh-CN" dirty="0"/>
              <a:t>{},</a:t>
            </a:r>
            <a:r>
              <a:rPr lang="zh-CN" altLang="en-US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en-US" altLang="zh-CN" dirty="0"/>
              <a:t>Bags: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c},</a:t>
            </a:r>
            <a:r>
              <a:rPr lang="zh-CN" altLang="en-US" dirty="0"/>
              <a:t> </a:t>
            </a:r>
            <a:r>
              <a:rPr lang="en-US" altLang="zh-CN" dirty="0"/>
              <a:t>{b,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b},</a:t>
            </a:r>
            <a:r>
              <a:rPr lang="zh-CN" altLang="en-US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Relational Algebra has two flavors:</a:t>
            </a:r>
          </a:p>
          <a:p>
            <a:pPr lvl="1"/>
            <a:r>
              <a:rPr lang="en-US" dirty="0"/>
              <a:t>Set semantics = standard Relational Algebra</a:t>
            </a:r>
          </a:p>
          <a:p>
            <a:pPr lvl="1"/>
            <a:r>
              <a:rPr lang="en-US" dirty="0"/>
              <a:t>Bag semantics = extended Relational Algebra</a:t>
            </a:r>
          </a:p>
          <a:p>
            <a:pPr lvl="1"/>
            <a:endParaRPr lang="en-US" dirty="0"/>
          </a:p>
          <a:p>
            <a:r>
              <a:rPr lang="en-US" dirty="0"/>
              <a:t>DB systems implement bag semantics (Why?)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Sets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CN" dirty="0"/>
              <a:t>Sets: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c},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d,</a:t>
            </a:r>
            <a:r>
              <a:rPr lang="zh-CN" altLang="en-US" dirty="0"/>
              <a:t> </a:t>
            </a:r>
            <a:r>
              <a:rPr lang="en-US" altLang="zh-CN" dirty="0"/>
              <a:t>e,</a:t>
            </a:r>
            <a:r>
              <a:rPr lang="zh-CN" altLang="en-US" dirty="0"/>
              <a:t> </a:t>
            </a:r>
            <a:r>
              <a:rPr lang="en-US" altLang="zh-CN" dirty="0"/>
              <a:t>f},</a:t>
            </a:r>
            <a:r>
              <a:rPr lang="zh-CN" altLang="en-US" dirty="0"/>
              <a:t> </a:t>
            </a:r>
            <a:r>
              <a:rPr lang="en-US" altLang="zh-CN" dirty="0"/>
              <a:t>{},</a:t>
            </a:r>
            <a:r>
              <a:rPr lang="zh-CN" altLang="en-US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en-US" altLang="zh-CN" dirty="0"/>
              <a:t>Bags: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c},</a:t>
            </a:r>
            <a:r>
              <a:rPr lang="zh-CN" altLang="en-US" dirty="0"/>
              <a:t> </a:t>
            </a:r>
            <a:r>
              <a:rPr lang="en-US" altLang="zh-CN" dirty="0"/>
              <a:t>{b,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b},</a:t>
            </a:r>
            <a:r>
              <a:rPr lang="zh-CN" altLang="en-US" dirty="0"/>
              <a:t> </a:t>
            </a:r>
            <a:r>
              <a:rPr lang="mr-IN" altLang="zh-CN" dirty="0"/>
              <a:t>…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Relational Algebra has two flavors: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Set semantics = standard Relational Algebra</a:t>
            </a:r>
          </a:p>
          <a:p>
            <a:pPr lvl="1"/>
            <a:r>
              <a:rPr lang="en-US" dirty="0"/>
              <a:t>Bag semantics = extended Relational Algebra</a:t>
            </a:r>
          </a:p>
          <a:p>
            <a:pPr lvl="1"/>
            <a:endParaRPr lang="en-US" dirty="0"/>
          </a:p>
          <a:p>
            <a:r>
              <a:rPr lang="en-US" dirty="0"/>
              <a:t>DB systems implement bag semantics (Why?)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Core 5 operators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>
                <a:solidFill>
                  <a:srgbClr val="ED7D31"/>
                </a:solidFill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Projection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>
                <a:solidFill>
                  <a:srgbClr val="ED7D31"/>
                </a:solidFill>
                <a:sym typeface="Symbol" pitchFamily="18" charset="2"/>
              </a:rPr>
              <a:t></a:t>
            </a:r>
            <a:r>
              <a:rPr lang="en-US" dirty="0">
                <a:sym typeface="Symbol" pitchFamily="18" charset="2"/>
              </a:rPr>
              <a:t>)</a:t>
            </a:r>
            <a:endParaRPr lang="en-US" altLang="zh-CN" dirty="0"/>
          </a:p>
          <a:p>
            <a:pPr lvl="1"/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ED7D31"/>
                </a:solidFill>
              </a:rPr>
              <a:t>∪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Set Difference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ED7D31"/>
                </a:solidFill>
              </a:rPr>
              <a:t>-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Cross product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ED7D31"/>
                </a:solidFill>
              </a:rPr>
              <a:t>X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Additional operators</a:t>
            </a:r>
          </a:p>
          <a:p>
            <a:pPr lvl="1"/>
            <a:r>
              <a:rPr lang="en-US" altLang="zh-CN" dirty="0"/>
              <a:t>Rename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l-GR" altLang="zh-CN" dirty="0">
                <a:solidFill>
                  <a:srgbClr val="ED7D31"/>
                </a:solidFill>
              </a:rPr>
              <a:t>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join (</a:t>
            </a:r>
            <a:r>
              <a:rPr lang="en-US" altLang="zh-CN" dirty="0">
                <a:solidFill>
                  <a:srgbClr val="ED7D31"/>
                </a:solidFill>
              </a:rPr>
              <a:t>⨝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Intersect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ED7D31"/>
                </a:solidFill>
              </a:rPr>
              <a:t>∩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14629</TotalTime>
  <Words>3215</Words>
  <Application>Microsoft Macintosh PowerPoint</Application>
  <PresentationFormat>On-screen Show (4:3)</PresentationFormat>
  <Paragraphs>1136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等线</vt:lpstr>
      <vt:lpstr>等线 Light</vt:lpstr>
      <vt:lpstr>SimSun</vt:lpstr>
      <vt:lpstr>Arial</vt:lpstr>
      <vt:lpstr>Calibri</vt:lpstr>
      <vt:lpstr>Calibri Light</vt:lpstr>
      <vt:lpstr>Cambria</vt:lpstr>
      <vt:lpstr>Cambria Math</vt:lpstr>
      <vt:lpstr>Courier New</vt:lpstr>
      <vt:lpstr>GillSans</vt:lpstr>
      <vt:lpstr>LucidaGrande</vt:lpstr>
      <vt:lpstr>Mangal</vt:lpstr>
      <vt:lpstr>Symbol</vt:lpstr>
      <vt:lpstr>Times</vt:lpstr>
      <vt:lpstr>Times New Roman</vt:lpstr>
      <vt:lpstr>Wingdings</vt:lpstr>
      <vt:lpstr>Office Theme</vt:lpstr>
      <vt:lpstr>CMPT 354: Database System I</vt:lpstr>
      <vt:lpstr>What have we learned</vt:lpstr>
      <vt:lpstr>Why Relational Algebra matter?</vt:lpstr>
      <vt:lpstr>Relational Query Languages</vt:lpstr>
      <vt:lpstr>Formal Query Languages</vt:lpstr>
      <vt:lpstr>Results of a Query</vt:lpstr>
      <vt:lpstr>Sets v.s. Bags</vt:lpstr>
      <vt:lpstr>Sets v.s. Bags</vt:lpstr>
      <vt:lpstr>Relational Algebra Operators</vt:lpstr>
      <vt:lpstr>Selection</vt:lpstr>
      <vt:lpstr>Selection Example</vt:lpstr>
      <vt:lpstr>Projection</vt:lpstr>
      <vt:lpstr>Projection Example</vt:lpstr>
      <vt:lpstr>Selection and Projection Notes</vt:lpstr>
      <vt:lpstr>Composing Selection and Projection</vt:lpstr>
      <vt:lpstr>Composing Selection and Projection</vt:lpstr>
      <vt:lpstr>Commutative property</vt:lpstr>
      <vt:lpstr>Commutative property</vt:lpstr>
      <vt:lpstr>Set Operations Review</vt:lpstr>
      <vt:lpstr>Union Compatible Relations</vt:lpstr>
      <vt:lpstr>Union Compatible Relations</vt:lpstr>
      <vt:lpstr>Union Compatible Relations</vt:lpstr>
      <vt:lpstr>Union</vt:lpstr>
      <vt:lpstr>Set Difference</vt:lpstr>
      <vt:lpstr>Note on Set Difference</vt:lpstr>
      <vt:lpstr>Intersection</vt:lpstr>
      <vt:lpstr>Note on Intersect</vt:lpstr>
      <vt:lpstr>Note on Intersect</vt:lpstr>
      <vt:lpstr>Cartesian Product</vt:lpstr>
      <vt:lpstr>Cartesian Product Example</vt:lpstr>
      <vt:lpstr>Renaming</vt:lpstr>
      <vt:lpstr>Largest Balance</vt:lpstr>
      <vt:lpstr>Relational Algebra Operators</vt:lpstr>
      <vt:lpstr>Relational Algebra Exercises</vt:lpstr>
      <vt:lpstr>Relational Algebra Exercises</vt:lpstr>
      <vt:lpstr>(Inner) Joins</vt:lpstr>
      <vt:lpstr>Natural Join</vt:lpstr>
      <vt:lpstr>Natural Join</vt:lpstr>
      <vt:lpstr>Natural Join Example</vt:lpstr>
      <vt:lpstr>Theta Join</vt:lpstr>
      <vt:lpstr>Theta Join Example</vt:lpstr>
      <vt:lpstr>Equi-Joins</vt:lpstr>
      <vt:lpstr>(Inner) Joins Summary</vt:lpstr>
      <vt:lpstr>Relational Algebra Exercises</vt:lpstr>
      <vt:lpstr>Different Plans, Same Results </vt:lpstr>
      <vt:lpstr>Other Operators</vt:lpstr>
      <vt:lpstr>Summary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537</cp:revision>
  <cp:lastPrinted>2018-10-04T22:50:49Z</cp:lastPrinted>
  <dcterms:created xsi:type="dcterms:W3CDTF">2018-08-29T21:30:27Z</dcterms:created>
  <dcterms:modified xsi:type="dcterms:W3CDTF">2018-10-04T23:03:47Z</dcterms:modified>
</cp:coreProperties>
</file>