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678" r:id="rId3"/>
    <p:sldId id="679" r:id="rId4"/>
    <p:sldId id="683" r:id="rId5"/>
    <p:sldId id="684" r:id="rId6"/>
    <p:sldId id="685" r:id="rId7"/>
    <p:sldId id="686" r:id="rId8"/>
    <p:sldId id="68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0F89E4"/>
    <a:srgbClr val="ED7D31"/>
    <a:srgbClr val="E7E6E6"/>
    <a:srgbClr val="FF0000"/>
    <a:srgbClr val="929292"/>
    <a:srgbClr val="000000"/>
    <a:srgbClr val="FFFFFF"/>
    <a:srgbClr val="04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55"/>
    <p:restoredTop sz="83488"/>
  </p:normalViewPr>
  <p:slideViewPr>
    <p:cSldViewPr snapToGrid="0" snapToObjects="1">
      <p:cViewPr varScale="1">
        <p:scale>
          <a:sx n="92" d="100"/>
          <a:sy n="92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ABE3-47AE-A149-AEA4-134D3C3D3CE7}" type="datetime1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881-628B-CA47-AD3C-F7C3A718A731}" type="datetime1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20BF-7D43-804E-B6E6-1E0091021B45}" type="datetime1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FE00-73A9-C447-A3CC-12B0EE6111BC}" type="datetime1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729E-4055-A647-B338-259A5FFE5DBC}" type="datetime1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ACD4-B18A-5D4D-9995-1A1D211D6ED9}" type="datetime1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CFFB-F33A-7C4C-887C-4736016802EB}" type="datetime1">
              <a:rPr lang="en-US" smtClean="0"/>
              <a:t>10/16/18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1B15-A4C4-B649-B4CA-6BDE514E9680}" type="datetime1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2E7F-F6EC-A34E-A3E4-0D0B0F9001C4}" type="datetime1">
              <a:rPr lang="en-US" smtClean="0"/>
              <a:t>10/16/18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36D7-8CC2-FA48-AA4B-B858DBF4CCD4}" type="datetime1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E210-8488-C145-9C6E-CAD18AF6BA2D}" type="datetime1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96A6C-7E83-8940-AA75-A5A91E438B3F}" type="datetime1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Midterm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Midterm</a:t>
            </a:r>
            <a:r>
              <a:rPr lang="zh-CN" altLang="en-US" dirty="0"/>
              <a:t> </a:t>
            </a:r>
            <a:r>
              <a:rPr lang="en-US" altLang="zh-CN" dirty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146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  <a:r>
              <a:rPr lang="zh-CN" altLang="en-US" dirty="0"/>
              <a:t> </a:t>
            </a:r>
            <a:r>
              <a:rPr lang="en-US" altLang="zh-CN" dirty="0"/>
              <a:t>(10%)</a:t>
            </a:r>
            <a:r>
              <a:rPr lang="zh-CN" altLang="en-US" dirty="0"/>
              <a:t>  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Relational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(10%)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(45%)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Relational</a:t>
            </a:r>
            <a:r>
              <a:rPr lang="zh-CN" altLang="en-US" dirty="0"/>
              <a:t> </a:t>
            </a:r>
            <a:r>
              <a:rPr lang="en-US" altLang="zh-CN" dirty="0"/>
              <a:t>Algebra</a:t>
            </a:r>
            <a:r>
              <a:rPr lang="zh-CN" altLang="en-US" dirty="0"/>
              <a:t> </a:t>
            </a:r>
            <a:r>
              <a:rPr lang="en-US" altLang="zh-CN" dirty="0"/>
              <a:t>(25%)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Indexing</a:t>
            </a:r>
            <a:r>
              <a:rPr lang="zh-CN" altLang="en-US" dirty="0"/>
              <a:t> </a:t>
            </a:r>
            <a:r>
              <a:rPr lang="en-US" altLang="zh-CN" dirty="0"/>
              <a:t>(10%)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4" b="69701"/>
          <a:stretch/>
        </p:blipFill>
        <p:spPr>
          <a:xfrm>
            <a:off x="6830339" y="1685416"/>
            <a:ext cx="1654228" cy="688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03" t="35602" b="39855"/>
          <a:stretch/>
        </p:blipFill>
        <p:spPr>
          <a:xfrm>
            <a:off x="6830339" y="3625016"/>
            <a:ext cx="1718375" cy="5579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45" b="67546"/>
          <a:stretch/>
        </p:blipFill>
        <p:spPr>
          <a:xfrm>
            <a:off x="6830339" y="5701991"/>
            <a:ext cx="1685011" cy="7377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4" b="69701"/>
          <a:stretch/>
        </p:blipFill>
        <p:spPr>
          <a:xfrm>
            <a:off x="6861122" y="2597108"/>
            <a:ext cx="1654228" cy="688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4" b="69701"/>
          <a:stretch/>
        </p:blipFill>
        <p:spPr>
          <a:xfrm>
            <a:off x="6894486" y="4686024"/>
            <a:ext cx="1654228" cy="68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6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  <a:r>
              <a:rPr lang="zh-CN" altLang="en-US" dirty="0"/>
              <a:t> </a:t>
            </a:r>
            <a:r>
              <a:rPr lang="en-US" altLang="zh-CN" dirty="0"/>
              <a:t>(10%)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dirty="0"/>
              <a:t>understand</a:t>
            </a:r>
          </a:p>
          <a:p>
            <a:pPr lvl="1"/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Relational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1"/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MapReduce</a:t>
            </a:r>
          </a:p>
          <a:p>
            <a:pPr lvl="1"/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NoSQL</a:t>
            </a:r>
          </a:p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01573" y="4025289"/>
            <a:ext cx="5966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r>
              <a:rPr lang="zh-CN" altLang="en-US" dirty="0"/>
              <a:t>     </a:t>
            </a:r>
            <a:r>
              <a:rPr lang="en-US" altLang="zh-CN" dirty="0"/>
              <a:t>T</a:t>
            </a:r>
            <a:r>
              <a:rPr lang="zh-CN" altLang="en-US" dirty="0"/>
              <a:t>            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implement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MapReduce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20707" y="3997825"/>
            <a:ext cx="378740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F54A39-CA18-E14D-9554-E7262EC75EBF}"/>
              </a:ext>
            </a:extLst>
          </p:cNvPr>
          <p:cNvGrpSpPr/>
          <p:nvPr/>
        </p:nvGrpSpPr>
        <p:grpSpPr>
          <a:xfrm>
            <a:off x="1799447" y="4707085"/>
            <a:ext cx="5010148" cy="1559572"/>
            <a:chOff x="0" y="1606930"/>
            <a:chExt cx="9144000" cy="386405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A7444FD-A367-E248-9FF4-E03C3D5A5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606930"/>
              <a:ext cx="9144000" cy="364413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472269-47B9-CE46-A914-649C150EFC15}"/>
                </a:ext>
              </a:extLst>
            </p:cNvPr>
            <p:cNvSpPr/>
            <p:nvPr/>
          </p:nvSpPr>
          <p:spPr>
            <a:xfrm>
              <a:off x="0" y="3823856"/>
              <a:ext cx="3532909" cy="1647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84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(10%)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dirty="0"/>
              <a:t>understand</a:t>
            </a:r>
          </a:p>
          <a:p>
            <a:pPr lvl="1"/>
            <a:r>
              <a:rPr lang="en-US" altLang="zh-CN" dirty="0"/>
              <a:t>Basics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</a:p>
          <a:p>
            <a:pPr lvl="1"/>
            <a:r>
              <a:rPr lang="en-US" altLang="zh-CN" dirty="0"/>
              <a:t>Terminologies</a:t>
            </a:r>
          </a:p>
          <a:p>
            <a:pPr lvl="1"/>
            <a:r>
              <a:rPr lang="en-US" altLang="zh-CN" dirty="0"/>
              <a:t>Keys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Example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4662" y="5145436"/>
            <a:ext cx="8464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r>
              <a:rPr lang="zh-CN" altLang="en-US" dirty="0"/>
              <a:t>     </a:t>
            </a:r>
            <a:r>
              <a:rPr lang="en-US" altLang="zh-CN" dirty="0"/>
              <a:t>T</a:t>
            </a:r>
            <a:r>
              <a:rPr lang="zh-CN" altLang="en-US" dirty="0"/>
              <a:t>           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column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uniquely</a:t>
            </a:r>
            <a:r>
              <a:rPr lang="zh-CN" altLang="en-US" dirty="0"/>
              <a:t> </a:t>
            </a:r>
            <a:r>
              <a:rPr lang="en-US" altLang="zh-CN" dirty="0"/>
              <a:t>identifies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2670" y="5145436"/>
            <a:ext cx="378740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D6AB49-701C-5F4C-B72C-5C84A8955F2D}"/>
              </a:ext>
            </a:extLst>
          </p:cNvPr>
          <p:cNvSpPr/>
          <p:nvPr/>
        </p:nvSpPr>
        <p:spPr>
          <a:xfrm>
            <a:off x="3144982" y="5145436"/>
            <a:ext cx="159327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5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(45%)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b="1" dirty="0"/>
              <a:t>familiar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endParaRPr lang="en-US" altLang="zh-CN" b="1" dirty="0"/>
          </a:p>
          <a:p>
            <a:pPr lvl="1"/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DDL</a:t>
            </a:r>
          </a:p>
          <a:p>
            <a:pPr lvl="2"/>
            <a:r>
              <a:rPr lang="en-US" altLang="zh-CN" dirty="0"/>
              <a:t>Create/Insert/Alter</a:t>
            </a:r>
          </a:p>
          <a:p>
            <a:pPr lvl="2"/>
            <a:r>
              <a:rPr lang="en-US" altLang="zh-CN" dirty="0"/>
              <a:t>Constraints</a:t>
            </a:r>
          </a:p>
          <a:p>
            <a:pPr lvl="1"/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DML</a:t>
            </a:r>
          </a:p>
          <a:p>
            <a:pPr lvl="2"/>
            <a:r>
              <a:rPr lang="en-US" dirty="0"/>
              <a:t>Selection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/>
              <a:t>Projection</a:t>
            </a:r>
          </a:p>
          <a:p>
            <a:pPr lvl="2"/>
            <a:r>
              <a:rPr lang="en-US" dirty="0"/>
              <a:t>Set Operators (UNION, INTERSECT, EXCEPT)</a:t>
            </a:r>
          </a:p>
          <a:p>
            <a:pPr lvl="2"/>
            <a:r>
              <a:rPr lang="en-US" dirty="0"/>
              <a:t>Joins (INNER, OUTER)</a:t>
            </a:r>
          </a:p>
          <a:p>
            <a:pPr lvl="2"/>
            <a:r>
              <a:rPr lang="en-US" dirty="0"/>
              <a:t>Aggregation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/>
              <a:t>Group By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/>
              <a:t>Having</a:t>
            </a:r>
          </a:p>
          <a:p>
            <a:pPr lvl="2"/>
            <a:r>
              <a:rPr lang="en-US" dirty="0"/>
              <a:t>Order By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/>
              <a:t>Distinct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NULL</a:t>
            </a:r>
            <a:endParaRPr lang="en-US" dirty="0"/>
          </a:p>
          <a:p>
            <a:pPr lvl="2"/>
            <a:r>
              <a:rPr lang="en-US" dirty="0"/>
              <a:t>Subqueries</a:t>
            </a:r>
          </a:p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A1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3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Relational</a:t>
            </a:r>
            <a:r>
              <a:rPr lang="zh-CN" altLang="en-US" dirty="0"/>
              <a:t> </a:t>
            </a:r>
            <a:r>
              <a:rPr lang="en-US" altLang="zh-CN" dirty="0"/>
              <a:t>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701330" cy="5032375"/>
          </a:xfrm>
        </p:spPr>
        <p:txBody>
          <a:bodyPr/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dirty="0"/>
              <a:t>know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RA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optimize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RA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RA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  <a:p>
            <a:r>
              <a:rPr lang="en-US" altLang="zh-CN" dirty="0"/>
              <a:t>Examples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students</a:t>
            </a:r>
            <a:r>
              <a:rPr lang="zh-CN" altLang="en-US" dirty="0"/>
              <a:t> </a:t>
            </a:r>
            <a:r>
              <a:rPr lang="en-US" altLang="zh-CN" dirty="0"/>
              <a:t>whose</a:t>
            </a:r>
            <a:r>
              <a:rPr lang="zh-CN" altLang="en-US" dirty="0"/>
              <a:t> </a:t>
            </a:r>
            <a:r>
              <a:rPr lang="en-US" altLang="zh-CN" dirty="0"/>
              <a:t>birth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larger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1995</a:t>
            </a:r>
          </a:p>
          <a:p>
            <a:pPr lvl="2"/>
            <a:r>
              <a:rPr lang="en-US" dirty="0">
                <a:sym typeface="Symbol" pitchFamily="18" charset="2"/>
              </a:rPr>
              <a:t></a:t>
            </a:r>
            <a:r>
              <a:rPr lang="en-US" i="1" baseline="-25000" dirty="0"/>
              <a:t>birth</a:t>
            </a:r>
            <a:r>
              <a:rPr lang="en-US" baseline="-25000" dirty="0"/>
              <a:t> </a:t>
            </a:r>
            <a:r>
              <a:rPr lang="en-US" altLang="zh-CN" baseline="-25000" dirty="0"/>
              <a:t>&gt;</a:t>
            </a:r>
            <a:r>
              <a:rPr lang="en-US" baseline="-25000" dirty="0"/>
              <a:t> 19</a:t>
            </a:r>
            <a:r>
              <a:rPr lang="en-US" altLang="zh-CN" baseline="-25000" dirty="0"/>
              <a:t>95</a:t>
            </a:r>
            <a:r>
              <a:rPr lang="en-US" dirty="0"/>
              <a:t>(</a:t>
            </a:r>
            <a:r>
              <a:rPr lang="en-US" altLang="zh-CN" dirty="0"/>
              <a:t>Student</a:t>
            </a:r>
            <a:r>
              <a:rPr lang="en-US" dirty="0"/>
              <a:t>)</a:t>
            </a:r>
          </a:p>
          <a:p>
            <a:pPr marL="914400" lvl="1" indent="-457200">
              <a:spcBef>
                <a:spcPts val="2300"/>
              </a:spcBef>
              <a:buFont typeface="+mj-lt"/>
              <a:buAutoNum type="arabicPeriod"/>
            </a:pPr>
            <a:r>
              <a:rPr lang="en-US" altLang="zh-CN" dirty="0"/>
              <a:t>Optimize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is-IS" sz="2000" dirty="0">
                <a:latin typeface="Calibri" charset="0"/>
              </a:rPr>
              <a:t>σ</a:t>
            </a:r>
            <a:r>
              <a:rPr lang="en-US" altLang="zh-CN" sz="2000" baseline="-25000" dirty="0" err="1">
                <a:latin typeface="LucidaGrande" charset="0"/>
              </a:rPr>
              <a:t>cNum</a:t>
            </a:r>
            <a:r>
              <a:rPr lang="is-IS" sz="2000" baseline="-25000" dirty="0">
                <a:latin typeface="LucidaGrande" charset="0"/>
              </a:rPr>
              <a:t>=</a:t>
            </a:r>
            <a:r>
              <a:rPr lang="en-US" altLang="zh-CN" sz="2000" baseline="-25000" dirty="0">
                <a:latin typeface="LucidaGrande" charset="0"/>
              </a:rPr>
              <a:t>354</a:t>
            </a:r>
            <a:r>
              <a:rPr lang="is-IS" sz="2000" dirty="0">
                <a:latin typeface="LucidaGrande" charset="0"/>
              </a:rPr>
              <a:t> (R </a:t>
            </a:r>
            <a:r>
              <a:rPr lang="mr-IN" sz="2000" dirty="0"/>
              <a:t>⨝</a:t>
            </a:r>
            <a:r>
              <a:rPr lang="is-IS" sz="2000" dirty="0">
                <a:latin typeface="Cambria" charset="0"/>
              </a:rPr>
              <a:t>   </a:t>
            </a:r>
            <a:r>
              <a:rPr lang="is-IS" sz="2000" dirty="0">
                <a:latin typeface="GillSans" charset="0"/>
              </a:rPr>
              <a:t>S)</a:t>
            </a:r>
          </a:p>
          <a:p>
            <a:pPr lvl="2"/>
            <a:r>
              <a:rPr lang="is-IS" dirty="0">
                <a:latin typeface="Calibri" charset="0"/>
              </a:rPr>
              <a:t>σ</a:t>
            </a:r>
            <a:r>
              <a:rPr lang="en-US" altLang="zh-CN" baseline="-25000" dirty="0" err="1">
                <a:latin typeface="LucidaGrande" charset="0"/>
              </a:rPr>
              <a:t>cNum</a:t>
            </a:r>
            <a:r>
              <a:rPr lang="is-IS" baseline="-25000" dirty="0">
                <a:latin typeface="LucidaGrande" charset="0"/>
              </a:rPr>
              <a:t>=</a:t>
            </a:r>
            <a:r>
              <a:rPr lang="en-US" altLang="zh-CN" baseline="-25000" dirty="0">
                <a:latin typeface="LucidaGrande" charset="0"/>
              </a:rPr>
              <a:t>354</a:t>
            </a:r>
            <a:r>
              <a:rPr lang="is-IS" baseline="-25000" dirty="0">
                <a:latin typeface="LucidaGrande" charset="0"/>
              </a:rPr>
              <a:t> </a:t>
            </a:r>
            <a:r>
              <a:rPr lang="is-IS" dirty="0">
                <a:latin typeface="LucidaGrande" charset="0"/>
              </a:rPr>
              <a:t>(R) </a:t>
            </a:r>
            <a:r>
              <a:rPr lang="mr-IN" dirty="0"/>
              <a:t>⨝</a:t>
            </a:r>
            <a:r>
              <a:rPr lang="is-IS" dirty="0">
                <a:latin typeface="Cambria" charset="0"/>
              </a:rPr>
              <a:t>   </a:t>
            </a:r>
            <a:r>
              <a:rPr lang="is-IS" dirty="0">
                <a:latin typeface="GillSans" charset="0"/>
              </a:rPr>
              <a:t>S</a:t>
            </a:r>
          </a:p>
          <a:p>
            <a:pPr marL="914400" lvl="1" indent="-457200">
              <a:spcBef>
                <a:spcPts val="1700"/>
              </a:spcBef>
              <a:buFont typeface="+mj-lt"/>
              <a:buAutoNum type="arabicPeriod"/>
            </a:pP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SELECT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name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FROM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student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RA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  <a:p>
            <a:pPr lvl="2"/>
            <a:r>
              <a:rPr lang="is-IS" dirty="0">
                <a:solidFill>
                  <a:prstClr val="black"/>
                </a:solidFill>
                <a:latin typeface="LucidaGrande" charset="0"/>
              </a:rPr>
              <a:t>π</a:t>
            </a:r>
            <a:r>
              <a:rPr lang="is-IS" baseline="-25000" dirty="0">
                <a:solidFill>
                  <a:prstClr val="black"/>
                </a:solidFill>
                <a:latin typeface="LucidaGrande" charset="0"/>
              </a:rPr>
              <a:t>name</a:t>
            </a:r>
            <a:r>
              <a:rPr lang="is-IS" baseline="-25000" dirty="0">
                <a:latin typeface="LucidaGrande" charset="0"/>
              </a:rPr>
              <a:t> </a:t>
            </a:r>
            <a:r>
              <a:rPr lang="is-IS" dirty="0">
                <a:latin typeface="LucidaGrande" charset="0"/>
              </a:rPr>
              <a:t>(</a:t>
            </a:r>
            <a:r>
              <a:rPr lang="en-US" altLang="zh-CN" dirty="0">
                <a:latin typeface="LucidaGrande" charset="0"/>
              </a:rPr>
              <a:t>Student</a:t>
            </a:r>
            <a:r>
              <a:rPr lang="is-IS" dirty="0">
                <a:latin typeface="LucidaGrande" charset="0"/>
              </a:rPr>
              <a:t>)</a:t>
            </a:r>
            <a:endParaRPr lang="is-IS" dirty="0">
              <a:latin typeface="GillSans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US" altLang="zh-CN" dirty="0"/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9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368475" cy="4895851"/>
          </a:xfrm>
        </p:spPr>
        <p:txBody>
          <a:bodyPr>
            <a:normAutofit/>
          </a:bodyPr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endParaRPr lang="en-US" altLang="zh-CN" b="1" dirty="0"/>
          </a:p>
          <a:p>
            <a:pPr lvl="1"/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  <a:r>
              <a:rPr lang="zh-CN" altLang="en-US" dirty="0"/>
              <a:t> </a:t>
            </a:r>
            <a:r>
              <a:rPr lang="en-US" altLang="zh-CN" dirty="0"/>
              <a:t>Steps</a:t>
            </a:r>
          </a:p>
          <a:p>
            <a:pPr lvl="1"/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better/useful?</a:t>
            </a:r>
          </a:p>
          <a:p>
            <a:pPr lvl="1"/>
            <a:endParaRPr lang="en-US" dirty="0"/>
          </a:p>
          <a:p>
            <a:r>
              <a:rPr lang="en-US" altLang="zh-CN" dirty="0"/>
              <a:t>Examples</a:t>
            </a:r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Parser</a:t>
            </a:r>
            <a:r>
              <a:rPr lang="zh-CN" altLang="en-US" dirty="0"/>
              <a:t> </a:t>
            </a:r>
            <a:r>
              <a:rPr lang="en-US" altLang="zh-CN" dirty="0"/>
              <a:t>do?</a:t>
            </a:r>
          </a:p>
          <a:p>
            <a:pPr lvl="2"/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dirty="0"/>
              <a:t>the input SQL text to a logical plan </a:t>
            </a:r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query:</a:t>
            </a:r>
            <a:r>
              <a:rPr lang="zh-CN" altLang="en-US" dirty="0"/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SELECT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*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FROM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Student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  <a:endParaRPr lang="en-US" dirty="0"/>
          </a:p>
          <a:p>
            <a:pPr lvl="2"/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Student(id)</a:t>
            </a:r>
            <a:r>
              <a:rPr lang="zh-CN" altLang="en-US" dirty="0"/>
              <a:t>                </a:t>
            </a:r>
            <a:r>
              <a:rPr lang="en-US" altLang="zh-CN" dirty="0"/>
              <a:t>YES</a:t>
            </a:r>
            <a:r>
              <a:rPr lang="zh-CN" altLang="en-US" dirty="0"/>
              <a:t>    </a:t>
            </a:r>
            <a:r>
              <a:rPr lang="en-US" altLang="zh-CN" dirty="0"/>
              <a:t>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757997" y="5706908"/>
            <a:ext cx="551940" cy="4372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Midterm</a:t>
            </a:r>
          </a:p>
          <a:p>
            <a:pPr lvl="1"/>
            <a:r>
              <a:rPr lang="en-US" altLang="zh-CN" dirty="0"/>
              <a:t>Thursday</a:t>
            </a:r>
            <a:r>
              <a:rPr lang="zh-CN" altLang="en-US" dirty="0"/>
              <a:t> </a:t>
            </a:r>
            <a:r>
              <a:rPr lang="en-US" altLang="zh-CN" dirty="0"/>
              <a:t>2:30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3:20</a:t>
            </a:r>
            <a:r>
              <a:rPr lang="zh-CN" altLang="en-US" dirty="0"/>
              <a:t> </a:t>
            </a:r>
            <a:r>
              <a:rPr lang="en-US" altLang="zh-CN" dirty="0"/>
              <a:t>pm</a:t>
            </a:r>
          </a:p>
          <a:p>
            <a:pPr lvl="1"/>
            <a:r>
              <a:rPr lang="cs-CZ" altLang="zh-CN" dirty="0"/>
              <a:t>AQ3149</a:t>
            </a:r>
            <a:endParaRPr lang="en-US" altLang="zh-CN" dirty="0"/>
          </a:p>
          <a:p>
            <a:pPr lvl="1"/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late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Bring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your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Student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IDs</a:t>
            </a:r>
            <a:endParaRPr lang="en-US" altLang="zh-CN" dirty="0"/>
          </a:p>
          <a:p>
            <a:r>
              <a:rPr lang="en-US" altLang="zh-CN" dirty="0"/>
              <a:t>Please </a:t>
            </a:r>
            <a:r>
              <a:rPr lang="en-US" altLang="zh-CN" b="1" dirty="0">
                <a:solidFill>
                  <a:srgbClr val="FF0000"/>
                </a:solidFill>
              </a:rPr>
              <a:t>budget your time </a:t>
            </a:r>
            <a:r>
              <a:rPr lang="en-US" altLang="zh-CN" dirty="0"/>
              <a:t>so you get to all questions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Relax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333" y="852657"/>
            <a:ext cx="3010951" cy="301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6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18154</TotalTime>
  <Words>331</Words>
  <Application>Microsoft Macintosh PowerPoint</Application>
  <PresentationFormat>On-screen Show (4:3)</PresentationFormat>
  <Paragraphs>86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Calibri Light</vt:lpstr>
      <vt:lpstr>Cambria</vt:lpstr>
      <vt:lpstr>GillSans</vt:lpstr>
      <vt:lpstr>LucidaGrande</vt:lpstr>
      <vt:lpstr>Mangal</vt:lpstr>
      <vt:lpstr>Symbol</vt:lpstr>
      <vt:lpstr>Times New Roman</vt:lpstr>
      <vt:lpstr>Office Theme</vt:lpstr>
      <vt:lpstr>CMPT 354: Database System I</vt:lpstr>
      <vt:lpstr>Midterm Coverage</vt:lpstr>
      <vt:lpstr>Database History (10%)</vt:lpstr>
      <vt:lpstr>Relational Model (10%)</vt:lpstr>
      <vt:lpstr>SQL (45%)</vt:lpstr>
      <vt:lpstr>Relational Algebra</vt:lpstr>
      <vt:lpstr>Query Processing and Indexing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623</cp:revision>
  <cp:lastPrinted>2018-10-16T20:59:09Z</cp:lastPrinted>
  <dcterms:created xsi:type="dcterms:W3CDTF">2018-08-29T21:30:27Z</dcterms:created>
  <dcterms:modified xsi:type="dcterms:W3CDTF">2018-10-16T23:30:57Z</dcterms:modified>
</cp:coreProperties>
</file>