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6"/>
    <p:restoredTop sz="86420"/>
  </p:normalViewPr>
  <p:slideViewPr>
    <p:cSldViewPr snapToGrid="0" snapToObjects="1">
      <p:cViewPr varScale="1">
        <p:scale>
          <a:sx n="109" d="100"/>
          <a:sy n="109" d="100"/>
        </p:scale>
        <p:origin x="54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040" y="17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40D69-3C31-2F42-8324-240BE243C9FC}" type="datetimeFigureOut">
              <a:rPr lang="en-US" smtClean="0"/>
              <a:t>3/31/18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B2364-6F12-6A48-9F48-F9BBD50633F9}" type="slidenum">
              <a:rPr lang="en-US" smtClean="0"/>
              <a:t>‹#›</a:t>
            </a:fld>
            <a:endParaRPr lang="en-US"/>
          </a:p>
        </p:txBody>
      </p:sp>
    </p:spTree>
    <p:extLst>
      <p:ext uri="{BB962C8B-B14F-4D97-AF65-F5344CB8AC3E}">
        <p14:creationId xmlns:p14="http://schemas.microsoft.com/office/powerpoint/2010/main" val="153588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2290F-4ED7-AD4E-ABAB-099BE7121303}"/>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5" name="Footer Placeholder 4">
            <a:extLst>
              <a:ext uri="{FF2B5EF4-FFF2-40B4-BE49-F238E27FC236}">
                <a16:creationId xmlns:a16="http://schemas.microsoft.com/office/drawing/2014/main" id="{C7AAB792-070E-F244-A436-CE7C8107AE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9B80EA-E8D5-6744-B96B-42ECBE10239D}"/>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7" name="Title 1">
            <a:extLst>
              <a:ext uri="{FF2B5EF4-FFF2-40B4-BE49-F238E27FC236}">
                <a16:creationId xmlns:a16="http://schemas.microsoft.com/office/drawing/2014/main" id="{6764B4C2-EA61-0E4F-9A0E-B18F40347E49}"/>
              </a:ext>
            </a:extLst>
          </p:cNvPr>
          <p:cNvSpPr>
            <a:spLocks noGrp="1"/>
          </p:cNvSpPr>
          <p:nvPr>
            <p:ph type="title" hasCustomPrompt="1"/>
          </p:nvPr>
        </p:nvSpPr>
        <p:spPr>
          <a:xfrm>
            <a:off x="-1" y="1"/>
            <a:ext cx="9144001" cy="3467595"/>
          </a:xfrm>
        </p:spPr>
        <p:txBody>
          <a:bodyPr anchor="t">
            <a:normAutofit/>
          </a:bodyPr>
          <a:lstStyle>
            <a:lvl1pPr algn="l">
              <a:lnSpc>
                <a:spcPct val="100000"/>
              </a:lnSpc>
              <a:defRPr sz="4400">
                <a:solidFill>
                  <a:srgbClr val="002060"/>
                </a:solidFill>
              </a:defRPr>
            </a:lvl1pPr>
          </a:lstStyle>
          <a:p>
            <a:r>
              <a:rPr lang="en-US" dirty="0"/>
              <a:t>Click to add text</a:t>
            </a:r>
          </a:p>
        </p:txBody>
      </p:sp>
      <p:sp>
        <p:nvSpPr>
          <p:cNvPr id="8" name="Text Placeholder 2">
            <a:extLst>
              <a:ext uri="{FF2B5EF4-FFF2-40B4-BE49-F238E27FC236}">
                <a16:creationId xmlns:a16="http://schemas.microsoft.com/office/drawing/2014/main" id="{9D4E2806-4D50-EF4C-A764-F0C963E6A534}"/>
              </a:ext>
            </a:extLst>
          </p:cNvPr>
          <p:cNvSpPr>
            <a:spLocks noGrp="1"/>
          </p:cNvSpPr>
          <p:nvPr>
            <p:ph type="body" idx="1"/>
          </p:nvPr>
        </p:nvSpPr>
        <p:spPr>
          <a:xfrm>
            <a:off x="-1" y="3467596"/>
            <a:ext cx="9144001" cy="3390404"/>
          </a:xfrm>
        </p:spPr>
        <p:txBody>
          <a:bodyPr>
            <a:normAutofit/>
          </a:bodyPr>
          <a:lstStyle>
            <a:lvl1pPr marL="0" indent="0">
              <a:lnSpc>
                <a:spcPct val="100000"/>
              </a:lnSpc>
              <a:buNone/>
              <a:tabLst>
                <a:tab pos="2171700" algn="l"/>
              </a:tabLst>
              <a:defRPr sz="4400">
                <a:solidFill>
                  <a:srgbClr val="FF0000"/>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513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D36C-DC6D-684D-A107-4BF467AB3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12681A-8A96-C742-BBDF-3F48B37322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CEE36-6AE9-2243-ADCD-F657CAC53593}"/>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5" name="Footer Placeholder 4">
            <a:extLst>
              <a:ext uri="{FF2B5EF4-FFF2-40B4-BE49-F238E27FC236}">
                <a16:creationId xmlns:a16="http://schemas.microsoft.com/office/drawing/2014/main" id="{DBA872EC-E47F-EA46-9525-0CC1397A2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5C4204-9B22-A442-8CC6-BE3347789C4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452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F597F-D20F-E44A-89DA-50387E81417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9E06D-871C-914D-879E-F3FC52430C18}"/>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C00B7-B8F5-4647-8EF6-9ED7BD23CEB6}"/>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5" name="Footer Placeholder 4">
            <a:extLst>
              <a:ext uri="{FF2B5EF4-FFF2-40B4-BE49-F238E27FC236}">
                <a16:creationId xmlns:a16="http://schemas.microsoft.com/office/drawing/2014/main" id="{C13AA510-1648-4048-AFFD-F4EC78D1CE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16749-C0C9-3445-A7C1-1A3715C694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88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A021-7EA1-2347-B772-85881D3A9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55B62-579A-8441-BB61-9F65B80B29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22FAA-15D5-A94C-95EC-F60B798F8036}"/>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5" name="Footer Placeholder 4">
            <a:extLst>
              <a:ext uri="{FF2B5EF4-FFF2-40B4-BE49-F238E27FC236}">
                <a16:creationId xmlns:a16="http://schemas.microsoft.com/office/drawing/2014/main" id="{E08DC9DC-E3D1-2043-B473-BDC8AED98A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E8050F-4B4E-564E-BF73-58B0B211D1C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27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7290-1685-1443-A7A4-49CA284BA643}"/>
              </a:ext>
            </a:extLst>
          </p:cNvPr>
          <p:cNvSpPr>
            <a:spLocks noGrp="1"/>
          </p:cNvSpPr>
          <p:nvPr>
            <p:ph type="title" hasCustomPrompt="1"/>
          </p:nvPr>
        </p:nvSpPr>
        <p:spPr>
          <a:xfrm>
            <a:off x="-1" y="1"/>
            <a:ext cx="9144001" cy="3467595"/>
          </a:xfrm>
        </p:spPr>
        <p:txBody>
          <a:bodyPr anchor="t">
            <a:normAutofit/>
          </a:bodyPr>
          <a:lstStyle>
            <a:lvl1pPr algn="l">
              <a:lnSpc>
                <a:spcPct val="100000"/>
              </a:lnSpc>
              <a:defRPr sz="4400">
                <a:solidFill>
                  <a:srgbClr val="002060"/>
                </a:solidFill>
              </a:defRPr>
            </a:lvl1pPr>
          </a:lstStyle>
          <a:p>
            <a:r>
              <a:rPr lang="en-US" dirty="0"/>
              <a:t>Click to add text</a:t>
            </a:r>
          </a:p>
        </p:txBody>
      </p:sp>
      <p:sp>
        <p:nvSpPr>
          <p:cNvPr id="3" name="Text Placeholder 2">
            <a:extLst>
              <a:ext uri="{FF2B5EF4-FFF2-40B4-BE49-F238E27FC236}">
                <a16:creationId xmlns:a16="http://schemas.microsoft.com/office/drawing/2014/main" id="{05688E3F-A547-6B44-B57A-6F4A1E0E71BA}"/>
              </a:ext>
            </a:extLst>
          </p:cNvPr>
          <p:cNvSpPr>
            <a:spLocks noGrp="1"/>
          </p:cNvSpPr>
          <p:nvPr>
            <p:ph type="body" idx="1"/>
          </p:nvPr>
        </p:nvSpPr>
        <p:spPr>
          <a:xfrm>
            <a:off x="-1" y="3467596"/>
            <a:ext cx="9144001" cy="3390404"/>
          </a:xfrm>
        </p:spPr>
        <p:txBody>
          <a:bodyPr>
            <a:normAutofit/>
          </a:bodyPr>
          <a:lstStyle>
            <a:lvl1pPr marL="0" indent="0">
              <a:lnSpc>
                <a:spcPct val="100000"/>
              </a:lnSpc>
              <a:buNone/>
              <a:tabLst>
                <a:tab pos="2171700" algn="l"/>
              </a:tabLst>
              <a:defRPr sz="4400">
                <a:solidFill>
                  <a:srgbClr val="FF0000"/>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7900C97E-F27F-D745-9636-E89F9040CB92}"/>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5" name="Footer Placeholder 4">
            <a:extLst>
              <a:ext uri="{FF2B5EF4-FFF2-40B4-BE49-F238E27FC236}">
                <a16:creationId xmlns:a16="http://schemas.microsoft.com/office/drawing/2014/main" id="{7C822DC3-E768-5D4C-AD4B-414827385B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A2C0B5-37EF-BA4D-9114-86B0BC153FF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5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6F0A-1F49-D24E-A6C7-9BE0D71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449BD-B03B-EA48-B81D-B2995CDCF5A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74BEE1-C22D-2B46-A02C-17E2F4AEEE8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517D90-0C27-9F4D-B9B5-A1CFFF19CA51}"/>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6" name="Footer Placeholder 5">
            <a:extLst>
              <a:ext uri="{FF2B5EF4-FFF2-40B4-BE49-F238E27FC236}">
                <a16:creationId xmlns:a16="http://schemas.microsoft.com/office/drawing/2014/main" id="{79326428-C463-584F-B46B-4F3F31E5C2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73CBA4-63DD-5044-BCC8-4AFE4745EE0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480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0038-34EC-B746-8AA0-38B5F9EC6A3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D5972F-F451-8142-BBAC-F8B704A380A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E0FBC83-B2FA-2648-9017-56D24070B08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348A1A-44F6-8E49-B59B-9AB61E81050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D392F53-7409-5D45-A0A6-F7D16DEFC0E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0E8C41-6C67-6A47-82AE-A598E11065A0}"/>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8" name="Footer Placeholder 7">
            <a:extLst>
              <a:ext uri="{FF2B5EF4-FFF2-40B4-BE49-F238E27FC236}">
                <a16:creationId xmlns:a16="http://schemas.microsoft.com/office/drawing/2014/main" id="{D8C4AF98-AD1C-084B-819B-60462C85A6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7A631AF-2405-C047-B2CB-4435C53F2F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41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9F58-5AFC-6A44-820A-6CA4F3A02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8E17D3-6D1D-9746-B428-C0796D6B0C68}"/>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4" name="Footer Placeholder 3">
            <a:extLst>
              <a:ext uri="{FF2B5EF4-FFF2-40B4-BE49-F238E27FC236}">
                <a16:creationId xmlns:a16="http://schemas.microsoft.com/office/drawing/2014/main" id="{53E01490-5361-394F-B2A8-57196085747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96E20FF-3C74-F643-A476-EF797E69838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082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B361F-0AFB-0941-B0CF-41A57C9C22F4}"/>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3" name="Footer Placeholder 2">
            <a:extLst>
              <a:ext uri="{FF2B5EF4-FFF2-40B4-BE49-F238E27FC236}">
                <a16:creationId xmlns:a16="http://schemas.microsoft.com/office/drawing/2014/main" id="{4DC67769-DDC1-E34D-93ED-E2297AABEC4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5475C13-C45B-3E4B-A1FF-82950F85A45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28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A37-6D09-1D45-BA32-D039C4F55FF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1E3CFB-58EF-FF49-9C38-7C3CB8E3CDD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6A2554-450A-2F49-9210-529E7D6784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3985F9C-62C5-434C-B777-79D6D84DAB8E}"/>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6" name="Footer Placeholder 5">
            <a:extLst>
              <a:ext uri="{FF2B5EF4-FFF2-40B4-BE49-F238E27FC236}">
                <a16:creationId xmlns:a16="http://schemas.microsoft.com/office/drawing/2014/main" id="{5E8BF5B8-96DA-B540-875E-4506165803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A9D1E2-8768-D343-A4B8-A592AF2F456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252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7A31-5A7A-9042-B5B6-50A2524F003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62B4209-89A0-B84B-8F87-EA9050DA6DF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4AC9D6-D400-8643-80FD-879ED92338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CA1D125-20BB-9A49-B44A-7B1716612F84}"/>
              </a:ext>
            </a:extLst>
          </p:cNvPr>
          <p:cNvSpPr>
            <a:spLocks noGrp="1"/>
          </p:cNvSpPr>
          <p:nvPr>
            <p:ph type="dt" sz="half" idx="10"/>
          </p:nvPr>
        </p:nvSpPr>
        <p:spPr/>
        <p:txBody>
          <a:bodyPr/>
          <a:lstStyle/>
          <a:p>
            <a:fld id="{48A87A34-81AB-432B-8DAE-1953F412C126}" type="datetimeFigureOut">
              <a:rPr lang="en-US" smtClean="0"/>
              <a:t>3/31/18</a:t>
            </a:fld>
            <a:endParaRPr lang="en-US" dirty="0"/>
          </a:p>
        </p:txBody>
      </p:sp>
      <p:sp>
        <p:nvSpPr>
          <p:cNvPr id="6" name="Footer Placeholder 5">
            <a:extLst>
              <a:ext uri="{FF2B5EF4-FFF2-40B4-BE49-F238E27FC236}">
                <a16:creationId xmlns:a16="http://schemas.microsoft.com/office/drawing/2014/main" id="{6E3B955C-3CDF-2E4C-A2EA-2D57224FD4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0ADD2A-CDBB-7D4A-B03A-9E5D3E43748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80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D5EBD-7118-8140-8572-DF9DF5A7ECB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EAE859-E227-2145-B9BA-ECD64AFE982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DCC96-807B-C442-B7DB-2F87940FF68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3/31/18</a:t>
            </a:fld>
            <a:endParaRPr lang="en-US" dirty="0"/>
          </a:p>
        </p:txBody>
      </p:sp>
      <p:sp>
        <p:nvSpPr>
          <p:cNvPr id="5" name="Footer Placeholder 4">
            <a:extLst>
              <a:ext uri="{FF2B5EF4-FFF2-40B4-BE49-F238E27FC236}">
                <a16:creationId xmlns:a16="http://schemas.microsoft.com/office/drawing/2014/main" id="{FAEAA29F-8CF1-824A-8355-B4D1EDFE4F7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1D9D52-1166-9E40-AFA7-69114C983DF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52904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動詞の語法（1）空所に入れるのに最も適切な語句を，下の1) 〜4) から一つずつ選びなさい。</a:t>
            </a:r>
          </a:p>
        </p:txBody>
      </p:sp>
      <p:sp>
        <p:nvSpPr>
          <p:cNvPr id="3" name="Text Placeholder 2"/>
          <p:cNvSpPr>
            <a:spLocks noGrp="1"/>
          </p:cNvSpPr>
          <p:nvPr>
            <p:ph type="body" idx="1"/>
          </p:nvPr>
        </p:nvSpPr>
        <p:spPr/>
        <p:txBody>
          <a:bodyPr/>
          <a:lstStyle/>
          <a:p>
            <a:r>
              <a:t>1.動詞の語法（1）</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Tony refused (      ) put up the tent.	1) to help	2) helping	3) have helped	4) help	（神奈川大）</a:t>
            </a:r>
          </a:p>
        </p:txBody>
      </p:sp>
      <p:sp>
        <p:nvSpPr>
          <p:cNvPr id="3" name="Text Placeholder 2"/>
          <p:cNvSpPr>
            <a:spLocks noGrp="1"/>
          </p:cNvSpPr>
          <p:nvPr>
            <p:ph type="body" idx="1"/>
          </p:nvPr>
        </p:nvSpPr>
        <p:spPr/>
        <p:txBody>
          <a:bodyPr/>
          <a:lstStyle/>
          <a:p>
            <a:r>
              <a:t>2.	1) 	トニーはテントを張る手伝いを断った。例題1</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【例題22】A: When (    ) Mary?B: Just now.	1) have you seen	2) did you see	3) are you seeing	4) were you seeing</a:t>
            </a:r>
          </a:p>
        </p:txBody>
      </p:sp>
      <p:sp>
        <p:nvSpPr>
          <p:cNvPr id="3" name="Text Placeholder 2"/>
          <p:cNvSpPr>
            <a:spLocks noGrp="1"/>
          </p:cNvSpPr>
          <p:nvPr>
            <p:ph type="body" idx="1"/>
          </p:nvPr>
        </p:nvSpPr>
        <p:spPr/>
        <p:txBody>
          <a:bodyPr/>
          <a:lstStyle/>
          <a:p>
            <a:r>
              <a:t>【例題22】2) 	【現在完了と併用不可の表現】A：いつメアリーに会ったのですか。B：たった今です。</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【例題23】I'll apologize to her when she (    ) back.	1) came	2) comes	3) will come	4) will have come</a:t>
            </a:r>
          </a:p>
        </p:txBody>
      </p:sp>
      <p:sp>
        <p:nvSpPr>
          <p:cNvPr id="3" name="Text Placeholder 2"/>
          <p:cNvSpPr>
            <a:spLocks noGrp="1"/>
          </p:cNvSpPr>
          <p:nvPr>
            <p:ph type="body" idx="1"/>
          </p:nvPr>
        </p:nvSpPr>
        <p:spPr/>
        <p:txBody>
          <a:bodyPr/>
          <a:lstStyle/>
          <a:p>
            <a:r>
              <a:t>【例題23】2) 	【時・条件の副詞節-未来のことでも現在時制】彼女が戻ってきたら，私は彼女に謝ろう。</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【例題24】Where (    ) meet Jane today?	1) are you	2) are you going to	3) will you to	4) will you going to</a:t>
            </a:r>
          </a:p>
        </p:txBody>
      </p:sp>
      <p:sp>
        <p:nvSpPr>
          <p:cNvPr id="3" name="Text Placeholder 2"/>
          <p:cNvSpPr>
            <a:spLocks noGrp="1"/>
          </p:cNvSpPr>
          <p:nvPr>
            <p:ph type="body" idx="1"/>
          </p:nvPr>
        </p:nvSpPr>
        <p:spPr/>
        <p:txBody>
          <a:bodyPr/>
          <a:lstStyle/>
          <a:p>
            <a:r>
              <a:t>【例題24】2) 	【be going to doの用法】あなたは今日ジェーンとどこで会うつもりですか。</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【例題25】The famous writer (    ) for five years.	1) died	2) has been dead	3) was killed	4) is dying演習問題（1）空所に入れるのに最も適切な語句を，下の1)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【例題25】2) 	【have been dead for Aとその書きかえ】その有名な作家が亡くなって５年になる。（1）</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On Friday nights I usually (      ) some money from the bank and then go to the supermarket.	1) withdrew	2) withdraw	3) am withdrawing	4) shall withdraw	（國學院大）</a:t>
            </a:r>
          </a:p>
        </p:txBody>
      </p:sp>
      <p:sp>
        <p:nvSpPr>
          <p:cNvPr id="3" name="Text Placeholder 2"/>
          <p:cNvSpPr>
            <a:spLocks noGrp="1"/>
          </p:cNvSpPr>
          <p:nvPr>
            <p:ph type="body" idx="1"/>
          </p:nvPr>
        </p:nvSpPr>
        <p:spPr/>
        <p:txBody>
          <a:bodyPr/>
          <a:lstStyle/>
          <a:p>
            <a:r>
              <a:t>1.	2) 	金曜日の夜には，私はいつも銀行からお金をおろして，それからスーパーマーケットに行く。例題17</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Bill kept his coat on, although it (      ) warm in the room.	1) is	2) was	3) has been	4) must be	（上智大）</a:t>
            </a:r>
          </a:p>
        </p:txBody>
      </p:sp>
      <p:sp>
        <p:nvSpPr>
          <p:cNvPr id="3" name="Text Placeholder 2"/>
          <p:cNvSpPr>
            <a:spLocks noGrp="1"/>
          </p:cNvSpPr>
          <p:nvPr>
            <p:ph type="body" idx="1"/>
          </p:nvPr>
        </p:nvSpPr>
        <p:spPr/>
        <p:txBody>
          <a:bodyPr/>
          <a:lstStyle/>
          <a:p>
            <a:r>
              <a:t>2.	2) 	部屋の中が暖かかったにもかかわらず，ビルはコートを着たままでいた。例題17</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My friends arrived when (      ).	1) I was cooking	2) I cooked	3) I should cook	4) I cook	（東海大）</a:t>
            </a:r>
          </a:p>
        </p:txBody>
      </p:sp>
      <p:sp>
        <p:nvSpPr>
          <p:cNvPr id="3" name="Text Placeholder 2"/>
          <p:cNvSpPr>
            <a:spLocks noGrp="1"/>
          </p:cNvSpPr>
          <p:nvPr>
            <p:ph type="body" idx="1"/>
          </p:nvPr>
        </p:nvSpPr>
        <p:spPr/>
        <p:txBody>
          <a:bodyPr/>
          <a:lstStyle/>
          <a:p>
            <a:r>
              <a:t>3.	1) 	私が料理をしているときに，友人たちが到着した。例題18</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 don't think I can meet you at six tomorrow night because we have a lot of extra work this month.  Probably, (      ).	1) I'll still be working	2) I'll still work	3) I'm still at work	4) I'm still working	（センター試験）</a:t>
            </a:r>
          </a:p>
        </p:txBody>
      </p:sp>
      <p:sp>
        <p:nvSpPr>
          <p:cNvPr id="3" name="Text Placeholder 2"/>
          <p:cNvSpPr>
            <a:spLocks noGrp="1"/>
          </p:cNvSpPr>
          <p:nvPr>
            <p:ph type="body" idx="1"/>
          </p:nvPr>
        </p:nvSpPr>
        <p:spPr/>
        <p:txBody>
          <a:bodyPr/>
          <a:lstStyle/>
          <a:p>
            <a:r>
              <a:t>4.	1) 	私たちは今月，超過勤務がたくさんあるから，明日の夜6時にあなたとは会えないと思う。たぶん，私はまだ仕事をしているだろう。例題18</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Most mail these days (      ) nothing that can be truly called a letter.	1) are contained	2) contain	3) contains	4) is containing	（日本女大）</a:t>
            </a:r>
          </a:p>
        </p:txBody>
      </p:sp>
      <p:sp>
        <p:nvSpPr>
          <p:cNvPr id="3" name="Text Placeholder 2"/>
          <p:cNvSpPr>
            <a:spLocks noGrp="1"/>
          </p:cNvSpPr>
          <p:nvPr>
            <p:ph type="body" idx="1"/>
          </p:nvPr>
        </p:nvSpPr>
        <p:spPr/>
        <p:txBody>
          <a:bodyPr/>
          <a:lstStyle/>
          <a:p>
            <a:r>
              <a:t>5.	3) 	近ごろの郵便物の大半には，本当に手紙だと呼べるものが何も含まれていない。例題19</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Fred got sick last week and (      ) in bed since that time.	1) is	2) was	3) has been	4) had been	（城西大）</a:t>
            </a:r>
          </a:p>
        </p:txBody>
      </p:sp>
      <p:sp>
        <p:nvSpPr>
          <p:cNvPr id="3" name="Text Placeholder 2"/>
          <p:cNvSpPr>
            <a:spLocks noGrp="1"/>
          </p:cNvSpPr>
          <p:nvPr>
            <p:ph type="body" idx="1"/>
          </p:nvPr>
        </p:nvSpPr>
        <p:spPr/>
        <p:txBody>
          <a:bodyPr/>
          <a:lstStyle/>
          <a:p>
            <a:r>
              <a:t>6.	3) 	フレッドは先週，病気になり，それ以来ずっと寝込んでいる。例題20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Susan finished (      ) her English composition by 9 o'clock.	1) written	2) write	3) to write	4) writing	（愛知大）</a:t>
            </a:r>
          </a:p>
        </p:txBody>
      </p:sp>
      <p:sp>
        <p:nvSpPr>
          <p:cNvPr id="3" name="Text Placeholder 2"/>
          <p:cNvSpPr>
            <a:spLocks noGrp="1"/>
          </p:cNvSpPr>
          <p:nvPr>
            <p:ph type="body" idx="1"/>
          </p:nvPr>
        </p:nvSpPr>
        <p:spPr/>
        <p:txBody>
          <a:bodyPr/>
          <a:lstStyle/>
          <a:p>
            <a:r>
              <a:t>3.	4) 	スーザンは9時までに英作文を書き終えた。例題2</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Tommy (      ) the assignment by the time his father gets home.	1) finished	2) had finished	3) was finishing	4) will have finished	（立命館大）</a:t>
            </a:r>
          </a:p>
        </p:txBody>
      </p:sp>
      <p:sp>
        <p:nvSpPr>
          <p:cNvPr id="3" name="Text Placeholder 2"/>
          <p:cNvSpPr>
            <a:spLocks noGrp="1"/>
          </p:cNvSpPr>
          <p:nvPr>
            <p:ph type="body" idx="1"/>
          </p:nvPr>
        </p:nvSpPr>
        <p:spPr/>
        <p:txBody>
          <a:bodyPr/>
          <a:lstStyle/>
          <a:p>
            <a:r>
              <a:t>7.	4) 	トミーは，お父さんが帰宅する頃までには，課題を済ませていることだろう。例題20</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When I got to the classroom, the lesson (      ).	1) already begins	2) had already begun	3) has already begun	4) is already beginning	（学習院大）</a:t>
            </a:r>
          </a:p>
        </p:txBody>
      </p:sp>
      <p:sp>
        <p:nvSpPr>
          <p:cNvPr id="3" name="Text Placeholder 2"/>
          <p:cNvSpPr>
            <a:spLocks noGrp="1"/>
          </p:cNvSpPr>
          <p:nvPr>
            <p:ph type="body" idx="1"/>
          </p:nvPr>
        </p:nvSpPr>
        <p:spPr/>
        <p:txBody>
          <a:bodyPr/>
          <a:lstStyle/>
          <a:p>
            <a:r>
              <a:t>8.	2) 	私が教室に着いたときには，授業はすでに始まっていた。例題20</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The waitress (      ) at the restaurant since last week.	1) has been working	2) is working	3) worked	4) works	（日本大）</a:t>
            </a:r>
          </a:p>
        </p:txBody>
      </p:sp>
      <p:sp>
        <p:nvSpPr>
          <p:cNvPr id="3" name="Text Placeholder 2"/>
          <p:cNvSpPr>
            <a:spLocks noGrp="1"/>
          </p:cNvSpPr>
          <p:nvPr>
            <p:ph type="body" idx="1"/>
          </p:nvPr>
        </p:nvSpPr>
        <p:spPr/>
        <p:txBody>
          <a:bodyPr/>
          <a:lstStyle/>
          <a:p>
            <a:r>
              <a:t>9.	1) 	そのウェイトレスは先週からそのレストランで働いている。例題21</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We (      ) playing baseball for about half an hour when it started to rain very heavily.	1) had been	2) have been	3) might be	4) would be	（センター試験）</a:t>
            </a:r>
          </a:p>
        </p:txBody>
      </p:sp>
      <p:sp>
        <p:nvSpPr>
          <p:cNvPr id="3" name="Text Placeholder 2"/>
          <p:cNvSpPr>
            <a:spLocks noGrp="1"/>
          </p:cNvSpPr>
          <p:nvPr>
            <p:ph type="body" idx="1"/>
          </p:nvPr>
        </p:nvSpPr>
        <p:spPr/>
        <p:txBody>
          <a:bodyPr/>
          <a:lstStyle/>
          <a:p>
            <a:r>
              <a:t>10.	1) 	私たちが野球をして約30分たったときに，雨がとても激しく降り始めた。例題21</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It (      ) for a whole week if it doesn't stop tomorrow.	1) has snowed	2) is snowing	3) will snow	4) will have been snowing	（東京理大）</a:t>
            </a:r>
          </a:p>
        </p:txBody>
      </p:sp>
      <p:sp>
        <p:nvSpPr>
          <p:cNvPr id="3" name="Text Placeholder 2"/>
          <p:cNvSpPr>
            <a:spLocks noGrp="1"/>
          </p:cNvSpPr>
          <p:nvPr>
            <p:ph type="body" idx="1"/>
          </p:nvPr>
        </p:nvSpPr>
        <p:spPr/>
        <p:txBody>
          <a:bodyPr/>
          <a:lstStyle/>
          <a:p>
            <a:r>
              <a:t>11.	4) 	もし明日雪がやまなければ，まる1週間雪が降り続いていることになる。例題21</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Jim and I are good friends.  We (      ) each other for two years.	1) know	2) have known	3) have been knowing	4) knew	（上智大）</a:t>
            </a:r>
          </a:p>
        </p:txBody>
      </p:sp>
      <p:sp>
        <p:nvSpPr>
          <p:cNvPr id="3" name="Text Placeholder 2"/>
          <p:cNvSpPr>
            <a:spLocks noGrp="1"/>
          </p:cNvSpPr>
          <p:nvPr>
            <p:ph type="body" idx="1"/>
          </p:nvPr>
        </p:nvSpPr>
        <p:spPr/>
        <p:txBody>
          <a:bodyPr/>
          <a:lstStyle/>
          <a:p>
            <a:r>
              <a:t>12.	2) 	ジムと私は親友です。知り合って2年になります。例題20, 19, 21</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If it (      ) raining soon, shall we go out for a walk?	1) stopped	2) stops	3) will stop	4) would stop	（センター試験）</a:t>
            </a:r>
          </a:p>
        </p:txBody>
      </p:sp>
      <p:sp>
        <p:nvSpPr>
          <p:cNvPr id="3" name="Text Placeholder 2"/>
          <p:cNvSpPr>
            <a:spLocks noGrp="1"/>
          </p:cNvSpPr>
          <p:nvPr>
            <p:ph type="body" idx="1"/>
          </p:nvPr>
        </p:nvSpPr>
        <p:spPr/>
        <p:txBody>
          <a:bodyPr/>
          <a:lstStyle/>
          <a:p>
            <a:r>
              <a:t>13.	2) 	雨がすぐにやんだら，散歩に出ませんか。例題23</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I plan to study abroad as soon as I (      ) this English course.	1) had finished	2) have finished	3) will finish	4) will have finished	（明星大）</a:t>
            </a:r>
          </a:p>
        </p:txBody>
      </p:sp>
      <p:sp>
        <p:nvSpPr>
          <p:cNvPr id="3" name="Text Placeholder 2"/>
          <p:cNvSpPr>
            <a:spLocks noGrp="1"/>
          </p:cNvSpPr>
          <p:nvPr>
            <p:ph type="body" idx="1"/>
          </p:nvPr>
        </p:nvSpPr>
        <p:spPr/>
        <p:txBody>
          <a:bodyPr/>
          <a:lstStyle/>
          <a:p>
            <a:r>
              <a:t>14.	2) 	私は，この英語のコースを終えたらすぐに留学するつもりだ。例題23</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I don't know when Mrs. Thompson (      ) back.	1) come	2) to come	3) coming	4) will come	（名古屋学院大）</a:t>
            </a:r>
          </a:p>
        </p:txBody>
      </p:sp>
      <p:sp>
        <p:nvSpPr>
          <p:cNvPr id="3" name="Text Placeholder 2"/>
          <p:cNvSpPr>
            <a:spLocks noGrp="1"/>
          </p:cNvSpPr>
          <p:nvPr>
            <p:ph type="body" idx="1"/>
          </p:nvPr>
        </p:nvSpPr>
        <p:spPr/>
        <p:txBody>
          <a:bodyPr/>
          <a:lstStyle/>
          <a:p>
            <a:r>
              <a:t>15.	4) 	トンプソンさんがいつ戻るのか私にはわからない。例題23</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Won't you pass me the paper when you (      ) ?	1) read it	2) will read it	3) have read it	4) will have read it	（神戸松蔭女学院大）</a:t>
            </a:r>
          </a:p>
        </p:txBody>
      </p:sp>
      <p:sp>
        <p:nvSpPr>
          <p:cNvPr id="3" name="Text Placeholder 2"/>
          <p:cNvSpPr>
            <a:spLocks noGrp="1"/>
          </p:cNvSpPr>
          <p:nvPr>
            <p:ph type="body" idx="1"/>
          </p:nvPr>
        </p:nvSpPr>
        <p:spPr/>
        <p:txBody>
          <a:bodyPr/>
          <a:lstStyle/>
          <a:p>
            <a:r>
              <a:t>16.	3) 	その新聞をあなたが読み終えたら，私にまわしてくれませんか。例題23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 (      ) to return in December.	1) consider	2) suppose	3) expect	4) assume	（獨協大）</a:t>
            </a:r>
          </a:p>
        </p:txBody>
      </p:sp>
      <p:sp>
        <p:nvSpPr>
          <p:cNvPr id="3" name="Text Placeholder 2"/>
          <p:cNvSpPr>
            <a:spLocks noGrp="1"/>
          </p:cNvSpPr>
          <p:nvPr>
            <p:ph type="body" idx="1"/>
          </p:nvPr>
        </p:nvSpPr>
        <p:spPr/>
        <p:txBody>
          <a:bodyPr/>
          <a:lstStyle/>
          <a:p>
            <a:r>
              <a:t>4.	3) 	12月には戻りたいと思う。例題1</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It (      ) ten years since they got married.	1) passed	2) has passed	3) is passed	4) has been	（関西外語大）</a:t>
            </a:r>
          </a:p>
        </p:txBody>
      </p:sp>
      <p:sp>
        <p:nvSpPr>
          <p:cNvPr id="3" name="Text Placeholder 2"/>
          <p:cNvSpPr>
            <a:spLocks noGrp="1"/>
          </p:cNvSpPr>
          <p:nvPr>
            <p:ph type="body" idx="1"/>
          </p:nvPr>
        </p:nvSpPr>
        <p:spPr/>
        <p:txBody>
          <a:bodyPr/>
          <a:lstStyle/>
          <a:p>
            <a:r>
              <a:t>17.	4) 	彼らは結婚して10年になる。例題25</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      ) she died.	1) Three years passed from	2) Three years are passing after	3) Three years have passed since	4) It was three years that	（立命館大）（2）以下の英文の下線部には誤っている箇所がそれぞれ一つずつある。その番号を指摘した上で，正しい形に直しなさい。</a:t>
            </a:r>
          </a:p>
        </p:txBody>
      </p:sp>
      <p:sp>
        <p:nvSpPr>
          <p:cNvPr id="3" name="Text Placeholder 2"/>
          <p:cNvSpPr>
            <a:spLocks noGrp="1"/>
          </p:cNvSpPr>
          <p:nvPr>
            <p:ph type="body" idx="1"/>
          </p:nvPr>
        </p:nvSpPr>
        <p:spPr/>
        <p:txBody>
          <a:bodyPr/>
          <a:lstStyle/>
          <a:p>
            <a:r>
              <a:t>18.	3) 	彼女が亡くなってから3年になる。例題25（2）</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When I was in college, I was belonging to the tennis club.	（札幌大）</a:t>
            </a:r>
          </a:p>
        </p:txBody>
      </p:sp>
      <p:sp>
        <p:nvSpPr>
          <p:cNvPr id="3" name="Text Placeholder 2"/>
          <p:cNvSpPr>
            <a:spLocks noGrp="1"/>
          </p:cNvSpPr>
          <p:nvPr>
            <p:ph type="body" idx="1"/>
          </p:nvPr>
        </p:nvSpPr>
        <p:spPr/>
        <p:txBody>
          <a:bodyPr/>
          <a:lstStyle/>
          <a:p>
            <a:r>
              <a:t>1.	3) 	(→belonged)		私は大学在学時にはテニス部に入っていた。例題19</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Mr. and Mrs. Harris are an American couple who has settled in Japan more than twenty years ago.	（昭和女大）</a:t>
            </a:r>
          </a:p>
        </p:txBody>
      </p:sp>
      <p:sp>
        <p:nvSpPr>
          <p:cNvPr id="3" name="Text Placeholder 2"/>
          <p:cNvSpPr>
            <a:spLocks noGrp="1"/>
          </p:cNvSpPr>
          <p:nvPr>
            <p:ph type="body" idx="1"/>
          </p:nvPr>
        </p:nvSpPr>
        <p:spPr/>
        <p:txBody>
          <a:bodyPr/>
          <a:lstStyle/>
          <a:p>
            <a:r>
              <a:t>2.	3) 	(→settled)		ハリスご夫妻は，20年以上前に日本に定住したアメリカ人の夫婦である。例題22</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The steak the next-door neighbors are barbecuing in their backyard is smelling good.	（法政大）</a:t>
            </a:r>
          </a:p>
        </p:txBody>
      </p:sp>
      <p:sp>
        <p:nvSpPr>
          <p:cNvPr id="3" name="Text Placeholder 2"/>
          <p:cNvSpPr>
            <a:spLocks noGrp="1"/>
          </p:cNvSpPr>
          <p:nvPr>
            <p:ph type="body" idx="1"/>
          </p:nvPr>
        </p:nvSpPr>
        <p:spPr/>
        <p:txBody>
          <a:bodyPr/>
          <a:lstStyle/>
          <a:p>
            <a:r>
              <a:t>3.	3) 	(→smells)		お隣さんが裏庭でバーベーキューにしているステーキはおいしそうなにおいがする。例題18</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They appointed Mr. Lee to the post of manager last May, and he is in charge ever since.（桃山学院大）</a:t>
            </a:r>
          </a:p>
        </p:txBody>
      </p:sp>
      <p:sp>
        <p:nvSpPr>
          <p:cNvPr id="3" name="Text Placeholder 2"/>
          <p:cNvSpPr>
            <a:spLocks noGrp="1"/>
          </p:cNvSpPr>
          <p:nvPr>
            <p:ph type="body" idx="1"/>
          </p:nvPr>
        </p:nvSpPr>
        <p:spPr/>
        <p:txBody>
          <a:bodyPr/>
          <a:lstStyle/>
          <a:p>
            <a:r>
              <a:t>4.	3) 	(→has been)		この前の5月にリー氏はマネージャーの職に任命され，それ以来，彼はその職に就いている。例題20</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 will notify you as soon as we will have further information.	（学習院大）</a:t>
            </a:r>
          </a:p>
        </p:txBody>
      </p:sp>
      <p:sp>
        <p:nvSpPr>
          <p:cNvPr id="3" name="Text Placeholder 2"/>
          <p:cNvSpPr>
            <a:spLocks noGrp="1"/>
          </p:cNvSpPr>
          <p:nvPr>
            <p:ph type="body" idx="1"/>
          </p:nvPr>
        </p:nvSpPr>
        <p:spPr/>
        <p:txBody>
          <a:bodyPr/>
          <a:lstStyle/>
          <a:p>
            <a:r>
              <a:t>5.	3) 	(→have)		さらなる情報が入り次第，あなたにお知らせします。例題23</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By the time we get to the concert hall, the best places have been taken.	（日本大）（3）次の日本文の意味になるように，（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6.	4) 	(→will have been taken)		私たちがコンサートホールに到着するまでには，一番良い席はとられてしまっているだろう。例題20（3）</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私の娘は5年以上かぜをひいていないんですよ。My daughter ( had / cold / for / has / a / not ) more than five years.	（関東学院大）</a:t>
            </a:r>
          </a:p>
        </p:txBody>
      </p:sp>
      <p:sp>
        <p:nvSpPr>
          <p:cNvPr id="3" name="Text Placeholder 2"/>
          <p:cNvSpPr>
            <a:spLocks noGrp="1"/>
          </p:cNvSpPr>
          <p:nvPr>
            <p:ph type="body" idx="1"/>
          </p:nvPr>
        </p:nvSpPr>
        <p:spPr/>
        <p:txBody>
          <a:bodyPr/>
          <a:lstStyle/>
          <a:p>
            <a:r>
              <a:t>1.	My daughter has not had a cold for more than five years. 例題20</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今度の会合で環境汚染の問題を取り上げるつもりでいます。I ( to / take up / going / pollution / of / am / the problem / environmental ) at the coming meeting.	（東京家政大）</a:t>
            </a:r>
          </a:p>
        </p:txBody>
      </p:sp>
      <p:sp>
        <p:nvSpPr>
          <p:cNvPr id="3" name="Text Placeholder 2"/>
          <p:cNvSpPr>
            <a:spLocks noGrp="1"/>
          </p:cNvSpPr>
          <p:nvPr>
            <p:ph type="body" idx="1"/>
          </p:nvPr>
        </p:nvSpPr>
        <p:spPr/>
        <p:txBody>
          <a:bodyPr/>
          <a:lstStyle/>
          <a:p>
            <a:r>
              <a:t>2.	I am going to take up the problem of environmental pollution at the coming meeting. 例題24</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You don't have to avoid (      ) noise when you eat Japanese noodles.	1) to make	2) make	3) making	4) having made	（獨協大）</a:t>
            </a:r>
          </a:p>
        </p:txBody>
      </p:sp>
      <p:sp>
        <p:nvSpPr>
          <p:cNvPr id="3" name="Text Placeholder 2"/>
          <p:cNvSpPr>
            <a:spLocks noGrp="1"/>
          </p:cNvSpPr>
          <p:nvPr>
            <p:ph type="body" idx="1"/>
          </p:nvPr>
        </p:nvSpPr>
        <p:spPr/>
        <p:txBody>
          <a:bodyPr/>
          <a:lstStyle/>
          <a:p>
            <a:r>
              <a:t>5.	3) 	日本の麺類を食べるときは，音を立てないようにする必要はない。例題2</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私の祖父が死んで８年になります。（２語不要）My grandfather ( dead / died / years / since / been / for / eight / has ).	（北海道大医療技術短大部）</a:t>
            </a:r>
          </a:p>
        </p:txBody>
      </p:sp>
      <p:sp>
        <p:nvSpPr>
          <p:cNvPr id="3" name="Text Placeholder 2"/>
          <p:cNvSpPr>
            <a:spLocks noGrp="1"/>
          </p:cNvSpPr>
          <p:nvPr>
            <p:ph type="body" idx="1"/>
          </p:nvPr>
        </p:nvSpPr>
        <p:spPr/>
        <p:txBody>
          <a:bodyPr/>
          <a:lstStyle/>
          <a:p>
            <a:r>
              <a:t>3.	My grandfather has been dead for eight years. (died, since不要) 例題25</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筆者の意図を読み取るためには，読もうとする作品に興味や関心を持つことが重要だ。In order to grasp the author's intent, it is vital to take an interest in and ( what / about / are / you / with / be / concerned ) to read.	（広島修道大）</a:t>
            </a:r>
          </a:p>
        </p:txBody>
      </p:sp>
      <p:sp>
        <p:nvSpPr>
          <p:cNvPr id="3" name="Text Placeholder 2"/>
          <p:cNvSpPr>
            <a:spLocks noGrp="1"/>
          </p:cNvSpPr>
          <p:nvPr>
            <p:ph type="body" idx="1"/>
          </p:nvPr>
        </p:nvSpPr>
        <p:spPr/>
        <p:txBody>
          <a:bodyPr/>
          <a:lstStyle/>
          <a:p>
            <a:r>
              <a:t>4.	In order to grasp the author's intent, it is vital to take an interest in and be concerned with what you are about to read. 例題24</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私は20年前に日本に来て以来ずっと「変な外人」と呼ばれてきました。"Hen na gaijin" is a term people have ( since / me / used / came to Japan / describe / I / to ) twenty years ago.	（関西外語大）</a:t>
            </a:r>
          </a:p>
        </p:txBody>
      </p:sp>
      <p:sp>
        <p:nvSpPr>
          <p:cNvPr id="3" name="Text Placeholder 2"/>
          <p:cNvSpPr>
            <a:spLocks noGrp="1"/>
          </p:cNvSpPr>
          <p:nvPr>
            <p:ph type="body" idx="1"/>
          </p:nvPr>
        </p:nvSpPr>
        <p:spPr/>
        <p:txBody>
          <a:bodyPr/>
          <a:lstStyle/>
          <a:p>
            <a:r>
              <a:t>5.	"Hen na gaijin" is a term people have used to describe me since I came to Japan twenty years ago. 例題20	⇒英文構造通りに訳出すると「『変な外人』というのは，私が20年前に日本に来て以来ずっと，人々が私のことを述べるのに使ってきた言葉です」となる。</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態空所に入れるのに最も適切な語句を，下の1) 〜4) から一つずつ選びなさい。</a:t>
            </a:r>
          </a:p>
        </p:txBody>
      </p:sp>
      <p:sp>
        <p:nvSpPr>
          <p:cNvPr id="3" name="Text Placeholder 2"/>
          <p:cNvSpPr>
            <a:spLocks noGrp="1"/>
          </p:cNvSpPr>
          <p:nvPr>
            <p:ph type="body" idx="1"/>
          </p:nvPr>
        </p:nvSpPr>
        <p:spPr/>
        <p:txBody>
          <a:bodyPr/>
          <a:lstStyle/>
          <a:p>
            <a:r>
              <a:t>4.態</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【例題26】Portuguese (    ) in Brazil.	1) is spoken	2) is speaking	3) speaks	4) spoke</a:t>
            </a:r>
          </a:p>
        </p:txBody>
      </p:sp>
      <p:sp>
        <p:nvSpPr>
          <p:cNvPr id="3" name="Text Placeholder 2"/>
          <p:cNvSpPr>
            <a:spLocks noGrp="1"/>
          </p:cNvSpPr>
          <p:nvPr>
            <p:ph type="body" idx="1"/>
          </p:nvPr>
        </p:nvSpPr>
        <p:spPr/>
        <p:txBody>
          <a:bodyPr/>
          <a:lstStyle/>
          <a:p>
            <a:r>
              <a:t>【例題26】1) 	【受動態の基本／by Aの省略】ブラジルではポルトガル語が話されている。</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【例題27】Kangaroos (    ) in Australia.	1) can be found	2) are founded	3) can found	4) are can found</a:t>
            </a:r>
          </a:p>
        </p:txBody>
      </p:sp>
      <p:sp>
        <p:nvSpPr>
          <p:cNvPr id="3" name="Text Placeholder 2"/>
          <p:cNvSpPr>
            <a:spLocks noGrp="1"/>
          </p:cNvSpPr>
          <p:nvPr>
            <p:ph type="body" idx="1"/>
          </p:nvPr>
        </p:nvSpPr>
        <p:spPr/>
        <p:txBody>
          <a:bodyPr/>
          <a:lstStyle/>
          <a:p>
            <a:r>
              <a:t>【例題27】1) 	【助動詞＋be done】カンガルーはオーストラリアにいる。</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【例題28】I was spoken (    ) a pretty girl yesterday.	1) by	2) to	3) by to	4) to by</a:t>
            </a:r>
          </a:p>
        </p:txBody>
      </p:sp>
      <p:sp>
        <p:nvSpPr>
          <p:cNvPr id="3" name="Text Placeholder 2"/>
          <p:cNvSpPr>
            <a:spLocks noGrp="1"/>
          </p:cNvSpPr>
          <p:nvPr>
            <p:ph type="body" idx="1"/>
          </p:nvPr>
        </p:nvSpPr>
        <p:spPr/>
        <p:txBody>
          <a:bodyPr/>
          <a:lstStyle/>
          <a:p>
            <a:r>
              <a:t>【例題28】4) 	【群動詞の受動態】私は昨日，かわいい女の子に話しかけられた。</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【例題29】The song (    ) by people all over the world for many years.	1) has loved	2) has been loved	3) loved	4) is loving</a:t>
            </a:r>
          </a:p>
        </p:txBody>
      </p:sp>
      <p:sp>
        <p:nvSpPr>
          <p:cNvPr id="3" name="Text Placeholder 2"/>
          <p:cNvSpPr>
            <a:spLocks noGrp="1"/>
          </p:cNvSpPr>
          <p:nvPr>
            <p:ph type="body" idx="1"/>
          </p:nvPr>
        </p:nvSpPr>
        <p:spPr/>
        <p:txBody>
          <a:bodyPr/>
          <a:lstStyle/>
          <a:p>
            <a:r>
              <a:t>【例題29】2) 	【完了形の受動態─have been done】その歌は何年もの間，世界中の人々にずっと愛されてきた。</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【例題30】Ann's birthday cake (    ) by her mother now.	1) is being made	2) is being making	3) is making	4) has made</a:t>
            </a:r>
          </a:p>
        </p:txBody>
      </p:sp>
      <p:sp>
        <p:nvSpPr>
          <p:cNvPr id="3" name="Text Placeholder 2"/>
          <p:cNvSpPr>
            <a:spLocks noGrp="1"/>
          </p:cNvSpPr>
          <p:nvPr>
            <p:ph type="body" idx="1"/>
          </p:nvPr>
        </p:nvSpPr>
        <p:spPr/>
        <p:txBody>
          <a:bodyPr/>
          <a:lstStyle/>
          <a:p>
            <a:r>
              <a:t>【例題30】1) 	【進行形の受動態─be being done】アンの誕生日ケーキは彼女の母親によって今作られているところだ。</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【例題31】We (    ) our new school uniform.	1) satisfy with	2) are satisfied with	3) are satisfied to	4) satisfy</a:t>
            </a:r>
          </a:p>
        </p:txBody>
      </p:sp>
      <p:sp>
        <p:nvSpPr>
          <p:cNvPr id="3" name="Text Placeholder 2"/>
          <p:cNvSpPr>
            <a:spLocks noGrp="1"/>
          </p:cNvSpPr>
          <p:nvPr>
            <p:ph type="body" idx="1"/>
          </p:nvPr>
        </p:nvSpPr>
        <p:spPr/>
        <p:txBody>
          <a:bodyPr/>
          <a:lstStyle/>
          <a:p>
            <a:r>
              <a:t>【例題31】2) 	【by以外の前置詞と結びつくbe done表現】私たちは新しい学校の制服に満足している。</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Kate (      ) to go to the concert with Tommy.	1) enjoyed	2) hesitated	3) gave up	4) denied	（北里大）</a:t>
            </a:r>
          </a:p>
        </p:txBody>
      </p:sp>
      <p:sp>
        <p:nvSpPr>
          <p:cNvPr id="3" name="Text Placeholder 2"/>
          <p:cNvSpPr>
            <a:spLocks noGrp="1"/>
          </p:cNvSpPr>
          <p:nvPr>
            <p:ph type="body" idx="1"/>
          </p:nvPr>
        </p:nvSpPr>
        <p:spPr/>
        <p:txBody>
          <a:bodyPr/>
          <a:lstStyle/>
          <a:p>
            <a:r>
              <a:t>6.	2) 	ケイトは，トミーと一緒にコンサートに行くのをためらった。例題2</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【例題32】She was made (    ) overtime by her boss.	1) work	2) be worked	3) to be worked	4) to work演習問題（1）空所に入れるのに最も適切な語句を，下の1)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【例題32】4) 	【原形不定詞→受動態ではto不定詞】彼女は上司に残業させられた。（1）</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Extra money (      ) to those who come to work during holidays.	1) is paid	2) is paying	3) pays	4) will pay	（近畿大）</a:t>
            </a:r>
          </a:p>
        </p:txBody>
      </p:sp>
      <p:sp>
        <p:nvSpPr>
          <p:cNvPr id="3" name="Text Placeholder 2"/>
          <p:cNvSpPr>
            <a:spLocks noGrp="1"/>
          </p:cNvSpPr>
          <p:nvPr>
            <p:ph type="body" idx="1"/>
          </p:nvPr>
        </p:nvSpPr>
        <p:spPr/>
        <p:txBody>
          <a:bodyPr/>
          <a:lstStyle/>
          <a:p>
            <a:r>
              <a:t>1.	1) 	休日出勤する人々には特別手当が支払われる。例題26</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 meat went bad and (      ) away.	1) had to throw	2) should throw	3) must throw	4) had to be thrown	（松山大）</a:t>
            </a:r>
          </a:p>
        </p:txBody>
      </p:sp>
      <p:sp>
        <p:nvSpPr>
          <p:cNvPr id="3" name="Text Placeholder 2"/>
          <p:cNvSpPr>
            <a:spLocks noGrp="1"/>
          </p:cNvSpPr>
          <p:nvPr>
            <p:ph type="body" idx="1"/>
          </p:nvPr>
        </p:nvSpPr>
        <p:spPr/>
        <p:txBody>
          <a:bodyPr/>
          <a:lstStyle/>
          <a:p>
            <a:r>
              <a:t>2.	4) 	その肉は悪くなっており，捨てなければならなかった。例題27</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She was (      ) by those naughty boys because she was wearing a funny-looking hat.	1) being laughed	2) laughed	3) laughed at	4) laughed for	（城西大）</a:t>
            </a:r>
          </a:p>
        </p:txBody>
      </p:sp>
      <p:sp>
        <p:nvSpPr>
          <p:cNvPr id="3" name="Text Placeholder 2"/>
          <p:cNvSpPr>
            <a:spLocks noGrp="1"/>
          </p:cNvSpPr>
          <p:nvPr>
            <p:ph type="body" idx="1"/>
          </p:nvPr>
        </p:nvSpPr>
        <p:spPr/>
        <p:txBody>
          <a:bodyPr/>
          <a:lstStyle/>
          <a:p>
            <a:r>
              <a:t>3.	3) 	彼女はとてもおかしな格好の帽子をかぶっていたので，いたずらっ子たちに笑われた。例題28</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Please fasten your seat belt and refrain from smoking until the sign ahead of you (      ).	1) is turned off	2) turned off	3) will be turned off	4) will turn off	（国士舘大）</a:t>
            </a:r>
          </a:p>
        </p:txBody>
      </p:sp>
      <p:sp>
        <p:nvSpPr>
          <p:cNvPr id="3" name="Text Placeholder 2"/>
          <p:cNvSpPr>
            <a:spLocks noGrp="1"/>
          </p:cNvSpPr>
          <p:nvPr>
            <p:ph type="body" idx="1"/>
          </p:nvPr>
        </p:nvSpPr>
        <p:spPr/>
        <p:txBody>
          <a:bodyPr/>
          <a:lstStyle/>
          <a:p>
            <a:r>
              <a:t>4.	1) 	前方のサインが消えるまで，シートベルトを締め，タバコを控えてください。例題28</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Much (      ) about American values.	1) has written	2) has been written	3) is being wrote	4) has been wrote	（明治大）</a:t>
            </a:r>
          </a:p>
        </p:txBody>
      </p:sp>
      <p:sp>
        <p:nvSpPr>
          <p:cNvPr id="3" name="Text Placeholder 2"/>
          <p:cNvSpPr>
            <a:spLocks noGrp="1"/>
          </p:cNvSpPr>
          <p:nvPr>
            <p:ph type="body" idx="1"/>
          </p:nvPr>
        </p:nvSpPr>
        <p:spPr/>
        <p:txBody>
          <a:bodyPr/>
          <a:lstStyle/>
          <a:p>
            <a:r>
              <a:t>5.	2) 	アメリカ人の価値観については，多くのことが書かれてきている。例題29</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Due to the rapid increase in population, a lot of supermarkets (      ) in this area now.	1) are developing	2) are being built	3) built	4) developing	（高崎経大）</a:t>
            </a:r>
          </a:p>
        </p:txBody>
      </p:sp>
      <p:sp>
        <p:nvSpPr>
          <p:cNvPr id="3" name="Text Placeholder 2"/>
          <p:cNvSpPr>
            <a:spLocks noGrp="1"/>
          </p:cNvSpPr>
          <p:nvPr>
            <p:ph type="body" idx="1"/>
          </p:nvPr>
        </p:nvSpPr>
        <p:spPr/>
        <p:txBody>
          <a:bodyPr/>
          <a:lstStyle/>
          <a:p>
            <a:r>
              <a:t>6.	2) 	人口の急増のため，現在この地域では，たくさんのスーパーマーケットが建設中だ。例題30</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The singer is well-known (      ) young people.	1) of	2) to	3) in	4) on	（浜松大）</a:t>
            </a:r>
          </a:p>
        </p:txBody>
      </p:sp>
      <p:sp>
        <p:nvSpPr>
          <p:cNvPr id="3" name="Text Placeholder 2"/>
          <p:cNvSpPr>
            <a:spLocks noGrp="1"/>
          </p:cNvSpPr>
          <p:nvPr>
            <p:ph type="body" idx="1"/>
          </p:nvPr>
        </p:nvSpPr>
        <p:spPr/>
        <p:txBody>
          <a:bodyPr/>
          <a:lstStyle/>
          <a:p>
            <a:r>
              <a:t>7.	2) 	その歌手は若い人によく知られている。例題31</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Nearly three-fourths of the Earth's surface (      ) with water.	1) is combined	2) is consisted	3) is contained	4) is covered	（南山大）</a:t>
            </a:r>
          </a:p>
        </p:txBody>
      </p:sp>
      <p:sp>
        <p:nvSpPr>
          <p:cNvPr id="3" name="Text Placeholder 2"/>
          <p:cNvSpPr>
            <a:spLocks noGrp="1"/>
          </p:cNvSpPr>
          <p:nvPr>
            <p:ph type="body" idx="1"/>
          </p:nvPr>
        </p:nvSpPr>
        <p:spPr/>
        <p:txBody>
          <a:bodyPr/>
          <a:lstStyle/>
          <a:p>
            <a:r>
              <a:t>8.	4) 	地球表面のほぼ4分の3は水で覆われている。例題31</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Everybody coming to the convention was caught (      ) a sudden shower.	1) from	2) in	3) with	4) on	（獨協大）</a:t>
            </a:r>
          </a:p>
        </p:txBody>
      </p:sp>
      <p:sp>
        <p:nvSpPr>
          <p:cNvPr id="3" name="Text Placeholder 2"/>
          <p:cNvSpPr>
            <a:spLocks noGrp="1"/>
          </p:cNvSpPr>
          <p:nvPr>
            <p:ph type="body" idx="1"/>
          </p:nvPr>
        </p:nvSpPr>
        <p:spPr/>
        <p:txBody>
          <a:bodyPr/>
          <a:lstStyle/>
          <a:p>
            <a:r>
              <a:t>9.	2) 	この集会に来た人はみな，突然の夕立にあった。例題31</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Almost everybody fails (      ) the driver's test on the first try.	1) passing	2) having passed	3) to pass	4) to have passed	（城西大）</a:t>
            </a:r>
          </a:p>
        </p:txBody>
      </p:sp>
      <p:sp>
        <p:nvSpPr>
          <p:cNvPr id="3" name="Text Placeholder 2"/>
          <p:cNvSpPr>
            <a:spLocks noGrp="1"/>
          </p:cNvSpPr>
          <p:nvPr>
            <p:ph type="body" idx="1"/>
          </p:nvPr>
        </p:nvSpPr>
        <p:spPr/>
        <p:txBody>
          <a:bodyPr/>
          <a:lstStyle/>
          <a:p>
            <a:r>
              <a:t>7.	3) 	初めての運転免許試験では，ほとんど全員が不合格になる。例題1</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George must be made (      ) reality.	1) face	2) facing	3) to be faced	4) to face	（日本女大）</a:t>
            </a:r>
          </a:p>
        </p:txBody>
      </p:sp>
      <p:sp>
        <p:nvSpPr>
          <p:cNvPr id="3" name="Text Placeholder 2"/>
          <p:cNvSpPr>
            <a:spLocks noGrp="1"/>
          </p:cNvSpPr>
          <p:nvPr>
            <p:ph type="body" idx="1"/>
          </p:nvPr>
        </p:nvSpPr>
        <p:spPr/>
        <p:txBody>
          <a:bodyPr/>
          <a:lstStyle/>
          <a:p>
            <a:r>
              <a:t>10.	4) 	ジョージは現実に直面させられなければならない。例題32</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The thief was seen (      ) away from the building.	1) run	2) runs	3) to run	4) ran	（東京電機大）（2）以下の英文の下線部には誤っている箇所がそれぞれ一つずつある。その番号を指摘した上で，正しい形に直しなさい。</a:t>
            </a:r>
          </a:p>
        </p:txBody>
      </p:sp>
      <p:sp>
        <p:nvSpPr>
          <p:cNvPr id="3" name="Text Placeholder 2"/>
          <p:cNvSpPr>
            <a:spLocks noGrp="1"/>
          </p:cNvSpPr>
          <p:nvPr>
            <p:ph type="body" idx="1"/>
          </p:nvPr>
        </p:nvSpPr>
        <p:spPr/>
        <p:txBody>
          <a:bodyPr/>
          <a:lstStyle/>
          <a:p>
            <a:r>
              <a:t>11.	3) 	その泥棒は，そのビルから逃げるのを目撃された。例題32（2）</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While traveling with my uncle through one of our national parks, I was frighten by a bear.	（成蹊大）</a:t>
            </a:r>
          </a:p>
        </p:txBody>
      </p:sp>
      <p:sp>
        <p:nvSpPr>
          <p:cNvPr id="3" name="Text Placeholder 2"/>
          <p:cNvSpPr>
            <a:spLocks noGrp="1"/>
          </p:cNvSpPr>
          <p:nvPr>
            <p:ph type="body" idx="1"/>
          </p:nvPr>
        </p:nvSpPr>
        <p:spPr/>
        <p:txBody>
          <a:bodyPr/>
          <a:lstStyle/>
          <a:p>
            <a:r>
              <a:t>1.	4) 	(→was frightened)		おじと国立公園のひとつを旅行しているときに，私は熊にひどく驚かされた。例題26</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Coffee often drank from a mug rather than a cup, because a mug holds more.	（清泉女大）（3）次の日本文の意味になるように，（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2.	1) 	(→is often drunk)		コーヒーは，カップよりもむしろマグでよく飲まれる。マグのほうが，たくさんコーヒーが入るからだ。例題26（3）</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このレポートは，今月の末までに仕上げられねばならない。( be / by / end / finished / must / report / the / this ) of this month.	（金沢工大）</a:t>
            </a:r>
          </a:p>
        </p:txBody>
      </p:sp>
      <p:sp>
        <p:nvSpPr>
          <p:cNvPr id="3" name="Text Placeholder 2"/>
          <p:cNvSpPr>
            <a:spLocks noGrp="1"/>
          </p:cNvSpPr>
          <p:nvPr>
            <p:ph type="body" idx="1"/>
          </p:nvPr>
        </p:nvSpPr>
        <p:spPr/>
        <p:txBody>
          <a:bodyPr/>
          <a:lstStyle/>
          <a:p>
            <a:r>
              <a:t>1.	This report must be finished by the end of this month. 例題27</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家族のだれもが， 私たちが先月受け取った手紙の返事を書かずにほっといたことに気がつかなかった。No one in my family realized that the letter ( received / month / unanswered / last / had / we / been / left ).	（成城大）</a:t>
            </a:r>
          </a:p>
        </p:txBody>
      </p:sp>
      <p:sp>
        <p:nvSpPr>
          <p:cNvPr id="3" name="Text Placeholder 2"/>
          <p:cNvSpPr>
            <a:spLocks noGrp="1"/>
          </p:cNvSpPr>
          <p:nvPr>
            <p:ph type="body" idx="1"/>
          </p:nvPr>
        </p:nvSpPr>
        <p:spPr/>
        <p:txBody>
          <a:bodyPr/>
          <a:lstStyle/>
          <a:p>
            <a:r>
              <a:t>2.	No one in my family realized that the letter we received last month had been left unanswered. 例題29</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彼は生涯，「ありがとう」と言うのを聞かれたことがなかった。He ( heard / never / say / "thank you" / to / was ) in his whole life.	（日本大）</a:t>
            </a:r>
          </a:p>
        </p:txBody>
      </p:sp>
      <p:sp>
        <p:nvSpPr>
          <p:cNvPr id="3" name="Text Placeholder 2"/>
          <p:cNvSpPr>
            <a:spLocks noGrp="1"/>
          </p:cNvSpPr>
          <p:nvPr>
            <p:ph type="body" idx="1"/>
          </p:nvPr>
        </p:nvSpPr>
        <p:spPr/>
        <p:txBody>
          <a:bodyPr/>
          <a:lstStyle/>
          <a:p>
            <a:r>
              <a:t>3.	He was never heard to say "thank you" in his whole life. 例題32</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助動詞空所に入れるのに最も適切な語句を，下の1) 〜4) から一つずつ選びなさい。</a:t>
            </a:r>
          </a:p>
        </p:txBody>
      </p:sp>
      <p:sp>
        <p:nvSpPr>
          <p:cNvPr id="3" name="Text Placeholder 2"/>
          <p:cNvSpPr>
            <a:spLocks noGrp="1"/>
          </p:cNvSpPr>
          <p:nvPr>
            <p:ph type="body" idx="1"/>
          </p:nvPr>
        </p:nvSpPr>
        <p:spPr/>
        <p:txBody>
          <a:bodyPr/>
          <a:lstStyle/>
          <a:p>
            <a:r>
              <a:t>5.助動詞</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【例題33】Tom looks very young.  He (    ) be over sixty.	1) cannot	2) will	3) must	4) may</a:t>
            </a:r>
          </a:p>
        </p:txBody>
      </p:sp>
      <p:sp>
        <p:nvSpPr>
          <p:cNvPr id="3" name="Text Placeholder 2"/>
          <p:cNvSpPr>
            <a:spLocks noGrp="1"/>
          </p:cNvSpPr>
          <p:nvPr>
            <p:ph type="body" idx="1"/>
          </p:nvPr>
        </p:nvSpPr>
        <p:spPr/>
        <p:txBody>
          <a:bodyPr/>
          <a:lstStyle/>
          <a:p>
            <a:r>
              <a:t>【例題33】1) 	【助動詞の基本用法／cannot「…のはずがない」】トムはとても若く見える。60歳を越えているはずがない。</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【例題34】If it rains tomorrow, we (    ) put off our baseball game.	1) will have to	2) will must	3) must will	4) have will to</a:t>
            </a:r>
          </a:p>
        </p:txBody>
      </p:sp>
      <p:sp>
        <p:nvSpPr>
          <p:cNvPr id="3" name="Text Placeholder 2"/>
          <p:cNvSpPr>
            <a:spLocks noGrp="1"/>
          </p:cNvSpPr>
          <p:nvPr>
            <p:ph type="body" idx="1"/>
          </p:nvPr>
        </p:nvSpPr>
        <p:spPr/>
        <p:txBody>
          <a:bodyPr/>
          <a:lstStyle/>
          <a:p>
            <a:r>
              <a:t>【例題34】1) 	【have to doの用法】もし明日雨が降ったら，私たちは野球の試合を延期しなければならないだろう。</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Remember (      ) some orange juice on your way home.	1) for getting	2) get	3) getting to	4) to get	（南山大）</a:t>
            </a:r>
          </a:p>
        </p:txBody>
      </p:sp>
      <p:sp>
        <p:nvSpPr>
          <p:cNvPr id="3" name="Text Placeholder 2"/>
          <p:cNvSpPr>
            <a:spLocks noGrp="1"/>
          </p:cNvSpPr>
          <p:nvPr>
            <p:ph type="body" idx="1"/>
          </p:nvPr>
        </p:nvSpPr>
        <p:spPr/>
        <p:txBody>
          <a:bodyPr/>
          <a:lstStyle/>
          <a:p>
            <a:r>
              <a:t>8.	4) 	帰宅途中にいくらかのオレンジジュースを買うのを忘れないように。例題3</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【例題35】Since he is talking about a serious problem, you (    ) stop chatting.	1) may	2) can	3) will	4) ought to</a:t>
            </a:r>
          </a:p>
        </p:txBody>
      </p:sp>
      <p:sp>
        <p:nvSpPr>
          <p:cNvPr id="3" name="Text Placeholder 2"/>
          <p:cNvSpPr>
            <a:spLocks noGrp="1"/>
          </p:cNvSpPr>
          <p:nvPr>
            <p:ph type="body" idx="1"/>
          </p:nvPr>
        </p:nvSpPr>
        <p:spPr/>
        <p:txBody>
          <a:bodyPr/>
          <a:lstStyle/>
          <a:p>
            <a:r>
              <a:t>【例題35】4) 	【ought to do / should doの用法】彼は深刻な問題について話しているのだから，おしゃべりをやめるべきだ。</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【例題36】Lisa told me she would rather not (    ) home.	1) stay	2) to stay	3) staying	4) for staying</a:t>
            </a:r>
          </a:p>
        </p:txBody>
      </p:sp>
      <p:sp>
        <p:nvSpPr>
          <p:cNvPr id="3" name="Text Placeholder 2"/>
          <p:cNvSpPr>
            <a:spLocks noGrp="1"/>
          </p:cNvSpPr>
          <p:nvPr>
            <p:ph type="body" idx="1"/>
          </p:nvPr>
        </p:nvSpPr>
        <p:spPr/>
        <p:txBody>
          <a:bodyPr/>
          <a:lstStyle/>
          <a:p>
            <a:r>
              <a:t>【例題36】1) 	【would rather doの用法】リサは私に，あまり家にいたくないと言った。</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【例題37】You had better (    ) late at night.	1) no going out	2) not going out	3) not go out	4) no to go out</a:t>
            </a:r>
          </a:p>
        </p:txBody>
      </p:sp>
      <p:sp>
        <p:nvSpPr>
          <p:cNvPr id="3" name="Text Placeholder 2"/>
          <p:cNvSpPr>
            <a:spLocks noGrp="1"/>
          </p:cNvSpPr>
          <p:nvPr>
            <p:ph type="body" idx="1"/>
          </p:nvPr>
        </p:nvSpPr>
        <p:spPr/>
        <p:txBody>
          <a:bodyPr/>
          <a:lstStyle/>
          <a:p>
            <a:r>
              <a:t>【例題37】3) 	【had better doの用法】夜遅くに外出しない方がいいよ。</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【例題38】My mother (    ) tennis when she was young.	1) used to play	2) used to playing	3) was used to play	4) was used playing</a:t>
            </a:r>
          </a:p>
        </p:txBody>
      </p:sp>
      <p:sp>
        <p:nvSpPr>
          <p:cNvPr id="3" name="Text Placeholder 2"/>
          <p:cNvSpPr>
            <a:spLocks noGrp="1"/>
          </p:cNvSpPr>
          <p:nvPr>
            <p:ph type="body" idx="1"/>
          </p:nvPr>
        </p:nvSpPr>
        <p:spPr/>
        <p:txBody>
          <a:bodyPr/>
          <a:lstStyle/>
          <a:p>
            <a:r>
              <a:t>【例題38】1) 	【used to doの用法】母は若い頃，よくテニスをしたものだった。</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【例題39】He wrote a letter to Jane, but she (    ) not read it.	1) might	2) must	3) should	4) would</a:t>
            </a:r>
          </a:p>
        </p:txBody>
      </p:sp>
      <p:sp>
        <p:nvSpPr>
          <p:cNvPr id="3" name="Text Placeholder 2"/>
          <p:cNvSpPr>
            <a:spLocks noGrp="1"/>
          </p:cNvSpPr>
          <p:nvPr>
            <p:ph type="body" idx="1"/>
          </p:nvPr>
        </p:nvSpPr>
        <p:spPr/>
        <p:txBody>
          <a:bodyPr/>
          <a:lstStyle/>
          <a:p>
            <a:r>
              <a:t>【例題39】4) 	【主語の拒絶の意志を表すwill not / would not】彼はジェーンに手紙を書いたが，彼女はどうしても読もうとしなかった。</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【例題40】Mike hasn't arrived yet.  He (    ) the train.	1) must miss	2) must be missed	3) must have missed	4) must have been missed</a:t>
            </a:r>
          </a:p>
        </p:txBody>
      </p:sp>
      <p:sp>
        <p:nvSpPr>
          <p:cNvPr id="3" name="Text Placeholder 2"/>
          <p:cNvSpPr>
            <a:spLocks noGrp="1"/>
          </p:cNvSpPr>
          <p:nvPr>
            <p:ph type="body" idx="1"/>
          </p:nvPr>
        </p:nvSpPr>
        <p:spPr/>
        <p:txBody>
          <a:bodyPr/>
          <a:lstStyle/>
          <a:p>
            <a:r>
              <a:t>【例題40】3) 	【must have done「…したに違いない」など】マイクはまだ着いていない。彼は電車に乗り遅れたに違いない。</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【例題41】Bob (    ) Mary that he loved her at that time.	1) ought have told	2) ought tell	3) should be told	4) should have told</a:t>
            </a:r>
          </a:p>
        </p:txBody>
      </p:sp>
      <p:sp>
        <p:nvSpPr>
          <p:cNvPr id="3" name="Text Placeholder 2"/>
          <p:cNvSpPr>
            <a:spLocks noGrp="1"/>
          </p:cNvSpPr>
          <p:nvPr>
            <p:ph type="body" idx="1"/>
          </p:nvPr>
        </p:nvSpPr>
        <p:spPr/>
        <p:txBody>
          <a:bodyPr/>
          <a:lstStyle/>
          <a:p>
            <a:r>
              <a:t>【例題41】4) 	【should have done「…すべきだったのに」など】ボブはそのときメアリーに愛していると言うべきだったのに。</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【例題42】They recommended that I (    ) become captain of the team.	1) may	2) can	3) should	4) have</a:t>
            </a:r>
          </a:p>
        </p:txBody>
      </p:sp>
      <p:sp>
        <p:nvSpPr>
          <p:cNvPr id="3" name="Text Placeholder 2"/>
          <p:cNvSpPr>
            <a:spLocks noGrp="1"/>
          </p:cNvSpPr>
          <p:nvPr>
            <p:ph type="body" idx="1"/>
          </p:nvPr>
        </p:nvSpPr>
        <p:spPr/>
        <p:txBody>
          <a:bodyPr/>
          <a:lstStyle/>
          <a:p>
            <a:r>
              <a:t>【例題42】3) 	【that節で「(should＋) 原形」を用いる表現】彼らは，私がチームのキャプテンになるよう勧めてくれた。</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【例題43】You (    ) be too careful when driving in the snow.	1) cannot	2) can	3) may	4) mustn't演習問題（1）空所に入れるのに最も適切な語句を，下の1)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【例題43】1) 	【cannot ... too ?など助動詞を用いた慣用表現】雪の中で運転するときはどんなに注意してもしすぎることはない。（1）</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It (      ) the same person -- the handwriting on both papers is identical.	1) must be	2) can't be	3) shall be	4) is going to be	（城西大）</a:t>
            </a:r>
          </a:p>
        </p:txBody>
      </p:sp>
      <p:sp>
        <p:nvSpPr>
          <p:cNvPr id="3" name="Text Placeholder 2"/>
          <p:cNvSpPr>
            <a:spLocks noGrp="1"/>
          </p:cNvSpPr>
          <p:nvPr>
            <p:ph type="body" idx="1"/>
          </p:nvPr>
        </p:nvSpPr>
        <p:spPr/>
        <p:txBody>
          <a:bodyPr/>
          <a:lstStyle/>
          <a:p>
            <a:r>
              <a:t>1.	1) 	それは同一人物に違いない -- どちらの文書の筆跡も同じだ。例題33</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The doctor did not (      ) the old lady before, but he pretended that he knew her.	1) remember to meet	2) remember meeting	3) forget to meet	4) forget meeting	（武庫川女大）</a:t>
            </a:r>
          </a:p>
        </p:txBody>
      </p:sp>
      <p:sp>
        <p:nvSpPr>
          <p:cNvPr id="3" name="Text Placeholder 2"/>
          <p:cNvSpPr>
            <a:spLocks noGrp="1"/>
          </p:cNvSpPr>
          <p:nvPr>
            <p:ph type="body" idx="1"/>
          </p:nvPr>
        </p:nvSpPr>
        <p:spPr/>
        <p:txBody>
          <a:bodyPr/>
          <a:lstStyle/>
          <a:p>
            <a:r>
              <a:t>9.	2) 	その医者は，そのお年寄りの女性と以前会ったことを覚えていなかったが，彼女のことを知っているふりをした。例題3</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Having an unbalanced diet (      ) cause health problems.	1) is a	2) becomes to	3) can	4) will be	（同志社女大）</a:t>
            </a:r>
          </a:p>
        </p:txBody>
      </p:sp>
      <p:sp>
        <p:nvSpPr>
          <p:cNvPr id="3" name="Text Placeholder 2"/>
          <p:cNvSpPr>
            <a:spLocks noGrp="1"/>
          </p:cNvSpPr>
          <p:nvPr>
            <p:ph type="body" idx="1"/>
          </p:nvPr>
        </p:nvSpPr>
        <p:spPr/>
        <p:txBody>
          <a:bodyPr/>
          <a:lstStyle/>
          <a:p>
            <a:r>
              <a:t>2.	3) 	偏った食事をすると，健康上の問題を引き起こすことがある。例題33</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There (      ) be enough room for everybody on the bus.  Let's wait and see; if it is not very crowded, all of us can get on.	1) must not	2) may not	3) need not	4) cannot	（京都外語大）</a:t>
            </a:r>
          </a:p>
        </p:txBody>
      </p:sp>
      <p:sp>
        <p:nvSpPr>
          <p:cNvPr id="3" name="Text Placeholder 2"/>
          <p:cNvSpPr>
            <a:spLocks noGrp="1"/>
          </p:cNvSpPr>
          <p:nvPr>
            <p:ph type="body" idx="1"/>
          </p:nvPr>
        </p:nvSpPr>
        <p:spPr/>
        <p:txBody>
          <a:bodyPr/>
          <a:lstStyle/>
          <a:p>
            <a:r>
              <a:t>3.	2) 	バスには皆が乗れるだけのスペースがないかもしれません。ちょっと待って様子を見ましょう。もしそんなに混んでいなければ，私たちは全員乗れます。例題33</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There is plenty of time for you to make up your mind.  You (      ) decide now.	1) couldn't	2) should	3) needn't	4) had better	（東海大）</a:t>
            </a:r>
          </a:p>
        </p:txBody>
      </p:sp>
      <p:sp>
        <p:nvSpPr>
          <p:cNvPr id="3" name="Text Placeholder 2"/>
          <p:cNvSpPr>
            <a:spLocks noGrp="1"/>
          </p:cNvSpPr>
          <p:nvPr>
            <p:ph type="body" idx="1"/>
          </p:nvPr>
        </p:nvSpPr>
        <p:spPr/>
        <p:txBody>
          <a:bodyPr/>
          <a:lstStyle/>
          <a:p>
            <a:r>
              <a:t>4.	3) 	きみが決断をくだすには十分な時間があります。今決める必要はありません。例題33</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You are too kind!  You (      ) me a present.	1) didn't have to buy	2) hadn't to buy	3) mightn't have bought	4) mustn't have bought	（学習院大）</a:t>
            </a:r>
          </a:p>
        </p:txBody>
      </p:sp>
      <p:sp>
        <p:nvSpPr>
          <p:cNvPr id="3" name="Text Placeholder 2"/>
          <p:cNvSpPr>
            <a:spLocks noGrp="1"/>
          </p:cNvSpPr>
          <p:nvPr>
            <p:ph type="body" idx="1"/>
          </p:nvPr>
        </p:nvSpPr>
        <p:spPr/>
        <p:txBody>
          <a:bodyPr/>
          <a:lstStyle/>
          <a:p>
            <a:r>
              <a:t>5.	1) 	あなたはとっても親切ですね。プレゼントを買ってくれる必要はなかったんですよ。例題34</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You have (      ) to keep silent the whole time.	1) never	2) only	3) nothing	4) much	（白?大女短大部）</a:t>
            </a:r>
          </a:p>
        </p:txBody>
      </p:sp>
      <p:sp>
        <p:nvSpPr>
          <p:cNvPr id="3" name="Text Placeholder 2"/>
          <p:cNvSpPr>
            <a:spLocks noGrp="1"/>
          </p:cNvSpPr>
          <p:nvPr>
            <p:ph type="body" idx="1"/>
          </p:nvPr>
        </p:nvSpPr>
        <p:spPr/>
        <p:txBody>
          <a:bodyPr/>
          <a:lstStyle/>
          <a:p>
            <a:r>
              <a:t>6.	2) 	あなたはその間中，静かにしていさえすればいい。例題34</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As soon as the earthquake started, the teacher told us that we (      ) the building.	1) shall leave	2) will leave	3) have left	4) should leave	（摂南大）</a:t>
            </a:r>
          </a:p>
        </p:txBody>
      </p:sp>
      <p:sp>
        <p:nvSpPr>
          <p:cNvPr id="3" name="Text Placeholder 2"/>
          <p:cNvSpPr>
            <a:spLocks noGrp="1"/>
          </p:cNvSpPr>
          <p:nvPr>
            <p:ph type="body" idx="1"/>
          </p:nvPr>
        </p:nvSpPr>
        <p:spPr/>
        <p:txBody>
          <a:bodyPr/>
          <a:lstStyle/>
          <a:p>
            <a:r>
              <a:t>7.	4) 	地震が起こるとすぐに，先生は私たちに校舎から出るように言った。例題35</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I'd rather (      ) out with you some other time; I have to study for a test tonight.	1) go	2) going	3) gone	4) to go	（南山大）</a:t>
            </a:r>
          </a:p>
        </p:txBody>
      </p:sp>
      <p:sp>
        <p:nvSpPr>
          <p:cNvPr id="3" name="Text Placeholder 2"/>
          <p:cNvSpPr>
            <a:spLocks noGrp="1"/>
          </p:cNvSpPr>
          <p:nvPr>
            <p:ph type="body" idx="1"/>
          </p:nvPr>
        </p:nvSpPr>
        <p:spPr/>
        <p:txBody>
          <a:bodyPr/>
          <a:lstStyle/>
          <a:p>
            <a:r>
              <a:t>8.	1) 	私はどちらかといえば別の機会にきみと外出したい。今夜は，テスト勉強をしなければならないから。例題36</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You (      ) walk alone in this neighborhood after dark.	1) don't had better	2) don't have better	3) had better not	4) had not better	（日本女大）</a:t>
            </a:r>
          </a:p>
        </p:txBody>
      </p:sp>
      <p:sp>
        <p:nvSpPr>
          <p:cNvPr id="3" name="Text Placeholder 2"/>
          <p:cNvSpPr>
            <a:spLocks noGrp="1"/>
          </p:cNvSpPr>
          <p:nvPr>
            <p:ph type="body" idx="1"/>
          </p:nvPr>
        </p:nvSpPr>
        <p:spPr/>
        <p:txBody>
          <a:bodyPr/>
          <a:lstStyle/>
          <a:p>
            <a:r>
              <a:t>9.	3) 	日没後はこのあたりを１人で歩かないほうがいい。例題37</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When I was a child, I (      ) often walk around here.	1) should	2) may	3) would	4) will	（鹿児島大）</a:t>
            </a:r>
          </a:p>
        </p:txBody>
      </p:sp>
      <p:sp>
        <p:nvSpPr>
          <p:cNvPr id="3" name="Text Placeholder 2"/>
          <p:cNvSpPr>
            <a:spLocks noGrp="1"/>
          </p:cNvSpPr>
          <p:nvPr>
            <p:ph type="body" idx="1"/>
          </p:nvPr>
        </p:nvSpPr>
        <p:spPr/>
        <p:txBody>
          <a:bodyPr/>
          <a:lstStyle/>
          <a:p>
            <a:r>
              <a:t>10.	3) 	子どもの頃，よくこのあたりを散策したものだ。例題38</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I (      ) work in Tokyo.  Now I work in Nagoya.	1) didn't	2) never	3) used to	4) was to	（中部大）</a:t>
            </a:r>
          </a:p>
        </p:txBody>
      </p:sp>
      <p:sp>
        <p:nvSpPr>
          <p:cNvPr id="3" name="Text Placeholder 2"/>
          <p:cNvSpPr>
            <a:spLocks noGrp="1"/>
          </p:cNvSpPr>
          <p:nvPr>
            <p:ph type="body" idx="1"/>
          </p:nvPr>
        </p:nvSpPr>
        <p:spPr/>
        <p:txBody>
          <a:bodyPr/>
          <a:lstStyle/>
          <a:p>
            <a:r>
              <a:t>11.	3) 	私は以前，東京で仕事をしていた。今は，名古屋で仕事をしている。例題38</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This letter is important and it must reach him as soon as possible.  Please don't forget (      ) it first thing tomorrow morning.	1) mail	2) mailing	3) to mail	4) you mailed	（東京電機大）</a:t>
            </a:r>
          </a:p>
        </p:txBody>
      </p:sp>
      <p:sp>
        <p:nvSpPr>
          <p:cNvPr id="3" name="Text Placeholder 2"/>
          <p:cNvSpPr>
            <a:spLocks noGrp="1"/>
          </p:cNvSpPr>
          <p:nvPr>
            <p:ph type="body" idx="1"/>
          </p:nvPr>
        </p:nvSpPr>
        <p:spPr/>
        <p:txBody>
          <a:bodyPr/>
          <a:lstStyle/>
          <a:p>
            <a:r>
              <a:t>10.	3) 	この手紙は重要で，至急，彼に届けなくてはいけません。明日の朝一番に忘れずにこの手紙を投函してください。例題3</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She (      ) not go to the dentist, even though she felt a sharp pain.	1) would	2) might	3) must	4) should	（学習院大）</a:t>
            </a:r>
          </a:p>
        </p:txBody>
      </p:sp>
      <p:sp>
        <p:nvSpPr>
          <p:cNvPr id="3" name="Text Placeholder 2"/>
          <p:cNvSpPr>
            <a:spLocks noGrp="1"/>
          </p:cNvSpPr>
          <p:nvPr>
            <p:ph type="body" idx="1"/>
          </p:nvPr>
        </p:nvSpPr>
        <p:spPr/>
        <p:txBody>
          <a:bodyPr/>
          <a:lstStyle/>
          <a:p>
            <a:r>
              <a:t>12.	1) 	激しい痛みを覚えたが，彼女はどうしても歯医者には行こうとはしなかった。例題39</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The English of this composition is too good.  Mariko cannot (      ) it herself.	1) have written	2) have to write	3) have been written	4) be written	（京都外語大）</a:t>
            </a:r>
          </a:p>
        </p:txBody>
      </p:sp>
      <p:sp>
        <p:nvSpPr>
          <p:cNvPr id="3" name="Text Placeholder 2"/>
          <p:cNvSpPr>
            <a:spLocks noGrp="1"/>
          </p:cNvSpPr>
          <p:nvPr>
            <p:ph type="body" idx="1"/>
          </p:nvPr>
        </p:nvSpPr>
        <p:spPr/>
        <p:txBody>
          <a:bodyPr/>
          <a:lstStyle/>
          <a:p>
            <a:r>
              <a:t>13.	1) 	この作文の英語はできすぎている。マリコがそれを自分で書いたはずがない。例題40</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Kate lost her purse yesterday.  She (      ) it on the train.	1) must drop	2) must have dropped	3) must be dropping	4) must have been dropping	（上智大）</a:t>
            </a:r>
          </a:p>
        </p:txBody>
      </p:sp>
      <p:sp>
        <p:nvSpPr>
          <p:cNvPr id="3" name="Text Placeholder 2"/>
          <p:cNvSpPr>
            <a:spLocks noGrp="1"/>
          </p:cNvSpPr>
          <p:nvPr>
            <p:ph type="body" idx="1"/>
          </p:nvPr>
        </p:nvSpPr>
        <p:spPr/>
        <p:txBody>
          <a:bodyPr/>
          <a:lstStyle/>
          <a:p>
            <a:r>
              <a:t>14.	2) 	ケイトは昨日財布をなくした。彼女は列車の中で落としたに違いない。例題40</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I can't find my key.  I (      ) it at the restaurant.	1) may be lost	2) may have been lost	3) may have lost	4) may lose	（東京成徳短大）</a:t>
            </a:r>
          </a:p>
        </p:txBody>
      </p:sp>
      <p:sp>
        <p:nvSpPr>
          <p:cNvPr id="3" name="Text Placeholder 2"/>
          <p:cNvSpPr>
            <a:spLocks noGrp="1"/>
          </p:cNvSpPr>
          <p:nvPr>
            <p:ph type="body" idx="1"/>
          </p:nvPr>
        </p:nvSpPr>
        <p:spPr/>
        <p:txBody>
          <a:bodyPr/>
          <a:lstStyle/>
          <a:p>
            <a:r>
              <a:t>15.	3) 	カギが見つからない。あのレストランでなくしたのかもしれない。例題40</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You (      ) your homework and handed it in.  Now, it's too late.	1) didn't do	2) should do	3) should have done	4) have done	（玉川大）</a:t>
            </a:r>
          </a:p>
        </p:txBody>
      </p:sp>
      <p:sp>
        <p:nvSpPr>
          <p:cNvPr id="3" name="Text Placeholder 2"/>
          <p:cNvSpPr>
            <a:spLocks noGrp="1"/>
          </p:cNvSpPr>
          <p:nvPr>
            <p:ph type="body" idx="1"/>
          </p:nvPr>
        </p:nvSpPr>
        <p:spPr/>
        <p:txBody>
          <a:bodyPr/>
          <a:lstStyle/>
          <a:p>
            <a:r>
              <a:t>16.	3) 	あなたは宿題をやって提出するべきだったのに。今では遅すぎます。例題41</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We had a great time at the party last night.  You (      ) come.	1) had to	2) must have	3) might have	4) ought to have	（上智大）</a:t>
            </a:r>
          </a:p>
        </p:txBody>
      </p:sp>
      <p:sp>
        <p:nvSpPr>
          <p:cNvPr id="3" name="Text Placeholder 2"/>
          <p:cNvSpPr>
            <a:spLocks noGrp="1"/>
          </p:cNvSpPr>
          <p:nvPr>
            <p:ph type="body" idx="1"/>
          </p:nvPr>
        </p:nvSpPr>
        <p:spPr/>
        <p:txBody>
          <a:bodyPr/>
          <a:lstStyle/>
          <a:p>
            <a:r>
              <a:t>17.	4) 	昨夜のパーティーはとても楽しかった。あなたも来るべきだったのに。例題41</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John requests that his daughter (      ) go to see her teacher by herself.	1) can	2) should	3) would	4) may	（高崎経大）</a:t>
            </a:r>
          </a:p>
        </p:txBody>
      </p:sp>
      <p:sp>
        <p:nvSpPr>
          <p:cNvPr id="3" name="Text Placeholder 2"/>
          <p:cNvSpPr>
            <a:spLocks noGrp="1"/>
          </p:cNvSpPr>
          <p:nvPr>
            <p:ph type="body" idx="1"/>
          </p:nvPr>
        </p:nvSpPr>
        <p:spPr/>
        <p:txBody>
          <a:bodyPr/>
          <a:lstStyle/>
          <a:p>
            <a:r>
              <a:t>18.	2) 	ジョンは，一人で担任の先生に会いに行くように娘に頼んでいる。例題42</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19. She couldn't (      ) laughing at his awful clothes.	1) agree	2) object	3) but	4) help	（拓殖大）</a:t>
            </a:r>
          </a:p>
        </p:txBody>
      </p:sp>
      <p:sp>
        <p:nvSpPr>
          <p:cNvPr id="3" name="Text Placeholder 2"/>
          <p:cNvSpPr>
            <a:spLocks noGrp="1"/>
          </p:cNvSpPr>
          <p:nvPr>
            <p:ph type="body" idx="1"/>
          </p:nvPr>
        </p:nvSpPr>
        <p:spPr/>
        <p:txBody>
          <a:bodyPr/>
          <a:lstStyle/>
          <a:p>
            <a:r>
              <a:t>19.	4) 	彼のひどい服装に，彼女は笑わずにはいられなかった。例題43</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 You (      ) too careful in choosing your life's goals.	1) shouldn't be	2) needn't be	3) can't be	4) mustn't be	（日本歯大）</a:t>
            </a:r>
          </a:p>
        </p:txBody>
      </p:sp>
      <p:sp>
        <p:nvSpPr>
          <p:cNvPr id="3" name="Text Placeholder 2"/>
          <p:cNvSpPr>
            <a:spLocks noGrp="1"/>
          </p:cNvSpPr>
          <p:nvPr>
            <p:ph type="body" idx="1"/>
          </p:nvPr>
        </p:nvSpPr>
        <p:spPr/>
        <p:txBody>
          <a:bodyPr/>
          <a:lstStyle/>
          <a:p>
            <a:r>
              <a:t>20.	3) 	人生の目標を選ぶにあたっては，どんなに慎重になっても慎重すぎるということはない。例題43</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There's no public transportation, so we may (      ) walk to that place.	1) as well	2) well to	3) well as to	4) as well as	（関西学院大）（2）次の(a) (b)の英文がほぼ同じ意味になるように，空所に適切な語を入れなさい。</a:t>
            </a:r>
          </a:p>
        </p:txBody>
      </p:sp>
      <p:sp>
        <p:nvSpPr>
          <p:cNvPr id="3" name="Text Placeholder 2"/>
          <p:cNvSpPr>
            <a:spLocks noGrp="1"/>
          </p:cNvSpPr>
          <p:nvPr>
            <p:ph type="body" idx="1"/>
          </p:nvPr>
        </p:nvSpPr>
        <p:spPr/>
        <p:txBody>
          <a:bodyPr/>
          <a:lstStyle/>
          <a:p>
            <a:r>
              <a:t>21.	1) 	公共の乗り物がないので，その場所まで歩いていったほうがいい。例題43（2）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People can get along well without knowing much about language, and only stop (      ) about it if they fail to understand each other.	1) thinking	2) to be thought	3) to have thought	4) to think	（京都外語大）</a:t>
            </a:r>
          </a:p>
        </p:txBody>
      </p:sp>
      <p:sp>
        <p:nvSpPr>
          <p:cNvPr id="3" name="Text Placeholder 2"/>
          <p:cNvSpPr>
            <a:spLocks noGrp="1"/>
          </p:cNvSpPr>
          <p:nvPr>
            <p:ph type="body" idx="1"/>
          </p:nvPr>
        </p:nvSpPr>
        <p:spPr/>
        <p:txBody>
          <a:bodyPr/>
          <a:lstStyle/>
          <a:p>
            <a:r>
              <a:t>11.	4) 	言葉についてあまり知らなくても何とかやっていけるものです。そして，お互いを理解できない場合だけ，立ち止まって言葉の意味を考えればよいのです。例題3</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 I am sure he rode the bicycle.(b) He (                ) have (                ) the bicycle.	（小樽商大）</a:t>
            </a:r>
          </a:p>
        </p:txBody>
      </p:sp>
      <p:sp>
        <p:nvSpPr>
          <p:cNvPr id="3" name="Text Placeholder 2"/>
          <p:cNvSpPr>
            <a:spLocks noGrp="1"/>
          </p:cNvSpPr>
          <p:nvPr>
            <p:ph type="body" idx="1"/>
          </p:nvPr>
        </p:nvSpPr>
        <p:spPr/>
        <p:txBody>
          <a:bodyPr/>
          <a:lstStyle/>
          <a:p>
            <a:r>
              <a:t>1.	must, ridden	(a)	彼は自転車に乗っていたと私は確信している。	(b)	彼は自転車に乗っていたに違いない。例題40</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 She has good reason to be angry.(b) She may (                ) be angry.	（山形県立米沢女短大）</a:t>
            </a:r>
          </a:p>
        </p:txBody>
      </p:sp>
      <p:sp>
        <p:nvSpPr>
          <p:cNvPr id="3" name="Text Placeholder 2"/>
          <p:cNvSpPr>
            <a:spLocks noGrp="1"/>
          </p:cNvSpPr>
          <p:nvPr>
            <p:ph type="body" idx="1"/>
          </p:nvPr>
        </p:nvSpPr>
        <p:spPr/>
        <p:txBody>
          <a:bodyPr/>
          <a:lstStyle/>
          <a:p>
            <a:r>
              <a:t>2.	well	(a)	彼女には怒る十分な理由がある。	(b)	彼女が怒るのも当然だ。例題43</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(a) It is a pity that you didn't come to the special lecture yesterday.(b) You (                )  (                 ) come to the special lecture yesterday.	（小樽商大）（3）次の日本文の意味になるように，（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3.	should have	(a)	あなたが昨日，特別講義に来なかったのは残念だ。	(b)	あなたは昨日，特別講義に来るべきだったのに。例題41（3）</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お父さんが戻るまでは外出しないほうがいいよ。We'd ( not / until / better / comes / go out / Father ) back.	（京都学園大）</a:t>
            </a:r>
          </a:p>
        </p:txBody>
      </p:sp>
      <p:sp>
        <p:nvSpPr>
          <p:cNvPr id="3" name="Text Placeholder 2"/>
          <p:cNvSpPr>
            <a:spLocks noGrp="1"/>
          </p:cNvSpPr>
          <p:nvPr>
            <p:ph type="body" idx="1"/>
          </p:nvPr>
        </p:nvSpPr>
        <p:spPr/>
        <p:txBody>
          <a:bodyPr/>
          <a:lstStyle/>
          <a:p>
            <a:r>
              <a:t>1.	We'd better not go out until Father comes back. 例題37</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この世の中ではどんなに注意しても注意し過ぎることはないということを心にとめておきなさい。You should keep in mind that ( too / in / careful / cannot / you / be ) this world.	（立命館大）</a:t>
            </a:r>
          </a:p>
        </p:txBody>
      </p:sp>
      <p:sp>
        <p:nvSpPr>
          <p:cNvPr id="3" name="Text Placeholder 2"/>
          <p:cNvSpPr>
            <a:spLocks noGrp="1"/>
          </p:cNvSpPr>
          <p:nvPr>
            <p:ph type="body" idx="1"/>
          </p:nvPr>
        </p:nvSpPr>
        <p:spPr/>
        <p:txBody>
          <a:bodyPr/>
          <a:lstStyle/>
          <a:p>
            <a:r>
              <a:t>2.	You should keep in mind that you cannot be too careful in this world. 例題43</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左利きの人は，以前は無理やり右手で書くよう強制されたものだった。Left-handed ( be / forced / people / right hands / their / to / to write / used / with ).	（立命館大）</a:t>
            </a:r>
          </a:p>
        </p:txBody>
      </p:sp>
      <p:sp>
        <p:nvSpPr>
          <p:cNvPr id="3" name="Text Placeholder 2"/>
          <p:cNvSpPr>
            <a:spLocks noGrp="1"/>
          </p:cNvSpPr>
          <p:nvPr>
            <p:ph type="body" idx="1"/>
          </p:nvPr>
        </p:nvSpPr>
        <p:spPr/>
        <p:txBody>
          <a:bodyPr/>
          <a:lstStyle/>
          <a:p>
            <a:r>
              <a:t>3.	Left-handed people used to be forced to write with their right hands. 例題38</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この問題に費やした時間を後悔せざるを得ない。I ( on / but / the time / cannot / wasted / regret ) this issue.	（愛知工大）</a:t>
            </a:r>
          </a:p>
        </p:txBody>
      </p:sp>
      <p:sp>
        <p:nvSpPr>
          <p:cNvPr id="3" name="Text Placeholder 2"/>
          <p:cNvSpPr>
            <a:spLocks noGrp="1"/>
          </p:cNvSpPr>
          <p:nvPr>
            <p:ph type="body" idx="1"/>
          </p:nvPr>
        </p:nvSpPr>
        <p:spPr/>
        <p:txBody>
          <a:bodyPr/>
          <a:lstStyle/>
          <a:p>
            <a:r>
              <a:t>4.	I cannot but regret the time wasted on this issue. 例題43</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仮定法空所に入れるのに最も適切な語句を，下の1) 〜4) から一つずつ選びなさい。</a:t>
            </a:r>
          </a:p>
        </p:txBody>
      </p:sp>
      <p:sp>
        <p:nvSpPr>
          <p:cNvPr id="3" name="Text Placeholder 2"/>
          <p:cNvSpPr>
            <a:spLocks noGrp="1"/>
          </p:cNvSpPr>
          <p:nvPr>
            <p:ph type="body" idx="1"/>
          </p:nvPr>
        </p:nvSpPr>
        <p:spPr/>
        <p:txBody>
          <a:bodyPr/>
          <a:lstStyle/>
          <a:p>
            <a:r>
              <a:t>6.仮定法</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【例題44】If he knew the news, he (    ) us.	1) was calling	2) would call	3) had called	4) calls</a:t>
            </a:r>
          </a:p>
        </p:txBody>
      </p:sp>
      <p:sp>
        <p:nvSpPr>
          <p:cNvPr id="3" name="Text Placeholder 2"/>
          <p:cNvSpPr>
            <a:spLocks noGrp="1"/>
          </p:cNvSpPr>
          <p:nvPr>
            <p:ph type="body" idx="1"/>
          </p:nvPr>
        </p:nvSpPr>
        <p:spPr/>
        <p:txBody>
          <a:bodyPr/>
          <a:lstStyle/>
          <a:p>
            <a:r>
              <a:t>【例題44】2) 	【仮定法過去の基本形】もし彼がそのニュースを知っていれば，彼は私たちに電話してくるだろうに。</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【例題45】A: I didn't see Mike.B: If you had come a little earlier, you (    ) him.	1) could see	2) could have seen	3) can see	4) can have seen</a:t>
            </a:r>
          </a:p>
        </p:txBody>
      </p:sp>
      <p:sp>
        <p:nvSpPr>
          <p:cNvPr id="3" name="Text Placeholder 2"/>
          <p:cNvSpPr>
            <a:spLocks noGrp="1"/>
          </p:cNvSpPr>
          <p:nvPr>
            <p:ph type="body" idx="1"/>
          </p:nvPr>
        </p:nvSpPr>
        <p:spPr/>
        <p:txBody>
          <a:bodyPr/>
          <a:lstStyle/>
          <a:p>
            <a:r>
              <a:t>【例題45】2) 	【仮定法過去完了の基本形】A：私はマイクに会えませんでした。B：もしあなたがもう少し早く来ていれば，彼に会えたのに。</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【例題1】I've decided (    ) my secret to Emily.	1) tell	2) telling	3) told	4) to tell</a:t>
            </a:r>
          </a:p>
        </p:txBody>
      </p:sp>
      <p:sp>
        <p:nvSpPr>
          <p:cNvPr id="3" name="Text Placeholder 2"/>
          <p:cNvSpPr>
            <a:spLocks noGrp="1"/>
          </p:cNvSpPr>
          <p:nvPr>
            <p:ph type="body" idx="1"/>
          </p:nvPr>
        </p:nvSpPr>
        <p:spPr/>
        <p:txBody>
          <a:bodyPr/>
          <a:lstStyle/>
          <a:p>
            <a:r>
              <a:t>【例題1】4) 	【動名詞を目的語にせず不定詞を目的語にとる動詞】私はエミリーに秘密を告白することに決めた。</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Beth's parents should (      ) harder because her grades are poor.	1) force her study	2) get her to study	3) having her study	4) tell her study	（東京経大）</a:t>
            </a:r>
          </a:p>
        </p:txBody>
      </p:sp>
      <p:sp>
        <p:nvSpPr>
          <p:cNvPr id="3" name="Text Placeholder 2"/>
          <p:cNvSpPr>
            <a:spLocks noGrp="1"/>
          </p:cNvSpPr>
          <p:nvPr>
            <p:ph type="body" idx="1"/>
          </p:nvPr>
        </p:nvSpPr>
        <p:spPr/>
        <p:txBody>
          <a:bodyPr/>
          <a:lstStyle/>
          <a:p>
            <a:r>
              <a:t>12.	2) 	ベスは成績が良くないので，ご両親は彼女にもっと勉強をさせるべきだ。例題4</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【例題46】If I (    ) the work yesterday, I would be free now.	1) had finished	2)  finish	3)  finished	4)  have finished</a:t>
            </a:r>
          </a:p>
        </p:txBody>
      </p:sp>
      <p:sp>
        <p:nvSpPr>
          <p:cNvPr id="3" name="Text Placeholder 2"/>
          <p:cNvSpPr>
            <a:spLocks noGrp="1"/>
          </p:cNvSpPr>
          <p:nvPr>
            <p:ph type="body" idx="1"/>
          </p:nvPr>
        </p:nvSpPr>
        <p:spPr/>
        <p:txBody>
          <a:bodyPr/>
          <a:lstStyle/>
          <a:p>
            <a:r>
              <a:t>【例題46】1) 	【仮定法過去完了・仮定法過去の併用形】もし昨日仕事を終わらせていたら，今私は暇だろうに。</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【例題47】If the river (    ) run dry, the water supply will be cut off.	1) should	2) could	3) might	4) would</a:t>
            </a:r>
          </a:p>
        </p:txBody>
      </p:sp>
      <p:sp>
        <p:nvSpPr>
          <p:cNvPr id="3" name="Text Placeholder 2"/>
          <p:cNvSpPr>
            <a:spLocks noGrp="1"/>
          </p:cNvSpPr>
          <p:nvPr>
            <p:ph type="body" idx="1"/>
          </p:nvPr>
        </p:nvSpPr>
        <p:spPr/>
        <p:txBody>
          <a:bodyPr/>
          <a:lstStyle/>
          <a:p>
            <a:r>
              <a:t>【例題47】1) 	【If S should do ... / If S were to do ...】もしその川が干上がったら，水の供給は断たれるだろう。</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【例題48】If (    ) not for the building, we could see Mt. Fuji from our house.	1) there were	2) we were	3) it were	4) we had</a:t>
            </a:r>
          </a:p>
        </p:txBody>
      </p:sp>
      <p:sp>
        <p:nvSpPr>
          <p:cNvPr id="3" name="Text Placeholder 2"/>
          <p:cNvSpPr>
            <a:spLocks noGrp="1"/>
          </p:cNvSpPr>
          <p:nvPr>
            <p:ph type="body" idx="1"/>
          </p:nvPr>
        </p:nvSpPr>
        <p:spPr/>
        <p:txBody>
          <a:bodyPr/>
          <a:lstStyle/>
          <a:p>
            <a:r>
              <a:t>【例題48】3) 	【if it were not for A / if it had not been for A】もしそのビルがなければ，私たちは家から富士山が見えるだろうに。</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【例題49】(    ) for his advice, I couldn't have completed my college thesis.	1) As	2) But	3) What	4) With</a:t>
            </a:r>
          </a:p>
        </p:txBody>
      </p:sp>
      <p:sp>
        <p:nvSpPr>
          <p:cNvPr id="3" name="Text Placeholder 2"/>
          <p:cNvSpPr>
            <a:spLocks noGrp="1"/>
          </p:cNvSpPr>
          <p:nvPr>
            <p:ph type="body" idx="1"/>
          </p:nvPr>
        </p:nvSpPr>
        <p:spPr/>
        <p:txBody>
          <a:bodyPr/>
          <a:lstStyle/>
          <a:p>
            <a:r>
              <a:t>【例題49】2) 	【but for A / without A】彼の忠告がなかったら，私は大学の論文を完成できなかっただろうに。</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【例題50】I couldn't meet Beth at the appointed place.  I wish she (    ) a cellular phone with her.	1) have	2) has	3) have had	4) had had</a:t>
            </a:r>
          </a:p>
        </p:txBody>
      </p:sp>
      <p:sp>
        <p:nvSpPr>
          <p:cNvPr id="3" name="Text Placeholder 2"/>
          <p:cNvSpPr>
            <a:spLocks noGrp="1"/>
          </p:cNvSpPr>
          <p:nvPr>
            <p:ph type="body" idx="1"/>
          </p:nvPr>
        </p:nvSpPr>
        <p:spPr/>
        <p:txBody>
          <a:bodyPr/>
          <a:lstStyle/>
          <a:p>
            <a:r>
              <a:t>【例題50】4) 	【S wish＋S'＋仮定法】私はベスと約束の場所で会えなかった。彼女が携帯電話を持っていたらよかったのだが。</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【例題51】My father treats me as if I (    ) a little child.	1) were	2) should be	3) have been	4) will be</a:t>
            </a:r>
          </a:p>
        </p:txBody>
      </p:sp>
      <p:sp>
        <p:nvSpPr>
          <p:cNvPr id="3" name="Text Placeholder 2"/>
          <p:cNvSpPr>
            <a:spLocks noGrp="1"/>
          </p:cNvSpPr>
          <p:nvPr>
            <p:ph type="body" idx="1"/>
          </p:nvPr>
        </p:nvSpPr>
        <p:spPr/>
        <p:txBody>
          <a:bodyPr/>
          <a:lstStyle/>
          <a:p>
            <a:r>
              <a:t>【例題51】1) 	【as if＋S＋仮定法】父は私をまるで幼い子どものように扱う。</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【例題52】I think it's high time I (    ) alone.	1) live	2) lived	3) have lived	4) had lived</a:t>
            </a:r>
          </a:p>
        </p:txBody>
      </p:sp>
      <p:sp>
        <p:nvSpPr>
          <p:cNvPr id="3" name="Text Placeholder 2"/>
          <p:cNvSpPr>
            <a:spLocks noGrp="1"/>
          </p:cNvSpPr>
          <p:nvPr>
            <p:ph type="body" idx="1"/>
          </p:nvPr>
        </p:nvSpPr>
        <p:spPr/>
        <p:txBody>
          <a:bodyPr/>
          <a:lstStyle/>
          <a:p>
            <a:r>
              <a:t>【例題52】2) 	【It is time＋S＋仮定法過去】もう一人暮らしをしてもいい頃だと私は思う。</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【例題53】(    ) enough money, I would have bought the CD.	1) I had had	2) Had I	3) Have I had	4) Had I had</a:t>
            </a:r>
          </a:p>
        </p:txBody>
      </p:sp>
      <p:sp>
        <p:nvSpPr>
          <p:cNvPr id="3" name="Text Placeholder 2"/>
          <p:cNvSpPr>
            <a:spLocks noGrp="1"/>
          </p:cNvSpPr>
          <p:nvPr>
            <p:ph type="body" idx="1"/>
          </p:nvPr>
        </p:nvSpPr>
        <p:spPr/>
        <p:txBody>
          <a:bodyPr/>
          <a:lstStyle/>
          <a:p>
            <a:r>
              <a:t>【例題53】4) 	【倒置による接続詞ifの省略】もしお金を十分持っていたら，そのCDを買っただろうに。</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【例題54】I went to the hall by taxi; (    ) I wouldn't have been in time for the concert.	1) if	2) unless	3) otherwise	4) if not</a:t>
            </a:r>
          </a:p>
        </p:txBody>
      </p:sp>
      <p:sp>
        <p:nvSpPr>
          <p:cNvPr id="3" name="Text Placeholder 2"/>
          <p:cNvSpPr>
            <a:spLocks noGrp="1"/>
          </p:cNvSpPr>
          <p:nvPr>
            <p:ph type="body" idx="1"/>
          </p:nvPr>
        </p:nvSpPr>
        <p:spPr/>
        <p:txBody>
          <a:bodyPr/>
          <a:lstStyle/>
          <a:p>
            <a:r>
              <a:t>【例題54】3) 	【if節の代用- otherwise「さもなければ」の場合】私はタクシーでホールへ行った。そうしなかったら，コンサートに間に合わなかっただろう。</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【例題55】(    ) a little more consideration, Bill wouldn't have done such a silly thing.	1) With	2) Owing to	3) But for	4) For演習問題（1）空所に入れるのに最も適切な語句を，下の1)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【例題55】1) 	【if節の代用-副詞句の場合】もう少しよく考えていれば，ビルはそんなばかなことはしなかっただろうに。（1）</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How often do you need to get the machine (      ) to prevent problems?	1) checking	2) check	3) checked	4) to check	（名古屋工大）</a:t>
            </a:r>
          </a:p>
        </p:txBody>
      </p:sp>
      <p:sp>
        <p:nvSpPr>
          <p:cNvPr id="3" name="Text Placeholder 2"/>
          <p:cNvSpPr>
            <a:spLocks noGrp="1"/>
          </p:cNvSpPr>
          <p:nvPr>
            <p:ph type="body" idx="1"/>
          </p:nvPr>
        </p:nvSpPr>
        <p:spPr/>
        <p:txBody>
          <a:bodyPr/>
          <a:lstStyle/>
          <a:p>
            <a:r>
              <a:t>13.	3) 	トラブルを防ぐには，その機械をどれくらい頻繁に点検してもらう必要がありますか。例題4</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 lot of people would be out of work if the factory (      ).	1) is closing down	2) closes down	3) would close down	4) closed down	（東海大）</a:t>
            </a:r>
          </a:p>
        </p:txBody>
      </p:sp>
      <p:sp>
        <p:nvSpPr>
          <p:cNvPr id="3" name="Text Placeholder 2"/>
          <p:cNvSpPr>
            <a:spLocks noGrp="1"/>
          </p:cNvSpPr>
          <p:nvPr>
            <p:ph type="body" idx="1"/>
          </p:nvPr>
        </p:nvSpPr>
        <p:spPr/>
        <p:txBody>
          <a:bodyPr/>
          <a:lstStyle/>
          <a:p>
            <a:r>
              <a:t>1.	4) 	もし工場が閉鎖になれば，たくさんの人が職を失うことになるだろう。例題44</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If I had to choose between wealth and health, I (      ) the latter.	1) will take	2) will have taken	3) would take	4) would have taken	（立命館大）</a:t>
            </a:r>
          </a:p>
        </p:txBody>
      </p:sp>
      <p:sp>
        <p:nvSpPr>
          <p:cNvPr id="3" name="Text Placeholder 2"/>
          <p:cNvSpPr>
            <a:spLocks noGrp="1"/>
          </p:cNvSpPr>
          <p:nvPr>
            <p:ph type="body" idx="1"/>
          </p:nvPr>
        </p:nvSpPr>
        <p:spPr/>
        <p:txBody>
          <a:bodyPr/>
          <a:lstStyle/>
          <a:p>
            <a:r>
              <a:t>2.	3) 	もし私が富と健康のどちらかを選ばなければならないならば，後者の方を選ぶだろう。例題44</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If you (      ) me with the assignment, I could not have finished so quickly.	1) did not help	2) have not helped	3) had not helped	4) would not have helped	（東京理大）</a:t>
            </a:r>
          </a:p>
        </p:txBody>
      </p:sp>
      <p:sp>
        <p:nvSpPr>
          <p:cNvPr id="3" name="Text Placeholder 2"/>
          <p:cNvSpPr>
            <a:spLocks noGrp="1"/>
          </p:cNvSpPr>
          <p:nvPr>
            <p:ph type="body" idx="1"/>
          </p:nvPr>
        </p:nvSpPr>
        <p:spPr/>
        <p:txBody>
          <a:bodyPr/>
          <a:lstStyle/>
          <a:p>
            <a:r>
              <a:t>3.	3) 	あなたが宿題を手伝ってくれなかったら，そんなに早く終えられなかっただろう。例題45</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 baseball game (      ) at 3:30 if it hadn't started raining.	1) would have begun	2) had to begin3) would begin	4) had begun	（北海学園大）</a:t>
            </a:r>
          </a:p>
        </p:txBody>
      </p:sp>
      <p:sp>
        <p:nvSpPr>
          <p:cNvPr id="3" name="Text Placeholder 2"/>
          <p:cNvSpPr>
            <a:spLocks noGrp="1"/>
          </p:cNvSpPr>
          <p:nvPr>
            <p:ph type="body" idx="1"/>
          </p:nvPr>
        </p:nvSpPr>
        <p:spPr/>
        <p:txBody>
          <a:bodyPr/>
          <a:lstStyle/>
          <a:p>
            <a:r>
              <a:t>4.	1) 	雨が降り出していなければ，その野球の試合は3時30分に始まっていただろう。例題45</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If she (      ) there yesterday, she would not be here now.	1) did not leave	2) had not left	3) has not left	4) would not leave	（東京理大）</a:t>
            </a:r>
          </a:p>
        </p:txBody>
      </p:sp>
      <p:sp>
        <p:nvSpPr>
          <p:cNvPr id="3" name="Text Placeholder 2"/>
          <p:cNvSpPr>
            <a:spLocks noGrp="1"/>
          </p:cNvSpPr>
          <p:nvPr>
            <p:ph type="body" idx="1"/>
          </p:nvPr>
        </p:nvSpPr>
        <p:spPr/>
        <p:txBody>
          <a:bodyPr/>
          <a:lstStyle/>
          <a:p>
            <a:r>
              <a:t>5.	2) 	もし彼女が昨日そこを出発していなかったら，彼女は今ここにいないだろう。例題46</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If I had taken your advice at that time, I (      ) miserable now.	1) am not	2) have not been	3) must not be	4) would not be	（立命館大）</a:t>
            </a:r>
          </a:p>
        </p:txBody>
      </p:sp>
      <p:sp>
        <p:nvSpPr>
          <p:cNvPr id="3" name="Text Placeholder 2"/>
          <p:cNvSpPr>
            <a:spLocks noGrp="1"/>
          </p:cNvSpPr>
          <p:nvPr>
            <p:ph type="body" idx="1"/>
          </p:nvPr>
        </p:nvSpPr>
        <p:spPr/>
        <p:txBody>
          <a:bodyPr/>
          <a:lstStyle/>
          <a:p>
            <a:r>
              <a:t>6.	4) 	もし私がそのときあなたのアドバイスを聞いていたら，今みじめではないだろうに。例題46</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If you (      ) fail, she would be very sad.	1) could	2) might	3) should	4) would	（京都産大）</a:t>
            </a:r>
          </a:p>
        </p:txBody>
      </p:sp>
      <p:sp>
        <p:nvSpPr>
          <p:cNvPr id="3" name="Text Placeholder 2"/>
          <p:cNvSpPr>
            <a:spLocks noGrp="1"/>
          </p:cNvSpPr>
          <p:nvPr>
            <p:ph type="body" idx="1"/>
          </p:nvPr>
        </p:nvSpPr>
        <p:spPr/>
        <p:txBody>
          <a:bodyPr/>
          <a:lstStyle/>
          <a:p>
            <a:r>
              <a:t>7.	3) 	もし万が一あなたが失敗すれば，彼女はとても悲しむことだろう。例題47</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If it (      ) to rain, we would have to cancel the match tomorrow.	1) is	2) were	3) has	4) had	（学習院大）</a:t>
            </a:r>
          </a:p>
        </p:txBody>
      </p:sp>
      <p:sp>
        <p:nvSpPr>
          <p:cNvPr id="3" name="Text Placeholder 2"/>
          <p:cNvSpPr>
            <a:spLocks noGrp="1"/>
          </p:cNvSpPr>
          <p:nvPr>
            <p:ph type="body" idx="1"/>
          </p:nvPr>
        </p:nvSpPr>
        <p:spPr/>
        <p:txBody>
          <a:bodyPr/>
          <a:lstStyle/>
          <a:p>
            <a:r>
              <a:t>8.	2) 	もし雨が降るなら，明日の試合はキャンセルしなければならないだろう。例題47</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I wish I (      ) so much last night.  Now I feel terrible.	1) won't drink	2) wouldn't drink	3) hasn't drunk	4) hadn't drunk	（杏林大）</a:t>
            </a:r>
          </a:p>
        </p:txBody>
      </p:sp>
      <p:sp>
        <p:nvSpPr>
          <p:cNvPr id="3" name="Text Placeholder 2"/>
          <p:cNvSpPr>
            <a:spLocks noGrp="1"/>
          </p:cNvSpPr>
          <p:nvPr>
            <p:ph type="body" idx="1"/>
          </p:nvPr>
        </p:nvSpPr>
        <p:spPr/>
        <p:txBody>
          <a:bodyPr/>
          <a:lstStyle/>
          <a:p>
            <a:r>
              <a:t>9.	4) 	昨夜あんなに飲まなければよかった。今，ひどく気分が悪い。例題50</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Today some people talk about a global language (      ) it were a magic cure for all the world's problems.	1) as if	2) even if	3) if not	4) even though	（神奈川大）</a:t>
            </a:r>
          </a:p>
        </p:txBody>
      </p:sp>
      <p:sp>
        <p:nvSpPr>
          <p:cNvPr id="3" name="Text Placeholder 2"/>
          <p:cNvSpPr>
            <a:spLocks noGrp="1"/>
          </p:cNvSpPr>
          <p:nvPr>
            <p:ph type="body" idx="1"/>
          </p:nvPr>
        </p:nvSpPr>
        <p:spPr/>
        <p:txBody>
          <a:bodyPr/>
          <a:lstStyle/>
          <a:p>
            <a:r>
              <a:t>10.	1) 	あたかもそれが世界のあらゆる問題に対する魔法の解決策であるかのように，今日，世界共通言語について論議をしている人がいる。例題51</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Shall I have him (      ) you back later?	1) be calling	2) call	3) called	4) to call	（立命館大）</a:t>
            </a:r>
          </a:p>
        </p:txBody>
      </p:sp>
      <p:sp>
        <p:nvSpPr>
          <p:cNvPr id="3" name="Text Placeholder 2"/>
          <p:cNvSpPr>
            <a:spLocks noGrp="1"/>
          </p:cNvSpPr>
          <p:nvPr>
            <p:ph type="body" idx="1"/>
          </p:nvPr>
        </p:nvSpPr>
        <p:spPr/>
        <p:txBody>
          <a:bodyPr/>
          <a:lstStyle/>
          <a:p>
            <a:r>
              <a:t>14.	2) 	のちほど彼からお電話をさせましょうか。例題4</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      ) the greenhouse effect, the climate of the earth would be much colder.	1) Without	2) Against	3) At	4) To	（京都学園大）</a:t>
            </a:r>
          </a:p>
        </p:txBody>
      </p:sp>
      <p:sp>
        <p:nvSpPr>
          <p:cNvPr id="3" name="Text Placeholder 2"/>
          <p:cNvSpPr>
            <a:spLocks noGrp="1"/>
          </p:cNvSpPr>
          <p:nvPr>
            <p:ph type="body" idx="1"/>
          </p:nvPr>
        </p:nvSpPr>
        <p:spPr/>
        <p:txBody>
          <a:bodyPr/>
          <a:lstStyle/>
          <a:p>
            <a:r>
              <a:t>11.	1) 	もし温室効果がなければ，地球上の気候はずっと寒冷になるだろう。例題49</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It's about time (      ) some work for your next examination.	1) you are doing	2) you did	3) you have done	4) you will do	（関西学院大）</a:t>
            </a:r>
          </a:p>
        </p:txBody>
      </p:sp>
      <p:sp>
        <p:nvSpPr>
          <p:cNvPr id="3" name="Text Placeholder 2"/>
          <p:cNvSpPr>
            <a:spLocks noGrp="1"/>
          </p:cNvSpPr>
          <p:nvPr>
            <p:ph type="body" idx="1"/>
          </p:nvPr>
        </p:nvSpPr>
        <p:spPr/>
        <p:txBody>
          <a:bodyPr/>
          <a:lstStyle/>
          <a:p>
            <a:r>
              <a:t>12.	2) 	あなたは次の試験に向けて，多少の勉強をしてもいい頃だ。例題52</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I would have taken the man, (      ) I not known what he was, for a country farmer.	1) had	2) were 	3) if	4) unless	（成蹊大）</a:t>
            </a:r>
          </a:p>
        </p:txBody>
      </p:sp>
      <p:sp>
        <p:nvSpPr>
          <p:cNvPr id="3" name="Text Placeholder 2"/>
          <p:cNvSpPr>
            <a:spLocks noGrp="1"/>
          </p:cNvSpPr>
          <p:nvPr>
            <p:ph type="body" idx="1"/>
          </p:nvPr>
        </p:nvSpPr>
        <p:spPr/>
        <p:txBody>
          <a:bodyPr/>
          <a:lstStyle/>
          <a:p>
            <a:r>
              <a:t>13.	1) 	もし彼が何者か知らなかったら，私は彼を田舎の農民と思っただろう。例題53</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      ) it not been for your cooperation, we would not have reached our destination.	1) Were	2) Had 	3) If	4) When	（中央大）</a:t>
            </a:r>
          </a:p>
        </p:txBody>
      </p:sp>
      <p:sp>
        <p:nvSpPr>
          <p:cNvPr id="3" name="Text Placeholder 2"/>
          <p:cNvSpPr>
            <a:spLocks noGrp="1"/>
          </p:cNvSpPr>
          <p:nvPr>
            <p:ph type="body" idx="1"/>
          </p:nvPr>
        </p:nvSpPr>
        <p:spPr/>
        <p:txBody>
          <a:bodyPr/>
          <a:lstStyle/>
          <a:p>
            <a:r>
              <a:t>14.	2) 	あなたの協力がなければ，私たちは目的地にたどり着けなかっただろう。例題53, 48</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The new medicine saved him from the illness; (      ) his condition might have been desperate.	1) then	2) otherwise 	3) therefore	4) yet	（北里大）</a:t>
            </a:r>
          </a:p>
        </p:txBody>
      </p:sp>
      <p:sp>
        <p:nvSpPr>
          <p:cNvPr id="3" name="Text Placeholder 2"/>
          <p:cNvSpPr>
            <a:spLocks noGrp="1"/>
          </p:cNvSpPr>
          <p:nvPr>
            <p:ph type="body" idx="1"/>
          </p:nvPr>
        </p:nvSpPr>
        <p:spPr/>
        <p:txBody>
          <a:bodyPr/>
          <a:lstStyle/>
          <a:p>
            <a:r>
              <a:t>15.	2) 	新しい薬が，彼を病気から救った。そうでなければ，彼の状態は絶望的だったかもしれない。例題54</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      ) a little more effort, he would have been a member of the team.	1) For	2) But for 	3) Owing to	4) With	（愛知工大）（2）次の(a) (b)の英文がほぼ同じ意味になるように，空所に適切な語を入れなさい。</a:t>
            </a:r>
          </a:p>
        </p:txBody>
      </p:sp>
      <p:sp>
        <p:nvSpPr>
          <p:cNvPr id="3" name="Text Placeholder 2"/>
          <p:cNvSpPr>
            <a:spLocks noGrp="1"/>
          </p:cNvSpPr>
          <p:nvPr>
            <p:ph type="body" idx="1"/>
          </p:nvPr>
        </p:nvSpPr>
        <p:spPr/>
        <p:txBody>
          <a:bodyPr/>
          <a:lstStyle/>
          <a:p>
            <a:r>
              <a:t>16.	4) 	もうちょっと努力をしていたら，彼はそのチームの一員であったのに。例題55（2）</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 I could not go on a picnic because I had a bad cold.(b) If I had not had a bad cold, I could (                ) (                ) on a picnic.	（小樽商大）</a:t>
            </a:r>
          </a:p>
        </p:txBody>
      </p:sp>
      <p:sp>
        <p:nvSpPr>
          <p:cNvPr id="3" name="Text Placeholder 2"/>
          <p:cNvSpPr>
            <a:spLocks noGrp="1"/>
          </p:cNvSpPr>
          <p:nvPr>
            <p:ph type="body" idx="1"/>
          </p:nvPr>
        </p:nvSpPr>
        <p:spPr/>
        <p:txBody>
          <a:bodyPr/>
          <a:lstStyle/>
          <a:p>
            <a:r>
              <a:t>1.	have gone	(a)	私はひどい風邪をひいていたので，ピクニックに行けなかった。	(b)	もし私がひどい風邪をひいていなければ，ピクニックに行けたのに。例題45</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 If it had not rained, we would have had a good time.(b) (                ) (                ) the rain, we would have had a good time.	（鶴見大）</a:t>
            </a:r>
          </a:p>
        </p:txBody>
      </p:sp>
      <p:sp>
        <p:nvSpPr>
          <p:cNvPr id="3" name="Text Placeholder 2"/>
          <p:cNvSpPr>
            <a:spLocks noGrp="1"/>
          </p:cNvSpPr>
          <p:nvPr>
            <p:ph type="body" idx="1"/>
          </p:nvPr>
        </p:nvSpPr>
        <p:spPr/>
        <p:txBody>
          <a:bodyPr/>
          <a:lstStyle/>
          <a:p>
            <a:r>
              <a:t>2.	But for	(a)(b)もし雨が降っていなければ，私たちは楽しいひと時を過ごせたのに。例題49, 48</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(a) It is a pity that you can't join us.(b) I (                ) you could join us.	（学習院大）</a:t>
            </a:r>
          </a:p>
        </p:txBody>
      </p:sp>
      <p:sp>
        <p:nvSpPr>
          <p:cNvPr id="3" name="Text Placeholder 2"/>
          <p:cNvSpPr>
            <a:spLocks noGrp="1"/>
          </p:cNvSpPr>
          <p:nvPr>
            <p:ph type="body" idx="1"/>
          </p:nvPr>
        </p:nvSpPr>
        <p:spPr/>
        <p:txBody>
          <a:bodyPr/>
          <a:lstStyle/>
          <a:p>
            <a:r>
              <a:t>3.	wish	(a)	あなたが一緒に参加できないのは残念だ。	(b)	あなたが一緒に参加できればいいのに。例題50</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(a) Her help made it possible for me to do it.(b) I could not have done it (                ) her help.	（明治大）（3）次の日本文の意味になるように，（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4.	without	(a)	彼女の助けのおかげで，私はそれをすることができた。	(b)	彼女の助けがなければ，私はそれをすることができなかっただろう。例題49（3）</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What made you (      ) here and keep working for the village?	1) stay	2) staying	3) to stay	4) to have stayed	（京都産大）</a:t>
            </a:r>
          </a:p>
        </p:txBody>
      </p:sp>
      <p:sp>
        <p:nvSpPr>
          <p:cNvPr id="3" name="Text Placeholder 2"/>
          <p:cNvSpPr>
            <a:spLocks noGrp="1"/>
          </p:cNvSpPr>
          <p:nvPr>
            <p:ph type="body" idx="1"/>
          </p:nvPr>
        </p:nvSpPr>
        <p:spPr/>
        <p:txBody>
          <a:bodyPr/>
          <a:lstStyle/>
          <a:p>
            <a:r>
              <a:t>15.	1) 	どうしてきみはここに留まり，村のために仕事を続けるのですか。例題5</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医者をもっと早く呼びにやっていたら子どもは死ななかっただろう。( for / the / if / doctor / been / had / sent ) sooner, the child would not have died.	（立命館大）</a:t>
            </a:r>
          </a:p>
        </p:txBody>
      </p:sp>
      <p:sp>
        <p:nvSpPr>
          <p:cNvPr id="3" name="Text Placeholder 2"/>
          <p:cNvSpPr>
            <a:spLocks noGrp="1"/>
          </p:cNvSpPr>
          <p:nvPr>
            <p:ph type="body" idx="1"/>
          </p:nvPr>
        </p:nvSpPr>
        <p:spPr/>
        <p:txBody>
          <a:bodyPr/>
          <a:lstStyle/>
          <a:p>
            <a:r>
              <a:t>1.	If the doctor had been sent for sooner, the child would not have died. 例題45	⇒send for Aの受動態を使うことにも注意させたい。</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私の携帯電話が，東京と同じようにニューヨークでも使えると助かるのだが。It ( could / be / easier / use / would / if / I ) my cellular phone in New York as well as	in Tokyo.	（立命館大）</a:t>
            </a:r>
          </a:p>
        </p:txBody>
      </p:sp>
      <p:sp>
        <p:nvSpPr>
          <p:cNvPr id="3" name="Text Placeholder 2"/>
          <p:cNvSpPr>
            <a:spLocks noGrp="1"/>
          </p:cNvSpPr>
          <p:nvPr>
            <p:ph type="body" idx="1"/>
          </p:nvPr>
        </p:nvSpPr>
        <p:spPr/>
        <p:txBody>
          <a:bodyPr/>
          <a:lstStyle/>
          <a:p>
            <a:r>
              <a:t>2.	It would be easier if I could use my cellular phone in New York as well as in Tokyo. 例題44</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まるで夢を見ているような感じでした。I ( in / I / if / as / were / felt ) a dream.	（中京大）</a:t>
            </a:r>
          </a:p>
        </p:txBody>
      </p:sp>
      <p:sp>
        <p:nvSpPr>
          <p:cNvPr id="3" name="Text Placeholder 2"/>
          <p:cNvSpPr>
            <a:spLocks noGrp="1"/>
          </p:cNvSpPr>
          <p:nvPr>
            <p:ph type="body" idx="1"/>
          </p:nvPr>
        </p:nvSpPr>
        <p:spPr/>
        <p:txBody>
          <a:bodyPr/>
          <a:lstStyle/>
          <a:p>
            <a:r>
              <a:t>3.	I felt as if I were in a dream. 例題51</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昆虫を食べる生き物の保護がなければ，昆虫は我々の作物をすべて食い尽くしてしまうだろう。Insects would devour all our crops ( from / we get / were / for / it / the protection / not / if / insect-eating animals ).	（関西外語大）</a:t>
            </a:r>
          </a:p>
        </p:txBody>
      </p:sp>
      <p:sp>
        <p:nvSpPr>
          <p:cNvPr id="3" name="Text Placeholder 2"/>
          <p:cNvSpPr>
            <a:spLocks noGrp="1"/>
          </p:cNvSpPr>
          <p:nvPr>
            <p:ph type="body" idx="1"/>
          </p:nvPr>
        </p:nvSpPr>
        <p:spPr/>
        <p:txBody>
          <a:bodyPr/>
          <a:lstStyle/>
          <a:p>
            <a:r>
              <a:t>4.	Insects would devour all our crops if it were not for the protection we get from insect-eating animals. 例題48</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賢い人だったら，彼女の気に障るような行動はしなかったでしょうに。（１語不要）( acted / if / of / would / wisdom / have / a man / not ) in such a way as to offend her.	（千葉工大）</a:t>
            </a:r>
          </a:p>
        </p:txBody>
      </p:sp>
      <p:sp>
        <p:nvSpPr>
          <p:cNvPr id="3" name="Text Placeholder 2"/>
          <p:cNvSpPr>
            <a:spLocks noGrp="1"/>
          </p:cNvSpPr>
          <p:nvPr>
            <p:ph type="body" idx="1"/>
          </p:nvPr>
        </p:nvSpPr>
        <p:spPr/>
        <p:txBody>
          <a:bodyPr/>
          <a:lstStyle/>
          <a:p>
            <a:r>
              <a:t>5.	A man of wisdom would not have acted in such a way as to offend her. (if不要) 例題55</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不定詞空所に入れるのに最も適切な語句を，下の1) 〜4) から一つずつ選びなさい。</a:t>
            </a:r>
          </a:p>
        </p:txBody>
      </p:sp>
      <p:sp>
        <p:nvSpPr>
          <p:cNvPr id="3" name="Text Placeholder 2"/>
          <p:cNvSpPr>
            <a:spLocks noGrp="1"/>
          </p:cNvSpPr>
          <p:nvPr>
            <p:ph type="body" idx="1"/>
          </p:nvPr>
        </p:nvSpPr>
        <p:spPr/>
        <p:txBody>
          <a:bodyPr/>
          <a:lstStyle/>
          <a:p>
            <a:r>
              <a:t>7.不定詞</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【例題56】It is natural for parents (    ) their children.	1) loved	2) love	3) to loving	4) to love</a:t>
            </a:r>
          </a:p>
        </p:txBody>
      </p:sp>
      <p:sp>
        <p:nvSpPr>
          <p:cNvPr id="3" name="Text Placeholder 2"/>
          <p:cNvSpPr>
            <a:spLocks noGrp="1"/>
          </p:cNvSpPr>
          <p:nvPr>
            <p:ph type="body" idx="1"/>
          </p:nvPr>
        </p:nvSpPr>
        <p:spPr/>
        <p:txBody>
          <a:bodyPr/>
          <a:lstStyle/>
          <a:p>
            <a:r>
              <a:t>【例題56】4) 	【名詞用法の不定詞／不定詞の意味上の主語】親が子どもを愛するのは当然のことだ。</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【例題57】It was careless (    ) you to lose your wallet.	1) that	2) of	3) by	4) with</a:t>
            </a:r>
          </a:p>
        </p:txBody>
      </p:sp>
      <p:sp>
        <p:nvSpPr>
          <p:cNvPr id="3" name="Text Placeholder 2"/>
          <p:cNvSpPr>
            <a:spLocks noGrp="1"/>
          </p:cNvSpPr>
          <p:nvPr>
            <p:ph type="body" idx="1"/>
          </p:nvPr>
        </p:nvSpPr>
        <p:spPr/>
        <p:txBody>
          <a:bodyPr/>
          <a:lstStyle/>
          <a:p>
            <a:r>
              <a:t>【例題57】2) 	【It is ... of A to do】財布をなくすなんて君は不注意だった。</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【例題58】He found (    ) such a rumor.	1) impossible to believe	2) it impossible for believing	3) it impossible to believe	4) impossible believing</a:t>
            </a:r>
          </a:p>
        </p:txBody>
      </p:sp>
      <p:sp>
        <p:nvSpPr>
          <p:cNvPr id="3" name="Text Placeholder 2"/>
          <p:cNvSpPr>
            <a:spLocks noGrp="1"/>
          </p:cNvSpPr>
          <p:nvPr>
            <p:ph type="body" idx="1"/>
          </p:nvPr>
        </p:nvSpPr>
        <p:spPr/>
        <p:txBody>
          <a:bodyPr/>
          <a:lstStyle/>
          <a:p>
            <a:r>
              <a:t>【例題58】3) 	【S＋V＋it＋C＋to do】彼はそんなうわさを信じることはできないと思った。</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【例題59】Thank you for this present.  I can't think of (    ).	1) what saying	2) to say what	3) what to say	4) saying what</a:t>
            </a:r>
          </a:p>
        </p:txBody>
      </p:sp>
      <p:sp>
        <p:nvSpPr>
          <p:cNvPr id="3" name="Text Placeholder 2"/>
          <p:cNvSpPr>
            <a:spLocks noGrp="1"/>
          </p:cNvSpPr>
          <p:nvPr>
            <p:ph type="body" idx="1"/>
          </p:nvPr>
        </p:nvSpPr>
        <p:spPr/>
        <p:txBody>
          <a:bodyPr/>
          <a:lstStyle/>
          <a:p>
            <a:r>
              <a:t>【例題59】3) 	【「疑問詞＋to do」の用法】このプレゼントをありがとう。私は何と言えばいいか思いつきません。</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Since the hurricane was approaching, the school decided (      ).1) to let the students leave early		2) to let the students to leave early	3) to let the students left early	4) to let the students to be left early	（学習院大）</a:t>
            </a:r>
          </a:p>
        </p:txBody>
      </p:sp>
      <p:sp>
        <p:nvSpPr>
          <p:cNvPr id="3" name="Text Placeholder 2"/>
          <p:cNvSpPr>
            <a:spLocks noGrp="1"/>
          </p:cNvSpPr>
          <p:nvPr>
            <p:ph type="body" idx="1"/>
          </p:nvPr>
        </p:nvSpPr>
        <p:spPr/>
        <p:txBody>
          <a:bodyPr/>
          <a:lstStyle/>
          <a:p>
            <a:r>
              <a:t>16.	1) 	ハリケーンが接近していたので，学校では，生徒を早めに帰宅させることにした。例題5</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【例題60】The first person (    ) has to unlock the door.	1) who come	2) for coming	3) to be come	4) to come</a:t>
            </a:r>
          </a:p>
        </p:txBody>
      </p:sp>
      <p:sp>
        <p:nvSpPr>
          <p:cNvPr id="3" name="Text Placeholder 2"/>
          <p:cNvSpPr>
            <a:spLocks noGrp="1"/>
          </p:cNvSpPr>
          <p:nvPr>
            <p:ph type="body" idx="1"/>
          </p:nvPr>
        </p:nvSpPr>
        <p:spPr/>
        <p:txBody>
          <a:bodyPr/>
          <a:lstStyle/>
          <a:p>
            <a:r>
              <a:t>【例題60】4) 	【形容詞用法の不定詞】最初に来た人は，ドアのカギを開けなければならない。</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【例題61】I woke up one morning (    ) that my lost cat had returned.	1) found	2) in finding	3) to be finding	4) to find</a:t>
            </a:r>
          </a:p>
        </p:txBody>
      </p:sp>
      <p:sp>
        <p:nvSpPr>
          <p:cNvPr id="3" name="Text Placeholder 2"/>
          <p:cNvSpPr>
            <a:spLocks noGrp="1"/>
          </p:cNvSpPr>
          <p:nvPr>
            <p:ph type="body" idx="1"/>
          </p:nvPr>
        </p:nvSpPr>
        <p:spPr/>
        <p:txBody>
          <a:bodyPr/>
          <a:lstStyle/>
          <a:p>
            <a:r>
              <a:t>【例題61】4) 	【副詞用法の不定詞】ある朝目がさめると，いなくなっていたネコが戻っていることがわかった。</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【例題62】He told his son (    ) things unfinished.	1) not leave	2) not to leave	3) to not leave	4) to leave not</a:t>
            </a:r>
          </a:p>
        </p:txBody>
      </p:sp>
      <p:sp>
        <p:nvSpPr>
          <p:cNvPr id="3" name="Text Placeholder 2"/>
          <p:cNvSpPr>
            <a:spLocks noGrp="1"/>
          </p:cNvSpPr>
          <p:nvPr>
            <p:ph type="body" idx="1"/>
          </p:nvPr>
        </p:nvSpPr>
        <p:spPr/>
        <p:txBody>
          <a:bodyPr/>
          <a:lstStyle/>
          <a:p>
            <a:r>
              <a:t>【例題62】2) 	【不定詞を否定する語-不定詞の直前】彼は息子に物事を中途半端にしておかないようにと言った。</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【例題63】The volcano is thought to (    ) 500 years ago.	1) erupt	2) have erupted	3) having erupted	4) be erupting</a:t>
            </a:r>
          </a:p>
        </p:txBody>
      </p:sp>
      <p:sp>
        <p:nvSpPr>
          <p:cNvPr id="3" name="Text Placeholder 2"/>
          <p:cNvSpPr>
            <a:spLocks noGrp="1"/>
          </p:cNvSpPr>
          <p:nvPr>
            <p:ph type="body" idx="1"/>
          </p:nvPr>
        </p:nvSpPr>
        <p:spPr/>
        <p:txBody>
          <a:bodyPr/>
          <a:lstStyle/>
          <a:p>
            <a:r>
              <a:t>【例題63】2) 	【完了不定詞 (to have done) の用法】その火山は500年前に噴火したと考えられている。</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【例題64】A: Would you like to go to the sea?B: I'd (    ).	1) love to think	2) love to	3) love that	4) love them</a:t>
            </a:r>
          </a:p>
        </p:txBody>
      </p:sp>
      <p:sp>
        <p:nvSpPr>
          <p:cNvPr id="3" name="Text Placeholder 2"/>
          <p:cNvSpPr>
            <a:spLocks noGrp="1"/>
          </p:cNvSpPr>
          <p:nvPr>
            <p:ph type="body" idx="1"/>
          </p:nvPr>
        </p:nvSpPr>
        <p:spPr/>
        <p:txBody>
          <a:bodyPr/>
          <a:lstStyle/>
          <a:p>
            <a:r>
              <a:t>【例題64】2) 	【代不定詞】A：海に行きませんか。B：行きたいです。</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【例題65】In Japan, fifteen-year-olds aren't (    ) to marry.	1) as old enough	2) enough old	3) enough old as	4) old enough</a:t>
            </a:r>
          </a:p>
        </p:txBody>
      </p:sp>
      <p:sp>
        <p:nvSpPr>
          <p:cNvPr id="3" name="Text Placeholder 2"/>
          <p:cNvSpPr>
            <a:spLocks noGrp="1"/>
          </p:cNvSpPr>
          <p:nvPr>
            <p:ph type="body" idx="1"/>
          </p:nvPr>
        </p:nvSpPr>
        <p:spPr/>
        <p:txBody>
          <a:bodyPr/>
          <a:lstStyle/>
          <a:p>
            <a:r>
              <a:t>【例題65】4) 	【不定詞を用いた慣用表現】日本では，15歳は結婚できる年齢ではない。</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【例題66】Tom can speak French, (    ) English.	1) not mentioning	2) not to talk	3) need to say	4) to say nothing of演習問題（1）空所に入れるのに最も適切な語句を，下の1)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【例題66】4) 	【独立不定詞】トムは，英語は言うまでもなく，フランス語も話せる。（1）</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It's really kind (      ) you to let us use your pool.	1) of	2) for	3) in	4) at	（創価大）</a:t>
            </a:r>
          </a:p>
        </p:txBody>
      </p:sp>
      <p:sp>
        <p:nvSpPr>
          <p:cNvPr id="3" name="Text Placeholder 2"/>
          <p:cNvSpPr>
            <a:spLocks noGrp="1"/>
          </p:cNvSpPr>
          <p:nvPr>
            <p:ph type="body" idx="1"/>
          </p:nvPr>
        </p:nvSpPr>
        <p:spPr/>
        <p:txBody>
          <a:bodyPr/>
          <a:lstStyle/>
          <a:p>
            <a:r>
              <a:t>1.	1) 	私たちにプールを使わせてくれるなんて，あなたは本当に親切です。例題57</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      ) to keep the money would be desirable.	1) Him	2) With him	3) For him	4) He	（関西外語大）</a:t>
            </a:r>
          </a:p>
        </p:txBody>
      </p:sp>
      <p:sp>
        <p:nvSpPr>
          <p:cNvPr id="3" name="Text Placeholder 2"/>
          <p:cNvSpPr>
            <a:spLocks noGrp="1"/>
          </p:cNvSpPr>
          <p:nvPr>
            <p:ph type="body" idx="1"/>
          </p:nvPr>
        </p:nvSpPr>
        <p:spPr/>
        <p:txBody>
          <a:bodyPr/>
          <a:lstStyle/>
          <a:p>
            <a:r>
              <a:t>2.	3) 	彼がそのお金を保管することが望ましいだろう。例題56</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You'll have to help her because she doesn't know (      ) it.	1) how to do	2) that doing	3) doing	4) what done	（愛知大）</a:t>
            </a:r>
          </a:p>
        </p:txBody>
      </p:sp>
      <p:sp>
        <p:nvSpPr>
          <p:cNvPr id="3" name="Text Placeholder 2"/>
          <p:cNvSpPr>
            <a:spLocks noGrp="1"/>
          </p:cNvSpPr>
          <p:nvPr>
            <p:ph type="body" idx="1"/>
          </p:nvPr>
        </p:nvSpPr>
        <p:spPr/>
        <p:txBody>
          <a:bodyPr/>
          <a:lstStyle/>
          <a:p>
            <a:r>
              <a:t>3.	1) 	彼女はそれのやりかたを知らないので，あなたが助けてあげなければならないだろう。例題59</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They (      ) the president enter the room.	1) announced	2) said	3) saw	4) looked	（活水女大）</a:t>
            </a:r>
          </a:p>
        </p:txBody>
      </p:sp>
      <p:sp>
        <p:nvSpPr>
          <p:cNvPr id="3" name="Text Placeholder 2"/>
          <p:cNvSpPr>
            <a:spLocks noGrp="1"/>
          </p:cNvSpPr>
          <p:nvPr>
            <p:ph type="body" idx="1"/>
          </p:nvPr>
        </p:nvSpPr>
        <p:spPr/>
        <p:txBody>
          <a:bodyPr/>
          <a:lstStyle/>
          <a:p>
            <a:r>
              <a:t>17.	3) 	彼らは，大統領がこの部屋に入るのを見ていた。例題5</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John F. Kennedy was the first Catholic (      ) elected President of the United States.	1) having been	2) who	3) he was	4) to be	（清泉女大）</a:t>
            </a:r>
          </a:p>
        </p:txBody>
      </p:sp>
      <p:sp>
        <p:nvSpPr>
          <p:cNvPr id="3" name="Text Placeholder 2"/>
          <p:cNvSpPr>
            <a:spLocks noGrp="1"/>
          </p:cNvSpPr>
          <p:nvPr>
            <p:ph type="body" idx="1"/>
          </p:nvPr>
        </p:nvSpPr>
        <p:spPr/>
        <p:txBody>
          <a:bodyPr/>
          <a:lstStyle/>
          <a:p>
            <a:r>
              <a:t>4.	4) 	ジョン・F・ケネディは，アメリカ合衆国の大統領に選ばれた最初のカトリック教徒であった。例題60</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 was surprised and very much relieved (      ) someone who spoke Japanese.	1) to finding	2) find	3) found	4) to find	（明治学院大）</a:t>
            </a:r>
          </a:p>
        </p:txBody>
      </p:sp>
      <p:sp>
        <p:nvSpPr>
          <p:cNvPr id="3" name="Text Placeholder 2"/>
          <p:cNvSpPr>
            <a:spLocks noGrp="1"/>
          </p:cNvSpPr>
          <p:nvPr>
            <p:ph type="body" idx="1"/>
          </p:nvPr>
        </p:nvSpPr>
        <p:spPr/>
        <p:txBody>
          <a:bodyPr/>
          <a:lstStyle/>
          <a:p>
            <a:r>
              <a:t>5.	4) 	日本語を話せる人が見つかって，私は驚くとともに，とても安心した。例題61</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I woke up this morning (      ) find the whole place covered with snow.	1) and	2) but	3) in order to	4) to	（広島修道大）</a:t>
            </a:r>
          </a:p>
        </p:txBody>
      </p:sp>
      <p:sp>
        <p:nvSpPr>
          <p:cNvPr id="3" name="Text Placeholder 2"/>
          <p:cNvSpPr>
            <a:spLocks noGrp="1"/>
          </p:cNvSpPr>
          <p:nvPr>
            <p:ph type="body" idx="1"/>
          </p:nvPr>
        </p:nvSpPr>
        <p:spPr/>
        <p:txBody>
          <a:bodyPr/>
          <a:lstStyle/>
          <a:p>
            <a:r>
              <a:t>6.	4) 	今朝起きたら，あたり一面雪になっていることに気づいた。例題61</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Through this program we hope to persuade school children (      ) smoking or drugs.	1) not to try	2) to not try	3) try not to	4) try to not	（関東学院大）</a:t>
            </a:r>
          </a:p>
        </p:txBody>
      </p:sp>
      <p:sp>
        <p:nvSpPr>
          <p:cNvPr id="3" name="Text Placeholder 2"/>
          <p:cNvSpPr>
            <a:spLocks noGrp="1"/>
          </p:cNvSpPr>
          <p:nvPr>
            <p:ph type="body" idx="1"/>
          </p:nvPr>
        </p:nvSpPr>
        <p:spPr/>
        <p:txBody>
          <a:bodyPr/>
          <a:lstStyle/>
          <a:p>
            <a:r>
              <a:t>7.	1) 	私たちはこの番組を通して，喫煙や薬物に手を出さないよう学童たちを説得したい。例題62</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I can't sell them to you even if my boss tells (      ).	1) that	2) to me	3) me to	4) me to sell it	（明治学院大）</a:t>
            </a:r>
          </a:p>
        </p:txBody>
      </p:sp>
      <p:sp>
        <p:nvSpPr>
          <p:cNvPr id="3" name="Text Placeholder 2"/>
          <p:cNvSpPr>
            <a:spLocks noGrp="1"/>
          </p:cNvSpPr>
          <p:nvPr>
            <p:ph type="body" idx="1"/>
          </p:nvPr>
        </p:nvSpPr>
        <p:spPr/>
        <p:txBody>
          <a:bodyPr/>
          <a:lstStyle/>
          <a:p>
            <a:r>
              <a:t>8.	3) 	上司から言われても，私はそれらをあなたに売れません。例題64</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High school students, in general, are not (      ) to vote in elections.	1) as old enough	2) enough old	3) enough old as	4) old enough	（東北学院大）</a:t>
            </a:r>
          </a:p>
        </p:txBody>
      </p:sp>
      <p:sp>
        <p:nvSpPr>
          <p:cNvPr id="3" name="Text Placeholder 2"/>
          <p:cNvSpPr>
            <a:spLocks noGrp="1"/>
          </p:cNvSpPr>
          <p:nvPr>
            <p:ph type="body" idx="1"/>
          </p:nvPr>
        </p:nvSpPr>
        <p:spPr/>
        <p:txBody>
          <a:bodyPr/>
          <a:lstStyle/>
          <a:p>
            <a:r>
              <a:t>9.	4) 	一般的に，高校生は選挙で投票できる年齢ではない。例題65</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Although King Louis was a great ruler, he was a small man. (      ) "grow" taller, the king wore special boots with high heels.	1) According to	2) As to	3) Thanks to	4) In order to	（大阪経大）</a:t>
            </a:r>
          </a:p>
        </p:txBody>
      </p:sp>
      <p:sp>
        <p:nvSpPr>
          <p:cNvPr id="3" name="Text Placeholder 2"/>
          <p:cNvSpPr>
            <a:spLocks noGrp="1"/>
          </p:cNvSpPr>
          <p:nvPr>
            <p:ph type="body" idx="1"/>
          </p:nvPr>
        </p:nvSpPr>
        <p:spPr/>
        <p:txBody>
          <a:bodyPr/>
          <a:lstStyle/>
          <a:p>
            <a:r>
              <a:t>10.	4) 	ルイ王は偉大なる支配者であったが，小さな男だった。背をより高くするために，王はヒールの高い特製のブーツを履いていた。例題65</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He found that the bag was too heavy (      ).	1) that he couldn't lift it	2) for his lifting	3) for him to lift	4) that he couldn't lift	（松山大）</a:t>
            </a:r>
          </a:p>
        </p:txBody>
      </p:sp>
      <p:sp>
        <p:nvSpPr>
          <p:cNvPr id="3" name="Text Placeholder 2"/>
          <p:cNvSpPr>
            <a:spLocks noGrp="1"/>
          </p:cNvSpPr>
          <p:nvPr>
            <p:ph type="body" idx="1"/>
          </p:nvPr>
        </p:nvSpPr>
        <p:spPr/>
        <p:txBody>
          <a:bodyPr/>
          <a:lstStyle/>
          <a:p>
            <a:r>
              <a:t>11.	3) 	彼は，そのかばんはとても重くて持ち上げられないということがわかった。例題65, 56</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If you go to France, you can enjoy the art, the fashion, and the architecture, (      ) the excellent food.	1) nothing but	2) by far	3) not to mention	4) such as	（北海学園大）</a:t>
            </a:r>
          </a:p>
        </p:txBody>
      </p:sp>
      <p:sp>
        <p:nvSpPr>
          <p:cNvPr id="3" name="Text Placeholder 2"/>
          <p:cNvSpPr>
            <a:spLocks noGrp="1"/>
          </p:cNvSpPr>
          <p:nvPr>
            <p:ph type="body" idx="1"/>
          </p:nvPr>
        </p:nvSpPr>
        <p:spPr/>
        <p:txBody>
          <a:bodyPr/>
          <a:lstStyle/>
          <a:p>
            <a:r>
              <a:t>12.	3) 	もしあなたがフランスに行くのなら，素晴らしい食事は言うまでもなく，芸術，ファッション，建築を楽しむことができる。例題66</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She speaks French, to say (      ) of English.	1) anything	2) something	3) everything	4) nothing	（青山学院大）</a:t>
            </a:r>
          </a:p>
        </p:txBody>
      </p:sp>
      <p:sp>
        <p:nvSpPr>
          <p:cNvPr id="3" name="Text Placeholder 2"/>
          <p:cNvSpPr>
            <a:spLocks noGrp="1"/>
          </p:cNvSpPr>
          <p:nvPr>
            <p:ph type="body" idx="1"/>
          </p:nvPr>
        </p:nvSpPr>
        <p:spPr/>
        <p:txBody>
          <a:bodyPr/>
          <a:lstStyle/>
          <a:p>
            <a:r>
              <a:t>13.	4) 	彼女は，英語は言うまでもなく，フランス語も話す。例題66</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He felt a worm (      ) on his back.	1) crawl	2) crawled	3) crawls	4) to crawl	（中部大）</a:t>
            </a:r>
          </a:p>
        </p:txBody>
      </p:sp>
      <p:sp>
        <p:nvSpPr>
          <p:cNvPr id="3" name="Text Placeholder 2"/>
          <p:cNvSpPr>
            <a:spLocks noGrp="1"/>
          </p:cNvSpPr>
          <p:nvPr>
            <p:ph type="body" idx="1"/>
          </p:nvPr>
        </p:nvSpPr>
        <p:spPr/>
        <p:txBody>
          <a:bodyPr/>
          <a:lstStyle/>
          <a:p>
            <a:r>
              <a:t>18.	1) 	彼は，虫が背中をはうのを感じた。例題5</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Michael has asked me to his party this evening, but, (      ), I'd rather not go.	1) to make matters worse	2) to say nothing of it	3) to add fuel to the fire	4) to tell you the truth	（青山学院大）（2）次の日本文の意味になるように，空所に適切な語を入れなさい。</a:t>
            </a:r>
          </a:p>
        </p:txBody>
      </p:sp>
      <p:sp>
        <p:nvSpPr>
          <p:cNvPr id="3" name="Text Placeholder 2"/>
          <p:cNvSpPr>
            <a:spLocks noGrp="1"/>
          </p:cNvSpPr>
          <p:nvPr>
            <p:ph type="body" idx="1"/>
          </p:nvPr>
        </p:nvSpPr>
        <p:spPr/>
        <p:txBody>
          <a:bodyPr/>
          <a:lstStyle/>
          <a:p>
            <a:r>
              <a:t>14.	4) 	マイケルは今晩，彼のパーティーへ私を誘ってくれているが，本当のことを言えば，私は行きたくない。例題66（2）</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喫茶店に行ったのだが，閉まっていた。I went down to the coffee shop, (                ) to find it closed.	（鹿児島大）</a:t>
            </a:r>
          </a:p>
        </p:txBody>
      </p:sp>
      <p:sp>
        <p:nvSpPr>
          <p:cNvPr id="3" name="Text Placeholder 2"/>
          <p:cNvSpPr>
            <a:spLocks noGrp="1"/>
          </p:cNvSpPr>
          <p:nvPr>
            <p:ph type="body" idx="1"/>
          </p:nvPr>
        </p:nvSpPr>
        <p:spPr/>
        <p:txBody>
          <a:bodyPr/>
          <a:lstStyle/>
          <a:p>
            <a:r>
              <a:t>1.	only 例題65</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私たちは子どもたちが庭で遊べるように田舎に引っ越しました。We moved to the countryside so that our children would have a garden to (                )(                ).	（西南学院大）（3）次の(a) (b)の英文がほぼ同じ意味になるように，空所に適切な語を入れなさい。</a:t>
            </a:r>
          </a:p>
        </p:txBody>
      </p:sp>
      <p:sp>
        <p:nvSpPr>
          <p:cNvPr id="3" name="Text Placeholder 2"/>
          <p:cNvSpPr>
            <a:spLocks noGrp="1"/>
          </p:cNvSpPr>
          <p:nvPr>
            <p:ph type="body" idx="1"/>
          </p:nvPr>
        </p:nvSpPr>
        <p:spPr/>
        <p:txBody>
          <a:bodyPr/>
          <a:lstStyle/>
          <a:p>
            <a:r>
              <a:t>2.	play in 例題60	⇒形容詞用法で前置詞が残留する形。場所を表すinが入る。（3）</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 It is believed that the robbers escaped via Heathrow Airport.(b) The robbers are believed (                ) (                ) (                ) via Heathrow Airport.	（大谷女大）</a:t>
            </a:r>
          </a:p>
        </p:txBody>
      </p:sp>
      <p:sp>
        <p:nvSpPr>
          <p:cNvPr id="3" name="Text Placeholder 2"/>
          <p:cNvSpPr>
            <a:spLocks noGrp="1"/>
          </p:cNvSpPr>
          <p:nvPr>
            <p:ph type="body" idx="1"/>
          </p:nvPr>
        </p:nvSpPr>
        <p:spPr/>
        <p:txBody>
          <a:bodyPr/>
          <a:lstStyle/>
          <a:p>
            <a:r>
              <a:t>1.	to have escaped	(a)(b)その泥棒は，ヒースロー空港を経由して逃亡したと信じられている。例題63</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 He has no friends with whom he talks.(b) He has no friends to (                ) (                ).	（名古屋女大）</a:t>
            </a:r>
          </a:p>
        </p:txBody>
      </p:sp>
      <p:sp>
        <p:nvSpPr>
          <p:cNvPr id="3" name="Text Placeholder 2"/>
          <p:cNvSpPr>
            <a:spLocks noGrp="1"/>
          </p:cNvSpPr>
          <p:nvPr>
            <p:ph type="body" idx="1"/>
          </p:nvPr>
        </p:nvSpPr>
        <p:spPr/>
        <p:txBody>
          <a:bodyPr/>
          <a:lstStyle/>
          <a:p>
            <a:r>
              <a:t>2.	talk with	(a)(b)彼には相談する友だちがいない。例題60	⇒(a)の文が... with whom he talksになっているので，talk withとするのが自然だが，talk toも許容解と言える。</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(a) She was very kind.  She pointed out my mistake.(b) She was kind (                ) (                ) point out my mistake.	（大谷女大）</a:t>
            </a:r>
          </a:p>
        </p:txBody>
      </p:sp>
      <p:sp>
        <p:nvSpPr>
          <p:cNvPr id="3" name="Text Placeholder 2"/>
          <p:cNvSpPr>
            <a:spLocks noGrp="1"/>
          </p:cNvSpPr>
          <p:nvPr>
            <p:ph type="body" idx="1"/>
          </p:nvPr>
        </p:nvSpPr>
        <p:spPr/>
        <p:txBody>
          <a:bodyPr/>
          <a:lstStyle/>
          <a:p>
            <a:r>
              <a:t>3.	enough to	(a)	彼女はとても親切だった。私の間違いを指摘してくれた。	(b)	彼女は，親切にも私の間違いを指摘してくれた。例題65</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(a) His pride would not allow him to accept any reward.(b) He was (                ) proud (                ) accept any reward.	（北海学園大）（4）次の日本文の意味になるように，（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4.	too, to	(a)	彼のプライドが，いなかる報酬も受け取ることを許そうとしなかった。	(b)	彼はとてもプライドが高いので，いかなる報酬も受け取らなかった。例題65（4）</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当地では，はじめて出会った時，名刺を交換するのがふつうです。Here on first meeting, it ( business cards / for / is / people / to / common / exchange ). 	（立命館大）</a:t>
            </a:r>
          </a:p>
        </p:txBody>
      </p:sp>
      <p:sp>
        <p:nvSpPr>
          <p:cNvPr id="3" name="Text Placeholder 2"/>
          <p:cNvSpPr>
            <a:spLocks noGrp="1"/>
          </p:cNvSpPr>
          <p:nvPr>
            <p:ph type="body" idx="1"/>
          </p:nvPr>
        </p:nvSpPr>
        <p:spPr/>
        <p:txBody>
          <a:bodyPr/>
          <a:lstStyle/>
          <a:p>
            <a:r>
              <a:t>1.	Here on first meeting, it is common for people to exchange business cards. 例題56</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ニューヨーク市内では騒音のため夜はよく眠れない。The noise in New York City ( difficult / it / makes / sleep / to ) at night.	（大阪電通大）</a:t>
            </a:r>
          </a:p>
        </p:txBody>
      </p:sp>
      <p:sp>
        <p:nvSpPr>
          <p:cNvPr id="3" name="Text Placeholder 2"/>
          <p:cNvSpPr>
            <a:spLocks noGrp="1"/>
          </p:cNvSpPr>
          <p:nvPr>
            <p:ph type="body" idx="1"/>
          </p:nvPr>
        </p:nvSpPr>
        <p:spPr/>
        <p:txBody>
          <a:bodyPr/>
          <a:lstStyle/>
          <a:p>
            <a:r>
              <a:t>2.	The noise in New York City makes it difficult to sleep at night. 例題58</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私が言ったようにしたかどうか，ジェインに尋ねた。I asked Jane if she had done ( told / as / to / I / her / had ).	（沖縄国際大）</a:t>
            </a:r>
          </a:p>
        </p:txBody>
      </p:sp>
      <p:sp>
        <p:nvSpPr>
          <p:cNvPr id="3" name="Text Placeholder 2"/>
          <p:cNvSpPr>
            <a:spLocks noGrp="1"/>
          </p:cNvSpPr>
          <p:nvPr>
            <p:ph type="body" idx="1"/>
          </p:nvPr>
        </p:nvSpPr>
        <p:spPr/>
        <p:txBody>
          <a:bodyPr/>
          <a:lstStyle/>
          <a:p>
            <a:r>
              <a:t>3.	I asked Jane if she had done as I had told her to. 例題64</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19. The boss asked us (      ) this document by 3:00 p.m.	1) revision	2) revising	3) to revise	4) will revise	（大阪商大）</a:t>
            </a:r>
          </a:p>
        </p:txBody>
      </p:sp>
      <p:sp>
        <p:nvSpPr>
          <p:cNvPr id="3" name="Text Placeholder 2"/>
          <p:cNvSpPr>
            <a:spLocks noGrp="1"/>
          </p:cNvSpPr>
          <p:nvPr>
            <p:ph type="body" idx="1"/>
          </p:nvPr>
        </p:nvSpPr>
        <p:spPr/>
        <p:txBody>
          <a:bodyPr/>
          <a:lstStyle/>
          <a:p>
            <a:r>
              <a:t>19.	3) 	上司は私たちに，この書類を午後３時までに手直しするように頼んだ。例題6</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時勢に遅れないようにベティはいつも何か本を読んでいる。Betty is always reading some book or ( so / behind / other / to be / as / not ) the times.	（神戸学院大）</a:t>
            </a:r>
          </a:p>
        </p:txBody>
      </p:sp>
      <p:sp>
        <p:nvSpPr>
          <p:cNvPr id="3" name="Text Placeholder 2"/>
          <p:cNvSpPr>
            <a:spLocks noGrp="1"/>
          </p:cNvSpPr>
          <p:nvPr>
            <p:ph type="body" idx="1"/>
          </p:nvPr>
        </p:nvSpPr>
        <p:spPr/>
        <p:txBody>
          <a:bodyPr/>
          <a:lstStyle/>
          <a:p>
            <a:r>
              <a:t>4.	Betty is always reading some book or other so as not to be behind the times. 例題65</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百歳まで生きる人は何人かいる。（１語不要 ）( live / be / people / to / few / until / a ) a hundred years old.	（愛知工大）</a:t>
            </a:r>
          </a:p>
        </p:txBody>
      </p:sp>
      <p:sp>
        <p:nvSpPr>
          <p:cNvPr id="3" name="Text Placeholder 2"/>
          <p:cNvSpPr>
            <a:spLocks noGrp="1"/>
          </p:cNvSpPr>
          <p:nvPr>
            <p:ph type="body" idx="1"/>
          </p:nvPr>
        </p:nvSpPr>
        <p:spPr/>
        <p:txBody>
          <a:bodyPr/>
          <a:lstStyle/>
          <a:p>
            <a:r>
              <a:t>5.	A few people live to be a hundred years old. (until不要) 例題61</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動名詞空所に入れるのに最も適切な語句を，下の1) 〜4) から一つずつ選びなさい。</a:t>
            </a:r>
          </a:p>
        </p:txBody>
      </p:sp>
      <p:sp>
        <p:nvSpPr>
          <p:cNvPr id="3" name="Text Placeholder 2"/>
          <p:cNvSpPr>
            <a:spLocks noGrp="1"/>
          </p:cNvSpPr>
          <p:nvPr>
            <p:ph type="body" idx="1"/>
          </p:nvPr>
        </p:nvSpPr>
        <p:spPr/>
        <p:txBody>
          <a:bodyPr/>
          <a:lstStyle/>
          <a:p>
            <a:r>
              <a:t>8.動名詞</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【例題67】Mary insists on (    ) abroad next year.	1) studied	2) studying	3) to study	4) studies</a:t>
            </a:r>
          </a:p>
        </p:txBody>
      </p:sp>
      <p:sp>
        <p:nvSpPr>
          <p:cNvPr id="3" name="Text Placeholder 2"/>
          <p:cNvSpPr>
            <a:spLocks noGrp="1"/>
          </p:cNvSpPr>
          <p:nvPr>
            <p:ph type="body" idx="1"/>
          </p:nvPr>
        </p:nvSpPr>
        <p:spPr/>
        <p:txBody>
          <a:bodyPr/>
          <a:lstStyle/>
          <a:p>
            <a:r>
              <a:t>【例題67】2) 	【動名詞の基本用法】メアリーは来年，海外留学すると言い張っている。</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【例題68】My mother insisted on (    ) to the doctor.	1) my going	2) me went	3) me to go	4) I should go</a:t>
            </a:r>
          </a:p>
        </p:txBody>
      </p:sp>
      <p:sp>
        <p:nvSpPr>
          <p:cNvPr id="3" name="Text Placeholder 2"/>
          <p:cNvSpPr>
            <a:spLocks noGrp="1"/>
          </p:cNvSpPr>
          <p:nvPr>
            <p:ph type="body" idx="1"/>
          </p:nvPr>
        </p:nvSpPr>
        <p:spPr/>
        <p:txBody>
          <a:bodyPr/>
          <a:lstStyle/>
          <a:p>
            <a:r>
              <a:t>【例題68】1) 	【動名詞の意味上の主語】母は，私が医者の診察を受けるようにと強く言った。</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【例題69】Ken is sorry for (    ) a club when he was in high school.	1) not joined	2) not to join	3) not join	4) not having joined</a:t>
            </a:r>
          </a:p>
        </p:txBody>
      </p:sp>
      <p:sp>
        <p:nvSpPr>
          <p:cNvPr id="3" name="Text Placeholder 2"/>
          <p:cNvSpPr>
            <a:spLocks noGrp="1"/>
          </p:cNvSpPr>
          <p:nvPr>
            <p:ph type="body" idx="1"/>
          </p:nvPr>
        </p:nvSpPr>
        <p:spPr/>
        <p:txBody>
          <a:bodyPr/>
          <a:lstStyle/>
          <a:p>
            <a:r>
              <a:t>【例題69】4) 	【完了動名詞の用法／動名詞否定語の位置】ケンは高校時代，クラブに入らなかったことを後悔している。</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【例題70】I felt like (    ) a stage actor when I saw "The Phantom of the Opera."	1) to become	2) becoming	3) become	4) for becoming</a:t>
            </a:r>
          </a:p>
        </p:txBody>
      </p:sp>
      <p:sp>
        <p:nvSpPr>
          <p:cNvPr id="3" name="Text Placeholder 2"/>
          <p:cNvSpPr>
            <a:spLocks noGrp="1"/>
          </p:cNvSpPr>
          <p:nvPr>
            <p:ph type="body" idx="1"/>
          </p:nvPr>
        </p:nvSpPr>
        <p:spPr/>
        <p:txBody>
          <a:bodyPr/>
          <a:lstStyle/>
          <a:p>
            <a:r>
              <a:t>【例題70】2) 	【feel like doing「…したい気がする」】僕は『オペラ座の怪人』を見て，舞台俳優になりたい気がした。</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【例題71】(    ) no knowing when we will be caught up in a disaster.	1) We are	2) We have	3) There is	4) It is</a:t>
            </a:r>
          </a:p>
        </p:txBody>
      </p:sp>
      <p:sp>
        <p:nvSpPr>
          <p:cNvPr id="3" name="Text Placeholder 2"/>
          <p:cNvSpPr>
            <a:spLocks noGrp="1"/>
          </p:cNvSpPr>
          <p:nvPr>
            <p:ph type="body" idx="1"/>
          </p:nvPr>
        </p:nvSpPr>
        <p:spPr/>
        <p:txBody>
          <a:bodyPr/>
          <a:lstStyle/>
          <a:p>
            <a:r>
              <a:t>【例題71】3) 	【There is no doing「…できない」】我々はいつ災難に巻き込まれるかわからない。</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【例題72】It's no use (    ) a lie to him.	1) telling	2) of telling	3) tell	4) in telling</a:t>
            </a:r>
          </a:p>
        </p:txBody>
      </p:sp>
      <p:sp>
        <p:nvSpPr>
          <p:cNvPr id="3" name="Text Placeholder 2"/>
          <p:cNvSpPr>
            <a:spLocks noGrp="1"/>
          </p:cNvSpPr>
          <p:nvPr>
            <p:ph type="body" idx="1"/>
          </p:nvPr>
        </p:nvSpPr>
        <p:spPr/>
        <p:txBody>
          <a:bodyPr/>
          <a:lstStyle/>
          <a:p>
            <a:r>
              <a:t>【例題72】1) 	【It is no use[good] doing「…してもむだだ」】彼にうそをついてもむだだ。</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【例題73】The foreigner was used to (    ) Japanese food.	1) eat	2) eating	3) have eaten	4) being eaten</a:t>
            </a:r>
          </a:p>
        </p:txBody>
      </p:sp>
      <p:sp>
        <p:nvSpPr>
          <p:cNvPr id="3" name="Text Placeholder 2"/>
          <p:cNvSpPr>
            <a:spLocks noGrp="1"/>
          </p:cNvSpPr>
          <p:nvPr>
            <p:ph type="body" idx="1"/>
          </p:nvPr>
        </p:nvSpPr>
        <p:spPr/>
        <p:txBody>
          <a:bodyPr/>
          <a:lstStyle/>
          <a:p>
            <a:r>
              <a:t>【例題73】2) 	【toのあとに動名詞がくる表現】その外国人は和食を食べるのに慣れていた。</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 The teacher encouraged us (      ) mathematics harder.	1) to studying	2) study	3) studying	4) to study	（桃山学院大）</a:t>
            </a:r>
          </a:p>
        </p:txBody>
      </p:sp>
      <p:sp>
        <p:nvSpPr>
          <p:cNvPr id="3" name="Text Placeholder 2"/>
          <p:cNvSpPr>
            <a:spLocks noGrp="1"/>
          </p:cNvSpPr>
          <p:nvPr>
            <p:ph type="body" idx="1"/>
          </p:nvPr>
        </p:nvSpPr>
        <p:spPr/>
        <p:txBody>
          <a:bodyPr/>
          <a:lstStyle/>
          <a:p>
            <a:r>
              <a:t>20.	4) 	先生は，私たちが数学の勉強をもっと頑張るように励ました。例題6</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【例題74】She is busy (    ) a sweater.	1) to knit	2) for the knitting	3) knitting	4) knit演習問題（1）空所に入れるのに最も適切な語句を，下の1)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【例題74】3) 	【be busy (in) doing「…するのに忙しい」など】彼女はセーターを編むのに忙しい。（1）</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She escaped by climbing over the wall without (      ).	1) to be seen	2) seeing	3) to be seeing	4) being seen	（南山大）</a:t>
            </a:r>
          </a:p>
        </p:txBody>
      </p:sp>
      <p:sp>
        <p:nvSpPr>
          <p:cNvPr id="3" name="Text Placeholder 2"/>
          <p:cNvSpPr>
            <a:spLocks noGrp="1"/>
          </p:cNvSpPr>
          <p:nvPr>
            <p:ph type="body" idx="1"/>
          </p:nvPr>
        </p:nvSpPr>
        <p:spPr/>
        <p:txBody>
          <a:bodyPr/>
          <a:lstStyle/>
          <a:p>
            <a:r>
              <a:t>1.	4) 	彼女は目撃されることなく，壁をよじ登って逃げた。例題67</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My parents insisted (      ) use of the opportunity of studying abroad.	1) for my making	2) on my making	3) for me to make	4) me to make	（松山大）</a:t>
            </a:r>
          </a:p>
        </p:txBody>
      </p:sp>
      <p:sp>
        <p:nvSpPr>
          <p:cNvPr id="3" name="Text Placeholder 2"/>
          <p:cNvSpPr>
            <a:spLocks noGrp="1"/>
          </p:cNvSpPr>
          <p:nvPr>
            <p:ph type="body" idx="1"/>
          </p:nvPr>
        </p:nvSpPr>
        <p:spPr/>
        <p:txBody>
          <a:bodyPr/>
          <a:lstStyle/>
          <a:p>
            <a:r>
              <a:t>2.	2) 	両親は，私が留学の機会を利用するべきだと主張した。例題68</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We talked about (      ) on our usual trip this summer.	1) not to go	2) not going	3) not to going	4) to not to go	（玉川大）</a:t>
            </a:r>
          </a:p>
        </p:txBody>
      </p:sp>
      <p:sp>
        <p:nvSpPr>
          <p:cNvPr id="3" name="Text Placeholder 2"/>
          <p:cNvSpPr>
            <a:spLocks noGrp="1"/>
          </p:cNvSpPr>
          <p:nvPr>
            <p:ph type="body" idx="1"/>
          </p:nvPr>
        </p:nvSpPr>
        <p:spPr/>
        <p:txBody>
          <a:bodyPr/>
          <a:lstStyle/>
          <a:p>
            <a:r>
              <a:t>3.	2) 	私たちは，今年の夏は恒例の旅行に行かないことを話し合った。例題69</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They are very proud of (      ) the first group of students to attend that college.	1) for	2) going	3) having been	4) to have been	（明治学院大）</a:t>
            </a:r>
          </a:p>
        </p:txBody>
      </p:sp>
      <p:sp>
        <p:nvSpPr>
          <p:cNvPr id="3" name="Text Placeholder 2"/>
          <p:cNvSpPr>
            <a:spLocks noGrp="1"/>
          </p:cNvSpPr>
          <p:nvPr>
            <p:ph type="body" idx="1"/>
          </p:nvPr>
        </p:nvSpPr>
        <p:spPr/>
        <p:txBody>
          <a:bodyPr/>
          <a:lstStyle/>
          <a:p>
            <a:r>
              <a:t>4.	3) 	彼らは，その大学に通う第一期生であったことを誇りにしている。例題69</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It's no good (      ) time.	1) waste	2) wasting	3) to wasting	4) to be wasted	（関西学院大）</a:t>
            </a:r>
          </a:p>
        </p:txBody>
      </p:sp>
      <p:sp>
        <p:nvSpPr>
          <p:cNvPr id="3" name="Text Placeholder 2"/>
          <p:cNvSpPr>
            <a:spLocks noGrp="1"/>
          </p:cNvSpPr>
          <p:nvPr>
            <p:ph type="body" idx="1"/>
          </p:nvPr>
        </p:nvSpPr>
        <p:spPr/>
        <p:txBody>
          <a:bodyPr/>
          <a:lstStyle/>
          <a:p>
            <a:r>
              <a:t>5.	2) 	時間をむだにするのはよくない。例題72</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After Janet moved to Japan, it took her a long while to get used (      ) raw fish.	1) to eating	2) to eat	3) eating	4) for eating	（玉川大）</a:t>
            </a:r>
          </a:p>
        </p:txBody>
      </p:sp>
      <p:sp>
        <p:nvSpPr>
          <p:cNvPr id="3" name="Text Placeholder 2"/>
          <p:cNvSpPr>
            <a:spLocks noGrp="1"/>
          </p:cNvSpPr>
          <p:nvPr>
            <p:ph type="body" idx="1"/>
          </p:nvPr>
        </p:nvSpPr>
        <p:spPr/>
        <p:txBody>
          <a:bodyPr/>
          <a:lstStyle/>
          <a:p>
            <a:r>
              <a:t>6.	1) 	ジャネットは日本に引っ越してから，刺身を食べることに慣れるのに長い時間がかかった。例題73</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Listen, my dear.  You have to be aware that our daughter is not a baby any more.  Amy objects to (      ) like a small child.	1) treat	2) being treated	3) be treated	4) treating	（松山大）</a:t>
            </a:r>
          </a:p>
        </p:txBody>
      </p:sp>
      <p:sp>
        <p:nvSpPr>
          <p:cNvPr id="3" name="Text Placeholder 2"/>
          <p:cNvSpPr>
            <a:spLocks noGrp="1"/>
          </p:cNvSpPr>
          <p:nvPr>
            <p:ph type="body" idx="1"/>
          </p:nvPr>
        </p:nvSpPr>
        <p:spPr/>
        <p:txBody>
          <a:bodyPr/>
          <a:lstStyle/>
          <a:p>
            <a:r>
              <a:t>7.	2) 	あなた，聞いて。私たちの娘はもう赤ちゃんじゃないってことにあなたは気づかなければいけませんよ。エイミーは，小さな子ども扱いされるのを嫌がっているわ。例題73</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When it (      ) swimming, nobody can swim like Mary.	1) becomes	2) comes to	3) gets to	4) makes to	（青山学院大）</a:t>
            </a:r>
          </a:p>
        </p:txBody>
      </p:sp>
      <p:sp>
        <p:nvSpPr>
          <p:cNvPr id="3" name="Text Placeholder 2"/>
          <p:cNvSpPr>
            <a:spLocks noGrp="1"/>
          </p:cNvSpPr>
          <p:nvPr>
            <p:ph type="body" idx="1"/>
          </p:nvPr>
        </p:nvSpPr>
        <p:spPr/>
        <p:txBody>
          <a:bodyPr/>
          <a:lstStyle/>
          <a:p>
            <a:r>
              <a:t>8.	2) 	水泳ということになれば，だれもメアリーのようには泳げない。例題73</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It is not good to spend all of your time (      ) TV.	1) to watch	2) to watching	3) watching	4) watch	（札幌大）</a:t>
            </a:r>
          </a:p>
        </p:txBody>
      </p:sp>
      <p:sp>
        <p:nvSpPr>
          <p:cNvPr id="3" name="Text Placeholder 2"/>
          <p:cNvSpPr>
            <a:spLocks noGrp="1"/>
          </p:cNvSpPr>
          <p:nvPr>
            <p:ph type="body" idx="1"/>
          </p:nvPr>
        </p:nvSpPr>
        <p:spPr/>
        <p:txBody>
          <a:bodyPr/>
          <a:lstStyle/>
          <a:p>
            <a:r>
              <a:t>9.	3) 	あなたの時間をずっとテレビを見て過ごすというのはよくない。例題74</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Jack had a reservation but his flight was canceled because of the heavy rain, so he was (      ) to take a train.	1) forbidden	2) forced	3) opposed	4) rejected	（京都外語大）</a:t>
            </a:r>
          </a:p>
        </p:txBody>
      </p:sp>
      <p:sp>
        <p:nvSpPr>
          <p:cNvPr id="3" name="Text Placeholder 2"/>
          <p:cNvSpPr>
            <a:spLocks noGrp="1"/>
          </p:cNvSpPr>
          <p:nvPr>
            <p:ph type="body" idx="1"/>
          </p:nvPr>
        </p:nvSpPr>
        <p:spPr/>
        <p:txBody>
          <a:bodyPr/>
          <a:lstStyle/>
          <a:p>
            <a:r>
              <a:t>21.	2) 	ジャックは予約をしていたが，その飛行機が大雨で欠航になり，列車を使わなければならなかった。例題6</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We had a lot of difficulty (      ) his new house.	1) to try arriving	2) trying to find	3) to try to find	4) trying to arrive	（青山学院大）</a:t>
            </a:r>
          </a:p>
        </p:txBody>
      </p:sp>
      <p:sp>
        <p:nvSpPr>
          <p:cNvPr id="3" name="Text Placeholder 2"/>
          <p:cNvSpPr>
            <a:spLocks noGrp="1"/>
          </p:cNvSpPr>
          <p:nvPr>
            <p:ph type="body" idx="1"/>
          </p:nvPr>
        </p:nvSpPr>
        <p:spPr/>
        <p:txBody>
          <a:bodyPr/>
          <a:lstStyle/>
          <a:p>
            <a:r>
              <a:t>10.	2) 	彼の新居を見つけようとして私たちはとても苦労した。例題74</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Her assistant was busy (      ) the instruments away.	1) to put	2) to putting	3) putting	4) put	（福島大）（2）以下の英文の下線部には誤っている箇所がそれぞれ一つずつある。その番号を指摘した上で，正しい形に直しなさい。</a:t>
            </a:r>
          </a:p>
        </p:txBody>
      </p:sp>
      <p:sp>
        <p:nvSpPr>
          <p:cNvPr id="3" name="Text Placeholder 2"/>
          <p:cNvSpPr>
            <a:spLocks noGrp="1"/>
          </p:cNvSpPr>
          <p:nvPr>
            <p:ph type="body" idx="1"/>
          </p:nvPr>
        </p:nvSpPr>
        <p:spPr/>
        <p:txBody>
          <a:bodyPr/>
          <a:lstStyle/>
          <a:p>
            <a:r>
              <a:t>11.	3) 	彼女の助手は，道具を片付けるのに忙しかった。例題74（2）</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The teacher criticized her for make the same mistake again and again.	（立命館大）</a:t>
            </a:r>
          </a:p>
        </p:txBody>
      </p:sp>
      <p:sp>
        <p:nvSpPr>
          <p:cNvPr id="3" name="Text Placeholder 2"/>
          <p:cNvSpPr>
            <a:spLocks noGrp="1"/>
          </p:cNvSpPr>
          <p:nvPr>
            <p:ph type="body" idx="1"/>
          </p:nvPr>
        </p:nvSpPr>
        <p:spPr/>
        <p:txBody>
          <a:bodyPr/>
          <a:lstStyle/>
          <a:p>
            <a:r>
              <a:t>1.	3) 	(→making)		先生は同じ間違いを何度も繰り返すことについて彼女を非難した。例題67</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I am really looking forward to work for a bank in a large city.	（関西学院大）</a:t>
            </a:r>
          </a:p>
        </p:txBody>
      </p:sp>
      <p:sp>
        <p:nvSpPr>
          <p:cNvPr id="3" name="Text Placeholder 2"/>
          <p:cNvSpPr>
            <a:spLocks noGrp="1"/>
          </p:cNvSpPr>
          <p:nvPr>
            <p:ph type="body" idx="1"/>
          </p:nvPr>
        </p:nvSpPr>
        <p:spPr/>
        <p:txBody>
          <a:bodyPr/>
          <a:lstStyle/>
          <a:p>
            <a:r>
              <a:t>2.	3) 	(→to working)		私は大都市の銀行で働けるのを本当に楽しみにしている。例題73</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I don't feel like to play tennis today.	（高千穂商大）</a:t>
            </a:r>
          </a:p>
        </p:txBody>
      </p:sp>
      <p:sp>
        <p:nvSpPr>
          <p:cNvPr id="3" name="Text Placeholder 2"/>
          <p:cNvSpPr>
            <a:spLocks noGrp="1"/>
          </p:cNvSpPr>
          <p:nvPr>
            <p:ph type="body" idx="1"/>
          </p:nvPr>
        </p:nvSpPr>
        <p:spPr/>
        <p:txBody>
          <a:bodyPr/>
          <a:lstStyle/>
          <a:p>
            <a:r>
              <a:t>3.	2) 	(→playing)		今日はテニスをする気がしない。例題70</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 idea of my watch to be wrong didn't occur to me.	（和光大）（3）次の日本文の意味になるように，（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4.	2) 	(→being)		私の時計が狂っているという考えは，私には思いもつかなかった。例題67, 68（3）</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間違うのを恐れずに英語を話すようにしたらよい。I advise you to speak ( afraid / without / being / English / making / of ) mistakes.	（中央大）</a:t>
            </a:r>
          </a:p>
        </p:txBody>
      </p:sp>
      <p:sp>
        <p:nvSpPr>
          <p:cNvPr id="3" name="Text Placeholder 2"/>
          <p:cNvSpPr>
            <a:spLocks noGrp="1"/>
          </p:cNvSpPr>
          <p:nvPr>
            <p:ph type="body" idx="1"/>
          </p:nvPr>
        </p:nvSpPr>
        <p:spPr/>
        <p:txBody>
          <a:bodyPr/>
          <a:lstStyle/>
          <a:p>
            <a:r>
              <a:t>1.	I advise you to speak English without being afraid of making mistakes. 例題67</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もし彼が本当のことを知ったら，何が起こるかわからない。If he discovers the truth, ( happen / is / might / no / telling / there / what ).	（成蹊大）</a:t>
            </a:r>
          </a:p>
        </p:txBody>
      </p:sp>
      <p:sp>
        <p:nvSpPr>
          <p:cNvPr id="3" name="Text Placeholder 2"/>
          <p:cNvSpPr>
            <a:spLocks noGrp="1"/>
          </p:cNvSpPr>
          <p:nvPr>
            <p:ph type="body" idx="1"/>
          </p:nvPr>
        </p:nvSpPr>
        <p:spPr/>
        <p:txBody>
          <a:bodyPr/>
          <a:lstStyle/>
          <a:p>
            <a:r>
              <a:t>2.	If he discovers the truth, there is no telling what might happen. 例題71</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私と一緒にカナダ旅行はいかがですか。What ( do / a trip / you / with / say / me / taking / to ) to Canada?	（東京家政大）</a:t>
            </a:r>
          </a:p>
        </p:txBody>
      </p:sp>
      <p:sp>
        <p:nvSpPr>
          <p:cNvPr id="3" name="Text Placeholder 2"/>
          <p:cNvSpPr>
            <a:spLocks noGrp="1"/>
          </p:cNvSpPr>
          <p:nvPr>
            <p:ph type="body" idx="1"/>
          </p:nvPr>
        </p:nvSpPr>
        <p:spPr/>
        <p:txBody>
          <a:bodyPr/>
          <a:lstStyle/>
          <a:p>
            <a:r>
              <a:t>3.	What do you say to taking a trip with me to Canada? 例題73</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分詞空所に入れるのに最も適切な語句を，下の1) 〜4) から一つずつ選びなさい。</a:t>
            </a:r>
          </a:p>
        </p:txBody>
      </p:sp>
      <p:sp>
        <p:nvSpPr>
          <p:cNvPr id="3" name="Text Placeholder 2"/>
          <p:cNvSpPr>
            <a:spLocks noGrp="1"/>
          </p:cNvSpPr>
          <p:nvPr>
            <p:ph type="body" idx="1"/>
          </p:nvPr>
        </p:nvSpPr>
        <p:spPr/>
        <p:txBody>
          <a:bodyPr/>
          <a:lstStyle/>
          <a:p>
            <a:r>
              <a:t>9.分詞</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【例題2】If you want to lose weight, you should stop (    ) so much.		1) to eat	2) eating	3) to eating	4) for eating</a:t>
            </a:r>
          </a:p>
        </p:txBody>
      </p:sp>
      <p:sp>
        <p:nvSpPr>
          <p:cNvPr id="3" name="Text Placeholder 2"/>
          <p:cNvSpPr>
            <a:spLocks noGrp="1"/>
          </p:cNvSpPr>
          <p:nvPr>
            <p:ph type="body" idx="1"/>
          </p:nvPr>
        </p:nvSpPr>
        <p:spPr/>
        <p:txBody>
          <a:bodyPr/>
          <a:lstStyle/>
          <a:p>
            <a:r>
              <a:t>【例題2】2) 	【不定詞を目的語にせず動名詞を目的語にとる動詞】体重を減らしたいのなら，食べ過ぎをやめるべきだ。</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We require (      ) a university degree for this post.	1) having	2) you having	3) to have	4) you to have	（立命館大）</a:t>
            </a:r>
          </a:p>
        </p:txBody>
      </p:sp>
      <p:sp>
        <p:nvSpPr>
          <p:cNvPr id="3" name="Text Placeholder 2"/>
          <p:cNvSpPr>
            <a:spLocks noGrp="1"/>
          </p:cNvSpPr>
          <p:nvPr>
            <p:ph type="body" idx="1"/>
          </p:nvPr>
        </p:nvSpPr>
        <p:spPr/>
        <p:txBody>
          <a:bodyPr/>
          <a:lstStyle/>
          <a:p>
            <a:r>
              <a:t>22.	4) 	この仕事に就くには大学の学位が必要です。例題6</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【例題75】They say that the (    ) gold hasn't been found.	1) buried	2) burying	3) bury	4) to bury</a:t>
            </a:r>
          </a:p>
        </p:txBody>
      </p:sp>
      <p:sp>
        <p:nvSpPr>
          <p:cNvPr id="3" name="Text Placeholder 2"/>
          <p:cNvSpPr>
            <a:spLocks noGrp="1"/>
          </p:cNvSpPr>
          <p:nvPr>
            <p:ph type="body" idx="1"/>
          </p:nvPr>
        </p:nvSpPr>
        <p:spPr/>
        <p:txBody>
          <a:bodyPr/>
          <a:lstStyle/>
          <a:p>
            <a:r>
              <a:t>【例題75】1) 	【分詞1語の名詞修飾】埋蔵された黄金は見つかっていないそうだ。</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【例題76】A man (    ) dark sunglasses came up to us.	1) wears	2) wore	3) wearing	4) worn</a:t>
            </a:r>
          </a:p>
        </p:txBody>
      </p:sp>
      <p:sp>
        <p:nvSpPr>
          <p:cNvPr id="3" name="Text Placeholder 2"/>
          <p:cNvSpPr>
            <a:spLocks noGrp="1"/>
          </p:cNvSpPr>
          <p:nvPr>
            <p:ph type="body" idx="1"/>
          </p:nvPr>
        </p:nvSpPr>
        <p:spPr/>
        <p:txBody>
          <a:bodyPr/>
          <a:lstStyle/>
          <a:p>
            <a:r>
              <a:t>【例題76】3) 	【現在分詞句の名詞修飾】黒いサングラスをかけた男が私たちの方へやって来た。</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【例題77】The change (    ) our company's managers has affected everyone.	1) bring about	2) bringing about	3) brought about	4) brought about by</a:t>
            </a:r>
          </a:p>
        </p:txBody>
      </p:sp>
      <p:sp>
        <p:nvSpPr>
          <p:cNvPr id="3" name="Text Placeholder 2"/>
          <p:cNvSpPr>
            <a:spLocks noGrp="1"/>
          </p:cNvSpPr>
          <p:nvPr>
            <p:ph type="body" idx="1"/>
          </p:nvPr>
        </p:nvSpPr>
        <p:spPr/>
        <p:txBody>
          <a:bodyPr/>
          <a:lstStyle/>
          <a:p>
            <a:r>
              <a:t>【例題77】4) 	【過去分詞句の名詞修飾】我々の会社の経営者によってもたらされた変化はみんなに影響を及ぼした。</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【例題78】I saw her cat (    ) on the car.	1) sleeps	2) to sleep	3) slept	4) sleeping</a:t>
            </a:r>
          </a:p>
        </p:txBody>
      </p:sp>
      <p:sp>
        <p:nvSpPr>
          <p:cNvPr id="3" name="Text Placeholder 2"/>
          <p:cNvSpPr>
            <a:spLocks noGrp="1"/>
          </p:cNvSpPr>
          <p:nvPr>
            <p:ph type="body" idx="1"/>
          </p:nvPr>
        </p:nvSpPr>
        <p:spPr/>
        <p:txBody>
          <a:bodyPr/>
          <a:lstStyle/>
          <a:p>
            <a:r>
              <a:t>【例題78】4) 	【目的格補語となる現在分詞】彼女のネコが車の上で眠っているのが見えた。</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【例題79】When I was crossing the street, I heard my name (    ).	1) call	2) called	3) calling	4) to call</a:t>
            </a:r>
          </a:p>
        </p:txBody>
      </p:sp>
      <p:sp>
        <p:nvSpPr>
          <p:cNvPr id="3" name="Text Placeholder 2"/>
          <p:cNvSpPr>
            <a:spLocks noGrp="1"/>
          </p:cNvSpPr>
          <p:nvPr>
            <p:ph type="body" idx="1"/>
          </p:nvPr>
        </p:nvSpPr>
        <p:spPr/>
        <p:txBody>
          <a:bodyPr/>
          <a:lstStyle/>
          <a:p>
            <a:r>
              <a:t>【例題79】2) 	【目的格補語となる過去分詞】通りを渡っていたとき，自分の名前が呼ばれるのが聞こえた。</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【例題80】Can you make yourself (    ) in French?	1) understand	2) understanding	3) of understanding	4) understood</a:t>
            </a:r>
          </a:p>
        </p:txBody>
      </p:sp>
      <p:sp>
        <p:nvSpPr>
          <p:cNvPr id="3" name="Text Placeholder 2"/>
          <p:cNvSpPr>
            <a:spLocks noGrp="1"/>
          </p:cNvSpPr>
          <p:nvPr>
            <p:ph type="body" idx="1"/>
          </p:nvPr>
        </p:nvSpPr>
        <p:spPr/>
        <p:txBody>
          <a:bodyPr/>
          <a:lstStyle/>
          <a:p>
            <a:r>
              <a:t>【例題80】4) 	【make oneself understood「自分の言うことを相手にわからせる」】フランス語で話を通じさせることができますか。</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【例題81】(    ), I went to the information center.	1) Knowing not which bus to catch	2) Not knowing which bus to catch    3) Which bus to catch not knowing	4) Which bus to catch knowing not</a:t>
            </a:r>
          </a:p>
        </p:txBody>
      </p:sp>
      <p:sp>
        <p:nvSpPr>
          <p:cNvPr id="3" name="Text Placeholder 2"/>
          <p:cNvSpPr>
            <a:spLocks noGrp="1"/>
          </p:cNvSpPr>
          <p:nvPr>
            <p:ph type="body" idx="1"/>
          </p:nvPr>
        </p:nvSpPr>
        <p:spPr/>
        <p:txBody>
          <a:bodyPr/>
          <a:lstStyle/>
          <a:p>
            <a:r>
              <a:t>【例題81】2) 	【分詞構文の基本／分詞否定語の位置】どのバスに乗ればいいかわからなかったので，私は案内所に行った。</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【例題82】The bus (    ), we had to walk to the station.	1) was broken down	2) broke down	3) being breaking down	4) having broken down</a:t>
            </a:r>
          </a:p>
        </p:txBody>
      </p:sp>
      <p:sp>
        <p:nvSpPr>
          <p:cNvPr id="3" name="Text Placeholder 2"/>
          <p:cNvSpPr>
            <a:spLocks noGrp="1"/>
          </p:cNvSpPr>
          <p:nvPr>
            <p:ph type="body" idx="1"/>
          </p:nvPr>
        </p:nvSpPr>
        <p:spPr/>
        <p:txBody>
          <a:bodyPr/>
          <a:lstStyle/>
          <a:p>
            <a:r>
              <a:t>【例題82】4) 	【独立分詞構文／完了分詞構文】バスが故障したので，私たちは駅まで歩かなければならなかった。</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【例題83】(    ) from this place, the bridge looks very beautiful.	1) Taken	2) Seeing	3) Observing	4) Seen</a:t>
            </a:r>
          </a:p>
        </p:txBody>
      </p:sp>
      <p:sp>
        <p:nvSpPr>
          <p:cNvPr id="3" name="Text Placeholder 2"/>
          <p:cNvSpPr>
            <a:spLocks noGrp="1"/>
          </p:cNvSpPr>
          <p:nvPr>
            <p:ph type="body" idx="1"/>
          </p:nvPr>
        </p:nvSpPr>
        <p:spPr/>
        <p:txBody>
          <a:bodyPr/>
          <a:lstStyle/>
          <a:p>
            <a:r>
              <a:t>【例題83】4) 	【受動態の分詞構文】この場所から見ると，その橋はとても美しく見える。</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【例題84】The old man was fast asleep with his arms (    ).	1) fold	2) folding	3) to fold	4) folded</a:t>
            </a:r>
          </a:p>
        </p:txBody>
      </p:sp>
      <p:sp>
        <p:nvSpPr>
          <p:cNvPr id="3" name="Text Placeholder 2"/>
          <p:cNvSpPr>
            <a:spLocks noGrp="1"/>
          </p:cNvSpPr>
          <p:nvPr>
            <p:ph type="body" idx="1"/>
          </p:nvPr>
        </p:nvSpPr>
        <p:spPr/>
        <p:txBody>
          <a:bodyPr/>
          <a:lstStyle/>
          <a:p>
            <a:r>
              <a:t>【例題84】4) 	【with A doing / doneの付帯状況表現】その老人は，腕組みをしてぐっすり眠っていた。</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I suggest (      ) the invitation; I feel there is something strange about it.	1) for you decline	2) for you to decline	3) you decline	4) you to decline	（千葉商大）</a:t>
            </a:r>
          </a:p>
        </p:txBody>
      </p:sp>
      <p:sp>
        <p:nvSpPr>
          <p:cNvPr id="3" name="Text Placeholder 2"/>
          <p:cNvSpPr>
            <a:spLocks noGrp="1"/>
          </p:cNvSpPr>
          <p:nvPr>
            <p:ph type="body" idx="1"/>
          </p:nvPr>
        </p:nvSpPr>
        <p:spPr/>
        <p:txBody>
          <a:bodyPr/>
          <a:lstStyle/>
          <a:p>
            <a:r>
              <a:t>23.	3) 	その招待は断ったほうがいいでしょう。それには何か不自然なところがあると感じます。例題7</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【例題85】(    ) soccer, which team do you like best?	1) Speak of	2) Speaking of	3) To speak of	4) Spoken of演習問題（1）空所に入れるのに最も適切な語句を，下の1)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【例題85】2) 	【慣用的分詞構文】サッカーと言えば，どのチームが一番好きですか。（1）</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During the terrible storm at sea, the crew had to abandon (      ).	1) the sinking ship	2) the ship sunk	3) the ship to sink	4) the sunk ship	（創価大）</a:t>
            </a:r>
          </a:p>
        </p:txBody>
      </p:sp>
      <p:sp>
        <p:nvSpPr>
          <p:cNvPr id="3" name="Text Placeholder 2"/>
          <p:cNvSpPr>
            <a:spLocks noGrp="1"/>
          </p:cNvSpPr>
          <p:nvPr>
            <p:ph type="body" idx="1"/>
          </p:nvPr>
        </p:nvSpPr>
        <p:spPr/>
        <p:txBody>
          <a:bodyPr/>
          <a:lstStyle/>
          <a:p>
            <a:r>
              <a:t>1.	1) 	海上でのひどいあらしの中，乗組員は沈没する船を捨てなければならなかった。例題75</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 lot of people (      ) in my hometown work in Tokyo.	1) live	2) life	3) lived	4) living	（高崎経大）</a:t>
            </a:r>
          </a:p>
        </p:txBody>
      </p:sp>
      <p:sp>
        <p:nvSpPr>
          <p:cNvPr id="3" name="Text Placeholder 2"/>
          <p:cNvSpPr>
            <a:spLocks noGrp="1"/>
          </p:cNvSpPr>
          <p:nvPr>
            <p:ph type="body" idx="1"/>
          </p:nvPr>
        </p:nvSpPr>
        <p:spPr/>
        <p:txBody>
          <a:bodyPr/>
          <a:lstStyle/>
          <a:p>
            <a:r>
              <a:t>2.	4) 	私の故郷に住む人の多くが，東京で仕事をしている。例題76</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The money (      ) this way is given to the poor or sent to countries where people are dying of hunger.	1) saved		2) saving	3) save	4) had saved	（広島工大）</a:t>
            </a:r>
          </a:p>
        </p:txBody>
      </p:sp>
      <p:sp>
        <p:nvSpPr>
          <p:cNvPr id="3" name="Text Placeholder 2"/>
          <p:cNvSpPr>
            <a:spLocks noGrp="1"/>
          </p:cNvSpPr>
          <p:nvPr>
            <p:ph type="body" idx="1"/>
          </p:nvPr>
        </p:nvSpPr>
        <p:spPr/>
        <p:txBody>
          <a:bodyPr/>
          <a:lstStyle/>
          <a:p>
            <a:r>
              <a:t>3.	1) 	このようにして蓄えられた資金は，貧しい人たちに寄付されたり，または人々が飢えで死んでいる国々に送られる。例題77</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 am sorry I have kept you (      ) so long.	1) wait	2) waited	3) waiting	4) to wait	（宮崎産経大）</a:t>
            </a:r>
          </a:p>
        </p:txBody>
      </p:sp>
      <p:sp>
        <p:nvSpPr>
          <p:cNvPr id="3" name="Text Placeholder 2"/>
          <p:cNvSpPr>
            <a:spLocks noGrp="1"/>
          </p:cNvSpPr>
          <p:nvPr>
            <p:ph type="body" idx="1"/>
          </p:nvPr>
        </p:nvSpPr>
        <p:spPr/>
        <p:txBody>
          <a:bodyPr/>
          <a:lstStyle/>
          <a:p>
            <a:r>
              <a:t>4.	3) 	こんなに長くお待たせしてすみません。例題78</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As I walked along the corridor, I heard the students (      ) loudly in the classroom.	1) talking	2) talked	3) had talked	4) to have talked	（神奈川大）</a:t>
            </a:r>
          </a:p>
        </p:txBody>
      </p:sp>
      <p:sp>
        <p:nvSpPr>
          <p:cNvPr id="3" name="Text Placeholder 2"/>
          <p:cNvSpPr>
            <a:spLocks noGrp="1"/>
          </p:cNvSpPr>
          <p:nvPr>
            <p:ph type="body" idx="1"/>
          </p:nvPr>
        </p:nvSpPr>
        <p:spPr/>
        <p:txBody>
          <a:bodyPr/>
          <a:lstStyle/>
          <a:p>
            <a:r>
              <a:t>5.	1) 	廊下を歩いていると，生徒たちが教室で大声で話すのが聞こえた。例題78</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He is honest in all he does.  Have you ever heard him (      ) ill of by others?	1) speak	2) speaking	3) spoken	4) to speak	（日本大）</a:t>
            </a:r>
          </a:p>
        </p:txBody>
      </p:sp>
      <p:sp>
        <p:nvSpPr>
          <p:cNvPr id="3" name="Text Placeholder 2"/>
          <p:cNvSpPr>
            <a:spLocks noGrp="1"/>
          </p:cNvSpPr>
          <p:nvPr>
            <p:ph type="body" idx="1"/>
          </p:nvPr>
        </p:nvSpPr>
        <p:spPr/>
        <p:txBody>
          <a:bodyPr/>
          <a:lstStyle/>
          <a:p>
            <a:r>
              <a:t>6.	3) 	彼はすることすべてに誠実です。あなたは今までに他の人が彼の悪口を言っているのを聞いたことがありますか。例題79</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We often hear it (      ) that ours is an essentially tragic age.	1) say	2) to say	3) said	4) saying	（東海大）</a:t>
            </a:r>
          </a:p>
        </p:txBody>
      </p:sp>
      <p:sp>
        <p:nvSpPr>
          <p:cNvPr id="3" name="Text Placeholder 2"/>
          <p:cNvSpPr>
            <a:spLocks noGrp="1"/>
          </p:cNvSpPr>
          <p:nvPr>
            <p:ph type="body" idx="1"/>
          </p:nvPr>
        </p:nvSpPr>
        <p:spPr/>
        <p:txBody>
          <a:bodyPr/>
          <a:lstStyle/>
          <a:p>
            <a:r>
              <a:t>7.	3) 	現代は，本質的に悲劇の時代だと言われるのをよく耳にする。例題79</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The noise in the street was such that I couldn't make myself (      ).	1) having heard	2) to hear	3) heard	4) to have heard	（中央大）</a:t>
            </a:r>
          </a:p>
        </p:txBody>
      </p:sp>
      <p:sp>
        <p:nvSpPr>
          <p:cNvPr id="3" name="Text Placeholder 2"/>
          <p:cNvSpPr>
            <a:spLocks noGrp="1"/>
          </p:cNvSpPr>
          <p:nvPr>
            <p:ph type="body" idx="1"/>
          </p:nvPr>
        </p:nvSpPr>
        <p:spPr/>
        <p:txBody>
          <a:bodyPr/>
          <a:lstStyle/>
          <a:p>
            <a:r>
              <a:t>8.	3) 	通りはとてもうるさかったので，私は自分の声を届かせることができなかった。例題80</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      ) that he had a talent for languages, he decided to train as an interpreter.	1) Being realized	2) Realize	3) Realizing	4) To realize	（センター試験）</a:t>
            </a:r>
          </a:p>
        </p:txBody>
      </p:sp>
      <p:sp>
        <p:nvSpPr>
          <p:cNvPr id="3" name="Text Placeholder 2"/>
          <p:cNvSpPr>
            <a:spLocks noGrp="1"/>
          </p:cNvSpPr>
          <p:nvPr>
            <p:ph type="body" idx="1"/>
          </p:nvPr>
        </p:nvSpPr>
        <p:spPr/>
        <p:txBody>
          <a:bodyPr/>
          <a:lstStyle/>
          <a:p>
            <a:r>
              <a:t>9.	3) 	自分には言葉の才能があると悟って，彼は通訳者として訓練をすることに決めた。例題81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The judge ordered that John (      ) away from her.	1) stay	2) staying	3) stays		4) will stay	（日本女大）（2）次の英文の下線部には誤っている箇所がそれぞれ一つずつある。その番号を指摘した上で，正しい形に直しなさい。</a:t>
            </a:r>
          </a:p>
        </p:txBody>
      </p:sp>
      <p:sp>
        <p:nvSpPr>
          <p:cNvPr id="3" name="Text Placeholder 2"/>
          <p:cNvSpPr>
            <a:spLocks noGrp="1"/>
          </p:cNvSpPr>
          <p:nvPr>
            <p:ph type="body" idx="1"/>
          </p:nvPr>
        </p:nvSpPr>
        <p:spPr/>
        <p:txBody>
          <a:bodyPr/>
          <a:lstStyle/>
          <a:p>
            <a:r>
              <a:t>24.	1) 	裁判官はジョンに，彼女には近づかないように命じた。例題7（2）</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      ) to continue my studies, I decided to become a dress designer.	1) Don't wish	2) Not wishing	3) Not wished	4) Didn't wish	（福島大）</a:t>
            </a:r>
          </a:p>
        </p:txBody>
      </p:sp>
      <p:sp>
        <p:nvSpPr>
          <p:cNvPr id="3" name="Text Placeholder 2"/>
          <p:cNvSpPr>
            <a:spLocks noGrp="1"/>
          </p:cNvSpPr>
          <p:nvPr>
            <p:ph type="body" idx="1"/>
          </p:nvPr>
        </p:nvSpPr>
        <p:spPr/>
        <p:txBody>
          <a:bodyPr/>
          <a:lstStyle/>
          <a:p>
            <a:r>
              <a:t>10.	2) 	勉強を続けたいとは思わなかったので，私は服飾デザイナーになることに決めた。例題81</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      ) Sunday, the bank was closed.	1) Being		2) Being it	3) It being	4) It was	（北海学園大）</a:t>
            </a:r>
          </a:p>
        </p:txBody>
      </p:sp>
      <p:sp>
        <p:nvSpPr>
          <p:cNvPr id="3" name="Text Placeholder 2"/>
          <p:cNvSpPr>
            <a:spLocks noGrp="1"/>
          </p:cNvSpPr>
          <p:nvPr>
            <p:ph type="body" idx="1"/>
          </p:nvPr>
        </p:nvSpPr>
        <p:spPr/>
        <p:txBody>
          <a:bodyPr/>
          <a:lstStyle/>
          <a:p>
            <a:r>
              <a:t>11.	3) 	日曜日だったので，銀行は閉まっていた。例題82</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      ) nothing more to discuss, he said goodbye and left me.	1) There had	2) Being	3) Having there	4) There being	（立命館大）</a:t>
            </a:r>
          </a:p>
        </p:txBody>
      </p:sp>
      <p:sp>
        <p:nvSpPr>
          <p:cNvPr id="3" name="Text Placeholder 2"/>
          <p:cNvSpPr>
            <a:spLocks noGrp="1"/>
          </p:cNvSpPr>
          <p:nvPr>
            <p:ph type="body" idx="1"/>
          </p:nvPr>
        </p:nvSpPr>
        <p:spPr/>
        <p:txBody>
          <a:bodyPr/>
          <a:lstStyle/>
          <a:p>
            <a:r>
              <a:t>12.	4) 	これ以上話し合うことがなかったので，彼はさようならと言って私から去っていった。例題82</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      ) what their teacher said, the students were satisfied.	1) Having understood	2) Understood	3) To understand	4) Should understand	（関西学院大）</a:t>
            </a:r>
          </a:p>
        </p:txBody>
      </p:sp>
      <p:sp>
        <p:nvSpPr>
          <p:cNvPr id="3" name="Text Placeholder 2"/>
          <p:cNvSpPr>
            <a:spLocks noGrp="1"/>
          </p:cNvSpPr>
          <p:nvPr>
            <p:ph type="body" idx="1"/>
          </p:nvPr>
        </p:nvSpPr>
        <p:spPr/>
        <p:txBody>
          <a:bodyPr/>
          <a:lstStyle/>
          <a:p>
            <a:r>
              <a:t>13.	1) 	先生の言ったことを理解して，生徒たちは満足した。例題82</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      ) from here, Mt. Fuji is very beautiful.	1) Seeing	2) Seen	3) To see	4) In seeing	（東海大）</a:t>
            </a:r>
          </a:p>
        </p:txBody>
      </p:sp>
      <p:sp>
        <p:nvSpPr>
          <p:cNvPr id="3" name="Text Placeholder 2"/>
          <p:cNvSpPr>
            <a:spLocks noGrp="1"/>
          </p:cNvSpPr>
          <p:nvPr>
            <p:ph type="body" idx="1"/>
          </p:nvPr>
        </p:nvSpPr>
        <p:spPr/>
        <p:txBody>
          <a:bodyPr/>
          <a:lstStyle/>
          <a:p>
            <a:r>
              <a:t>14.	2) 	ここから見ると，富士山はとても美しい。例題83</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The package arrived with its wrapping paper (      ).	1) tear	2) tearing	3) torn	4) being torn	（京都産大）</a:t>
            </a:r>
          </a:p>
        </p:txBody>
      </p:sp>
      <p:sp>
        <p:nvSpPr>
          <p:cNvPr id="3" name="Text Placeholder 2"/>
          <p:cNvSpPr>
            <a:spLocks noGrp="1"/>
          </p:cNvSpPr>
          <p:nvPr>
            <p:ph type="body" idx="1"/>
          </p:nvPr>
        </p:nvSpPr>
        <p:spPr/>
        <p:txBody>
          <a:bodyPr/>
          <a:lstStyle/>
          <a:p>
            <a:r>
              <a:t>15.	3) 	その荷物は包装紙が破れた状態で届いた。例題84</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Some people leave their cars with the engines (      ) when they go shopping for a few minutes.	1) run	2) running	3) to run	4) ran	（名古屋学院大）</a:t>
            </a:r>
          </a:p>
        </p:txBody>
      </p:sp>
      <p:sp>
        <p:nvSpPr>
          <p:cNvPr id="3" name="Text Placeholder 2"/>
          <p:cNvSpPr>
            <a:spLocks noGrp="1"/>
          </p:cNvSpPr>
          <p:nvPr>
            <p:ph type="body" idx="1"/>
          </p:nvPr>
        </p:nvSpPr>
        <p:spPr/>
        <p:txBody>
          <a:bodyPr/>
          <a:lstStyle/>
          <a:p>
            <a:r>
              <a:t>16.	2) 	2〜3分買い物に行くときに，エンジンをかけたまま車から離れる人がいる。例題84</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Generally (      ), university lecturers are ignorant of the world.	1) speak	2) spoke	3) speaking	4) spoken	（高岡法科大）</a:t>
            </a:r>
          </a:p>
        </p:txBody>
      </p:sp>
      <p:sp>
        <p:nvSpPr>
          <p:cNvPr id="3" name="Text Placeholder 2"/>
          <p:cNvSpPr>
            <a:spLocks noGrp="1"/>
          </p:cNvSpPr>
          <p:nvPr>
            <p:ph type="body" idx="1"/>
          </p:nvPr>
        </p:nvSpPr>
        <p:spPr/>
        <p:txBody>
          <a:bodyPr/>
          <a:lstStyle/>
          <a:p>
            <a:r>
              <a:t>17.	3) 	一般的に言って，大学で講義をする人は世間のことにはうとい。例題85</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      ) the look of the sky, it's likely to rain.	1) Judged from	2) Seen from	3) Judging from	4) Thinking of	（愛知学院大）（2）以下の英文の下線部には誤っている箇所がそれぞれ一つずつある。その番号を指摘した上で，正しい形に直しなさい。</a:t>
            </a:r>
          </a:p>
        </p:txBody>
      </p:sp>
      <p:sp>
        <p:nvSpPr>
          <p:cNvPr id="3" name="Text Placeholder 2"/>
          <p:cNvSpPr>
            <a:spLocks noGrp="1"/>
          </p:cNvSpPr>
          <p:nvPr>
            <p:ph type="body" idx="1"/>
          </p:nvPr>
        </p:nvSpPr>
        <p:spPr/>
        <p:txBody>
          <a:bodyPr/>
          <a:lstStyle/>
          <a:p>
            <a:r>
              <a:t>18.	3) 	空模様から判断して，雨が降りそうだ。例題85（2）</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Though I did my best, I couldn't make myself understanding in English.	（清泉女大）</a:t>
            </a:r>
          </a:p>
        </p:txBody>
      </p:sp>
      <p:sp>
        <p:nvSpPr>
          <p:cNvPr id="3" name="Text Placeholder 2"/>
          <p:cNvSpPr>
            <a:spLocks noGrp="1"/>
          </p:cNvSpPr>
          <p:nvPr>
            <p:ph type="body" idx="1"/>
          </p:nvPr>
        </p:nvSpPr>
        <p:spPr/>
        <p:txBody>
          <a:bodyPr/>
          <a:lstStyle/>
          <a:p>
            <a:r>
              <a:t>1.	3) 	(→understood)		私は最善を尽くしたけれど，英語で言いたいことを伝えることができなかった。例題80</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It is said that a lack of vitamin A may cause young children to developing certain diseases.	（金沢工大）</a:t>
            </a:r>
          </a:p>
        </p:txBody>
      </p:sp>
      <p:sp>
        <p:nvSpPr>
          <p:cNvPr id="3" name="Text Placeholder 2"/>
          <p:cNvSpPr>
            <a:spLocks noGrp="1"/>
          </p:cNvSpPr>
          <p:nvPr>
            <p:ph type="body" idx="1"/>
          </p:nvPr>
        </p:nvSpPr>
        <p:spPr/>
        <p:txBody>
          <a:bodyPr/>
          <a:lstStyle/>
          <a:p>
            <a:r>
              <a:t>1.	3) 	(→to develop)		ビタミンAの不足は，幼い子どもがある種の病気を発病させる原因になることがあると言われている。例題6</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Comparing with other countries, Japan is a very expensive country to live in.	（桃山学院大）</a:t>
            </a:r>
          </a:p>
        </p:txBody>
      </p:sp>
      <p:sp>
        <p:nvSpPr>
          <p:cNvPr id="3" name="Text Placeholder 2"/>
          <p:cNvSpPr>
            <a:spLocks noGrp="1"/>
          </p:cNvSpPr>
          <p:nvPr>
            <p:ph type="body" idx="1"/>
          </p:nvPr>
        </p:nvSpPr>
        <p:spPr/>
        <p:txBody>
          <a:bodyPr/>
          <a:lstStyle/>
          <a:p>
            <a:r>
              <a:t>2.	1) 	(→Compared)		他国と比較してみると，日本は住むにはとてもお金のかかる国である。例題83</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I was walking over the bridge when I saw a UFO shaping like a cigar.	（桃山学院大）</a:t>
            </a:r>
          </a:p>
        </p:txBody>
      </p:sp>
      <p:sp>
        <p:nvSpPr>
          <p:cNvPr id="3" name="Text Placeholder 2"/>
          <p:cNvSpPr>
            <a:spLocks noGrp="1"/>
          </p:cNvSpPr>
          <p:nvPr>
            <p:ph type="body" idx="1"/>
          </p:nvPr>
        </p:nvSpPr>
        <p:spPr/>
        <p:txBody>
          <a:bodyPr/>
          <a:lstStyle/>
          <a:p>
            <a:r>
              <a:t>3.	4) 	(→shaped)		葉巻のような形をしたUFOを見たとき，私は橋を渡っていた。例題77</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Consider his age, Mr. Brown looks very young.	（高千穂商大）</a:t>
            </a:r>
          </a:p>
        </p:txBody>
      </p:sp>
      <p:sp>
        <p:nvSpPr>
          <p:cNvPr id="3" name="Text Placeholder 2"/>
          <p:cNvSpPr>
            <a:spLocks noGrp="1"/>
          </p:cNvSpPr>
          <p:nvPr>
            <p:ph type="body" idx="1"/>
          </p:nvPr>
        </p:nvSpPr>
        <p:spPr/>
        <p:txBody>
          <a:bodyPr/>
          <a:lstStyle/>
          <a:p>
            <a:r>
              <a:t>4.	1) 	(→Considering)		年齢の割に，ブラウン氏はとても若く見える。例題85</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Wind and rain continually beat against the surface of the earth, broken large rocks into smaller and smaller pieces.	（東洋大）（3）次の日本文の意味になるように，（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5.	3) 	(→breaking)		風雨は絶えず地球の表面を叩き，大きな岩を徐々に小さく砕いていった。例題81（3）</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素晴らしい蔵書を持っていることは，その所有者が書物によって豊かにされた心の持ち主だということの証明にはならない。Having ( by / that / prove / enriched / its owner / books / doesn't / has a mind / a fine library ).	（関西外語大）</a:t>
            </a:r>
          </a:p>
        </p:txBody>
      </p:sp>
      <p:sp>
        <p:nvSpPr>
          <p:cNvPr id="3" name="Text Placeholder 2"/>
          <p:cNvSpPr>
            <a:spLocks noGrp="1"/>
          </p:cNvSpPr>
          <p:nvPr>
            <p:ph type="body" idx="1"/>
          </p:nvPr>
        </p:nvSpPr>
        <p:spPr/>
        <p:txBody>
          <a:bodyPr/>
          <a:lstStyle/>
          <a:p>
            <a:r>
              <a:t>1.	Having a fine library doesn't prove that its owner has a mind enriched by books. 例題77</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海外旅行に参加を希望する学生は自由に参加して下さい。Students ( are / in / travel abroad / participate / to / wishing ) free to do so.	（龍谷大）</a:t>
            </a:r>
          </a:p>
        </p:txBody>
      </p:sp>
      <p:sp>
        <p:nvSpPr>
          <p:cNvPr id="3" name="Text Placeholder 2"/>
          <p:cNvSpPr>
            <a:spLocks noGrp="1"/>
          </p:cNvSpPr>
          <p:nvPr>
            <p:ph type="body" idx="1"/>
          </p:nvPr>
        </p:nvSpPr>
        <p:spPr/>
        <p:txBody>
          <a:bodyPr/>
          <a:lstStyle/>
          <a:p>
            <a:r>
              <a:t>2.	Students wishing to participate in travel abroad are free to do so. 例題76</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このコンピュータ雑誌を読んでいるおかげでインターネットの発展がいつもよくわかる。This computer magazine ( the development / keeps / of / of the Internet / well-informed / me ).	（流通科学大）</a:t>
            </a:r>
          </a:p>
        </p:txBody>
      </p:sp>
      <p:sp>
        <p:nvSpPr>
          <p:cNvPr id="3" name="Text Placeholder 2"/>
          <p:cNvSpPr>
            <a:spLocks noGrp="1"/>
          </p:cNvSpPr>
          <p:nvPr>
            <p:ph type="body" idx="1"/>
          </p:nvPr>
        </p:nvSpPr>
        <p:spPr/>
        <p:txBody>
          <a:bodyPr/>
          <a:lstStyle/>
          <a:p>
            <a:r>
              <a:t>3.	This computer magazine keeps me well-informed of the development of the Internet. 例題79</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動詞を含むイディオム空所に入れるのに最も適切な語句を，下の1) 〜4) から一つずつ選びなさい。</a:t>
            </a:r>
          </a:p>
        </p:txBody>
      </p:sp>
      <p:sp>
        <p:nvSpPr>
          <p:cNvPr id="3" name="Text Placeholder 2"/>
          <p:cNvSpPr>
            <a:spLocks noGrp="1"/>
          </p:cNvSpPr>
          <p:nvPr>
            <p:ph type="body" idx="1"/>
          </p:nvPr>
        </p:nvSpPr>
        <p:spPr/>
        <p:txBody>
          <a:bodyPr/>
          <a:lstStyle/>
          <a:p>
            <a:r>
              <a:t>10.動詞を含むイディオム</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【例題86】We will have to think about how to (    ) air pollution.	1) deal with	2) treat at	3) take off	4) put on</a:t>
            </a:r>
          </a:p>
        </p:txBody>
      </p:sp>
      <p:sp>
        <p:nvSpPr>
          <p:cNvPr id="3" name="Text Placeholder 2"/>
          <p:cNvSpPr>
            <a:spLocks noGrp="1"/>
          </p:cNvSpPr>
          <p:nvPr>
            <p:ph type="body" idx="1"/>
          </p:nvPr>
        </p:nvSpPr>
        <p:spPr/>
        <p:txBody>
          <a:bodyPr/>
          <a:lstStyle/>
          <a:p>
            <a:r>
              <a:t>【例題86】1) 	【目的語をとる２語動詞イディオム─deal with A】我々は大気汚染をどのように処理するべきか，考えなければならないだろう。</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【例題87】If you are free, won't you (    ) in and have a cup of coffee?	1) ask	2) drop	3) fall	4) visit</a:t>
            </a:r>
          </a:p>
        </p:txBody>
      </p:sp>
      <p:sp>
        <p:nvSpPr>
          <p:cNvPr id="3" name="Text Placeholder 2"/>
          <p:cNvSpPr>
            <a:spLocks noGrp="1"/>
          </p:cNvSpPr>
          <p:nvPr>
            <p:ph type="body" idx="1"/>
          </p:nvPr>
        </p:nvSpPr>
        <p:spPr/>
        <p:txBody>
          <a:bodyPr/>
          <a:lstStyle/>
          <a:p>
            <a:r>
              <a:t>【例題87】2) 	【目的語をとらない２語動詞イディオム─drop in】もしお暇なら，ちょっと寄って，コーヒーでも飲みませんか。</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In the car from the airport, I enjoyed to talk with my host father and mother.  They spoke to me slowly, so I understood what they said.	（慶應大）</a:t>
            </a:r>
          </a:p>
        </p:txBody>
      </p:sp>
      <p:sp>
        <p:nvSpPr>
          <p:cNvPr id="3" name="Text Placeholder 2"/>
          <p:cNvSpPr>
            <a:spLocks noGrp="1"/>
          </p:cNvSpPr>
          <p:nvPr>
            <p:ph type="body" idx="1"/>
          </p:nvPr>
        </p:nvSpPr>
        <p:spPr/>
        <p:txBody>
          <a:bodyPr/>
          <a:lstStyle/>
          <a:p>
            <a:r>
              <a:t>2.	1) 	(→talking)		空港からの車の中で，私はホストファーザー，ホストマザーとおしゃべりを楽しんだ。彼らは私にゆっくり話しかけてくれたので，彼らの話すことがわかった。例題2</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【例題88】The twins are so much alike that I can't tell one (    ) the other.	1) from	2) to	3) with	4) for</a:t>
            </a:r>
          </a:p>
        </p:txBody>
      </p:sp>
      <p:sp>
        <p:nvSpPr>
          <p:cNvPr id="3" name="Text Placeholder 2"/>
          <p:cNvSpPr>
            <a:spLocks noGrp="1"/>
          </p:cNvSpPr>
          <p:nvPr>
            <p:ph type="body" idx="1"/>
          </p:nvPr>
        </p:nvSpPr>
        <p:spPr/>
        <p:txBody>
          <a:bodyPr/>
          <a:lstStyle/>
          <a:p>
            <a:r>
              <a:t>【例題88】1) 	【「S＋V＋A＋前置詞＋B」の動詞イディオム─tell A from B】その双子はとても似ていて，私にはそれぞれの区別がつかない。</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【例題89】He didn't spend any money today to (    ) the money he had wasted yesterday.	1) get rid of	2) run short of	3) keep up with	4) make up for</a:t>
            </a:r>
          </a:p>
        </p:txBody>
      </p:sp>
      <p:sp>
        <p:nvSpPr>
          <p:cNvPr id="3" name="Text Placeholder 2"/>
          <p:cNvSpPr>
            <a:spLocks noGrp="1"/>
          </p:cNvSpPr>
          <p:nvPr>
            <p:ph type="body" idx="1"/>
          </p:nvPr>
        </p:nvSpPr>
        <p:spPr/>
        <p:txBody>
          <a:bodyPr/>
          <a:lstStyle/>
          <a:p>
            <a:r>
              <a:t>【例題89】4) 	【目的語をとる３語動詞イディオム─make up for A】彼は昨日むだ遣いしたお金を埋め合わせるために，今日は一円も使わなかった。</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【例題90】The countries in Asia should (    ) part in the conference.	1) let	2) get	3) put	4) take演習問題（1）空所に入れるのに最も適切な語句を，下の1)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【例題90】4) 	【特定の名詞を含む動詞イディオム─take part in A】アジアの国々はその会議に参加するべきだ。（1）</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The official could not (      ) the complaint himself.	1) call off	2) deal with	3) keep on	4) put away	（青山学院大）</a:t>
            </a:r>
          </a:p>
        </p:txBody>
      </p:sp>
      <p:sp>
        <p:nvSpPr>
          <p:cNvPr id="3" name="Text Placeholder 2"/>
          <p:cNvSpPr>
            <a:spLocks noGrp="1"/>
          </p:cNvSpPr>
          <p:nvPr>
            <p:ph type="body" idx="1"/>
          </p:nvPr>
        </p:nvSpPr>
        <p:spPr/>
        <p:txBody>
          <a:bodyPr/>
          <a:lstStyle/>
          <a:p>
            <a:r>
              <a:t>1.	2) 	その職員は，苦情を自分で処理できなかった。例題86</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This group (      ) of five members.	1) consists 	2) makes	3) receives	4) includes	（大阪商大）</a:t>
            </a:r>
          </a:p>
        </p:txBody>
      </p:sp>
      <p:sp>
        <p:nvSpPr>
          <p:cNvPr id="3" name="Text Placeholder 2"/>
          <p:cNvSpPr>
            <a:spLocks noGrp="1"/>
          </p:cNvSpPr>
          <p:nvPr>
            <p:ph type="body" idx="1"/>
          </p:nvPr>
        </p:nvSpPr>
        <p:spPr/>
        <p:txBody>
          <a:bodyPr/>
          <a:lstStyle/>
          <a:p>
            <a:r>
              <a:t>2.	1) 	このグループは5人からなっている。例題86</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The traffic accident resulted (      ) the death of many passengers.	1) as	2) on	3) of	4) in	（宮崎産経大）</a:t>
            </a:r>
          </a:p>
        </p:txBody>
      </p:sp>
      <p:sp>
        <p:nvSpPr>
          <p:cNvPr id="3" name="Text Placeholder 2"/>
          <p:cNvSpPr>
            <a:spLocks noGrp="1"/>
          </p:cNvSpPr>
          <p:nvPr>
            <p:ph type="body" idx="1"/>
          </p:nvPr>
        </p:nvSpPr>
        <p:spPr/>
        <p:txBody>
          <a:bodyPr/>
          <a:lstStyle/>
          <a:p>
            <a:r>
              <a:t>3.	4) 	その交通事故により，多くの乗客が亡くなった。例題86</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When John saw the 'No Smoking' notice, he reluctantly put (      ) his cigarette.	1) in	2) off	3) out	4) up	（慶應大）</a:t>
            </a:r>
          </a:p>
        </p:txBody>
      </p:sp>
      <p:sp>
        <p:nvSpPr>
          <p:cNvPr id="3" name="Text Placeholder 2"/>
          <p:cNvSpPr>
            <a:spLocks noGrp="1"/>
          </p:cNvSpPr>
          <p:nvPr>
            <p:ph type="body" idx="1"/>
          </p:nvPr>
        </p:nvSpPr>
        <p:spPr/>
        <p:txBody>
          <a:bodyPr/>
          <a:lstStyle/>
          <a:p>
            <a:r>
              <a:t>4.	3) 	ジョンは「禁煙」の表示を見て，しぶしぶタバコを消した。例題86</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When his father died, Tom took (      ) the business.	1) down	2) out	3) over	4) at	（早稲田大）</a:t>
            </a:r>
          </a:p>
        </p:txBody>
      </p:sp>
      <p:sp>
        <p:nvSpPr>
          <p:cNvPr id="3" name="Text Placeholder 2"/>
          <p:cNvSpPr>
            <a:spLocks noGrp="1"/>
          </p:cNvSpPr>
          <p:nvPr>
            <p:ph type="body" idx="1"/>
          </p:nvPr>
        </p:nvSpPr>
        <p:spPr/>
        <p:txBody>
          <a:bodyPr/>
          <a:lstStyle/>
          <a:p>
            <a:r>
              <a:t>5.	3) 	お父さんが亡くなって，トムはその事業を引き継いだ。例題86</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I find it difficult to get up early in the morning, so I have to (      ) breakfast.	1) do without	2) get rid of	3) put up with	4) slow down	（センター試験）</a:t>
            </a:r>
          </a:p>
        </p:txBody>
      </p:sp>
      <p:sp>
        <p:nvSpPr>
          <p:cNvPr id="3" name="Text Placeholder 2"/>
          <p:cNvSpPr>
            <a:spLocks noGrp="1"/>
          </p:cNvSpPr>
          <p:nvPr>
            <p:ph type="body" idx="1"/>
          </p:nvPr>
        </p:nvSpPr>
        <p:spPr/>
        <p:txBody>
          <a:bodyPr/>
          <a:lstStyle/>
          <a:p>
            <a:r>
              <a:t>6.	1) 	朝，早起きするのは大変だと思うので，朝食なしですませなければならない。例題86</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Because of the long recession, the company will have to (      ) about five hundred employees.	1) turn off	2) call off	3) lay off	4) keep off	（清泉女大）</a:t>
            </a:r>
          </a:p>
        </p:txBody>
      </p:sp>
      <p:sp>
        <p:nvSpPr>
          <p:cNvPr id="3" name="Text Placeholder 2"/>
          <p:cNvSpPr>
            <a:spLocks noGrp="1"/>
          </p:cNvSpPr>
          <p:nvPr>
            <p:ph type="body" idx="1"/>
          </p:nvPr>
        </p:nvSpPr>
        <p:spPr/>
        <p:txBody>
          <a:bodyPr/>
          <a:lstStyle/>
          <a:p>
            <a:r>
              <a:t>7.	3) 	長い不景気のために，その会社は，約500名の社員を一時解雇しなければならないだろう。例題86</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The students are not permitted leaving the school grounds during the school day without an official pass.  This pass is only issued after a written request or telephone call from the students' parent.	（学習院大）</a:t>
            </a:r>
          </a:p>
        </p:txBody>
      </p:sp>
      <p:sp>
        <p:nvSpPr>
          <p:cNvPr id="3" name="Text Placeholder 2"/>
          <p:cNvSpPr>
            <a:spLocks noGrp="1"/>
          </p:cNvSpPr>
          <p:nvPr>
            <p:ph type="body" idx="1"/>
          </p:nvPr>
        </p:nvSpPr>
        <p:spPr/>
        <p:txBody>
          <a:bodyPr/>
          <a:lstStyle/>
          <a:p>
            <a:r>
              <a:t>3.	1) 	(→to leave)		生徒は，正式な許可書なしに，授業日に学校の敷地から出てはいけない。この許可書は，生徒の親からの書面による要望，または電話があったあとでのみ発行される。例題6</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The party's victory in the election persuaded him to (      ) president again.	1) run for	2) refer to	3) run to	4) show up	（西南学院大）</a:t>
            </a:r>
          </a:p>
        </p:txBody>
      </p:sp>
      <p:sp>
        <p:nvSpPr>
          <p:cNvPr id="3" name="Text Placeholder 2"/>
          <p:cNvSpPr>
            <a:spLocks noGrp="1"/>
          </p:cNvSpPr>
          <p:nvPr>
            <p:ph type="body" idx="1"/>
          </p:nvPr>
        </p:nvSpPr>
        <p:spPr/>
        <p:txBody>
          <a:bodyPr/>
          <a:lstStyle/>
          <a:p>
            <a:r>
              <a:t>8.	1) 	選挙での党の勝利が，彼に再度大統領に立候補しようと決心させた。例題86</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These children are very polite; they must have been well brought (      ).	1) about	2) along	3) down	4) up	（早稲田大）</a:t>
            </a:r>
          </a:p>
        </p:txBody>
      </p:sp>
      <p:sp>
        <p:nvSpPr>
          <p:cNvPr id="3" name="Text Placeholder 2"/>
          <p:cNvSpPr>
            <a:spLocks noGrp="1"/>
          </p:cNvSpPr>
          <p:nvPr>
            <p:ph type="body" idx="1"/>
          </p:nvPr>
        </p:nvSpPr>
        <p:spPr/>
        <p:txBody>
          <a:bodyPr/>
          <a:lstStyle/>
          <a:p>
            <a:r>
              <a:t>9.	4) 	この子たちはとても礼儀正しい。彼らはきちんと育てられたに違いない。例題86</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I don't believe that story.  I am sure you made it (      ).	1) down	2) off	3) out	4) up	（早稲田大）</a:t>
            </a:r>
          </a:p>
        </p:txBody>
      </p:sp>
      <p:sp>
        <p:nvSpPr>
          <p:cNvPr id="3" name="Text Placeholder 2"/>
          <p:cNvSpPr>
            <a:spLocks noGrp="1"/>
          </p:cNvSpPr>
          <p:nvPr>
            <p:ph type="body" idx="1"/>
          </p:nvPr>
        </p:nvSpPr>
        <p:spPr/>
        <p:txBody>
          <a:bodyPr/>
          <a:lstStyle/>
          <a:p>
            <a:r>
              <a:t>10.	4) 	その話を私は信じません。きっとあなたがでっちあげたのでしょう。例題86</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Dan likes measuring angles.  He really (      ) after his father in his mathematical skill.	1) looks	2) brings	3) takes	4) sets	（昭和女大）</a:t>
            </a:r>
          </a:p>
        </p:txBody>
      </p:sp>
      <p:sp>
        <p:nvSpPr>
          <p:cNvPr id="3" name="Text Placeholder 2"/>
          <p:cNvSpPr>
            <a:spLocks noGrp="1"/>
          </p:cNvSpPr>
          <p:nvPr>
            <p:ph type="body" idx="1"/>
          </p:nvPr>
        </p:nvSpPr>
        <p:spPr/>
        <p:txBody>
          <a:bodyPr/>
          <a:lstStyle/>
          <a:p>
            <a:r>
              <a:t>11.	3) 	ダンは角度を測定するのが好きだ。数学的な技量という点では彼は本当に父親譲りだ。例題86</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She came (      ) an interesting article about France in the paper.	1) in	2) across	3) over	4) down	（法政大）</a:t>
            </a:r>
          </a:p>
        </p:txBody>
      </p:sp>
      <p:sp>
        <p:nvSpPr>
          <p:cNvPr id="3" name="Text Placeholder 2"/>
          <p:cNvSpPr>
            <a:spLocks noGrp="1"/>
          </p:cNvSpPr>
          <p:nvPr>
            <p:ph type="body" idx="1"/>
          </p:nvPr>
        </p:nvSpPr>
        <p:spPr/>
        <p:txBody>
          <a:bodyPr/>
          <a:lstStyle/>
          <a:p>
            <a:r>
              <a:t>12.	2) 	彼女は新聞でフランスに関するあるおもしろい記事を見つけた。例題86</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It took John about two weeks to get (      ) his illness.	1) along	2) away	3) over	4) down	（専修大）</a:t>
            </a:r>
          </a:p>
        </p:txBody>
      </p:sp>
      <p:sp>
        <p:nvSpPr>
          <p:cNvPr id="3" name="Text Placeholder 2"/>
          <p:cNvSpPr>
            <a:spLocks noGrp="1"/>
          </p:cNvSpPr>
          <p:nvPr>
            <p:ph type="body" idx="1"/>
          </p:nvPr>
        </p:nvSpPr>
        <p:spPr/>
        <p:txBody>
          <a:bodyPr/>
          <a:lstStyle/>
          <a:p>
            <a:r>
              <a:t>13.	3) 	ジョンは病気を克服するのに2週間かかった。例題86</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Bob is still in his early teens, but he has already decided to (      ) in economics at college.	1) deal	2) participate	3) major	4) result	（北海学園大）</a:t>
            </a:r>
          </a:p>
        </p:txBody>
      </p:sp>
      <p:sp>
        <p:nvSpPr>
          <p:cNvPr id="3" name="Text Placeholder 2"/>
          <p:cNvSpPr>
            <a:spLocks noGrp="1"/>
          </p:cNvSpPr>
          <p:nvPr>
            <p:ph type="body" idx="1"/>
          </p:nvPr>
        </p:nvSpPr>
        <p:spPr/>
        <p:txBody>
          <a:bodyPr/>
          <a:lstStyle/>
          <a:p>
            <a:r>
              <a:t>14.	3) 	ボブは，まだ10代の初めなのに，大学では経済学を専攻するとすでに決めている。例題86</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The weather forecast says the rainy season will (      ) early this year.	1) take on	2) set in	3) keep up	3) go down	（大阪学院大）</a:t>
            </a:r>
          </a:p>
        </p:txBody>
      </p:sp>
      <p:sp>
        <p:nvSpPr>
          <p:cNvPr id="3" name="Text Placeholder 2"/>
          <p:cNvSpPr>
            <a:spLocks noGrp="1"/>
          </p:cNvSpPr>
          <p:nvPr>
            <p:ph type="body" idx="1"/>
          </p:nvPr>
        </p:nvSpPr>
        <p:spPr/>
        <p:txBody>
          <a:bodyPr/>
          <a:lstStyle/>
          <a:p>
            <a:r>
              <a:t>15.	2) 	天気予報によれば，今年は早い時期に梅雨入りするとのことだ。例題87</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I will be able to see you tomorrow unless something unexpected turns (      ).	1) down	2) on	3) over	4) up	（青山学院大）</a:t>
            </a:r>
          </a:p>
        </p:txBody>
      </p:sp>
      <p:sp>
        <p:nvSpPr>
          <p:cNvPr id="3" name="Text Placeholder 2"/>
          <p:cNvSpPr>
            <a:spLocks noGrp="1"/>
          </p:cNvSpPr>
          <p:nvPr>
            <p:ph type="body" idx="1"/>
          </p:nvPr>
        </p:nvSpPr>
        <p:spPr/>
        <p:txBody>
          <a:bodyPr/>
          <a:lstStyle/>
          <a:p>
            <a:r>
              <a:t>16.	4) 	予期しないことが起こらない限り，明日あなたに会えるだろう。例題87</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World War II broke (      ) in 1939. 	1) down	2) in	3) off	4) out	（早稲田大）</a:t>
            </a:r>
          </a:p>
        </p:txBody>
      </p:sp>
      <p:sp>
        <p:nvSpPr>
          <p:cNvPr id="3" name="Text Placeholder 2"/>
          <p:cNvSpPr>
            <a:spLocks noGrp="1"/>
          </p:cNvSpPr>
          <p:nvPr>
            <p:ph type="body" idx="1"/>
          </p:nvPr>
        </p:nvSpPr>
        <p:spPr/>
        <p:txBody>
          <a:bodyPr/>
          <a:lstStyle/>
          <a:p>
            <a:r>
              <a:t>17.	4) 	第二次世界大戦は，1939年に勃発した。例題87</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Would you mind to smoke when the children are not at home?	（立正大）（3）次の（　）内の語または語句を並べかえて英文を完成させなさい。</a:t>
            </a:r>
          </a:p>
        </p:txBody>
      </p:sp>
      <p:sp>
        <p:nvSpPr>
          <p:cNvPr id="3" name="Text Placeholder 2"/>
          <p:cNvSpPr>
            <a:spLocks noGrp="1"/>
          </p:cNvSpPr>
          <p:nvPr>
            <p:ph type="body" idx="1"/>
          </p:nvPr>
        </p:nvSpPr>
        <p:spPr/>
        <p:txBody>
          <a:bodyPr/>
          <a:lstStyle/>
          <a:p>
            <a:r>
              <a:t>4.	2) 	(→smoking)		子どもたちが家にいないときにタバコを吸っていただけませんか。例題2（3）</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Don't keep breaking (      ) with your stupid questions.	1) about	2) in	3) on	4) off	（佛教大）</a:t>
            </a:r>
          </a:p>
        </p:txBody>
      </p:sp>
      <p:sp>
        <p:nvSpPr>
          <p:cNvPr id="3" name="Text Placeholder 2"/>
          <p:cNvSpPr>
            <a:spLocks noGrp="1"/>
          </p:cNvSpPr>
          <p:nvPr>
            <p:ph type="body" idx="1"/>
          </p:nvPr>
        </p:nvSpPr>
        <p:spPr/>
        <p:txBody>
          <a:bodyPr/>
          <a:lstStyle/>
          <a:p>
            <a:r>
              <a:t>18.	2) 	くだらない質問で，話に割り込み続けないでください。例題87</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19. It is hard to (      ) good from evil.	1) tell	2) make	3) mention	4) hear	（駒澤大）</a:t>
            </a:r>
          </a:p>
        </p:txBody>
      </p:sp>
      <p:sp>
        <p:nvSpPr>
          <p:cNvPr id="3" name="Text Placeholder 2"/>
          <p:cNvSpPr>
            <a:spLocks noGrp="1"/>
          </p:cNvSpPr>
          <p:nvPr>
            <p:ph type="body" idx="1"/>
          </p:nvPr>
        </p:nvSpPr>
        <p:spPr/>
        <p:txBody>
          <a:bodyPr/>
          <a:lstStyle/>
          <a:p>
            <a:r>
              <a:t>19.	1) 	善と悪とを見分けるのは難しい。例題88</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 It is sometimes difficult to distinguish the Swedish language (      ) Danish.	1) by	2) for	3) from	4) on	（中央大）</a:t>
            </a:r>
          </a:p>
        </p:txBody>
      </p:sp>
      <p:sp>
        <p:nvSpPr>
          <p:cNvPr id="3" name="Text Placeholder 2"/>
          <p:cNvSpPr>
            <a:spLocks noGrp="1"/>
          </p:cNvSpPr>
          <p:nvPr>
            <p:ph type="body" idx="1"/>
          </p:nvPr>
        </p:nvSpPr>
        <p:spPr/>
        <p:txBody>
          <a:bodyPr/>
          <a:lstStyle/>
          <a:p>
            <a:r>
              <a:t>20.	3) 	スウェーデン語とデンマーク語を区別するのは時に難しい。例題88</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Peter Abelard, a French philosopher, is regarded (      ) the founder of the University of Paris.	1) for	2) with	3) as	4) upon	（中部大）</a:t>
            </a:r>
          </a:p>
        </p:txBody>
      </p:sp>
      <p:sp>
        <p:nvSpPr>
          <p:cNvPr id="3" name="Text Placeholder 2"/>
          <p:cNvSpPr>
            <a:spLocks noGrp="1"/>
          </p:cNvSpPr>
          <p:nvPr>
            <p:ph type="body" idx="1"/>
          </p:nvPr>
        </p:nvSpPr>
        <p:spPr/>
        <p:txBody>
          <a:bodyPr/>
          <a:lstStyle/>
          <a:p>
            <a:r>
              <a:t>21.	3) 	フランスの哲学者ピーター・アベラールは，パリ大学の創始者とみなされている。例題88</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The luxury ship "Titanic" didn't (      ) icebergs in the ocean.	1) look upon	2) look out for	3) look after	4) look forward	（明海大）</a:t>
            </a:r>
          </a:p>
        </p:txBody>
      </p:sp>
      <p:sp>
        <p:nvSpPr>
          <p:cNvPr id="3" name="Text Placeholder 2"/>
          <p:cNvSpPr>
            <a:spLocks noGrp="1"/>
          </p:cNvSpPr>
          <p:nvPr>
            <p:ph type="body" idx="1"/>
          </p:nvPr>
        </p:nvSpPr>
        <p:spPr/>
        <p:txBody>
          <a:bodyPr/>
          <a:lstStyle/>
          <a:p>
            <a:r>
              <a:t>22.	2) 	豪華客船「タイタニック」は，洋上の氷山に注意を払っていなかった。例題89</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If I can get (      ) with my exams, I'll take a long vacation.	1) under	2) through	3) behind	4) beyond	（玉川大）</a:t>
            </a:r>
          </a:p>
        </p:txBody>
      </p:sp>
      <p:sp>
        <p:nvSpPr>
          <p:cNvPr id="3" name="Text Placeholder 2"/>
          <p:cNvSpPr>
            <a:spLocks noGrp="1"/>
          </p:cNvSpPr>
          <p:nvPr>
            <p:ph type="body" idx="1"/>
          </p:nvPr>
        </p:nvSpPr>
        <p:spPr/>
        <p:txBody>
          <a:bodyPr/>
          <a:lstStyle/>
          <a:p>
            <a:r>
              <a:t>23.	2) 	試験を終えることができれば，長期休暇を取るつもりです。例題89</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He is very friendly.  He can get (      ) anybody.	1) through with	2) with together	3) out of	4) along with	（法政大）</a:t>
            </a:r>
          </a:p>
        </p:txBody>
      </p:sp>
      <p:sp>
        <p:nvSpPr>
          <p:cNvPr id="3" name="Text Placeholder 2"/>
          <p:cNvSpPr>
            <a:spLocks noGrp="1"/>
          </p:cNvSpPr>
          <p:nvPr>
            <p:ph type="body" idx="1"/>
          </p:nvPr>
        </p:nvSpPr>
        <p:spPr/>
        <p:txBody>
          <a:bodyPr/>
          <a:lstStyle/>
          <a:p>
            <a:r>
              <a:t>24.	4) 	彼はとても気さくだ。彼はだれとでも仲良くやっていける。例題89</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Our public leaders are imaginative and come up (      ) new ideas.	1) away	2) on	3) in	4) with	（上智大）</a:t>
            </a:r>
          </a:p>
        </p:txBody>
      </p:sp>
      <p:sp>
        <p:nvSpPr>
          <p:cNvPr id="3" name="Text Placeholder 2"/>
          <p:cNvSpPr>
            <a:spLocks noGrp="1"/>
          </p:cNvSpPr>
          <p:nvPr>
            <p:ph type="body" idx="1"/>
          </p:nvPr>
        </p:nvSpPr>
        <p:spPr/>
        <p:txBody>
          <a:bodyPr/>
          <a:lstStyle/>
          <a:p>
            <a:r>
              <a:t>25.	4) 	私たちの社会のリーダーたちは，想像力に富み，新しいアイディアを思いつく。例題89</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We've run (      ) of milk.  Could you go and buy some at the supermarket?	1) down	2) out	3) over	4) up	（学習院大）</a:t>
            </a:r>
          </a:p>
        </p:txBody>
      </p:sp>
      <p:sp>
        <p:nvSpPr>
          <p:cNvPr id="3" name="Text Placeholder 2"/>
          <p:cNvSpPr>
            <a:spLocks noGrp="1"/>
          </p:cNvSpPr>
          <p:nvPr>
            <p:ph type="body" idx="1"/>
          </p:nvPr>
        </p:nvSpPr>
        <p:spPr/>
        <p:txBody>
          <a:bodyPr/>
          <a:lstStyle/>
          <a:p>
            <a:r>
              <a:t>26.	2) 	ミルクがなくなっています。スーパーでいくらか買ってきてくれませんか。例題89</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I want them to do (      ) with this horrible custom.	1) away	2) along	3) up	4) on	（中央大）</a:t>
            </a:r>
          </a:p>
        </p:txBody>
      </p:sp>
      <p:sp>
        <p:nvSpPr>
          <p:cNvPr id="3" name="Text Placeholder 2"/>
          <p:cNvSpPr>
            <a:spLocks noGrp="1"/>
          </p:cNvSpPr>
          <p:nvPr>
            <p:ph type="body" idx="1"/>
          </p:nvPr>
        </p:nvSpPr>
        <p:spPr/>
        <p:txBody>
          <a:bodyPr/>
          <a:lstStyle/>
          <a:p>
            <a:r>
              <a:t>27.	1) 	私は彼らに，このひどい習慣を廃止してもらいたい。例題89</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 need ( have / my / possible / old / repaired / computer / to / as soon as ).	（静岡県立大）</a:t>
            </a:r>
          </a:p>
        </p:txBody>
      </p:sp>
      <p:sp>
        <p:nvSpPr>
          <p:cNvPr id="3" name="Text Placeholder 2"/>
          <p:cNvSpPr>
            <a:spLocks noGrp="1"/>
          </p:cNvSpPr>
          <p:nvPr>
            <p:ph type="body" idx="1"/>
          </p:nvPr>
        </p:nvSpPr>
        <p:spPr/>
        <p:txBody>
          <a:bodyPr/>
          <a:lstStyle/>
          <a:p>
            <a:r>
              <a:t>1.	I need to have my old computer repaired as soon as possible.	私の古いコンピュータをできるだけ早く修理してもらわなければならない。例題4</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28. Her job is to take (      ) of the sick people.	1) attention	2) care	3) rest	4) watch	（高岡法科大）（2）次の各文の下線部に最も近い意味を持つ語句を，下の1) 〜4) から一つずつ選びなさい。</a:t>
            </a:r>
          </a:p>
        </p:txBody>
      </p:sp>
      <p:sp>
        <p:nvSpPr>
          <p:cNvPr id="3" name="Text Placeholder 2"/>
          <p:cNvSpPr>
            <a:spLocks noGrp="1"/>
          </p:cNvSpPr>
          <p:nvPr>
            <p:ph type="body" idx="1"/>
          </p:nvPr>
        </p:nvSpPr>
        <p:spPr/>
        <p:txBody>
          <a:bodyPr/>
          <a:lstStyle/>
          <a:p>
            <a:r>
              <a:t>28.	2) 	彼女の仕事は，病人の世話をすることです。例題90（2）</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Please pick me up at 7:00 p.m.	1) lift me off the ground	2) call me	3) ignore me	4) collect me	（東海大）</a:t>
            </a:r>
          </a:p>
        </p:txBody>
      </p:sp>
      <p:sp>
        <p:nvSpPr>
          <p:cNvPr id="3" name="Text Placeholder 2"/>
          <p:cNvSpPr>
            <a:spLocks noGrp="1"/>
          </p:cNvSpPr>
          <p:nvPr>
            <p:ph type="body" idx="1"/>
          </p:nvPr>
        </p:nvSpPr>
        <p:spPr/>
        <p:txBody>
          <a:bodyPr/>
          <a:lstStyle/>
          <a:p>
            <a:r>
              <a:t>1.	4) 	午後7時に迎えに来てください。例題86</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There is no accounting for tastes.	1) discussing	2) giving up	3) imposing	4) explaining	（関西外語大）</a:t>
            </a:r>
          </a:p>
        </p:txBody>
      </p:sp>
      <p:sp>
        <p:nvSpPr>
          <p:cNvPr id="3" name="Text Placeholder 2"/>
          <p:cNvSpPr>
            <a:spLocks noGrp="1"/>
          </p:cNvSpPr>
          <p:nvPr>
            <p:ph type="body" idx="1"/>
          </p:nvPr>
        </p:nvSpPr>
        <p:spPr/>
        <p:txBody>
          <a:bodyPr/>
          <a:lstStyle/>
          <a:p>
            <a:r>
              <a:t>2.	4) 	人の好みは説明のしようがない。例題86</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What do the letters in YMCA stand for?	1) maintain	2) represent	3) write	4) require	（日本女大）</a:t>
            </a:r>
          </a:p>
        </p:txBody>
      </p:sp>
      <p:sp>
        <p:nvSpPr>
          <p:cNvPr id="3" name="Text Placeholder 2"/>
          <p:cNvSpPr>
            <a:spLocks noGrp="1"/>
          </p:cNvSpPr>
          <p:nvPr>
            <p:ph type="body" idx="1"/>
          </p:nvPr>
        </p:nvSpPr>
        <p:spPr/>
        <p:txBody>
          <a:bodyPr/>
          <a:lstStyle/>
          <a:p>
            <a:r>
              <a:t>3.	2) 	YMCAの文字はどんな意味ですか。例題86</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You can't count on them when you really need them.	1) depend on	2) regain on	3) interest in	4) regard as	（明海大）</a:t>
            </a:r>
          </a:p>
        </p:txBody>
      </p:sp>
      <p:sp>
        <p:nvSpPr>
          <p:cNvPr id="3" name="Text Placeholder 2"/>
          <p:cNvSpPr>
            <a:spLocks noGrp="1"/>
          </p:cNvSpPr>
          <p:nvPr>
            <p:ph type="body" idx="1"/>
          </p:nvPr>
        </p:nvSpPr>
        <p:spPr/>
        <p:txBody>
          <a:bodyPr/>
          <a:lstStyle/>
          <a:p>
            <a:r>
              <a:t>4.	1) 	あなたが彼らを本当に必要とするときには，彼らをあてにすることはできない。例題86</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 were all taken in by his good manners and polished way of talking.	1) deceived	2) encouraged	3) pleased	4) impressed	（成蹊大）</a:t>
            </a:r>
          </a:p>
        </p:txBody>
      </p:sp>
      <p:sp>
        <p:nvSpPr>
          <p:cNvPr id="3" name="Text Placeholder 2"/>
          <p:cNvSpPr>
            <a:spLocks noGrp="1"/>
          </p:cNvSpPr>
          <p:nvPr>
            <p:ph type="body" idx="1"/>
          </p:nvPr>
        </p:nvSpPr>
        <p:spPr/>
        <p:txBody>
          <a:bodyPr/>
          <a:lstStyle/>
          <a:p>
            <a:r>
              <a:t>5.	1) 	私たちはみな彼の行儀のよさや上品な話し方にだまされた。例題86</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We were forced to postpone the picnic.	1) call off	2) do without	3) put off	4) see about	（上智大）</a:t>
            </a:r>
          </a:p>
        </p:txBody>
      </p:sp>
      <p:sp>
        <p:nvSpPr>
          <p:cNvPr id="3" name="Text Placeholder 2"/>
          <p:cNvSpPr>
            <a:spLocks noGrp="1"/>
          </p:cNvSpPr>
          <p:nvPr>
            <p:ph type="body" idx="1"/>
          </p:nvPr>
        </p:nvSpPr>
        <p:spPr/>
        <p:txBody>
          <a:bodyPr/>
          <a:lstStyle/>
          <a:p>
            <a:r>
              <a:t>6.	3) 	私たちはピクニックを延期せざるを得なかった。例題86</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How did you come by this valuable painting?	1) examine	2) obtain	3) require	4) sell	（国士舘大）</a:t>
            </a:r>
          </a:p>
        </p:txBody>
      </p:sp>
      <p:sp>
        <p:nvSpPr>
          <p:cNvPr id="3" name="Text Placeholder 2"/>
          <p:cNvSpPr>
            <a:spLocks noGrp="1"/>
          </p:cNvSpPr>
          <p:nvPr>
            <p:ph type="body" idx="1"/>
          </p:nvPr>
        </p:nvSpPr>
        <p:spPr/>
        <p:txBody>
          <a:bodyPr/>
          <a:lstStyle/>
          <a:p>
            <a:r>
              <a:t>7.	2) 	あなたはどうやってこの高価な絵画を手に入れたのですか。例題86</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Could you make out what he was saying?	1) fill	2) turn out	3) create	4) understand	（成蹊大）</a:t>
            </a:r>
          </a:p>
        </p:txBody>
      </p:sp>
      <p:sp>
        <p:nvSpPr>
          <p:cNvPr id="3" name="Text Placeholder 2"/>
          <p:cNvSpPr>
            <a:spLocks noGrp="1"/>
          </p:cNvSpPr>
          <p:nvPr>
            <p:ph type="body" idx="1"/>
          </p:nvPr>
        </p:nvSpPr>
        <p:spPr/>
        <p:txBody>
          <a:bodyPr/>
          <a:lstStyle/>
          <a:p>
            <a:r>
              <a:t>8.	4) 	彼が言っていたことを理解できましたか。例題86</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The university has undergone several major changes in the last ten years.	1) put off	2) made for	3) gone through	4) come true	（阪南大）</a:t>
            </a:r>
          </a:p>
        </p:txBody>
      </p:sp>
      <p:sp>
        <p:nvSpPr>
          <p:cNvPr id="3" name="Text Placeholder 2"/>
          <p:cNvSpPr>
            <a:spLocks noGrp="1"/>
          </p:cNvSpPr>
          <p:nvPr>
            <p:ph type="body" idx="1"/>
          </p:nvPr>
        </p:nvSpPr>
        <p:spPr/>
        <p:txBody>
          <a:bodyPr/>
          <a:lstStyle/>
          <a:p>
            <a:r>
              <a:t>9.	3) 	その大学はこの10年間にいくつかの大きな変化を経てきた。例題86</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 the / him / problem / I / helped / solve ).	（学習院大）</a:t>
            </a:r>
          </a:p>
        </p:txBody>
      </p:sp>
      <p:sp>
        <p:nvSpPr>
          <p:cNvPr id="3" name="Text Placeholder 2"/>
          <p:cNvSpPr>
            <a:spLocks noGrp="1"/>
          </p:cNvSpPr>
          <p:nvPr>
            <p:ph type="body" idx="1"/>
          </p:nvPr>
        </p:nvSpPr>
        <p:spPr/>
        <p:txBody>
          <a:bodyPr/>
          <a:lstStyle/>
          <a:p>
            <a:r>
              <a:t>2.	I helped him solve the problem.	私は彼がその問題を解くのを手伝った。例題5</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Your term papers must be handed in by Monday.	1) completed	2) submitted	3) checked	4) marked	（立正大）</a:t>
            </a:r>
          </a:p>
        </p:txBody>
      </p:sp>
      <p:sp>
        <p:nvSpPr>
          <p:cNvPr id="3" name="Text Placeholder 2"/>
          <p:cNvSpPr>
            <a:spLocks noGrp="1"/>
          </p:cNvSpPr>
          <p:nvPr>
            <p:ph type="body" idx="1"/>
          </p:nvPr>
        </p:nvSpPr>
        <p:spPr/>
        <p:txBody>
          <a:bodyPr/>
          <a:lstStyle/>
          <a:p>
            <a:r>
              <a:t>10.	2) 	期末論文は月曜日までに提出しなければならない。例題86</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Each company should look into ways to increase productivity.	1) show off	2) turn down	3) leave out	4) investigate	（成蹊大）</a:t>
            </a:r>
          </a:p>
        </p:txBody>
      </p:sp>
      <p:sp>
        <p:nvSpPr>
          <p:cNvPr id="3" name="Text Placeholder 2"/>
          <p:cNvSpPr>
            <a:spLocks noGrp="1"/>
          </p:cNvSpPr>
          <p:nvPr>
            <p:ph type="body" idx="1"/>
          </p:nvPr>
        </p:nvSpPr>
        <p:spPr/>
        <p:txBody>
          <a:bodyPr/>
          <a:lstStyle/>
          <a:p>
            <a:r>
              <a:t>11.	4) 	各企業は生産性を向上させる方法を探るべきである。例題86</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My doctor has told me to give up eating cakes and sweets.	1) surrender	2) continue	3) love	4) stop	（東海大）</a:t>
            </a:r>
          </a:p>
        </p:txBody>
      </p:sp>
      <p:sp>
        <p:nvSpPr>
          <p:cNvPr id="3" name="Text Placeholder 2"/>
          <p:cNvSpPr>
            <a:spLocks noGrp="1"/>
          </p:cNvSpPr>
          <p:nvPr>
            <p:ph type="body" idx="1"/>
          </p:nvPr>
        </p:nvSpPr>
        <p:spPr/>
        <p:txBody>
          <a:bodyPr/>
          <a:lstStyle/>
          <a:p>
            <a:r>
              <a:t>12.	4) 	私は，ケーキやお菓子を食べるのをやめるように，かかりつけの医師から言われている。例題86</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They will call off their strike because they have accepted the management's offer.	1) cancel	2) ignore	3) retake	4) retard	（中部大）</a:t>
            </a:r>
          </a:p>
        </p:txBody>
      </p:sp>
      <p:sp>
        <p:nvSpPr>
          <p:cNvPr id="3" name="Text Placeholder 2"/>
          <p:cNvSpPr>
            <a:spLocks noGrp="1"/>
          </p:cNvSpPr>
          <p:nvPr>
            <p:ph type="body" idx="1"/>
          </p:nvPr>
        </p:nvSpPr>
        <p:spPr/>
        <p:txBody>
          <a:bodyPr/>
          <a:lstStyle/>
          <a:p>
            <a:r>
              <a:t>13.	1) 	経営者の提案を受け入れたので，彼らはストライキを中止するだろう。例題86</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This work calls for practice and patience.	1) allows	2) includes	3) invites	4) requires	（日本大）</a:t>
            </a:r>
          </a:p>
        </p:txBody>
      </p:sp>
      <p:sp>
        <p:nvSpPr>
          <p:cNvPr id="3" name="Text Placeholder 2"/>
          <p:cNvSpPr>
            <a:spLocks noGrp="1"/>
          </p:cNvSpPr>
          <p:nvPr>
            <p:ph type="body" idx="1"/>
          </p:nvPr>
        </p:nvSpPr>
        <p:spPr/>
        <p:txBody>
          <a:bodyPr/>
          <a:lstStyle/>
          <a:p>
            <a:r>
              <a:t>14.	4) 	この仕事は訓練と忍耐が必要です。例題86</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She likes dropping in on friends without warning.	1) attacking friends	2) visiting friends	3) talking to friends	4) running to friends	（駒澤大）</a:t>
            </a:r>
          </a:p>
        </p:txBody>
      </p:sp>
      <p:sp>
        <p:nvSpPr>
          <p:cNvPr id="3" name="Text Placeholder 2"/>
          <p:cNvSpPr>
            <a:spLocks noGrp="1"/>
          </p:cNvSpPr>
          <p:nvPr>
            <p:ph type="body" idx="1"/>
          </p:nvPr>
        </p:nvSpPr>
        <p:spPr/>
        <p:txBody>
          <a:bodyPr/>
          <a:lstStyle/>
          <a:p>
            <a:r>
              <a:t>15.	2) 	彼女は予告なしに友だちのところに立ち寄るのが好きだ。例題87</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Did the magician show up at the party?	1) perform	2) dance	3) speak	4) appear	（桃山学院大）</a:t>
            </a:r>
          </a:p>
        </p:txBody>
      </p:sp>
      <p:sp>
        <p:nvSpPr>
          <p:cNvPr id="3" name="Text Placeholder 2"/>
          <p:cNvSpPr>
            <a:spLocks noGrp="1"/>
          </p:cNvSpPr>
          <p:nvPr>
            <p:ph type="body" idx="1"/>
          </p:nvPr>
        </p:nvSpPr>
        <p:spPr/>
        <p:txBody>
          <a:bodyPr/>
          <a:lstStyle/>
          <a:p>
            <a:r>
              <a:t>16.	4) 	マジシャンはパーティーに現れましたか。例題87</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Completely surrounded by our troops, the enemy finally gave in.	1) escaped	2) surrendered	3) charged	4) fled	（成蹊大）</a:t>
            </a:r>
          </a:p>
        </p:txBody>
      </p:sp>
      <p:sp>
        <p:nvSpPr>
          <p:cNvPr id="3" name="Text Placeholder 2"/>
          <p:cNvSpPr>
            <a:spLocks noGrp="1"/>
          </p:cNvSpPr>
          <p:nvPr>
            <p:ph type="body" idx="1"/>
          </p:nvPr>
        </p:nvSpPr>
        <p:spPr/>
        <p:txBody>
          <a:bodyPr/>
          <a:lstStyle/>
          <a:p>
            <a:r>
              <a:t>17.	2) 	我々の軍隊に完全に包囲され，敵はついに降参した。例題87</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They have to make up for their lack of experience by hard work.	1) look for	2) compensate for	3) account for	4) go for	（中央大）</a:t>
            </a:r>
          </a:p>
        </p:txBody>
      </p:sp>
      <p:sp>
        <p:nvSpPr>
          <p:cNvPr id="3" name="Text Placeholder 2"/>
          <p:cNvSpPr>
            <a:spLocks noGrp="1"/>
          </p:cNvSpPr>
          <p:nvPr>
            <p:ph type="body" idx="1"/>
          </p:nvPr>
        </p:nvSpPr>
        <p:spPr/>
        <p:txBody>
          <a:bodyPr/>
          <a:lstStyle/>
          <a:p>
            <a:r>
              <a:t>18.	2) 	彼らは一生懸命働くことによって自らの経験不足を埋め合わせなければならない。例題89</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19. I could not put up with his long, meaningless speech.	1) understand	2) support	3) sit	4) stand	（明海大）</a:t>
            </a:r>
          </a:p>
        </p:txBody>
      </p:sp>
      <p:sp>
        <p:nvSpPr>
          <p:cNvPr id="3" name="Text Placeholder 2"/>
          <p:cNvSpPr>
            <a:spLocks noGrp="1"/>
          </p:cNvSpPr>
          <p:nvPr>
            <p:ph type="body" idx="1"/>
          </p:nvPr>
        </p:nvSpPr>
        <p:spPr/>
        <p:txBody>
          <a:bodyPr/>
          <a:lstStyle/>
          <a:p>
            <a:r>
              <a:t>19.	4) 	私は彼の長くて意味のない演説に我慢できなかった。例題89</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Although the majority of doctors agree that smoking is extremely harmful to our health, it is very difficult to ( all / give / persuade / smokers / to / the / up ) habit.（立教大）（4）次の日本文の意味になるように，（　）内の語を並べかえて英文を完成させなさい。</a:t>
            </a:r>
          </a:p>
        </p:txBody>
      </p:sp>
      <p:sp>
        <p:nvSpPr>
          <p:cNvPr id="3" name="Text Placeholder 2"/>
          <p:cNvSpPr>
            <a:spLocks noGrp="1"/>
          </p:cNvSpPr>
          <p:nvPr>
            <p:ph type="body" idx="1"/>
          </p:nvPr>
        </p:nvSpPr>
        <p:spPr/>
        <p:txBody>
          <a:bodyPr/>
          <a:lstStyle/>
          <a:p>
            <a:r>
              <a:t>3.	Although the majority of doctors agree that smoking is extremely harmful to our health, it is very difficult to persuade all smokers to give up the habit.	医師の大多数は，喫煙が極度に健康を害するということを認めているが，喫煙者全員を説得して喫煙習慣をやめさせるのはとても困難である。例題6（4）</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 Schoolboys usually look up to great athletes.	1) respect	2) despise	3) imitate	4) dislike	（青山学院大）</a:t>
            </a:r>
          </a:p>
        </p:txBody>
      </p:sp>
      <p:sp>
        <p:nvSpPr>
          <p:cNvPr id="3" name="Text Placeholder 2"/>
          <p:cNvSpPr>
            <a:spLocks noGrp="1"/>
          </p:cNvSpPr>
          <p:nvPr>
            <p:ph type="body" idx="1"/>
          </p:nvPr>
        </p:nvSpPr>
        <p:spPr/>
        <p:txBody>
          <a:bodyPr/>
          <a:lstStyle/>
          <a:p>
            <a:r>
              <a:t>20.	1) 	一般的に男子生徒は，偉大な運動選手を尊敬する。例題89</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He always looks down on me.	1) calls me on	2) supports me	3) despises me	4) appears taller than I	（中央大）</a:t>
            </a:r>
          </a:p>
        </p:txBody>
      </p:sp>
      <p:sp>
        <p:nvSpPr>
          <p:cNvPr id="3" name="Text Placeholder 2"/>
          <p:cNvSpPr>
            <a:spLocks noGrp="1"/>
          </p:cNvSpPr>
          <p:nvPr>
            <p:ph type="body" idx="1"/>
          </p:nvPr>
        </p:nvSpPr>
        <p:spPr/>
        <p:txBody>
          <a:bodyPr/>
          <a:lstStyle/>
          <a:p>
            <a:r>
              <a:t>21.	3) 	彼はいつも私を見くだす。例題89</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I think it's time we got rid of all the old furniture.	1) acquired	2) dusted off	3) recognized the value of	4) threw away	（立命館大）</a:t>
            </a:r>
          </a:p>
        </p:txBody>
      </p:sp>
      <p:sp>
        <p:nvSpPr>
          <p:cNvPr id="3" name="Text Placeholder 2"/>
          <p:cNvSpPr>
            <a:spLocks noGrp="1"/>
          </p:cNvSpPr>
          <p:nvPr>
            <p:ph type="body" idx="1"/>
          </p:nvPr>
        </p:nvSpPr>
        <p:spPr/>
        <p:txBody>
          <a:bodyPr/>
          <a:lstStyle/>
          <a:p>
            <a:r>
              <a:t>22.	4) 	そろそろ古い家具を全部処分してもいい頃だと思う。例題89</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It is difficult for me to keep up with recent developments.	1) keep a safe distance from	2) make any comment on	3) remain out of touch with	4) stay familiar with	（日本女大）</a:t>
            </a:r>
          </a:p>
        </p:txBody>
      </p:sp>
      <p:sp>
        <p:nvSpPr>
          <p:cNvPr id="3" name="Text Placeholder 2"/>
          <p:cNvSpPr>
            <a:spLocks noGrp="1"/>
          </p:cNvSpPr>
          <p:nvPr>
            <p:ph type="body" idx="1"/>
          </p:nvPr>
        </p:nvSpPr>
        <p:spPr/>
        <p:txBody>
          <a:bodyPr/>
          <a:lstStyle/>
          <a:p>
            <a:r>
              <a:t>23.	4) 	最近のさまざまな発展についていくことは私には難しい。例題89</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John did not take part in social activity because he felt uncomfortable with people.	1) engage in	2) draw from	3) depart	4) involve	（日本大）</a:t>
            </a:r>
          </a:p>
        </p:txBody>
      </p:sp>
      <p:sp>
        <p:nvSpPr>
          <p:cNvPr id="3" name="Text Placeholder 2"/>
          <p:cNvSpPr>
            <a:spLocks noGrp="1"/>
          </p:cNvSpPr>
          <p:nvPr>
            <p:ph type="body" idx="1"/>
          </p:nvPr>
        </p:nvSpPr>
        <p:spPr/>
        <p:txBody>
          <a:bodyPr/>
          <a:lstStyle/>
          <a:p>
            <a:r>
              <a:t>24.	1) 	ジョンは，人に対して気詰まりを感じるので，社交的な活動には参加しなかった。例題90</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The director took advantage of his position.	1) did bad thing to	2) made use of	3) was good for	4) worked for	（奈良産大）</a:t>
            </a:r>
          </a:p>
        </p:txBody>
      </p:sp>
      <p:sp>
        <p:nvSpPr>
          <p:cNvPr id="3" name="Text Placeholder 2"/>
          <p:cNvSpPr>
            <a:spLocks noGrp="1"/>
          </p:cNvSpPr>
          <p:nvPr>
            <p:ph type="body" idx="1"/>
          </p:nvPr>
        </p:nvSpPr>
        <p:spPr/>
        <p:txBody>
          <a:bodyPr/>
          <a:lstStyle/>
          <a:p>
            <a:r>
              <a:t>25.	2) 	その重役は自分の立場を利用した。例題90</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Tom always makes fun of John because of his accent.	1) entertains	2)  ignores	3) respects	4) teases	（関西学院大）</a:t>
            </a:r>
          </a:p>
        </p:txBody>
      </p:sp>
      <p:sp>
        <p:nvSpPr>
          <p:cNvPr id="3" name="Text Placeholder 2"/>
          <p:cNvSpPr>
            <a:spLocks noGrp="1"/>
          </p:cNvSpPr>
          <p:nvPr>
            <p:ph type="body" idx="1"/>
          </p:nvPr>
        </p:nvSpPr>
        <p:spPr/>
        <p:txBody>
          <a:bodyPr/>
          <a:lstStyle/>
          <a:p>
            <a:r>
              <a:t>26.	4) 	ジョンにはなまりがあるので，トムはいつも彼をからかう。例題90</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Don't mind me.	1) Don't ignore me.	2) Don't bother me.	3) Pay no attention to me.	4) Don't leave me alone.	（日本大）（3）次の日本文の意味になるように，（　）内の語を並べかえて英文を完成させなさい。</a:t>
            </a:r>
          </a:p>
        </p:txBody>
      </p:sp>
      <p:sp>
        <p:nvSpPr>
          <p:cNvPr id="3" name="Text Placeholder 2"/>
          <p:cNvSpPr>
            <a:spLocks noGrp="1"/>
          </p:cNvSpPr>
          <p:nvPr>
            <p:ph type="body" idx="1"/>
          </p:nvPr>
        </p:nvSpPr>
        <p:spPr/>
        <p:txBody>
          <a:bodyPr/>
          <a:lstStyle/>
          <a:p>
            <a:r>
              <a:t>27.	3) 	私のことはご心配なく。例題90（3）</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世間一般の人々は，勤労よりも安逸を好むものである。（１語不要）( to / than / prefer / people / idleness / ordinary / work ).	（東海大）</a:t>
            </a:r>
          </a:p>
        </p:txBody>
      </p:sp>
      <p:sp>
        <p:nvSpPr>
          <p:cNvPr id="3" name="Text Placeholder 2"/>
          <p:cNvSpPr>
            <a:spLocks noGrp="1"/>
          </p:cNvSpPr>
          <p:nvPr>
            <p:ph type="body" idx="1"/>
          </p:nvPr>
        </p:nvSpPr>
        <p:spPr/>
        <p:txBody>
          <a:bodyPr/>
          <a:lstStyle/>
          <a:p>
            <a:r>
              <a:t>1.	Ordinary people prefer idleness to work. (than不要) 例題88</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ジェーンにはいくら感謝してもし足りない。新しい仕事で大失敗をしたときにかばってくれたのだから。I don't know how to thank Jane.  She ( for / I / made / me / stood / up / when ) that big mistake on my new job.	（高崎経大）</a:t>
            </a:r>
          </a:p>
        </p:txBody>
      </p:sp>
      <p:sp>
        <p:nvSpPr>
          <p:cNvPr id="3" name="Text Placeholder 2"/>
          <p:cNvSpPr>
            <a:spLocks noGrp="1"/>
          </p:cNvSpPr>
          <p:nvPr>
            <p:ph type="body" idx="1"/>
          </p:nvPr>
        </p:nvSpPr>
        <p:spPr/>
        <p:txBody>
          <a:bodyPr/>
          <a:lstStyle/>
          <a:p>
            <a:r>
              <a:t>2.	I don't know how to thank Jane.  She stood up for me when I made that big mistake on my new job. 例題89</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【例題3】Please remember (    ) this letter on your way to school tomorrow.	1) mailing	2) mail	3) to mail	4) mailed</a:t>
            </a:r>
          </a:p>
        </p:txBody>
      </p:sp>
      <p:sp>
        <p:nvSpPr>
          <p:cNvPr id="3" name="Text Placeholder 2"/>
          <p:cNvSpPr>
            <a:spLocks noGrp="1"/>
          </p:cNvSpPr>
          <p:nvPr>
            <p:ph type="body" idx="1"/>
          </p:nvPr>
        </p:nvSpPr>
        <p:spPr/>
        <p:txBody>
          <a:bodyPr/>
          <a:lstStyle/>
          <a:p>
            <a:r>
              <a:t>【例題3】3) 	【目的語が不定詞と動名詞では意味が異なる動詞】明日あなたが学校へ行く途中で，この手紙を投函することを覚えておいてください。</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弟は，海外の大学へ留学できる奨学金を手に入れた。My brother won ( go / which / a / him / enabled / to / scholarship ) to college abroad.	（立命館大）</a:t>
            </a:r>
          </a:p>
        </p:txBody>
      </p:sp>
      <p:sp>
        <p:nvSpPr>
          <p:cNvPr id="3" name="Text Placeholder 2"/>
          <p:cNvSpPr>
            <a:spLocks noGrp="1"/>
          </p:cNvSpPr>
          <p:nvPr>
            <p:ph type="body" idx="1"/>
          </p:nvPr>
        </p:nvSpPr>
        <p:spPr/>
        <p:txBody>
          <a:bodyPr/>
          <a:lstStyle/>
          <a:p>
            <a:r>
              <a:t>1.	My brother won a scholarship which enabled him to go to college abroad.例題6</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かげで人の悪口を言うな。（１語不要）( tell / of / speak / others / behind / ill / don't ) their back.	（流通科学大）</a:t>
            </a:r>
          </a:p>
        </p:txBody>
      </p:sp>
      <p:sp>
        <p:nvSpPr>
          <p:cNvPr id="3" name="Text Placeholder 2"/>
          <p:cNvSpPr>
            <a:spLocks noGrp="1"/>
          </p:cNvSpPr>
          <p:nvPr>
            <p:ph type="body" idx="1"/>
          </p:nvPr>
        </p:nvSpPr>
        <p:spPr/>
        <p:txBody>
          <a:bodyPr/>
          <a:lstStyle/>
          <a:p>
            <a:r>
              <a:t>3.	Don't speak ill of others behind their back. (tell不要) 例題89	⇒behind A's backは「Aのいないところで」の意味。</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私の友人は，よくお姉さんと間違えられます。( for / friend / her / is / my / often / sister / taken ).	（梅花女大）</a:t>
            </a:r>
          </a:p>
        </p:txBody>
      </p:sp>
      <p:sp>
        <p:nvSpPr>
          <p:cNvPr id="3" name="Text Placeholder 2"/>
          <p:cNvSpPr>
            <a:spLocks noGrp="1"/>
          </p:cNvSpPr>
          <p:nvPr>
            <p:ph type="body" idx="1"/>
          </p:nvPr>
        </p:nvSpPr>
        <p:spPr/>
        <p:txBody>
          <a:bodyPr/>
          <a:lstStyle/>
          <a:p>
            <a:r>
              <a:t>4.	My friend is often taken for her sister. 例題88</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学校では試験が大きな役割を果たしているようだ。( to / large / a / seem / in / part / examinations / play ) schools.	（関西外語大）</a:t>
            </a:r>
          </a:p>
        </p:txBody>
      </p:sp>
      <p:sp>
        <p:nvSpPr>
          <p:cNvPr id="3" name="Text Placeholder 2"/>
          <p:cNvSpPr>
            <a:spLocks noGrp="1"/>
          </p:cNvSpPr>
          <p:nvPr>
            <p:ph type="body" idx="1"/>
          </p:nvPr>
        </p:nvSpPr>
        <p:spPr/>
        <p:txBody>
          <a:bodyPr/>
          <a:lstStyle/>
          <a:p>
            <a:r>
              <a:t>5.	Examinations seem to play a large part in schools. 例題90</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シェークスピアは，イギリス最大の詩人の一人と考えられている。（１語不要）Shakespeare ( on / regarded / is / one / looked / as ) of the greatest poets England has ever produced.	（千葉工大）</a:t>
            </a:r>
          </a:p>
        </p:txBody>
      </p:sp>
      <p:sp>
        <p:nvSpPr>
          <p:cNvPr id="3" name="Text Placeholder 2"/>
          <p:cNvSpPr>
            <a:spLocks noGrp="1"/>
          </p:cNvSpPr>
          <p:nvPr>
            <p:ph type="body" idx="1"/>
          </p:nvPr>
        </p:nvSpPr>
        <p:spPr/>
        <p:txBody>
          <a:bodyPr/>
          <a:lstStyle/>
          <a:p>
            <a:r>
              <a:t>6.	Shakespeare is looked on as one of the greatest poets England has ever produced. (regarded不要) 例題88	⇒look on A as Bはregard A as Bと同意。</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
          </p:nvPr>
        </p:nvSpPr>
        <p:spPr/>
        <p:txBody>
          <a:bodyPr/>
          <a:lstStyle/>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なぜあなたは考えを変えたのですか。 ( you / change / to / caused / what / your ) mind?	（九州国際大）</a:t>
            </a:r>
          </a:p>
        </p:txBody>
      </p:sp>
      <p:sp>
        <p:nvSpPr>
          <p:cNvPr id="3" name="Text Placeholder 2"/>
          <p:cNvSpPr>
            <a:spLocks noGrp="1"/>
          </p:cNvSpPr>
          <p:nvPr>
            <p:ph type="body" idx="1"/>
          </p:nvPr>
        </p:nvSpPr>
        <p:spPr/>
        <p:txBody>
          <a:bodyPr/>
          <a:lstStyle/>
          <a:p>
            <a:r>
              <a:t>2.	What caused you to change your mind? 例題6</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彼は誇り高いので，いかなる報酬も受け取ろうとしなかった。His pride ( would / him / any / not / to / accept / allow ) reward.	（青山学院大）</a:t>
            </a:r>
          </a:p>
        </p:txBody>
      </p:sp>
      <p:sp>
        <p:nvSpPr>
          <p:cNvPr id="3" name="Text Placeholder 2"/>
          <p:cNvSpPr>
            <a:spLocks noGrp="1"/>
          </p:cNvSpPr>
          <p:nvPr>
            <p:ph type="body" idx="1"/>
          </p:nvPr>
        </p:nvSpPr>
        <p:spPr/>
        <p:txBody>
          <a:bodyPr/>
          <a:lstStyle/>
          <a:p>
            <a:r>
              <a:t>3.	His pride would not allow him to accept any reward. 例題6	⇒would not do「どうしても…しようとしなかった」は主語の過去の強い拒絶を表す。本問のように，無生物が主語でも用いる。例題39参照。</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その医者は京子にたばこをやめるように忠告した。 ( the / Kyoko / to / doctor / stop / advised / smoking ).	（獨協大）</a:t>
            </a:r>
          </a:p>
        </p:txBody>
      </p:sp>
      <p:sp>
        <p:nvSpPr>
          <p:cNvPr id="3" name="Text Placeholder 2"/>
          <p:cNvSpPr>
            <a:spLocks noGrp="1"/>
          </p:cNvSpPr>
          <p:nvPr>
            <p:ph type="body" idx="1"/>
          </p:nvPr>
        </p:nvSpPr>
        <p:spPr/>
        <p:txBody>
          <a:bodyPr/>
          <a:lstStyle/>
          <a:p>
            <a:r>
              <a:t>4.	The doctor advised Kyoko to stop smoking. 例題6, 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動詞の語法（2）空所に入れるのに最も適切な語句を，下の1) 〜4) から一つずつ選びなさい。</a:t>
            </a:r>
          </a:p>
        </p:txBody>
      </p:sp>
      <p:sp>
        <p:nvSpPr>
          <p:cNvPr id="3" name="Text Placeholder 2"/>
          <p:cNvSpPr>
            <a:spLocks noGrp="1"/>
          </p:cNvSpPr>
          <p:nvPr>
            <p:ph type="body" idx="1"/>
          </p:nvPr>
        </p:nvSpPr>
        <p:spPr/>
        <p:txBody>
          <a:bodyPr/>
          <a:lstStyle/>
          <a:p>
            <a:r>
              <a:t>2.動詞の語法（2）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【例題8】I got wet in the rain on my way home, so I (    ) cold now.	1) take	2) get	3) feel	4) make</a:t>
            </a:r>
          </a:p>
        </p:txBody>
      </p:sp>
      <p:sp>
        <p:nvSpPr>
          <p:cNvPr id="3" name="Text Placeholder 2"/>
          <p:cNvSpPr>
            <a:spLocks noGrp="1"/>
          </p:cNvSpPr>
          <p:nvPr>
            <p:ph type="body" idx="1"/>
          </p:nvPr>
        </p:nvSpPr>
        <p:spPr/>
        <p:txBody>
          <a:bodyPr/>
          <a:lstStyle/>
          <a:p>
            <a:r>
              <a:t>【例題8】3) 	【形容詞を補語にとる動詞の用法】帰り道，雨でずぶぬれになったので，私は今寒気がする。</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【例題9】The students (    ) the future of Japan.	1) discussed	2) discussed about	3) discussed of	4) discussed with</a:t>
            </a:r>
          </a:p>
        </p:txBody>
      </p:sp>
      <p:sp>
        <p:nvSpPr>
          <p:cNvPr id="3" name="Text Placeholder 2"/>
          <p:cNvSpPr>
            <a:spLocks noGrp="1"/>
          </p:cNvSpPr>
          <p:nvPr>
            <p:ph type="body" idx="1"/>
          </p:nvPr>
        </p:nvSpPr>
        <p:spPr/>
        <p:txBody>
          <a:bodyPr/>
          <a:lstStyle/>
          <a:p>
            <a:r>
              <a:t>【例題9】1) 	【他動詞と自動詞で誤りやすい動詞】生徒たちは日本の将来について話し合った。</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【例題10】The carpet was (    ) in the living room.	1) lay	2) lied	3) lain	4) laid</a:t>
            </a:r>
          </a:p>
        </p:txBody>
      </p:sp>
      <p:sp>
        <p:nvSpPr>
          <p:cNvPr id="3" name="Text Placeholder 2"/>
          <p:cNvSpPr>
            <a:spLocks noGrp="1"/>
          </p:cNvSpPr>
          <p:nvPr>
            <p:ph type="body" idx="1"/>
          </p:nvPr>
        </p:nvSpPr>
        <p:spPr/>
        <p:txBody>
          <a:bodyPr/>
          <a:lstStyle/>
          <a:p>
            <a:r>
              <a:t>【例題10】4) 	【他動詞layと自動詞lie】そのカーペットは居間に敷かれていた。</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【例題11】Some drugs can (    ) you harm.	1) take	2) do	3) feel	4) help</a:t>
            </a:r>
          </a:p>
        </p:txBody>
      </p:sp>
      <p:sp>
        <p:nvSpPr>
          <p:cNvPr id="3" name="Text Placeholder 2"/>
          <p:cNvSpPr>
            <a:spLocks noGrp="1"/>
          </p:cNvSpPr>
          <p:nvPr>
            <p:ph type="body" idx="1"/>
          </p:nvPr>
        </p:nvSpPr>
        <p:spPr/>
        <p:txBody>
          <a:bodyPr/>
          <a:lstStyle/>
          <a:p>
            <a:r>
              <a:t>【例題11】2) 	【二重目的語をとる注意すべき動詞】害を及ぼす可能性のある薬もある。</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【例題12】I asked him how to answer the question, but he didn't (    ).	1) explain me it	2) explain it me	3) explain to me it	4) explain it to me</a:t>
            </a:r>
          </a:p>
        </p:txBody>
      </p:sp>
      <p:sp>
        <p:nvSpPr>
          <p:cNvPr id="3" name="Text Placeholder 2"/>
          <p:cNvSpPr>
            <a:spLocks noGrp="1"/>
          </p:cNvSpPr>
          <p:nvPr>
            <p:ph type="body" idx="1"/>
          </p:nvPr>
        </p:nvSpPr>
        <p:spPr/>
        <p:txBody>
          <a:bodyPr/>
          <a:lstStyle/>
          <a:p>
            <a:r>
              <a:t>【例題12】4) 	【explainの用法- explain A to B】私は彼にその問題をどう解くのか尋ねたが，彼は私にそれを説明してくれなかった。</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【例題4】My mother wants to have the wall (    ).	1) repainting	2) repaint	3) repainted	4) repaints</a:t>
            </a:r>
          </a:p>
        </p:txBody>
      </p:sp>
      <p:sp>
        <p:nvSpPr>
          <p:cNvPr id="3" name="Text Placeholder 2"/>
          <p:cNvSpPr>
            <a:spLocks noGrp="1"/>
          </p:cNvSpPr>
          <p:nvPr>
            <p:ph type="body" idx="1"/>
          </p:nvPr>
        </p:nvSpPr>
        <p:spPr/>
        <p:txBody>
          <a:bodyPr/>
          <a:lstStyle/>
          <a:p>
            <a:r>
              <a:t>【例題4】3) 	【 have A done─過去分詞が補語】母は壁を塗りなおしてもらいたいと思っている。</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【例題13】He is absent today, so I'll (    ) him the story later.	1) say	2) tell	3) speak	4) talk</a:t>
            </a:r>
          </a:p>
        </p:txBody>
      </p:sp>
      <p:sp>
        <p:nvSpPr>
          <p:cNvPr id="3" name="Text Placeholder 2"/>
          <p:cNvSpPr>
            <a:spLocks noGrp="1"/>
          </p:cNvSpPr>
          <p:nvPr>
            <p:ph type="body" idx="1"/>
          </p:nvPr>
        </p:nvSpPr>
        <p:spPr/>
        <p:txBody>
          <a:bodyPr/>
          <a:lstStyle/>
          <a:p>
            <a:r>
              <a:t>【例題13】2) 	【tell / say / speak / talkの用法】彼は今日休んでいるので，私が後で彼にその話を伝えておきます。</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【例題14】This picture (    ) me of my childhood.	1) reminds	2) remembers	3) recalls	4) memorizes</a:t>
            </a:r>
          </a:p>
        </p:txBody>
      </p:sp>
      <p:sp>
        <p:nvSpPr>
          <p:cNvPr id="3" name="Text Placeholder 2"/>
          <p:cNvSpPr>
            <a:spLocks noGrp="1"/>
          </p:cNvSpPr>
          <p:nvPr>
            <p:ph type="body" idx="1"/>
          </p:nvPr>
        </p:nvSpPr>
        <p:spPr/>
        <p:txBody>
          <a:bodyPr/>
          <a:lstStyle/>
          <a:p>
            <a:r>
              <a:t>【例題14】1) 	【remindの用法- remind A of B】この写真を見ると，私は子どものころのことを思い出す。</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【例題15】Nancy was (    ) of her new bag.	1) robbed	2) stolen	3) taken	4) made</a:t>
            </a:r>
          </a:p>
        </p:txBody>
      </p:sp>
      <p:sp>
        <p:nvSpPr>
          <p:cNvPr id="3" name="Text Placeholder 2"/>
          <p:cNvSpPr>
            <a:spLocks noGrp="1"/>
          </p:cNvSpPr>
          <p:nvPr>
            <p:ph type="body" idx="1"/>
          </p:nvPr>
        </p:nvSpPr>
        <p:spPr/>
        <p:txBody>
          <a:bodyPr/>
          <a:lstStyle/>
          <a:p>
            <a:r>
              <a:t>【例題15】1) 	【「S＋V＋A＋of＋B」の形をとる動詞】ナンシーは新しいバッグを盗まれた。</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【例題16】Nothing (    ) her from becoming a singer.	1) avoided	2) ended	3) made	4) stopped演習問題（1）空所に入れるのに最も適切な語句を，下の1)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【例題16】4) 	【その他の「S＋V＋A＋前置詞＋B」の形をとる動詞】何事も彼女が歌手になるのをとめられなかった。（1）</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Don't climb up that ladder!  It doesn't look (      ).	1) safe	2) safely	3) in safety	4) safety	（福岡大）</a:t>
            </a:r>
          </a:p>
        </p:txBody>
      </p:sp>
      <p:sp>
        <p:nvSpPr>
          <p:cNvPr id="3" name="Text Placeholder 2"/>
          <p:cNvSpPr>
            <a:spLocks noGrp="1"/>
          </p:cNvSpPr>
          <p:nvPr>
            <p:ph type="body" idx="1"/>
          </p:nvPr>
        </p:nvSpPr>
        <p:spPr/>
        <p:txBody>
          <a:bodyPr/>
          <a:lstStyle/>
          <a:p>
            <a:r>
              <a:t>1.	1) 	あのはしごには上らないように！それは安全そうに見えません。例題8</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When she tried to bake a cake, something went (      ) and it tasted terrible.	1) on	2) in	3) wrong	4) out	（東京家政大）</a:t>
            </a:r>
          </a:p>
        </p:txBody>
      </p:sp>
      <p:sp>
        <p:nvSpPr>
          <p:cNvPr id="3" name="Text Placeholder 2"/>
          <p:cNvSpPr>
            <a:spLocks noGrp="1"/>
          </p:cNvSpPr>
          <p:nvPr>
            <p:ph type="body" idx="1"/>
          </p:nvPr>
        </p:nvSpPr>
        <p:spPr/>
        <p:txBody>
          <a:bodyPr/>
          <a:lstStyle/>
          <a:p>
            <a:r>
              <a:t>2.	3) 	彼女がケーキを焼こうとしていたとき，何かがうまくいかずに，ケーキはひどい味になってしまった。例題8</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"Will you (      ) me?" is a common way to propose to a woman in English.	1) marry	2) get married	3)  be married to	4) marry with	（関西学院大）</a:t>
            </a:r>
          </a:p>
        </p:txBody>
      </p:sp>
      <p:sp>
        <p:nvSpPr>
          <p:cNvPr id="3" name="Text Placeholder 2"/>
          <p:cNvSpPr>
            <a:spLocks noGrp="1"/>
          </p:cNvSpPr>
          <p:nvPr>
            <p:ph type="body" idx="1"/>
          </p:nvPr>
        </p:nvSpPr>
        <p:spPr/>
        <p:txBody>
          <a:bodyPr/>
          <a:lstStyle/>
          <a:p>
            <a:r>
              <a:t>3.	1) 	"Will you marry me?"は，英語で女性にプロポーズする一般的な言い方です。例題9</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Our class discussed (      ) arising from poverty.	1) the global issues	2) around the global issues	3) on the global issues	4) over the global issues	（中央大）</a:t>
            </a:r>
          </a:p>
        </p:txBody>
      </p:sp>
      <p:sp>
        <p:nvSpPr>
          <p:cNvPr id="3" name="Text Placeholder 2"/>
          <p:cNvSpPr>
            <a:spLocks noGrp="1"/>
          </p:cNvSpPr>
          <p:nvPr>
            <p:ph type="body" idx="1"/>
          </p:nvPr>
        </p:nvSpPr>
        <p:spPr/>
        <p:txBody>
          <a:bodyPr/>
          <a:lstStyle/>
          <a:p>
            <a:r>
              <a:t>4.	1) 	私たちのクラスでは，貧困から生じる世界規模の問題について話し合った。例題9</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Many people say to me, "You really (      ) your mother."	1) are resembling	2) resemble	3) resemble like	4) resemble to	（大阪電通大）</a:t>
            </a:r>
          </a:p>
        </p:txBody>
      </p:sp>
      <p:sp>
        <p:nvSpPr>
          <p:cNvPr id="3" name="Text Placeholder 2"/>
          <p:cNvSpPr>
            <a:spLocks noGrp="1"/>
          </p:cNvSpPr>
          <p:nvPr>
            <p:ph type="body" idx="1"/>
          </p:nvPr>
        </p:nvSpPr>
        <p:spPr/>
        <p:txBody>
          <a:bodyPr/>
          <a:lstStyle/>
          <a:p>
            <a:r>
              <a:t>5.	2) 	多くの人が私に「あなたは，本当にお母さんにそっくりですね」と言う。例題9</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The storm was (      ) our town.	1) approaching	2) coming	3) arriving	4) getting	（東亜大）</a:t>
            </a:r>
          </a:p>
        </p:txBody>
      </p:sp>
      <p:sp>
        <p:nvSpPr>
          <p:cNvPr id="3" name="Text Placeholder 2"/>
          <p:cNvSpPr>
            <a:spLocks noGrp="1"/>
          </p:cNvSpPr>
          <p:nvPr>
            <p:ph type="body" idx="1"/>
          </p:nvPr>
        </p:nvSpPr>
        <p:spPr/>
        <p:txBody>
          <a:bodyPr/>
          <a:lstStyle/>
          <a:p>
            <a:r>
              <a:t>6.	1) 	あらしが私たちの町に接近していた。例題9</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【例題5】My parents let me (    ) to a concert last night.	1) to go	2) go	3) going	4) went</a:t>
            </a:r>
          </a:p>
        </p:txBody>
      </p:sp>
      <p:sp>
        <p:nvSpPr>
          <p:cNvPr id="3" name="Text Placeholder 2"/>
          <p:cNvSpPr>
            <a:spLocks noGrp="1"/>
          </p:cNvSpPr>
          <p:nvPr>
            <p:ph type="body" idx="1"/>
          </p:nvPr>
        </p:nvSpPr>
        <p:spPr/>
        <p:txBody>
          <a:bodyPr/>
          <a:lstStyle/>
          <a:p>
            <a:r>
              <a:t>【例題5】2) 	【「S＋V＋O＋do」の形をとる動詞】両親は昨夜，私がコンサートに行くのを許してくれた。</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You'll have to apologize to your father (      ) breaking that glass.	1) with	2) in	3) by	4) for	（桜美林大）</a:t>
            </a:r>
          </a:p>
        </p:txBody>
      </p:sp>
      <p:sp>
        <p:nvSpPr>
          <p:cNvPr id="3" name="Text Placeholder 2"/>
          <p:cNvSpPr>
            <a:spLocks noGrp="1"/>
          </p:cNvSpPr>
          <p:nvPr>
            <p:ph type="body" idx="1"/>
          </p:nvPr>
        </p:nvSpPr>
        <p:spPr/>
        <p:txBody>
          <a:bodyPr/>
          <a:lstStyle/>
          <a:p>
            <a:r>
              <a:t>7.	4) 	あなたは，そのガラスを割ったことでお父さんに謝らなければならないだろう。例題9</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A: When will it be convenient to come here?	B: Any time will (      ).	1) good	2) be well	3) be	4) do	（流通経済大）</a:t>
            </a:r>
          </a:p>
        </p:txBody>
      </p:sp>
      <p:sp>
        <p:nvSpPr>
          <p:cNvPr id="3" name="Text Placeholder 2"/>
          <p:cNvSpPr>
            <a:spLocks noGrp="1"/>
          </p:cNvSpPr>
          <p:nvPr>
            <p:ph type="body" idx="1"/>
          </p:nvPr>
        </p:nvSpPr>
        <p:spPr/>
        <p:txBody>
          <a:bodyPr/>
          <a:lstStyle/>
          <a:p>
            <a:r>
              <a:t>8.	4) 	A：こちらにいらっしゃるのにご都合がよろしいのはいつですか。		B：いつでもかまいません。例題9</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Because of the noise, Tom had to (      ) his voice to be heard.	1) rise	2) raise	3) heighten	4) stand	（芝浦工大）</a:t>
            </a:r>
          </a:p>
        </p:txBody>
      </p:sp>
      <p:sp>
        <p:nvSpPr>
          <p:cNvPr id="3" name="Text Placeholder 2"/>
          <p:cNvSpPr>
            <a:spLocks noGrp="1"/>
          </p:cNvSpPr>
          <p:nvPr>
            <p:ph type="body" idx="1"/>
          </p:nvPr>
        </p:nvSpPr>
        <p:spPr/>
        <p:txBody>
          <a:bodyPr/>
          <a:lstStyle/>
          <a:p>
            <a:r>
              <a:t>9.	2) 	騒音のため，トムは（相手に）聞こえるように声を張り上げなければならなかった。例題10</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After some hesitation, he (      ) the book on the desk.	1) laid	2) lied	3) lay	4) lain	（東亜大）</a:t>
            </a:r>
          </a:p>
        </p:txBody>
      </p:sp>
      <p:sp>
        <p:nvSpPr>
          <p:cNvPr id="3" name="Text Placeholder 2"/>
          <p:cNvSpPr>
            <a:spLocks noGrp="1"/>
          </p:cNvSpPr>
          <p:nvPr>
            <p:ph type="body" idx="1"/>
          </p:nvPr>
        </p:nvSpPr>
        <p:spPr/>
        <p:txBody>
          <a:bodyPr/>
          <a:lstStyle/>
          <a:p>
            <a:r>
              <a:t>10.	1) 	ちょっとためらった後，彼はその本を机に置いた。例題10</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Very tired, I felt like (      ) on the bed.	1) being lain	2) laying	3) lying	4) lying myself	（実践女大）</a:t>
            </a:r>
          </a:p>
        </p:txBody>
      </p:sp>
      <p:sp>
        <p:nvSpPr>
          <p:cNvPr id="3" name="Text Placeholder 2"/>
          <p:cNvSpPr>
            <a:spLocks noGrp="1"/>
          </p:cNvSpPr>
          <p:nvPr>
            <p:ph type="body" idx="1"/>
          </p:nvPr>
        </p:nvSpPr>
        <p:spPr/>
        <p:txBody>
          <a:bodyPr/>
          <a:lstStyle/>
          <a:p>
            <a:r>
              <a:t>11.	3) 	私はとても疲れていたので，ベッドで横になりたい気分だった。例題10</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Did the typhoon (      ) any harm to your house?	1) do	2) give	3) put	4) set	（千葉商大）</a:t>
            </a:r>
          </a:p>
        </p:txBody>
      </p:sp>
      <p:sp>
        <p:nvSpPr>
          <p:cNvPr id="3" name="Text Placeholder 2"/>
          <p:cNvSpPr>
            <a:spLocks noGrp="1"/>
          </p:cNvSpPr>
          <p:nvPr>
            <p:ph type="body" idx="1"/>
          </p:nvPr>
        </p:nvSpPr>
        <p:spPr/>
        <p:txBody>
          <a:bodyPr/>
          <a:lstStyle/>
          <a:p>
            <a:r>
              <a:t>12.	1) 	その台風は，あなたの家になにか被害をもたらしましたか。例題11</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Could you do (      ) ?	1) me a favor	2) for my being a favor	3) a favor to me	4) favoring of me	（関西学院大）</a:t>
            </a:r>
          </a:p>
        </p:txBody>
      </p:sp>
      <p:sp>
        <p:nvSpPr>
          <p:cNvPr id="3" name="Text Placeholder 2"/>
          <p:cNvSpPr>
            <a:spLocks noGrp="1"/>
          </p:cNvSpPr>
          <p:nvPr>
            <p:ph type="body" idx="1"/>
          </p:nvPr>
        </p:nvSpPr>
        <p:spPr/>
        <p:txBody>
          <a:bodyPr/>
          <a:lstStyle/>
          <a:p>
            <a:r>
              <a:t>13.	1) 	お願いを聞いてもらえないでしょうか。例題11</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If I buy a second-hand computer, it will (      ) me hundreds of dollars.	1) add	2) help	3) keep	4) save	（センター試験）</a:t>
            </a:r>
          </a:p>
        </p:txBody>
      </p:sp>
      <p:sp>
        <p:nvSpPr>
          <p:cNvPr id="3" name="Text Placeholder 2"/>
          <p:cNvSpPr>
            <a:spLocks noGrp="1"/>
          </p:cNvSpPr>
          <p:nvPr>
            <p:ph type="body" idx="1"/>
          </p:nvPr>
        </p:nvSpPr>
        <p:spPr/>
        <p:txBody>
          <a:bodyPr/>
          <a:lstStyle/>
          <a:p>
            <a:r>
              <a:t>14.	4) 	もし中古のコンピュータを買えば，私は，数百ドル節約することになる。例題11</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This computer cost (      ) my whole salary last month.	1) me	2) to me	3) of me	4) for me	（京都産大）</a:t>
            </a:r>
          </a:p>
        </p:txBody>
      </p:sp>
      <p:sp>
        <p:nvSpPr>
          <p:cNvPr id="3" name="Text Placeholder 2"/>
          <p:cNvSpPr>
            <a:spLocks noGrp="1"/>
          </p:cNvSpPr>
          <p:nvPr>
            <p:ph type="body" idx="1"/>
          </p:nvPr>
        </p:nvSpPr>
        <p:spPr/>
        <p:txBody>
          <a:bodyPr/>
          <a:lstStyle/>
          <a:p>
            <a:r>
              <a:t>15.	1) 	このコンピュータには，私の先月の全給料分の金額がかかった。例題11</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The landlord of the apartment (      ) him about 90,000 yen per month in rent.	1) costs	2) charges	3) takes	4) pays	（東京家政大）</a:t>
            </a:r>
          </a:p>
        </p:txBody>
      </p:sp>
      <p:sp>
        <p:nvSpPr>
          <p:cNvPr id="3" name="Text Placeholder 2"/>
          <p:cNvSpPr>
            <a:spLocks noGrp="1"/>
          </p:cNvSpPr>
          <p:nvPr>
            <p:ph type="body" idx="1"/>
          </p:nvPr>
        </p:nvSpPr>
        <p:spPr/>
        <p:txBody>
          <a:bodyPr/>
          <a:lstStyle/>
          <a:p>
            <a:r>
              <a:t>16.	2) 	アパートの家主は，彼に家賃として月に約9万円請求します。例題11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【例題6】Our coach wants us (    ) soccer every day.		1) to practice	2) to practicing	3) practice	4) for practicing</a:t>
            </a:r>
          </a:p>
        </p:txBody>
      </p:sp>
      <p:sp>
        <p:nvSpPr>
          <p:cNvPr id="3" name="Text Placeholder 2"/>
          <p:cNvSpPr>
            <a:spLocks noGrp="1"/>
          </p:cNvSpPr>
          <p:nvPr>
            <p:ph type="body" idx="1"/>
          </p:nvPr>
        </p:nvSpPr>
        <p:spPr/>
        <p:txBody>
          <a:bodyPr/>
          <a:lstStyle/>
          <a:p>
            <a:r>
              <a:t>【例題6】1) 	【「S＋V＋O＋to do」の形をとる動詞】コーチは私たちに，毎日サッカーの練習をすることを望んでいる。</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I don't have a pen with me.  Can you (      ) me one, please?	1) lend	2) borrow	3)  rent	4) hire	（高崎経大）</a:t>
            </a:r>
          </a:p>
        </p:txBody>
      </p:sp>
      <p:sp>
        <p:nvSpPr>
          <p:cNvPr id="3" name="Text Placeholder 2"/>
          <p:cNvSpPr>
            <a:spLocks noGrp="1"/>
          </p:cNvSpPr>
          <p:nvPr>
            <p:ph type="body" idx="1"/>
          </p:nvPr>
        </p:nvSpPr>
        <p:spPr/>
        <p:txBody>
          <a:bodyPr/>
          <a:lstStyle/>
          <a:p>
            <a:r>
              <a:t>17.	1) 	私は今，ペンを持ち合わせていません。ペンを貸してくれませんか。例題11</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18. We (      ) the problem till late at night.	1) talked with	2) talked	3) talked about	4) talked to	（桃山学院大）</a:t>
            </a:r>
          </a:p>
        </p:txBody>
      </p:sp>
      <p:sp>
        <p:nvSpPr>
          <p:cNvPr id="3" name="Text Placeholder 2"/>
          <p:cNvSpPr>
            <a:spLocks noGrp="1"/>
          </p:cNvSpPr>
          <p:nvPr>
            <p:ph type="body" idx="1"/>
          </p:nvPr>
        </p:nvSpPr>
        <p:spPr/>
        <p:txBody>
          <a:bodyPr/>
          <a:lstStyle/>
          <a:p>
            <a:r>
              <a:t>18.	3) 	私たちは夜遅くまでその問題について話し合った。例題13</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19. I don't know why they told me (      ) on the corner.  The bus stop was in the middle of the block.	1) having to wait	2) to be waited	3) to have waited	4) to wait	（センター試験）</a:t>
            </a:r>
          </a:p>
        </p:txBody>
      </p:sp>
      <p:sp>
        <p:nvSpPr>
          <p:cNvPr id="3" name="Text Placeholder 2"/>
          <p:cNvSpPr>
            <a:spLocks noGrp="1"/>
          </p:cNvSpPr>
          <p:nvPr>
            <p:ph type="body" idx="1"/>
          </p:nvPr>
        </p:nvSpPr>
        <p:spPr/>
        <p:txBody>
          <a:bodyPr/>
          <a:lstStyle/>
          <a:p>
            <a:r>
              <a:t>19.	4) 	なぜ彼らがその角で待つように私に言ったのかわかりません。バス停はそのブロックの中間にありました。例題13</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 What did he (      ) to you?  Anything interesting?	1) ask	2) say	3) talk	4) tell	（学習院大）</a:t>
            </a:r>
          </a:p>
        </p:txBody>
      </p:sp>
      <p:sp>
        <p:nvSpPr>
          <p:cNvPr id="3" name="Text Placeholder 2"/>
          <p:cNvSpPr>
            <a:spLocks noGrp="1"/>
          </p:cNvSpPr>
          <p:nvPr>
            <p:ph type="body" idx="1"/>
          </p:nvPr>
        </p:nvSpPr>
        <p:spPr/>
        <p:txBody>
          <a:bodyPr/>
          <a:lstStyle/>
          <a:p>
            <a:r>
              <a:t>20.	2) 	彼はきみに何を言いましたか。何かおもしろいことですか。例題13</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The seven o'clock news (      ) it's going to rain.	1) say	2) says	3) was said	4) are saying	（獨協大）</a:t>
            </a:r>
          </a:p>
        </p:txBody>
      </p:sp>
      <p:sp>
        <p:nvSpPr>
          <p:cNvPr id="3" name="Text Placeholder 2"/>
          <p:cNvSpPr>
            <a:spLocks noGrp="1"/>
          </p:cNvSpPr>
          <p:nvPr>
            <p:ph type="body" idx="1"/>
          </p:nvPr>
        </p:nvSpPr>
        <p:spPr/>
        <p:txBody>
          <a:bodyPr/>
          <a:lstStyle/>
          <a:p>
            <a:r>
              <a:t>21.	2) 	7時のニュースによると，雨が降るそうだ。例題13</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Can you (      ) me which one is his?	1) talk	2) speak	3) say	4) tell	（高千穂商大）</a:t>
            </a:r>
          </a:p>
        </p:txBody>
      </p:sp>
      <p:sp>
        <p:nvSpPr>
          <p:cNvPr id="3" name="Text Placeholder 2"/>
          <p:cNvSpPr>
            <a:spLocks noGrp="1"/>
          </p:cNvSpPr>
          <p:nvPr>
            <p:ph type="body" idx="1"/>
          </p:nvPr>
        </p:nvSpPr>
        <p:spPr/>
        <p:txBody>
          <a:bodyPr/>
          <a:lstStyle/>
          <a:p>
            <a:r>
              <a:t>22.	4) 	どちらが彼のものか教えてくれませんか。例題13</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It is very difficult for me to (      ) this matter.	1) discuss about	2) talk	3) speak about	4) tell	（東北学院大）</a:t>
            </a:r>
          </a:p>
        </p:txBody>
      </p:sp>
      <p:sp>
        <p:nvSpPr>
          <p:cNvPr id="3" name="Text Placeholder 2"/>
          <p:cNvSpPr>
            <a:spLocks noGrp="1"/>
          </p:cNvSpPr>
          <p:nvPr>
            <p:ph type="body" idx="1"/>
          </p:nvPr>
        </p:nvSpPr>
        <p:spPr/>
        <p:txBody>
          <a:bodyPr/>
          <a:lstStyle/>
          <a:p>
            <a:r>
              <a:t>23.	3) 	このことについて話をするのは，私にはとても難しい。例題13</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When I look at this picture, it always (      ) me of my grandmother.	1) recalls	2) reminds	3) remembers	4) recognizes	（昭和女大）</a:t>
            </a:r>
          </a:p>
        </p:txBody>
      </p:sp>
      <p:sp>
        <p:nvSpPr>
          <p:cNvPr id="3" name="Text Placeholder 2"/>
          <p:cNvSpPr>
            <a:spLocks noGrp="1"/>
          </p:cNvSpPr>
          <p:nvPr>
            <p:ph type="body" idx="1"/>
          </p:nvPr>
        </p:nvSpPr>
        <p:spPr/>
        <p:txBody>
          <a:bodyPr/>
          <a:lstStyle/>
          <a:p>
            <a:r>
              <a:t>24.	2) 	この絵を見ると，私はいつも祖母のことを思い出す。例題14</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Please inform (      ) the economic situation in China after you get there.	1) me of	2) me	3) for me about	4) to me	（桃山学院大）</a:t>
            </a:r>
          </a:p>
        </p:txBody>
      </p:sp>
      <p:sp>
        <p:nvSpPr>
          <p:cNvPr id="3" name="Text Placeholder 2"/>
          <p:cNvSpPr>
            <a:spLocks noGrp="1"/>
          </p:cNvSpPr>
          <p:nvPr>
            <p:ph type="body" idx="1"/>
          </p:nvPr>
        </p:nvSpPr>
        <p:spPr/>
        <p:txBody>
          <a:bodyPr/>
          <a:lstStyle/>
          <a:p>
            <a:r>
              <a:t>25.	1) 	中国に到着後，現地の経済状況を私に知らせてください。例題14</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Someone has robbed us (      ) all our money.	1) from	2) at	3) by	4) of	（上智大）</a:t>
            </a:r>
          </a:p>
        </p:txBody>
      </p:sp>
      <p:sp>
        <p:nvSpPr>
          <p:cNvPr id="3" name="Text Placeholder 2"/>
          <p:cNvSpPr>
            <a:spLocks noGrp="1"/>
          </p:cNvSpPr>
          <p:nvPr>
            <p:ph type="body" idx="1"/>
          </p:nvPr>
        </p:nvSpPr>
        <p:spPr/>
        <p:txBody>
          <a:bodyPr/>
          <a:lstStyle/>
          <a:p>
            <a:r>
              <a:t>26.	4) 	何者かが私たちの金を全部盗んだ。例題15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【例題7】The policeman ordered that I (    ) him my license.	1) showed	2) shows	3) show	4) to show演習問題（1）空所に入れるのに最も適切な語句を，下の1) 〜4) から一つずつ選びなさい。</a:t>
            </a:r>
          </a:p>
        </p:txBody>
      </p:sp>
      <p:sp>
        <p:nvSpPr>
          <p:cNvPr id="3" name="Text Placeholder 2"/>
          <p:cNvSpPr>
            <a:spLocks noGrp="1"/>
          </p:cNvSpPr>
          <p:nvPr>
            <p:ph type="body" idx="1"/>
          </p:nvPr>
        </p:nvSpPr>
        <p:spPr/>
        <p:txBody>
          <a:bodyPr/>
          <a:lstStyle/>
          <a:p>
            <a:r>
              <a:t>【例題7】3) 	【「that S (should)＋原形」の形を目的語にとる動詞】警官は私に免許証を見せるように命じた。（1）</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A train crash prevented him (      ) the meeting.	1) attended	2) by attending	3) from attending	4) to attend	（大阪電通大）</a:t>
            </a:r>
          </a:p>
        </p:txBody>
      </p:sp>
      <p:sp>
        <p:nvSpPr>
          <p:cNvPr id="3" name="Text Placeholder 2"/>
          <p:cNvSpPr>
            <a:spLocks noGrp="1"/>
          </p:cNvSpPr>
          <p:nvPr>
            <p:ph type="body" idx="1"/>
          </p:nvPr>
        </p:nvSpPr>
        <p:spPr/>
        <p:txBody>
          <a:bodyPr/>
          <a:lstStyle/>
          <a:p>
            <a:r>
              <a:t>27.	3) 	列車事故のせいで，彼はその会合に出席できなかった。例題16</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28. The man built a fire in order to keep his hands (      ) freezing.	1) from	2) out of	3) away	4) for	（国士舘大）</a:t>
            </a:r>
          </a:p>
        </p:txBody>
      </p:sp>
      <p:sp>
        <p:nvSpPr>
          <p:cNvPr id="3" name="Text Placeholder 2"/>
          <p:cNvSpPr>
            <a:spLocks noGrp="1"/>
          </p:cNvSpPr>
          <p:nvPr>
            <p:ph type="body" idx="1"/>
          </p:nvPr>
        </p:nvSpPr>
        <p:spPr/>
        <p:txBody>
          <a:bodyPr/>
          <a:lstStyle/>
          <a:p>
            <a:r>
              <a:t>28.	1) 	その男は両手がこごえないように火をおこした。例題16</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29. Minors are prohibited (      ) smoking in our country.	1) for	2) from	3) in	4) of	（千葉商大）</a:t>
            </a:r>
          </a:p>
        </p:txBody>
      </p:sp>
      <p:sp>
        <p:nvSpPr>
          <p:cNvPr id="3" name="Text Placeholder 2"/>
          <p:cNvSpPr>
            <a:spLocks noGrp="1"/>
          </p:cNvSpPr>
          <p:nvPr>
            <p:ph type="body" idx="1"/>
          </p:nvPr>
        </p:nvSpPr>
        <p:spPr/>
        <p:txBody>
          <a:bodyPr/>
          <a:lstStyle/>
          <a:p>
            <a:r>
              <a:t>29.	2) 	私たちの国では，未成年者の喫煙を禁じている。例題16</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30. A few minutes' walk (      ) me to the ruins of Olympia.	1) arrived	2) brought	3) came	4) reached	（南山大）（2）次の英文の下線部には誤っている箇所がそれぞれ一つずつある。その番号を指摘した上で，正しい形に直しなさい。</a:t>
            </a:r>
          </a:p>
        </p:txBody>
      </p:sp>
      <p:sp>
        <p:nvSpPr>
          <p:cNvPr id="3" name="Text Placeholder 2"/>
          <p:cNvSpPr>
            <a:spLocks noGrp="1"/>
          </p:cNvSpPr>
          <p:nvPr>
            <p:ph type="body" idx="1"/>
          </p:nvPr>
        </p:nvSpPr>
        <p:spPr/>
        <p:txBody>
          <a:bodyPr/>
          <a:lstStyle/>
          <a:p>
            <a:r>
              <a:t>30.	2) 	数分歩くと，私はオリンピアの遺跡にたどり着いた。例題16（2）</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The value of the yen declines as the rate of inflation raises.	（早稲田大）</a:t>
            </a:r>
          </a:p>
        </p:txBody>
      </p:sp>
      <p:sp>
        <p:nvSpPr>
          <p:cNvPr id="3" name="Text Placeholder 2"/>
          <p:cNvSpPr>
            <a:spLocks noGrp="1"/>
          </p:cNvSpPr>
          <p:nvPr>
            <p:ph type="body" idx="1"/>
          </p:nvPr>
        </p:nvSpPr>
        <p:spPr/>
        <p:txBody>
          <a:bodyPr/>
          <a:lstStyle/>
          <a:p>
            <a:r>
              <a:t>1.	4) 	(→rises)		インフレが高まるにつれて，円の価値は下落する。例題10</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When I graduated the high school, I was so exhausted that I decided to go to university to rest for four years.	（上智大）</a:t>
            </a:r>
          </a:p>
        </p:txBody>
      </p:sp>
      <p:sp>
        <p:nvSpPr>
          <p:cNvPr id="3" name="Text Placeholder 2"/>
          <p:cNvSpPr>
            <a:spLocks noGrp="1"/>
          </p:cNvSpPr>
          <p:nvPr>
            <p:ph type="body" idx="1"/>
          </p:nvPr>
        </p:nvSpPr>
        <p:spPr/>
        <p:txBody>
          <a:bodyPr/>
          <a:lstStyle/>
          <a:p>
            <a:r>
              <a:t>2.	1) 	(→I graduated from high school)		高校を卒業したとき，私はとても疲れきっていたので，4年間休むために大学へ行くことに決めた。例題9</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While the proposal seemed acceptably to student leaders, the president considered it impractical.	（成蹊大）</a:t>
            </a:r>
          </a:p>
        </p:txBody>
      </p:sp>
      <p:sp>
        <p:nvSpPr>
          <p:cNvPr id="3" name="Text Placeholder 2"/>
          <p:cNvSpPr>
            <a:spLocks noGrp="1"/>
          </p:cNvSpPr>
          <p:nvPr>
            <p:ph type="body" idx="1"/>
          </p:nvPr>
        </p:nvSpPr>
        <p:spPr/>
        <p:txBody>
          <a:bodyPr/>
          <a:lstStyle/>
          <a:p>
            <a:r>
              <a:t>3.	2) 	(→acceptable)		その提案は，学生の代表者たちには受け入れられそうなものだったが，学長はこれを非現実的なものと考えた。例題8</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Mary explained me how the new computer system worked at her school.	（明海大）（3）次の日本文の意味になるように，（　）内の語または語句を並べかえて英文を完成させなさい。</a:t>
            </a:r>
          </a:p>
        </p:txBody>
      </p:sp>
      <p:sp>
        <p:nvSpPr>
          <p:cNvPr id="3" name="Text Placeholder 2"/>
          <p:cNvSpPr>
            <a:spLocks noGrp="1"/>
          </p:cNvSpPr>
          <p:nvPr>
            <p:ph type="body" idx="1"/>
          </p:nvPr>
        </p:nvSpPr>
        <p:spPr/>
        <p:txBody>
          <a:bodyPr/>
          <a:lstStyle/>
          <a:p>
            <a:r>
              <a:t>4.	1) 	(→explained to me)		メアリーは，新しいコンピュータシステムが彼女の学校でどのように機能しているか，私に説明してくれた。例題12（3）</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病気のせいで，残念ながらあなたにお目にかかれませんでした。	Sickness ( of / pleasure / you / deprived / the / seeing / of / me ).	（姫路工大）</a:t>
            </a:r>
          </a:p>
        </p:txBody>
      </p:sp>
      <p:sp>
        <p:nvSpPr>
          <p:cNvPr id="3" name="Text Placeholder 2"/>
          <p:cNvSpPr>
            <a:spLocks noGrp="1"/>
          </p:cNvSpPr>
          <p:nvPr>
            <p:ph type="body" idx="1"/>
          </p:nvPr>
        </p:nvSpPr>
        <p:spPr/>
        <p:txBody>
          <a:bodyPr/>
          <a:lstStyle/>
          <a:p>
            <a:r>
              <a:t>1.	Sickness deprived me of the pleasure of seeing you. 例題15</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ちょっと考えてみれば，君が間違っていることが分かるでしょう。	A ( you are / that / wrong / little / will / you / consideration / tell ).	（東京家政大）</a:t>
            </a:r>
          </a:p>
        </p:txBody>
      </p:sp>
      <p:sp>
        <p:nvSpPr>
          <p:cNvPr id="3" name="Text Placeholder 2"/>
          <p:cNvSpPr>
            <a:spLocks noGrp="1"/>
          </p:cNvSpPr>
          <p:nvPr>
            <p:ph type="body" idx="1"/>
          </p:nvPr>
        </p:nvSpPr>
        <p:spPr/>
        <p:txBody>
          <a:bodyPr/>
          <a:lstStyle/>
          <a:p>
            <a:r>
              <a:t>2.	A little consideration will tell you that you are wrong. 例題13</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 promised (      ) at Tokyo Station by eight.	1) to be	2) being	3) in being	4) of being	（獨協大）</a:t>
            </a:r>
          </a:p>
        </p:txBody>
      </p:sp>
      <p:sp>
        <p:nvSpPr>
          <p:cNvPr id="3" name="Text Placeholder 2"/>
          <p:cNvSpPr>
            <a:spLocks noGrp="1"/>
          </p:cNvSpPr>
          <p:nvPr>
            <p:ph type="body" idx="1"/>
          </p:nvPr>
        </p:nvSpPr>
        <p:spPr/>
        <p:txBody>
          <a:bodyPr/>
          <a:lstStyle/>
          <a:p>
            <a:r>
              <a:t>1.	1) 	私は8時までには東京駅にいると約束した。例題1</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この曲がりくねった道を行けば美術館に出ます。	( this / will / you / take / the / to / road / museum / winding ).	（獨協大）</a:t>
            </a:r>
          </a:p>
        </p:txBody>
      </p:sp>
      <p:sp>
        <p:nvSpPr>
          <p:cNvPr id="3" name="Text Placeholder 2"/>
          <p:cNvSpPr>
            <a:spLocks noGrp="1"/>
          </p:cNvSpPr>
          <p:nvPr>
            <p:ph type="body" idx="1"/>
          </p:nvPr>
        </p:nvSpPr>
        <p:spPr/>
        <p:txBody>
          <a:bodyPr/>
          <a:lstStyle/>
          <a:p>
            <a:r>
              <a:t>3.	This winding road will take you to the museum. 例題16</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この本を読めば，ハーブ栽培に必要な知識が得られます。	( readers / this book / provide / will / the knowledge / with ) they need in order to plant herbs.	（武庫川女大）</a:t>
            </a:r>
          </a:p>
        </p:txBody>
      </p:sp>
      <p:sp>
        <p:nvSpPr>
          <p:cNvPr id="3" name="Text Placeholder 2"/>
          <p:cNvSpPr>
            <a:spLocks noGrp="1"/>
          </p:cNvSpPr>
          <p:nvPr>
            <p:ph type="body" idx="1"/>
          </p:nvPr>
        </p:nvSpPr>
        <p:spPr/>
        <p:txBody>
          <a:bodyPr/>
          <a:lstStyle/>
          <a:p>
            <a:r>
              <a:t>4.	This book will provide readers with the knowledge they need in order to plant herbs. 例題16</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この薬は君によく効くでしょう。	( medicine / will / you / do / this / good ).	（日本工大）</a:t>
            </a:r>
          </a:p>
        </p:txBody>
      </p:sp>
      <p:sp>
        <p:nvSpPr>
          <p:cNvPr id="3" name="Text Placeholder 2"/>
          <p:cNvSpPr>
            <a:spLocks noGrp="1"/>
          </p:cNvSpPr>
          <p:nvPr>
            <p:ph type="body" idx="1"/>
          </p:nvPr>
        </p:nvSpPr>
        <p:spPr/>
        <p:txBody>
          <a:bodyPr/>
          <a:lstStyle/>
          <a:p>
            <a:r>
              <a:t>5.	This medicine will do you good. 例題11</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パソコンのおかげで，大幅に時間と労力が省けます。	( a / us / spares / personal computer / time and / a lot of / energy ).	（神奈川工科大）</a:t>
            </a:r>
          </a:p>
        </p:txBody>
      </p:sp>
      <p:sp>
        <p:nvSpPr>
          <p:cNvPr id="3" name="Text Placeholder 2"/>
          <p:cNvSpPr>
            <a:spLocks noGrp="1"/>
          </p:cNvSpPr>
          <p:nvPr>
            <p:ph type="body" idx="1"/>
          </p:nvPr>
        </p:nvSpPr>
        <p:spPr/>
        <p:txBody>
          <a:bodyPr/>
          <a:lstStyle/>
          <a:p>
            <a:r>
              <a:t>6.	A personal computer spares us a lot of time and energy. 例題11</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時制空所に入れるのに最も適切な語句を，下の1) 〜4) から一つずつ選びなさい。</a:t>
            </a:r>
          </a:p>
        </p:txBody>
      </p:sp>
      <p:sp>
        <p:nvSpPr>
          <p:cNvPr id="3" name="Text Placeholder 2"/>
          <p:cNvSpPr>
            <a:spLocks noGrp="1"/>
          </p:cNvSpPr>
          <p:nvPr>
            <p:ph type="body" idx="1"/>
          </p:nvPr>
        </p:nvSpPr>
        <p:spPr/>
        <p:txBody>
          <a:bodyPr/>
          <a:lstStyle/>
          <a:p>
            <a:r>
              <a:t>3.時制</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【例題17】When I heard that she was married, I (    ) very surprised.	1) be	2) am	3) was	4) will be</a:t>
            </a:r>
          </a:p>
        </p:txBody>
      </p:sp>
      <p:sp>
        <p:nvSpPr>
          <p:cNvPr id="3" name="Text Placeholder 2"/>
          <p:cNvSpPr>
            <a:spLocks noGrp="1"/>
          </p:cNvSpPr>
          <p:nvPr>
            <p:ph type="body" idx="1"/>
          </p:nvPr>
        </p:nvSpPr>
        <p:spPr/>
        <p:txBody>
          <a:bodyPr/>
          <a:lstStyle/>
          <a:p>
            <a:r>
              <a:t>【例題17】3) 	【過去（現在・未来）時制の用法】彼女が結婚していると聞いたとき，私はとても驚いた。</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【例題18】She usually gets up at 6, but at this moment she (    ).	1) was sleeping	2) is sleeping	3) slept	4) sleeps</a:t>
            </a:r>
          </a:p>
        </p:txBody>
      </p:sp>
      <p:sp>
        <p:nvSpPr>
          <p:cNvPr id="3" name="Text Placeholder 2"/>
          <p:cNvSpPr>
            <a:spLocks noGrp="1"/>
          </p:cNvSpPr>
          <p:nvPr>
            <p:ph type="body" idx="1"/>
          </p:nvPr>
        </p:nvSpPr>
        <p:spPr/>
        <p:txBody>
          <a:bodyPr/>
          <a:lstStyle/>
          <a:p>
            <a:r>
              <a:t>【例題18】2) 	【進行形の用法】彼女はふつう6時に起きるが，今は眠っている。</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【例題19】Tom (    ) to the music club at school.	1) belongs	2) is belonging	3) is belonged	4) belong</a:t>
            </a:r>
          </a:p>
        </p:txBody>
      </p:sp>
      <p:sp>
        <p:nvSpPr>
          <p:cNvPr id="3" name="Text Placeholder 2"/>
          <p:cNvSpPr>
            <a:spLocks noGrp="1"/>
          </p:cNvSpPr>
          <p:nvPr>
            <p:ph type="body" idx="1"/>
          </p:nvPr>
        </p:nvSpPr>
        <p:spPr/>
        <p:txBody>
          <a:bodyPr/>
          <a:lstStyle/>
          <a:p>
            <a:r>
              <a:t>【例題19】1) 	【進行形にできない動詞】トムは学校で音楽部に所属している。</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【例題20】If David climbs Mt. Fuji tomorrow, he (    ) it three times.	1) climbs	2) has climbed	3) will have climbed	4) had climbed</a:t>
            </a:r>
          </a:p>
        </p:txBody>
      </p:sp>
      <p:sp>
        <p:nvSpPr>
          <p:cNvPr id="3" name="Text Placeholder 2"/>
          <p:cNvSpPr>
            <a:spLocks noGrp="1"/>
          </p:cNvSpPr>
          <p:nvPr>
            <p:ph type="body" idx="1"/>
          </p:nvPr>
        </p:nvSpPr>
        <p:spPr/>
        <p:txBody>
          <a:bodyPr/>
          <a:lstStyle/>
          <a:p>
            <a:r>
              <a:t>【例題20】3) 	【完了形の用法】もし明日デイビッドが富士山に登ったら，彼は３回それに登ったことになるだろう。</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【例題21】As the examination is near, Mike (    ) since this morning.	1) is studying	2) was studying	3) has been studying	4) had been studying</a:t>
            </a:r>
          </a:p>
        </p:txBody>
      </p:sp>
      <p:sp>
        <p:nvSpPr>
          <p:cNvPr id="3" name="Text Placeholder 2"/>
          <p:cNvSpPr>
            <a:spLocks noGrp="1"/>
          </p:cNvSpPr>
          <p:nvPr>
            <p:ph type="body" idx="1"/>
          </p:nvPr>
        </p:nvSpPr>
        <p:spPr/>
        <p:txBody>
          <a:bodyPr/>
          <a:lstStyle/>
          <a:p>
            <a:r>
              <a:t>【例題21】3) 	【完了進行形の用法】試験が近いので，マイクは今朝から勉強をし続けている。</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Tw Cen MT</vt:lpstr>
      <vt:lpstr>Office Theme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cp:revision>
  <dcterms:created xsi:type="dcterms:W3CDTF">2018-03-29T23:51:51Z</dcterms:created>
  <dcterms:modified xsi:type="dcterms:W3CDTF">2018-03-31T05:43:28Z</dcterms:modified>
</cp:coreProperties>
</file>