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verage-regular.fntdata"/><Relationship Id="rId14" Type="http://schemas.openxmlformats.org/officeDocument/2006/relationships/slide" Target="slides/slide10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Name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Research serverless architectures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Building app using AWS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Quick intro to AWS and serverless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Components of app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Finish with demo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Amazon Web Services 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Wide range of using their infrastructure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Build anything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Free tier, with boundaries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Model where the cloud provider manages servers 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Servers still required, term serverless is a misnomer. 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Cost, pay for what you use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Scalable, adjust capacity depending on needs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Infrequently used code: 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greater response latency, 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code is spun down when not in use,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at runtime it takes time to start up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Now look at application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is essentially a Youtube clone, user uploads a video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gateway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Access backend services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Endpoints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Get URLS to send requests which handles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Endpoints are a combination of resources, paths, and HTTP methods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Lets your run code on demand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 charge when not in use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Supports Java, Node.js, C#, and Python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Event sources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Gateway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videos to be transcoded will be uploaded to an S3 bucket. S3 stands for Simple Storage Service.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Convert media files into other formats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Supports popular media formats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Easiest to go over 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$2 over semester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 note: 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Select same region for each service 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Charges for transferring between regions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Application uploads file to S3 bucket using HTTP POST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S3 detects an object has been created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This S3 bucket has been configured to invoke a Lambda function when a file has been uploaded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The Lambda function prepares a job for the Elastic transcoder by specifying the input file and possible outputs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Transcode job is submitted to Elastic transcoder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Once the video is transcoded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It is saved to a separate S3 bucket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retrieve the files that have been transcoded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App sends HTTP GET request to API Gateway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Gateway handles request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Lambda function is invoked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List of videos in S3 bucket is returned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API Gateway sends a response back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HTTP POST operation adds the file to the specified S3 bucket.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Name of the bucket, globally unique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Host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	Requests do not need to be signed. They can be anonymous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Payload: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Key &amp; File are required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There are some optional form fields as well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 CORS configuration doesn’t allow POST uploads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CORS </a:t>
            </a:r>
            <a:endParaRPr/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Allows app in one domain to interact with resources in different domain</a:t>
            </a:r>
            <a:endParaRPr/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 will send preflight request to determine if they have permission</a:t>
            </a:r>
            <a:endParaRPr/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XML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Allowed Origin: * enables all origins to send requests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Allowed method: POST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MaxAgeSeconds: time browser can cache response for preflight request 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Allowed header: which headers are allowed in a preflight request</a:t>
            </a:r>
            <a:endParaRPr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to Lambda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Event property of S3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Type of event, ObjectCreated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Where to send, Lambda function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Specify Lambda, transcode-video function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Event object, JSON, includes: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Bucket name and ARN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Owner ID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key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invoked when object created in S3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Submits jobs to ETS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Index.js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8: </a:t>
            </a:r>
            <a:endParaRPr/>
          </a:p>
          <a:p>
            <a:pPr indent="45720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handler invoked by Lambda at runtime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Event, Pass event data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Context, while running we can get info about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Time remaining before timeout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CloudWatch logs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10: Key identifies the object in the bucket, it is the original file name. </a:t>
            </a:r>
            <a:endParaRPr/>
          </a:p>
          <a:p>
            <a:pPr indent="457200" lvl="0" marL="45720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Line 12: S3 key names are URL-encoded. Decodes and replaces + with spaces to get original name.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14: Removes the extension of the original key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17: This is the pipeline ID for the Elastic Transcoder. It is available after it has been created in AWS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21: System presets are used to specify the output of the Elastic transcoder. The premade presets are available in the AWS docs.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30: If the Elastic transcoder fails, it writes an error to CloudWatch via the callback function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Deploying to AWS</a:t>
            </a:r>
            <a:br>
              <a:rPr lang="en"/>
            </a:b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Package.json in same directory, predeploy and deploy scripts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Predeploy creates zip file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 sends zip file to AWS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main params, ARN of Lambda, and name of zip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ARN is unique ID when Lambda is made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To get objects from S3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Submit jobs to ETS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IAM Role, a way to grant permissions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If service needs same permissions, give role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Gateway, interface between backend and application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Endpoint, resource (path) &amp;method (type), HTTPS only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is appended to general URL of API.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sends request, request must be signed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Sign with AWS access key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execution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of data in API.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Request, how requests should look like, the gatekeeper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Defines header and body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Authorization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Validation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Query string parameters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 request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Integration type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HTTP endpoint existing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AWS Service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Lambda function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Lambda function to invoke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Region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Pass HTTP request data to lambda</a:t>
            </a:r>
            <a:endParaRPr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 response</a:t>
            </a:r>
            <a:endParaRPr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Defines how data is mapped into a format expected by the caller of the API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Returning result from Lambda function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JSON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response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Defines public interface that includes headers and body of the request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CORS header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Why can’t you invoke Lambda directly? Why use an API Gateway?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 There are two ways of invoking Lambda functions. One is to use the SDK, the other is to go through the API Gateway. If I use the SDK approach then the user would need to download a portion of the AWS SDK. The API Gateway also makes it harder for a stranger to abuse the system. However, I have it configured so only my user account has permissions.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 policy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Signature,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ws.amazon.com/architecture/icons/" TargetMode="External"/><Relationship Id="rId4" Type="http://schemas.openxmlformats.org/officeDocument/2006/relationships/hyperlink" Target="https://docs.aws.amazon.com/AmazonS3/latest/API/RESTObjectPOST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image" Target="../media/image8.png"/><Relationship Id="rId6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Relationship Id="rId7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Web Application Using Amazon Web Services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20225" y="23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-47725" y="1072600"/>
            <a:ext cx="9256500" cy="407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/>
        </p:nvSpPr>
        <p:spPr>
          <a:xfrm>
            <a:off x="311700" y="1179375"/>
            <a:ext cx="8729100" cy="3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Gateways on AWS | Manning. (n.d.). Retrieved April 12, 2018, from http://freecontent.manning.com/api-gateways-on-aws/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Simple Icons. (n.d.). Retrieved April 11, 2018,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https://aws.amazon.com/architecture/icons/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Cross-Origin Resource Sharing (CORS). (n.d.). Retrieved April 13, 2018, from https://docs.aws.amazon.com/AmazonS3/latest/dev/cors.html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Object. (n.d.). Retrieved April 13, 2018, from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https://docs.aws.amazon.com/AmazonS3/latest/API/RESTObjectPOST.html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Responsibility Model - Amazon Web Services (AWS). (n.d.). Retrieved April 14, 2018, from https://aws.amazon.com/compliance/shared-responsibility-model/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IAM? (n.d.). Retrieved April 13, 2018, from https://docs.aws.amazon.com/IAM/latest/UserGuide/introduction.html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20225" y="23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and Serverless</a:t>
            </a:r>
            <a:endParaRPr/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47725" y="1072600"/>
            <a:ext cx="9256500" cy="407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243000" y="1380000"/>
            <a:ext cx="4050900" cy="3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Amazon Web Services (AWS)</a:t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Cloud computing services</a:t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Pro: Free tier, documentation</a:t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Con: UI</a:t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“Serverless”</a:t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Cloud provider manages 	→  </a:t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Pro: Trend, scalable</a:t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Con: Difficult to migrate</a:t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Serverless Framework</a:t>
            </a:r>
            <a:endParaRPr sz="1800"/>
          </a:p>
          <a:p>
            <a: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Serverless Application Model (SAM)</a:t>
            </a:r>
            <a:endParaRPr sz="1800"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6650" y="1416000"/>
            <a:ext cx="4809349" cy="288937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4236650" y="4244275"/>
            <a:ext cx="50580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Shared Responsibility Model - (AWS).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20225" y="23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components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-47725" y="1072800"/>
            <a:ext cx="9256500" cy="407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88" y="1217925"/>
            <a:ext cx="567050" cy="6831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1201525" y="1217925"/>
            <a:ext cx="47532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API Gateway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Front door for client to backend services</a:t>
            </a:r>
            <a:endParaRPr sz="18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Free: 1 million calls/month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" name="Shape 79"/>
          <p:cNvSpPr txBox="1"/>
          <p:nvPr/>
        </p:nvSpPr>
        <p:spPr>
          <a:xfrm>
            <a:off x="1201525" y="2143875"/>
            <a:ext cx="37638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Lambda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Code executed on demand</a:t>
            </a:r>
            <a:endParaRPr sz="18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Free: 1 million requests/month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875" y="4146050"/>
            <a:ext cx="568475" cy="6848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1212350" y="4146050"/>
            <a:ext cx="47532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ETS (Elastic Transcoder)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Converts media to other encodings</a:t>
            </a:r>
            <a:endParaRPr sz="18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Free: 10 minutes of HD transcoding/month</a:t>
            </a:r>
            <a:endParaRPr sz="1200"/>
          </a:p>
        </p:txBody>
      </p:sp>
      <p:sp>
        <p:nvSpPr>
          <p:cNvPr id="82" name="Shape 82"/>
          <p:cNvSpPr txBox="1"/>
          <p:nvPr/>
        </p:nvSpPr>
        <p:spPr>
          <a:xfrm>
            <a:off x="1201525" y="3134475"/>
            <a:ext cx="4236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S3 (Simple Storage Service)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Object storage, store and retrieve</a:t>
            </a:r>
            <a:endParaRPr sz="18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Free: 5 GB, 20k Get, 2k Put/month</a:t>
            </a:r>
            <a:endParaRPr sz="1200"/>
          </a:p>
        </p:txBody>
      </p:sp>
      <p:pic>
        <p:nvPicPr>
          <p:cNvPr id="83" name="Shape 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500" y="2216762"/>
            <a:ext cx="641225" cy="67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3863" y="3205790"/>
            <a:ext cx="568475" cy="587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20225" y="23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infrastructure &amp; flow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47725" y="1072600"/>
            <a:ext cx="9256500" cy="407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475" y="1770221"/>
            <a:ext cx="911295" cy="903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6725" y="1770213"/>
            <a:ext cx="874142" cy="903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1856" y="1770224"/>
            <a:ext cx="887783" cy="903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77717" y="1770221"/>
            <a:ext cx="761882" cy="903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59792" y="1770224"/>
            <a:ext cx="887783" cy="9038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Shape 97"/>
          <p:cNvCxnSpPr>
            <a:stCxn id="92" idx="3"/>
            <a:endCxn id="94" idx="1"/>
          </p:cNvCxnSpPr>
          <p:nvPr/>
        </p:nvCxnSpPr>
        <p:spPr>
          <a:xfrm>
            <a:off x="1624770" y="2222165"/>
            <a:ext cx="8970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Shape 98"/>
          <p:cNvCxnSpPr>
            <a:stCxn id="94" idx="3"/>
            <a:endCxn id="93" idx="1"/>
          </p:cNvCxnSpPr>
          <p:nvPr/>
        </p:nvCxnSpPr>
        <p:spPr>
          <a:xfrm>
            <a:off x="3409639" y="2222168"/>
            <a:ext cx="8970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Shape 99"/>
          <p:cNvCxnSpPr>
            <a:stCxn id="93" idx="3"/>
            <a:endCxn id="95" idx="1"/>
          </p:cNvCxnSpPr>
          <p:nvPr/>
        </p:nvCxnSpPr>
        <p:spPr>
          <a:xfrm>
            <a:off x="5180867" y="2222155"/>
            <a:ext cx="8967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Shape 100"/>
          <p:cNvSpPr txBox="1"/>
          <p:nvPr/>
        </p:nvSpPr>
        <p:spPr>
          <a:xfrm>
            <a:off x="1321625" y="1172150"/>
            <a:ext cx="15033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1.Upload file</a:t>
            </a:r>
            <a:endParaRPr sz="1800"/>
          </a:p>
        </p:txBody>
      </p:sp>
      <p:sp>
        <p:nvSpPr>
          <p:cNvPr id="101" name="Shape 101"/>
          <p:cNvSpPr txBox="1"/>
          <p:nvPr/>
        </p:nvSpPr>
        <p:spPr>
          <a:xfrm>
            <a:off x="2921300" y="1172150"/>
            <a:ext cx="21510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2.Trigger Lambda </a:t>
            </a:r>
            <a:endParaRPr sz="1800"/>
          </a:p>
        </p:txBody>
      </p:sp>
      <p:sp>
        <p:nvSpPr>
          <p:cNvPr id="102" name="Shape 102"/>
          <p:cNvSpPr txBox="1"/>
          <p:nvPr/>
        </p:nvSpPr>
        <p:spPr>
          <a:xfrm>
            <a:off x="5031288" y="1172150"/>
            <a:ext cx="16686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3.Submit job</a:t>
            </a:r>
            <a:endParaRPr sz="1800"/>
          </a:p>
        </p:txBody>
      </p:sp>
      <p:sp>
        <p:nvSpPr>
          <p:cNvPr id="103" name="Shape 103"/>
          <p:cNvSpPr txBox="1"/>
          <p:nvPr/>
        </p:nvSpPr>
        <p:spPr>
          <a:xfrm>
            <a:off x="6610175" y="1172163"/>
            <a:ext cx="23166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4.Save video</a:t>
            </a:r>
            <a:endParaRPr sz="1800"/>
          </a:p>
        </p:txBody>
      </p:sp>
      <p:sp>
        <p:nvSpPr>
          <p:cNvPr id="104" name="Shape 104"/>
          <p:cNvSpPr txBox="1"/>
          <p:nvPr/>
        </p:nvSpPr>
        <p:spPr>
          <a:xfrm>
            <a:off x="2747800" y="2636925"/>
            <a:ext cx="5943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S3</a:t>
            </a:r>
            <a:endParaRPr sz="1800"/>
          </a:p>
        </p:txBody>
      </p:sp>
      <p:sp>
        <p:nvSpPr>
          <p:cNvPr id="105" name="Shape 105"/>
          <p:cNvSpPr txBox="1"/>
          <p:nvPr/>
        </p:nvSpPr>
        <p:spPr>
          <a:xfrm>
            <a:off x="6145503" y="2636925"/>
            <a:ext cx="7620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ETS</a:t>
            </a:r>
            <a:endParaRPr sz="1800"/>
          </a:p>
        </p:txBody>
      </p:sp>
      <p:sp>
        <p:nvSpPr>
          <p:cNvPr id="106" name="Shape 106"/>
          <p:cNvSpPr txBox="1"/>
          <p:nvPr/>
        </p:nvSpPr>
        <p:spPr>
          <a:xfrm>
            <a:off x="7785725" y="2636925"/>
            <a:ext cx="5943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S3</a:t>
            </a:r>
            <a:endParaRPr sz="1800"/>
          </a:p>
        </p:txBody>
      </p:sp>
      <p:sp>
        <p:nvSpPr>
          <p:cNvPr id="107" name="Shape 107"/>
          <p:cNvSpPr txBox="1"/>
          <p:nvPr/>
        </p:nvSpPr>
        <p:spPr>
          <a:xfrm>
            <a:off x="4286678" y="2636925"/>
            <a:ext cx="11139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Lambda</a:t>
            </a:r>
            <a:endParaRPr sz="1800"/>
          </a:p>
        </p:txBody>
      </p:sp>
      <p:pic>
        <p:nvPicPr>
          <p:cNvPr id="108" name="Shape 10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2102" y="3218900"/>
            <a:ext cx="874049" cy="10368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Shape 109"/>
          <p:cNvCxnSpPr>
            <a:stCxn id="92" idx="2"/>
            <a:endCxn id="108" idx="0"/>
          </p:cNvCxnSpPr>
          <p:nvPr/>
        </p:nvCxnSpPr>
        <p:spPr>
          <a:xfrm>
            <a:off x="1169123" y="2674108"/>
            <a:ext cx="0" cy="5448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Shape 110"/>
          <p:cNvCxnSpPr/>
          <p:nvPr/>
        </p:nvCxnSpPr>
        <p:spPr>
          <a:xfrm rot="10800000">
            <a:off x="1169126" y="2674400"/>
            <a:ext cx="0" cy="5445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Shape 111"/>
          <p:cNvCxnSpPr>
            <a:stCxn id="95" idx="3"/>
            <a:endCxn id="96" idx="1"/>
          </p:cNvCxnSpPr>
          <p:nvPr/>
        </p:nvCxnSpPr>
        <p:spPr>
          <a:xfrm>
            <a:off x="6839599" y="2222156"/>
            <a:ext cx="720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9950" y="3285409"/>
            <a:ext cx="874142" cy="9038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Shape 113"/>
          <p:cNvCxnSpPr>
            <a:stCxn id="108" idx="3"/>
            <a:endCxn id="112" idx="1"/>
          </p:cNvCxnSpPr>
          <p:nvPr/>
        </p:nvCxnSpPr>
        <p:spPr>
          <a:xfrm>
            <a:off x="1606150" y="3737344"/>
            <a:ext cx="26937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Shape 114"/>
          <p:cNvCxnSpPr>
            <a:stCxn id="112" idx="3"/>
          </p:cNvCxnSpPr>
          <p:nvPr/>
        </p:nvCxnSpPr>
        <p:spPr>
          <a:xfrm flipH="1" rot="10800000">
            <a:off x="5174092" y="3736452"/>
            <a:ext cx="2849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Shape 115"/>
          <p:cNvCxnSpPr/>
          <p:nvPr/>
        </p:nvCxnSpPr>
        <p:spPr>
          <a:xfrm rot="10800000">
            <a:off x="8003681" y="3103456"/>
            <a:ext cx="0" cy="6339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Shape 116"/>
          <p:cNvCxnSpPr>
            <a:endCxn id="112" idx="3"/>
          </p:cNvCxnSpPr>
          <p:nvPr/>
        </p:nvCxnSpPr>
        <p:spPr>
          <a:xfrm rot="10800000">
            <a:off x="5174092" y="3737352"/>
            <a:ext cx="2837100" cy="120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Shape 117"/>
          <p:cNvCxnSpPr/>
          <p:nvPr/>
        </p:nvCxnSpPr>
        <p:spPr>
          <a:xfrm rot="10800000">
            <a:off x="1605825" y="3737353"/>
            <a:ext cx="27009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Shape 118"/>
          <p:cNvSpPr txBox="1"/>
          <p:nvPr/>
        </p:nvSpPr>
        <p:spPr>
          <a:xfrm>
            <a:off x="463650" y="4255800"/>
            <a:ext cx="17352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API Gateway</a:t>
            </a:r>
            <a:endParaRPr sz="1800"/>
          </a:p>
        </p:txBody>
      </p:sp>
      <p:sp>
        <p:nvSpPr>
          <p:cNvPr id="119" name="Shape 119"/>
          <p:cNvSpPr txBox="1"/>
          <p:nvPr/>
        </p:nvSpPr>
        <p:spPr>
          <a:xfrm>
            <a:off x="1923700" y="3749350"/>
            <a:ext cx="22425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5.Request video list</a:t>
            </a:r>
            <a:endParaRPr sz="1800"/>
          </a:p>
        </p:txBody>
      </p:sp>
      <p:sp>
        <p:nvSpPr>
          <p:cNvPr id="120" name="Shape 120"/>
          <p:cNvSpPr txBox="1"/>
          <p:nvPr/>
        </p:nvSpPr>
        <p:spPr>
          <a:xfrm>
            <a:off x="5472450" y="3749350"/>
            <a:ext cx="28371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6.List of videos returned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20225" y="23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Uploading to S3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-47725" y="1072600"/>
            <a:ext cx="9256500" cy="407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4975" y="143374"/>
            <a:ext cx="731375" cy="7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 rotWithShape="1">
          <a:blip r:embed="rId4">
            <a:alphaModFix/>
          </a:blip>
          <a:srcRect b="-6" l="0" r="0" t="30451"/>
          <a:stretch/>
        </p:blipFill>
        <p:spPr>
          <a:xfrm>
            <a:off x="4579050" y="1960713"/>
            <a:ext cx="4473675" cy="122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222325" y="1279150"/>
            <a:ext cx="42693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Request header:</a:t>
            </a:r>
            <a:endParaRPr sz="1800"/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POST /</a:t>
            </a:r>
            <a:r>
              <a:rPr b="1" lang="en" sz="1800"/>
              <a:t>&lt;BUCKET&gt;</a:t>
            </a:r>
            <a:r>
              <a:rPr b="1" lang="en" sz="1800"/>
              <a:t> </a:t>
            </a:r>
            <a:r>
              <a:rPr lang="en" sz="1800"/>
              <a:t>HTTP/1.1</a:t>
            </a:r>
            <a:endParaRPr sz="18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Host: s3.amazonaws.com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Form fields: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Required:</a:t>
            </a:r>
            <a:endParaRPr sz="1800"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Key</a:t>
            </a:r>
            <a:endParaRPr sz="1800"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File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Optional:</a:t>
            </a:r>
            <a:endParaRPr sz="1800"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AWSAccessKeyID</a:t>
            </a:r>
            <a:endParaRPr sz="1800"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acl</a:t>
            </a:r>
            <a:endParaRPr sz="1800"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policy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4491625" y="3483575"/>
            <a:ext cx="26115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Connecting to Lambda: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Type of event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Specify Lambda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Event object</a:t>
            </a:r>
            <a:endParaRPr sz="1800"/>
          </a:p>
        </p:txBody>
      </p:sp>
      <p:sp>
        <p:nvSpPr>
          <p:cNvPr id="132" name="Shape 132"/>
          <p:cNvSpPr txBox="1"/>
          <p:nvPr/>
        </p:nvSpPr>
        <p:spPr>
          <a:xfrm>
            <a:off x="4491625" y="1546125"/>
            <a:ext cx="50706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Cross Origin Resource Sharing (CORS)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20225" y="23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function</a:t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0" y="1072600"/>
            <a:ext cx="9256500" cy="407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0250" y="133537"/>
            <a:ext cx="738875" cy="775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350" y="1379500"/>
            <a:ext cx="3995075" cy="372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320225" y="1072600"/>
            <a:ext cx="16950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index.js</a:t>
            </a: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4485850" y="1072600"/>
            <a:ext cx="16950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package.json</a:t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2775" y="1379500"/>
            <a:ext cx="4545925" cy="126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5004525" y="2863738"/>
            <a:ext cx="3474000" cy="20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Permissions: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Get objects from S3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Submit jobs to ETS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Identity Access Management (IAM) Role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-5400000">
            <a:off x="8054025" y="3921525"/>
            <a:ext cx="571000" cy="5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/>
          <p:nvPr/>
        </p:nvSpPr>
        <p:spPr>
          <a:xfrm>
            <a:off x="5076700" y="2160450"/>
            <a:ext cx="3158700" cy="12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ARN of Lambda</a:t>
            </a:r>
            <a:endParaRPr sz="900"/>
          </a:p>
        </p:txBody>
      </p:sp>
      <p:sp>
        <p:nvSpPr>
          <p:cNvPr id="148" name="Shape 148"/>
          <p:cNvSpPr/>
          <p:nvPr/>
        </p:nvSpPr>
        <p:spPr>
          <a:xfrm>
            <a:off x="1860825" y="3144050"/>
            <a:ext cx="2394900" cy="12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Elastic Transcoder ID </a:t>
            </a:r>
            <a:endParaRPr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20225" y="23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Gateway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-47725" y="1072600"/>
            <a:ext cx="9256500" cy="407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4875" y="97275"/>
            <a:ext cx="704200" cy="84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600" y="1126963"/>
            <a:ext cx="7580274" cy="396197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/>
          <p:nvPr/>
        </p:nvSpPr>
        <p:spPr>
          <a:xfrm>
            <a:off x="1876575" y="1811750"/>
            <a:ext cx="1978800" cy="111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x="1842575" y="1786000"/>
            <a:ext cx="2046900" cy="118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60" name="Shape 160"/>
          <p:cNvSpPr txBox="1"/>
          <p:nvPr/>
        </p:nvSpPr>
        <p:spPr>
          <a:xfrm>
            <a:off x="5014525" y="1786000"/>
            <a:ext cx="2046900" cy="118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61" name="Shape 161"/>
          <p:cNvSpPr txBox="1"/>
          <p:nvPr/>
        </p:nvSpPr>
        <p:spPr>
          <a:xfrm>
            <a:off x="1842575" y="3609125"/>
            <a:ext cx="2046900" cy="118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62" name="Shape 162"/>
          <p:cNvSpPr txBox="1"/>
          <p:nvPr/>
        </p:nvSpPr>
        <p:spPr>
          <a:xfrm>
            <a:off x="5014525" y="3609125"/>
            <a:ext cx="2046900" cy="118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63" name="Shape 163"/>
          <p:cNvSpPr txBox="1"/>
          <p:nvPr/>
        </p:nvSpPr>
        <p:spPr>
          <a:xfrm>
            <a:off x="1650425" y="1811750"/>
            <a:ext cx="2326200" cy="13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Authorization</a:t>
            </a:r>
            <a:endParaRPr sz="1000"/>
          </a:p>
          <a:p>
            <a: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Validator</a:t>
            </a:r>
            <a:endParaRPr sz="1000"/>
          </a:p>
          <a:p>
            <a: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Query String Parameters</a:t>
            </a:r>
            <a:endParaRPr sz="1000"/>
          </a:p>
          <a:p>
            <a: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Headers</a:t>
            </a:r>
            <a:endParaRPr sz="1000"/>
          </a:p>
          <a:p>
            <a: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Body</a:t>
            </a:r>
            <a:endParaRPr sz="1000"/>
          </a:p>
        </p:txBody>
      </p:sp>
      <p:sp>
        <p:nvSpPr>
          <p:cNvPr id="164" name="Shape 164"/>
          <p:cNvSpPr txBox="1"/>
          <p:nvPr/>
        </p:nvSpPr>
        <p:spPr>
          <a:xfrm>
            <a:off x="1650425" y="3652500"/>
            <a:ext cx="2326200" cy="13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Like method request</a:t>
            </a:r>
            <a:endParaRPr sz="1000"/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Define headers and body</a:t>
            </a:r>
            <a:endParaRPr sz="1000"/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Shape of response</a:t>
            </a:r>
            <a:endParaRPr sz="1000"/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200 OK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65" name="Shape 165"/>
          <p:cNvSpPr txBox="1"/>
          <p:nvPr/>
        </p:nvSpPr>
        <p:spPr>
          <a:xfrm>
            <a:off x="4829925" y="3652500"/>
            <a:ext cx="2326200" cy="13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Header</a:t>
            </a:r>
            <a:endParaRPr sz="1000"/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Body</a:t>
            </a:r>
            <a:endParaRPr sz="1000"/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Lambda result</a:t>
            </a:r>
            <a:endParaRPr sz="1000"/>
          </a:p>
        </p:txBody>
      </p:sp>
      <p:sp>
        <p:nvSpPr>
          <p:cNvPr id="166" name="Shape 166"/>
          <p:cNvSpPr txBox="1"/>
          <p:nvPr/>
        </p:nvSpPr>
        <p:spPr>
          <a:xfrm>
            <a:off x="4829925" y="1811750"/>
            <a:ext cx="2326200" cy="13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Type: </a:t>
            </a:r>
            <a:endParaRPr sz="10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Lambda, HTTP, AWS, VPC</a:t>
            </a:r>
            <a:endParaRPr sz="1000"/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Region: us-east-1</a:t>
            </a:r>
            <a:endParaRPr sz="1000"/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Timeout</a:t>
            </a:r>
            <a:endParaRPr sz="1000"/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Map data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2800800" y="526350"/>
            <a:ext cx="3542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4294967295" type="title"/>
          </p:nvPr>
        </p:nvSpPr>
        <p:spPr>
          <a:xfrm>
            <a:off x="3666000" y="2041050"/>
            <a:ext cx="1812000" cy="10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 &amp; A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