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426" r:id="rId2"/>
    <p:sldId id="427" r:id="rId3"/>
  </p:sldIdLst>
  <p:sldSz cx="12188825" cy="6858000"/>
  <p:notesSz cx="6858000" cy="9313863"/>
  <p:custDataLst>
    <p:tags r:id="rId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744">
          <p15:clr>
            <a:srgbClr val="A4A3A4"/>
          </p15:clr>
        </p15:guide>
        <p15:guide id="3" orient="horz" pos="960">
          <p15:clr>
            <a:srgbClr val="A4A3A4"/>
          </p15:clr>
        </p15:guide>
        <p15:guide id="4" orient="horz" pos="1248">
          <p15:clr>
            <a:srgbClr val="A4A3A4"/>
          </p15:clr>
        </p15:guide>
        <p15:guide id="5" pos="3839">
          <p15:clr>
            <a:srgbClr val="A4A3A4"/>
          </p15:clr>
        </p15:guide>
        <p15:guide id="6" pos="7343">
          <p15:clr>
            <a:srgbClr val="A4A3A4"/>
          </p15:clr>
        </p15:guide>
        <p15:guide id="7" pos="335">
          <p15:clr>
            <a:srgbClr val="A4A3A4"/>
          </p15:clr>
        </p15:guide>
        <p15:guide id="8" pos="4534">
          <p15:clr>
            <a:srgbClr val="A4A3A4"/>
          </p15:clr>
        </p15:guide>
      </p15:sldGuideLst>
    </p:ext>
    <p:ext uri="{2D200454-40CA-4A62-9FC3-DE9A4176ACB9}">
      <p15:notesGuideLst xmlns:p15="http://schemas.microsoft.com/office/powerpoint/2012/main">
        <p15:guide id="1" orient="horz" pos="2934"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D2F4"/>
    <a:srgbClr val="000000"/>
    <a:srgbClr val="24FC24"/>
    <a:srgbClr val="696969"/>
    <a:srgbClr val="5F5F5F"/>
    <a:srgbClr val="7F7F7F"/>
    <a:srgbClr val="FFFFFF"/>
    <a:srgbClr val="808F92"/>
    <a:srgbClr val="D0DB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00" autoAdjust="0"/>
    <p:restoredTop sz="96433" autoAdjust="0"/>
  </p:normalViewPr>
  <p:slideViewPr>
    <p:cSldViewPr snapToGrid="0">
      <p:cViewPr>
        <p:scale>
          <a:sx n="110" d="100"/>
          <a:sy n="110" d="100"/>
        </p:scale>
        <p:origin x="312" y="60"/>
      </p:cViewPr>
      <p:guideLst>
        <p:guide orient="horz" pos="2160"/>
        <p:guide orient="horz" pos="3744"/>
        <p:guide orient="horz" pos="960"/>
        <p:guide orient="horz" pos="1248"/>
        <p:guide pos="3839"/>
        <p:guide pos="7343"/>
        <p:guide pos="335"/>
        <p:guide pos="4534"/>
      </p:guideLst>
    </p:cSldViewPr>
  </p:slideViewPr>
  <p:outlineViewPr>
    <p:cViewPr>
      <p:scale>
        <a:sx n="33" d="100"/>
        <a:sy n="33" d="100"/>
      </p:scale>
      <p:origin x="0" y="19746"/>
    </p:cViewPr>
  </p:outlineViewPr>
  <p:notesTextViewPr>
    <p:cViewPr>
      <p:scale>
        <a:sx n="1" d="1"/>
        <a:sy n="1" d="1"/>
      </p:scale>
      <p:origin x="0" y="0"/>
    </p:cViewPr>
  </p:notesTextViewPr>
  <p:sorterViewPr>
    <p:cViewPr>
      <p:scale>
        <a:sx n="75" d="100"/>
        <a:sy n="75" d="100"/>
      </p:scale>
      <p:origin x="0" y="0"/>
    </p:cViewPr>
  </p:sorterViewPr>
  <p:notesViewPr>
    <p:cSldViewPr snapToGrid="0">
      <p:cViewPr varScale="1">
        <p:scale>
          <a:sx n="103" d="100"/>
          <a:sy n="103" d="100"/>
        </p:scale>
        <p:origin x="-4320" y="-104"/>
      </p:cViewPr>
      <p:guideLst>
        <p:guide orient="horz" pos="2934"/>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693"/>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65693"/>
          </a:xfrm>
          <a:prstGeom prst="rect">
            <a:avLst/>
          </a:prstGeom>
        </p:spPr>
        <p:txBody>
          <a:bodyPr vert="horz" lIns="91440" tIns="45720" rIns="91440" bIns="45720" rtlCol="0"/>
          <a:lstStyle>
            <a:lvl1pPr algn="r">
              <a:defRPr sz="1200"/>
            </a:lvl1pPr>
          </a:lstStyle>
          <a:p>
            <a:fld id="{1E821AA6-70BE-4FDE-A8DC-DB381A688FD8}" type="datetimeFigureOut">
              <a:rPr lang="en-US"/>
              <a:pPr/>
              <a:t>2/3/2017</a:t>
            </a:fld>
            <a:endParaRPr dirty="0"/>
          </a:p>
        </p:txBody>
      </p:sp>
      <p:sp>
        <p:nvSpPr>
          <p:cNvPr id="4" name="Footer Placeholder 3"/>
          <p:cNvSpPr>
            <a:spLocks noGrp="1"/>
          </p:cNvSpPr>
          <p:nvPr>
            <p:ph type="ftr" sz="quarter" idx="2"/>
          </p:nvPr>
        </p:nvSpPr>
        <p:spPr>
          <a:xfrm>
            <a:off x="0" y="8846553"/>
            <a:ext cx="2971800" cy="465693"/>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846553"/>
            <a:ext cx="2971800" cy="465693"/>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39725" y="387350"/>
            <a:ext cx="4657725" cy="2620963"/>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82236"/>
            <a:ext cx="6096000" cy="5433087"/>
          </a:xfrm>
          <a:prstGeom prst="rect">
            <a:avLst/>
          </a:prstGeom>
        </p:spPr>
        <p:txBody>
          <a:bodyPr vert="horz" lIns="0" tIns="0" rIns="0" bIns="9144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81000" y="8770555"/>
            <a:ext cx="4648200" cy="23123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770555"/>
            <a:ext cx="762000" cy="231230"/>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spcBef>
        <a:spcPts val="600"/>
      </a:spcBef>
      <a:defRPr sz="1100" kern="1200">
        <a:solidFill>
          <a:srgbClr val="000000"/>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rgbClr val="000000"/>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rgbClr val="000000"/>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rgbClr val="000000"/>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rgbClr val="000000"/>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6" name="Date Placeholder 5"/>
          <p:cNvSpPr>
            <a:spLocks noGrp="1"/>
          </p:cNvSpPr>
          <p:nvPr>
            <p:ph type="dt" sz="half" idx="14"/>
          </p:nvPr>
        </p:nvSpPr>
        <p:spPr/>
        <p:txBody>
          <a:bodyPr/>
          <a:lstStyle>
            <a:lvl1pPr>
              <a:defRPr>
                <a:solidFill>
                  <a:srgbClr val="5F5F5F"/>
                </a:solidFill>
              </a:defRPr>
            </a:lvl1pPr>
          </a:lstStyle>
          <a:p>
            <a:fld id="{DB0592DB-01ED-A44A-830D-2A57CD1AF06B}" type="datetime1">
              <a:rPr lang="en-US" smtClean="0"/>
              <a:pPr/>
              <a:t>2/3/2017</a:t>
            </a:fld>
            <a:endParaRPr lang="en-US" dirty="0"/>
          </a:p>
        </p:txBody>
      </p:sp>
      <p:sp>
        <p:nvSpPr>
          <p:cNvPr id="8" name="Footer Placeholder 7"/>
          <p:cNvSpPr>
            <a:spLocks noGrp="1"/>
          </p:cNvSpPr>
          <p:nvPr>
            <p:ph type="ftr" sz="quarter" idx="15"/>
          </p:nvPr>
        </p:nvSpPr>
        <p:spPr/>
        <p:txBody>
          <a:bodyPr/>
          <a:lstStyle>
            <a:lvl1pPr>
              <a:defRPr>
                <a:solidFill>
                  <a:srgbClr val="5F5F5F"/>
                </a:solidFill>
              </a:defRPr>
            </a:lvl1pPr>
          </a:lstStyle>
          <a:p>
            <a:r>
              <a:rPr lang="en-US" smtClean="0"/>
              <a:t>Confidential – Oracle Internal/Restricted/Highly Restricted</a:t>
            </a:r>
            <a:endParaRPr lang="en-US" dirty="0"/>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lang="en-US" sz="850" dirty="0" smtClean="0">
                <a:solidFill>
                  <a:srgbClr val="5F5F5F"/>
                </a:solidFill>
              </a:rPr>
              <a:t>2016,</a:t>
            </a:r>
            <a:r>
              <a:rPr sz="850" dirty="0" smtClean="0">
                <a:solidFill>
                  <a:srgbClr val="5F5F5F"/>
                </a:solidFill>
              </a:rPr>
              <a:t> </a:t>
            </a:r>
            <a:r>
              <a:rPr sz="850" dirty="0">
                <a:solidFill>
                  <a:srgbClr val="5F5F5F"/>
                </a:solidFill>
              </a:rPr>
              <a:t>Oracle and/or its affiliates. All rights reserved.  </a:t>
            </a:r>
            <a:r>
              <a:rPr sz="850" dirty="0" smtClean="0">
                <a:solidFill>
                  <a:srgbClr val="5F5F5F"/>
                </a:solidFill>
              </a:rPr>
              <a:t>|</a:t>
            </a:r>
            <a:endParaRPr sz="850" dirty="0">
              <a:solidFill>
                <a:srgbClr val="5F5F5F"/>
              </a:solidFill>
            </a:endParaRPr>
          </a:p>
        </p:txBody>
      </p:sp>
      <p:pic>
        <p:nvPicPr>
          <p:cNvPr id="9" name="Picture 8"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 name="Rectangle 17" descr="Full bleed 4-color photo can be inserted here"/>
          <p:cNvSpPr/>
          <p:nvPr userDrawn="1"/>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Group 6"/>
          <p:cNvGrpSpPr/>
          <p:nvPr/>
        </p:nvGrpSpPr>
        <p:grpSpPr bwMode="gray">
          <a:xfrm>
            <a:off x="-287" y="0"/>
            <a:ext cx="12189399"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rgbClr val="5F5F5F"/>
                </a:solidFill>
              </a:defRPr>
            </a:lvl1pPr>
          </a:lstStyle>
          <a:p>
            <a:fld id="{5E93B6AA-E2AA-5745-8131-720DFC68D31C}" type="datetime1">
              <a:rPr lang="en-US" smtClean="0"/>
              <a:pPr/>
              <a:t>2/3/2017</a:t>
            </a:fld>
            <a:endParaRPr lang="en-US" dirty="0"/>
          </a:p>
        </p:txBody>
      </p:sp>
      <p:sp>
        <p:nvSpPr>
          <p:cNvPr id="5" name="Footer Placeholder 4"/>
          <p:cNvSpPr>
            <a:spLocks noGrp="1"/>
          </p:cNvSpPr>
          <p:nvPr>
            <p:ph type="ftr" sz="quarter" idx="11"/>
          </p:nvPr>
        </p:nvSpPr>
        <p:spPr/>
        <p:txBody>
          <a:bodyPr/>
          <a:lstStyle>
            <a:lvl1pPr>
              <a:defRPr>
                <a:solidFill>
                  <a:srgbClr val="5F5F5F"/>
                </a:solidFill>
              </a:defRPr>
            </a:lvl1pPr>
          </a:lstStyle>
          <a:p>
            <a:r>
              <a:rPr lang="en-US" smtClean="0"/>
              <a:t>Confidential – Oracle Internal/Restricted/Highly Restricted</a:t>
            </a:r>
            <a:endParaRPr lang="en-US" dirty="0"/>
          </a:p>
        </p:txBody>
      </p:sp>
      <p:sp>
        <p:nvSpPr>
          <p:cNvPr id="6" name="Slide Number Placeholder 5"/>
          <p:cNvSpPr>
            <a:spLocks noGrp="1"/>
          </p:cNvSpPr>
          <p:nvPr>
            <p:ph type="sldNum" sz="quarter" idx="12"/>
          </p:nvPr>
        </p:nvSpPr>
        <p:spPr/>
        <p:txBody>
          <a:bodyPr/>
          <a:lstStyle>
            <a:lvl1pPr>
              <a:defRPr>
                <a:solidFill>
                  <a:srgbClr val="5F5F5F"/>
                </a:solidFill>
              </a:defRPr>
            </a:lvl1pPr>
          </a:lstStyle>
          <a:p>
            <a:fld id="{C51EAA63-D034-42AE-91FA-B13B9518C7BE}" type="slidenum">
              <a:rPr lang="en-US" smtClean="0"/>
              <a:pPr/>
              <a:t>‹#›</a:t>
            </a:fld>
            <a:endParaRPr lang="en-US" dirty="0"/>
          </a:p>
        </p:txBody>
      </p:sp>
      <p:sp>
        <p:nvSpPr>
          <p:cNvPr id="17" name="TextBox 16"/>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lang="en-US" sz="850" dirty="0" smtClean="0">
                <a:solidFill>
                  <a:srgbClr val="5F5F5F"/>
                </a:solidFill>
              </a:rPr>
              <a:t>2016,</a:t>
            </a:r>
            <a:r>
              <a:rPr sz="850" dirty="0" smtClean="0">
                <a:solidFill>
                  <a:srgbClr val="5F5F5F"/>
                </a:solidFill>
              </a:rPr>
              <a:t> </a:t>
            </a:r>
            <a:r>
              <a:rPr sz="850" dirty="0">
                <a:solidFill>
                  <a:srgbClr val="5F5F5F"/>
                </a:solidFill>
              </a:rPr>
              <a:t>Oracle and/or its affiliates. All rights reserved.  </a:t>
            </a:r>
            <a:r>
              <a:rPr sz="850" dirty="0" smtClean="0">
                <a:solidFill>
                  <a:srgbClr val="5F5F5F"/>
                </a:solidFill>
              </a:rPr>
              <a:t>|</a:t>
            </a:r>
            <a:endParaRPr sz="850" dirty="0">
              <a:solidFill>
                <a:srgbClr val="5F5F5F"/>
              </a:solidFill>
            </a:endParaRPr>
          </a:p>
        </p:txBody>
      </p:sp>
      <p:pic>
        <p:nvPicPr>
          <p:cNvPr id="16" name="Picture 15"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smtClean="0"/>
              <a:t>Click to edit Master title style</a:t>
            </a:r>
            <a:endParaRPr dirty="0"/>
          </a:p>
        </p:txBody>
      </p:sp>
      <p:sp>
        <p:nvSpPr>
          <p:cNvPr id="3" name="Picture Placeholder 2"/>
          <p:cNvSpPr>
            <a:spLocks noGrp="1"/>
          </p:cNvSpPr>
          <p:nvPr>
            <p:ph type="pic" idx="1"/>
          </p:nvPr>
        </p:nvSpPr>
        <p:spPr>
          <a:xfrm>
            <a:off x="5588456" y="533400"/>
            <a:ext cx="6068558" cy="5410200"/>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216978-AAC9-904E-ABF1-80828AE7CA12}" type="datetime1">
              <a:rPr lang="en-US" smtClean="0"/>
              <a:pPr/>
              <a:t>2/3/2017</a:t>
            </a:fld>
            <a:endParaRPr dirty="0"/>
          </a:p>
        </p:txBody>
      </p:sp>
      <p:sp>
        <p:nvSpPr>
          <p:cNvPr id="6" name="Footer Placeholder 5"/>
          <p:cNvSpPr>
            <a:spLocks noGrp="1"/>
          </p:cNvSpPr>
          <p:nvPr>
            <p:ph type="ftr" sz="quarter" idx="11"/>
          </p:nvPr>
        </p:nvSpPr>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mote Speaker Pictur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605984-D551-B648-83CC-28ABAB9E27F3}" type="datetime1">
              <a:rPr lang="en-US" smtClean="0"/>
              <a:pPr/>
              <a:t>2/3/2017</a:t>
            </a:fld>
            <a:endParaRPr dirty="0"/>
          </a:p>
        </p:txBody>
      </p:sp>
      <p:sp>
        <p:nvSpPr>
          <p:cNvPr id="6" name="Footer Placeholder 5"/>
          <p:cNvSpPr>
            <a:spLocks noGrp="1"/>
          </p:cNvSpPr>
          <p:nvPr>
            <p:ph type="ftr" sz="quarter" idx="11"/>
          </p:nvPr>
        </p:nvSpPr>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Picture Placeholder 15"/>
          <p:cNvSpPr>
            <a:spLocks noGrp="1"/>
          </p:cNvSpPr>
          <p:nvPr>
            <p:ph type="pic" sz="quarter" idx="14" hasCustomPrompt="1"/>
          </p:nvPr>
        </p:nvSpPr>
        <p:spPr>
          <a:xfrm>
            <a:off x="2286000" y="1828800"/>
            <a:ext cx="3474720" cy="3840480"/>
          </a:xfrm>
          <a:solidFill>
            <a:schemeClr val="bg2"/>
          </a:solid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
        <p:nvSpPr>
          <p:cNvPr id="10" name="Text Placeholder 10"/>
          <p:cNvSpPr>
            <a:spLocks noGrp="1"/>
          </p:cNvSpPr>
          <p:nvPr>
            <p:ph type="body" sz="quarter" idx="15"/>
          </p:nvPr>
        </p:nvSpPr>
        <p:spPr>
          <a:xfrm>
            <a:off x="6035040" y="1828799"/>
            <a:ext cx="5621972"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smtClean="0"/>
              <a:t>Click to edit Master text styles</a:t>
            </a:r>
          </a:p>
          <a:p>
            <a:pPr lvl="1"/>
            <a:r>
              <a:rPr lang="en-US" smtClean="0"/>
              <a:t>Second level</a:t>
            </a:r>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907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765FA284-DFBA-B546-A779-7827ED570E32}" type="datetime1">
              <a:rPr lang="en-US" smtClean="0"/>
              <a:pPr/>
              <a:t>2/3/2017</a:t>
            </a:fld>
            <a:endParaRPr dirty="0"/>
          </a:p>
        </p:txBody>
      </p:sp>
      <p:sp>
        <p:nvSpPr>
          <p:cNvPr id="6" name="Footer Placeholder 5"/>
          <p:cNvSpPr>
            <a:spLocks noGrp="1"/>
          </p:cNvSpPr>
          <p:nvPr>
            <p:ph type="ftr" sz="quarter" idx="11"/>
          </p:nvPr>
        </p:nvSpPr>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25CFA18C-E322-D848-90AE-048444F05653}" type="datetime1">
              <a:rPr lang="en-US" smtClean="0"/>
              <a:pPr/>
              <a:t>2/3/2017</a:t>
            </a:fld>
            <a:endParaRPr dirty="0"/>
          </a:p>
        </p:txBody>
      </p:sp>
      <p:sp>
        <p:nvSpPr>
          <p:cNvPr id="6" name="Footer Placeholder 5"/>
          <p:cNvSpPr>
            <a:spLocks noGrp="1"/>
          </p:cNvSpPr>
          <p:nvPr>
            <p:ph type="ftr" sz="quarter" idx="11"/>
          </p:nvPr>
        </p:nvSpPr>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Picture Placeholder 15"/>
          <p:cNvSpPr>
            <a:spLocks noGrp="1" noChangeAspect="1"/>
          </p:cNvSpPr>
          <p:nvPr>
            <p:ph type="pic" sz="quarter" idx="14" hasCustomPrompt="1"/>
          </p:nvPr>
        </p:nvSpPr>
        <p:spPr>
          <a:xfrm>
            <a:off x="531812" y="1905000"/>
            <a:ext cx="2194560" cy="3072384"/>
          </a:xfrm>
          <a:solidFill>
            <a:schemeClr val="bg2"/>
          </a:solid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DD23F527-3A46-1444-AC47-E74332FAE46E}" type="datetime1">
              <a:rPr lang="en-US" smtClean="0"/>
              <a:pPr/>
              <a:t>2/3/2017</a:t>
            </a:fld>
            <a:endParaRPr dirty="0"/>
          </a:p>
        </p:txBody>
      </p:sp>
      <p:sp>
        <p:nvSpPr>
          <p:cNvPr id="6" name="Footer Placeholder 5"/>
          <p:cNvSpPr>
            <a:spLocks noGrp="1"/>
          </p:cNvSpPr>
          <p:nvPr>
            <p:ph type="ftr" sz="quarter" idx="11"/>
          </p:nvPr>
        </p:nvSpPr>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E1F5459C-11CD-4246-BAA2-A0CD8B7930CF}" type="datetime1">
              <a:rPr lang="en-US" smtClean="0"/>
              <a:pPr/>
              <a:t>2/3/2017</a:t>
            </a:fld>
            <a:endParaRPr dirty="0"/>
          </a:p>
        </p:txBody>
      </p:sp>
      <p:sp>
        <p:nvSpPr>
          <p:cNvPr id="6" name="Footer Placeholder 5"/>
          <p:cNvSpPr>
            <a:spLocks noGrp="1"/>
          </p:cNvSpPr>
          <p:nvPr>
            <p:ph type="ftr" sz="quarter" idx="11"/>
          </p:nvPr>
        </p:nvSpPr>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DB793641-39FE-9941-B493-4C6CA22258AD}" type="datetime1">
              <a:rPr lang="en-US" smtClean="0"/>
              <a:pPr/>
              <a:t>2/3/2017</a:t>
            </a:fld>
            <a:endParaRPr dirty="0"/>
          </a:p>
        </p:txBody>
      </p:sp>
      <p:sp>
        <p:nvSpPr>
          <p:cNvPr id="6" name="Footer Placeholder 5"/>
          <p:cNvSpPr>
            <a:spLocks noGrp="1"/>
          </p:cNvSpPr>
          <p:nvPr>
            <p:ph type="ftr" sz="quarter" idx="11"/>
          </p:nvPr>
        </p:nvSpPr>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E6E0838-3E10-424A-93AC-472DD16011EC}" type="datetime1">
              <a:rPr lang="en-US" smtClean="0"/>
              <a:pPr/>
              <a:t>2/3/2017</a:t>
            </a:fld>
            <a:endParaRPr dirty="0"/>
          </a:p>
        </p:txBody>
      </p:sp>
      <p:sp>
        <p:nvSpPr>
          <p:cNvPr id="6" name="Footer Placeholder 5"/>
          <p:cNvSpPr>
            <a:spLocks noGrp="1"/>
          </p:cNvSpPr>
          <p:nvPr>
            <p:ph type="ftr" sz="quarter" idx="11"/>
          </p:nvPr>
        </p:nvSpPr>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6213" y="1524000"/>
            <a:ext cx="54864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B2A62B-A9A1-BD4B-8067-86DD35117CEE}" type="datetime1">
              <a:rPr lang="en-US" smtClean="0"/>
              <a:pPr/>
              <a:t>2/3/2017</a:t>
            </a:fld>
            <a:endParaRPr dirty="0"/>
          </a:p>
        </p:txBody>
      </p:sp>
      <p:sp>
        <p:nvSpPr>
          <p:cNvPr id="6" name="Footer Placeholder 5"/>
          <p:cNvSpPr>
            <a:spLocks noGrp="1"/>
          </p:cNvSpPr>
          <p:nvPr>
            <p:ph type="ftr" sz="quarter" idx="11"/>
          </p:nvPr>
        </p:nvSpPr>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2" name="Title 1"/>
          <p:cNvSpPr>
            <a:spLocks noGrp="1"/>
          </p:cNvSpPr>
          <p:nvPr>
            <p:ph type="title" hasCustomPrompt="1"/>
          </p:nvPr>
        </p:nvSpPr>
        <p:spPr>
          <a:xfrm>
            <a:off x="760412" y="1524000"/>
            <a:ext cx="4076700" cy="2743200"/>
          </a:xfrm>
        </p:spPr>
        <p:txBody>
          <a:bodyPr anchor="ctr"/>
          <a:lstStyle>
            <a:lvl1pPr algn="r">
              <a:defRPr sz="16600" b="1">
                <a:solidFill>
                  <a:schemeClr val="accent5"/>
                </a:solidFill>
              </a:defRPr>
            </a:lvl1pPr>
          </a:lstStyle>
          <a:p>
            <a:r>
              <a:rPr lang="en-US" dirty="0" smtClean="0"/>
              <a:t>XX</a:t>
            </a:r>
            <a:endParaRPr lang="en-US"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7" name="Date Placeholder 6"/>
          <p:cNvSpPr>
            <a:spLocks noGrp="1"/>
          </p:cNvSpPr>
          <p:nvPr>
            <p:ph type="dt" sz="half" idx="10"/>
          </p:nvPr>
        </p:nvSpPr>
        <p:spPr/>
        <p:txBody>
          <a:bodyPr/>
          <a:lstStyle>
            <a:lvl1pPr>
              <a:defRPr>
                <a:solidFill>
                  <a:srgbClr val="5F5F5F"/>
                </a:solidFill>
              </a:defRPr>
            </a:lvl1pPr>
          </a:lstStyle>
          <a:p>
            <a:fld id="{4D813C46-5AAA-0045-A784-1D6C400A7C04}" type="datetime1">
              <a:rPr lang="en-US" smtClean="0"/>
              <a:pPr/>
              <a:t>2/3/2017</a:t>
            </a:fld>
            <a:endParaRPr lang="en-US" dirty="0"/>
          </a:p>
        </p:txBody>
      </p:sp>
      <p:sp>
        <p:nvSpPr>
          <p:cNvPr id="8" name="Footer Placeholder 7"/>
          <p:cNvSpPr>
            <a:spLocks noGrp="1"/>
          </p:cNvSpPr>
          <p:nvPr>
            <p:ph type="ftr" sz="quarter" idx="11"/>
          </p:nvPr>
        </p:nvSpPr>
        <p:spPr/>
        <p:txBody>
          <a:bodyPr/>
          <a:lstStyle>
            <a:lvl1pPr>
              <a:defRPr>
                <a:solidFill>
                  <a:srgbClr val="5F5F5F"/>
                </a:solidFill>
              </a:defRPr>
            </a:lvl1pPr>
          </a:lstStyle>
          <a:p>
            <a:r>
              <a:rPr lang="en-US" smtClean="0"/>
              <a:t>Confidential – Oracle Internal/Restricted/Highly Restricted</a:t>
            </a:r>
            <a:endParaRPr lang="en-US" dirty="0"/>
          </a:p>
        </p:txBody>
      </p:sp>
      <p:sp>
        <p:nvSpPr>
          <p:cNvPr id="15" name="TextBox 14"/>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lang="en-US" sz="850" dirty="0" smtClean="0">
                <a:solidFill>
                  <a:srgbClr val="5F5F5F"/>
                </a:solidFill>
              </a:rPr>
              <a:t>2016,</a:t>
            </a:r>
            <a:r>
              <a:rPr sz="850" dirty="0" smtClean="0">
                <a:solidFill>
                  <a:srgbClr val="5F5F5F"/>
                </a:solidFill>
              </a:rPr>
              <a:t> </a:t>
            </a:r>
            <a:r>
              <a:rPr sz="850" dirty="0">
                <a:solidFill>
                  <a:srgbClr val="5F5F5F"/>
                </a:solidFill>
              </a:rPr>
              <a:t>Oracle and/or its affiliates. All rights reserved.  </a:t>
            </a:r>
            <a:r>
              <a:rPr sz="850" dirty="0" smtClean="0">
                <a:solidFill>
                  <a:srgbClr val="5F5F5F"/>
                </a:solidFill>
              </a:rPr>
              <a:t>|</a:t>
            </a:r>
            <a:endParaRPr sz="850" dirty="0">
              <a:solidFill>
                <a:srgbClr val="5F5F5F"/>
              </a:solidFill>
            </a:endParaRPr>
          </a:p>
        </p:txBody>
      </p:sp>
      <p:pic>
        <p:nvPicPr>
          <p:cNvPr id="10" name="Picture 9"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lstStyle/>
          <a:p>
            <a:fld id="{3CFFFFBC-830B-BE48-A60F-3A3B7341FF90}" type="datetime1">
              <a:rPr lang="en-US" smtClean="0"/>
              <a:pPr/>
              <a:t>2/3/2017</a:t>
            </a:fld>
            <a:endParaRPr dirty="0"/>
          </a:p>
        </p:txBody>
      </p:sp>
      <p:sp>
        <p:nvSpPr>
          <p:cNvPr id="8" name="Footer Placeholder 7"/>
          <p:cNvSpPr>
            <a:spLocks noGrp="1"/>
          </p:cNvSpPr>
          <p:nvPr>
            <p:ph type="ftr" sz="quarter" idx="11"/>
          </p:nvPr>
        </p:nvSpPr>
        <p:spPr/>
        <p:txBody>
          <a:bodyPr/>
          <a:lstStyle/>
          <a:p>
            <a:r>
              <a:rPr lang="en-US" smtClean="0"/>
              <a:t>Confidential – Oracle Internal/Restricted/Highly Restricted</a:t>
            </a:r>
            <a:endParaRPr dirty="0"/>
          </a:p>
        </p:txBody>
      </p:sp>
      <p:sp>
        <p:nvSpPr>
          <p:cNvPr id="9" name="Slide Number Placeholder 8"/>
          <p:cNvSpPr>
            <a:spLocks noGrp="1"/>
          </p:cNvSpPr>
          <p:nvPr>
            <p:ph type="sldNum" sz="quarter" idx="12"/>
          </p:nvPr>
        </p:nvSpPr>
        <p:spPr/>
        <p:txBody>
          <a:bodyPr/>
          <a:lstStyle/>
          <a:p>
            <a:fld id="{C51EAA63-D034-42AE-91FA-B13B9518C7BE}" type="slidenum">
              <a:rPr/>
              <a:pPr/>
              <a:t>‹#›</a:t>
            </a:fld>
            <a:endParaRPr dirty="0"/>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39A174-1ADF-1E48-B6DD-36515CA54732}" type="datetime1">
              <a:rPr lang="en-US" smtClean="0"/>
              <a:pPr/>
              <a:t>2/3/2017</a:t>
            </a:fld>
            <a:endParaRPr dirty="0"/>
          </a:p>
        </p:txBody>
      </p:sp>
      <p:sp>
        <p:nvSpPr>
          <p:cNvPr id="4" name="Footer Placeholder 3"/>
          <p:cNvSpPr>
            <a:spLocks noGrp="1"/>
          </p:cNvSpPr>
          <p:nvPr>
            <p:ph type="ftr" sz="quarter" idx="11"/>
          </p:nvPr>
        </p:nvSpPr>
        <p:spPr/>
        <p:txBody>
          <a:bodyPr/>
          <a:lstStyle/>
          <a:p>
            <a:r>
              <a:rPr lang="en-US" smtClean="0"/>
              <a:t>Confidential – Oracle Internal/Restricted/Highly Restricted</a:t>
            </a:r>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F9DE5E5-CA66-5940-9D1C-9F6D8D7529FE}" type="datetime1">
              <a:rPr lang="en-US" smtClean="0"/>
              <a:pPr/>
              <a:t>2/3/2017</a:t>
            </a:fld>
            <a:endParaRPr dirty="0"/>
          </a:p>
        </p:txBody>
      </p:sp>
      <p:sp>
        <p:nvSpPr>
          <p:cNvPr id="4" name="Footer Placeholder 3"/>
          <p:cNvSpPr>
            <a:spLocks noGrp="1"/>
          </p:cNvSpPr>
          <p:nvPr>
            <p:ph type="ftr" sz="quarter" idx="11"/>
          </p:nvPr>
        </p:nvSpPr>
        <p:spPr/>
        <p:txBody>
          <a:bodyPr/>
          <a:lstStyle/>
          <a:p>
            <a:r>
              <a:rPr lang="en-US" smtClean="0"/>
              <a:t>Confidential – Oracle Internal/Restricted/Highly Restricted</a:t>
            </a:r>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19AFBF-606B-E543-8502-3BFA1F086CBC}" type="datetime1">
              <a:rPr lang="en-US" smtClean="0"/>
              <a:pPr/>
              <a:t>2/3/2017</a:t>
            </a:fld>
            <a:endParaRPr dirty="0"/>
          </a:p>
        </p:txBody>
      </p:sp>
      <p:sp>
        <p:nvSpPr>
          <p:cNvPr id="3" name="Footer Placeholder 2"/>
          <p:cNvSpPr>
            <a:spLocks noGrp="1"/>
          </p:cNvSpPr>
          <p:nvPr>
            <p:ph type="ftr" sz="quarter" idx="11"/>
          </p:nvPr>
        </p:nvSpPr>
        <p:spPr/>
        <p:txBody>
          <a:bodyPr/>
          <a:lstStyle/>
          <a:p>
            <a:r>
              <a:rPr lang="en-US" smtClean="0"/>
              <a:t>Confidential – Oracle Internal/Restricted/Highly Restricted</a:t>
            </a:r>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62" y="1524000"/>
            <a:ext cx="777255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777288" y="1524001"/>
            <a:ext cx="2971800"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0AF893-3E10-FD41-AEC9-8B3D0A4A1856}" type="datetime1">
              <a:rPr lang="en-US" smtClean="0"/>
              <a:pPr/>
              <a:t>2/3/2017</a:t>
            </a:fld>
            <a:endParaRPr dirty="0"/>
          </a:p>
        </p:txBody>
      </p:sp>
      <p:sp>
        <p:nvSpPr>
          <p:cNvPr id="6" name="Footer Placeholder 5"/>
          <p:cNvSpPr>
            <a:spLocks noGrp="1"/>
          </p:cNvSpPr>
          <p:nvPr>
            <p:ph type="ftr" sz="quarter" idx="11"/>
          </p:nvPr>
        </p:nvSpPr>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6095999"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325C25-20DE-A84C-A42C-F77161DB4A96}" type="datetime1">
              <a:rPr lang="en-US" smtClean="0"/>
              <a:pPr/>
              <a:t>2/3/2017</a:t>
            </a:fld>
            <a:endParaRPr dirty="0"/>
          </a:p>
        </p:txBody>
      </p:sp>
      <p:sp>
        <p:nvSpPr>
          <p:cNvPr id="6" name="Footer Placeholder 5"/>
          <p:cNvSpPr>
            <a:spLocks noGrp="1"/>
          </p:cNvSpPr>
          <p:nvPr>
            <p:ph type="ftr" sz="quarter" idx="11"/>
          </p:nvPr>
        </p:nvSpPr>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5EB4F4-FDFD-ED43-860C-BD557FEEC804}" type="datetime1">
              <a:rPr lang="en-US" smtClean="0"/>
              <a:pPr/>
              <a:t>2/3/2017</a:t>
            </a:fld>
            <a:endParaRPr dirty="0"/>
          </a:p>
        </p:txBody>
      </p:sp>
      <p:sp>
        <p:nvSpPr>
          <p:cNvPr id="6" name="Footer Placeholder 5"/>
          <p:cNvSpPr>
            <a:spLocks noGrp="1"/>
          </p:cNvSpPr>
          <p:nvPr>
            <p:ph type="ftr" sz="quarter" idx="11"/>
          </p:nvPr>
        </p:nvSpPr>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6246812"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40CA68-5E1D-2648-A796-3AC679BBE128}" type="datetime1">
              <a:rPr lang="en-US" smtClean="0"/>
              <a:pPr/>
              <a:t>2/3/2017</a:t>
            </a:fld>
            <a:endParaRPr dirty="0"/>
          </a:p>
        </p:txBody>
      </p:sp>
      <p:sp>
        <p:nvSpPr>
          <p:cNvPr id="6" name="Footer Placeholder 5"/>
          <p:cNvSpPr>
            <a:spLocks noGrp="1"/>
          </p:cNvSpPr>
          <p:nvPr>
            <p:ph type="ftr" sz="quarter" idx="11"/>
          </p:nvPr>
        </p:nvSpPr>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435705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Picture Placeholder 2"/>
          <p:cNvSpPr>
            <a:spLocks noGrp="1"/>
          </p:cNvSpPr>
          <p:nvPr>
            <p:ph type="pic" idx="15"/>
          </p:nvPr>
        </p:nvSpPr>
        <p:spPr bwMode="gray">
          <a:xfrm>
            <a:off x="818229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OS Smartphone and Tablet: Horizontal">
    <p:spTree>
      <p:nvGrpSpPr>
        <p:cNvPr id="1" name=""/>
        <p:cNvGrpSpPr/>
        <p:nvPr/>
      </p:nvGrpSpPr>
      <p:grpSpPr>
        <a:xfrm>
          <a:off x="0" y="0"/>
          <a:ext cx="0" cy="0"/>
          <a:chOff x="0" y="0"/>
          <a:chExt cx="0" cy="0"/>
        </a:xfrm>
      </p:grpSpPr>
      <p:pic>
        <p:nvPicPr>
          <p:cNvPr id="2" name="Picture 1" descr="Photos, screen captures, graphics can be inserted in a white mobile phone and tabl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717" y="1522826"/>
            <a:ext cx="6495366" cy="4567423"/>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70494" y="1827861"/>
            <a:ext cx="1840875" cy="3887139"/>
          </a:xfrm>
          <a:prstGeom prst="rect">
            <a:avLst/>
          </a:prstGeom>
        </p:spPr>
      </p:pic>
      <p:sp>
        <p:nvSpPr>
          <p:cNvPr id="3" name="Picture Placeholder 2"/>
          <p:cNvSpPr>
            <a:spLocks noGrp="1"/>
          </p:cNvSpPr>
          <p:nvPr>
            <p:ph type="pic" idx="1"/>
          </p:nvPr>
        </p:nvSpPr>
        <p:spPr bwMode="gray">
          <a:xfrm>
            <a:off x="1889122" y="2364583"/>
            <a:ext cx="161848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5" name="Date Placeholder 4"/>
          <p:cNvSpPr>
            <a:spLocks noGrp="1"/>
          </p:cNvSpPr>
          <p:nvPr>
            <p:ph type="dt" sz="half" idx="10"/>
          </p:nvPr>
        </p:nvSpPr>
        <p:spPr/>
        <p:txBody>
          <a:bodyPr/>
          <a:lstStyle/>
          <a:p>
            <a:fld id="{DA38B655-5B37-774F-952B-2EF42A453626}" type="datetime1">
              <a:rPr lang="en-US" smtClean="0"/>
              <a:pPr/>
              <a:t>2/3/2017</a:t>
            </a:fld>
            <a:endParaRPr dirty="0"/>
          </a:p>
        </p:txBody>
      </p:sp>
      <p:sp>
        <p:nvSpPr>
          <p:cNvPr id="6" name="Footer Placeholder 5"/>
          <p:cNvSpPr>
            <a:spLocks noGrp="1"/>
          </p:cNvSpPr>
          <p:nvPr>
            <p:ph type="ftr" sz="quarter" idx="11"/>
          </p:nvPr>
        </p:nvSpPr>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itle 3"/>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iOS 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r="7518"/>
          <a:stretch/>
        </p:blipFill>
        <p:spPr>
          <a:xfrm rot="5400000">
            <a:off x="5748377" y="1113567"/>
            <a:ext cx="6007047" cy="4567423"/>
          </a:xfrm>
          <a:prstGeom prst="rect">
            <a:avLst/>
          </a:prstGeom>
        </p:spPr>
      </p:pic>
      <p:sp>
        <p:nvSpPr>
          <p:cNvPr id="2" name="Title 1"/>
          <p:cNvSpPr>
            <a:spLocks noGrp="1"/>
          </p:cNvSpPr>
          <p:nvPr>
            <p:ph type="title"/>
          </p:nvPr>
        </p:nvSpPr>
        <p:spPr>
          <a:xfrm>
            <a:off x="531811" y="406400"/>
            <a:ext cx="5943600" cy="889000"/>
          </a:xfrm>
        </p:spPr>
        <p:txBody>
          <a:bodyPr anchor="b"/>
          <a:lstStyle>
            <a:lvl1pPr algn="l">
              <a:defRPr sz="3600" b="0"/>
            </a:lvl1p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E63E8679-970F-0E44-9FB8-4B88F38302EF}" type="datetime1">
              <a:rPr lang="en-US" smtClean="0"/>
              <a:pPr/>
              <a:t>2/3/2017</a:t>
            </a:fld>
            <a:endParaRPr dirty="0"/>
          </a:p>
        </p:txBody>
      </p:sp>
      <p:sp>
        <p:nvSpPr>
          <p:cNvPr id="6" name="Footer Placeholder 5"/>
          <p:cNvSpPr>
            <a:spLocks noGrp="1"/>
          </p:cNvSpPr>
          <p:nvPr>
            <p:ph type="ftr" sz="quarter" idx="11"/>
          </p:nvPr>
        </p:nvSpPr>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6747673" y="1013144"/>
            <a:ext cx="3962137"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pic>
        <p:nvPicPr>
          <p:cNvPr id="13" name="Picture 12" descr="Photos, screen captures, graphics can be inserted in a white mobile phone and table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
        <p:nvSpPr>
          <p:cNvPr id="10" name="Rectangle 9" descr="Full slide 4-color photo can be insert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9601200"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2" y="2286000"/>
            <a:ext cx="96012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4" y="3429451"/>
            <a:ext cx="96012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7" name="Date Placeholder 6"/>
          <p:cNvSpPr>
            <a:spLocks noGrp="1"/>
          </p:cNvSpPr>
          <p:nvPr>
            <p:ph type="dt" sz="half" idx="14"/>
          </p:nvPr>
        </p:nvSpPr>
        <p:spPr/>
        <p:txBody>
          <a:bodyPr/>
          <a:lstStyle>
            <a:lvl1pPr>
              <a:defRPr>
                <a:solidFill>
                  <a:schemeClr val="tx1"/>
                </a:solidFill>
              </a:defRPr>
            </a:lvl1pPr>
          </a:lstStyle>
          <a:p>
            <a:fld id="{28EA2FC9-FB8E-5643-A6BA-BB418325CE56}" type="datetime1">
              <a:rPr lang="en-US" smtClean="0"/>
              <a:pPr/>
              <a:t>2/3/2017</a:t>
            </a:fld>
            <a:endParaRPr lang="en-US" dirty="0"/>
          </a:p>
        </p:txBody>
      </p:sp>
      <p:sp>
        <p:nvSpPr>
          <p:cNvPr id="8" name="Footer Placeholder 7"/>
          <p:cNvSpPr>
            <a:spLocks noGrp="1"/>
          </p:cNvSpPr>
          <p:nvPr>
            <p:ph type="ftr" sz="quarter" idx="15"/>
          </p:nvPr>
        </p:nvSpPr>
        <p:spPr/>
        <p:txBody>
          <a:bodyPr/>
          <a:lstStyle>
            <a:lvl1pPr>
              <a:defRPr>
                <a:solidFill>
                  <a:schemeClr val="tx1"/>
                </a:solidFill>
              </a:defRPr>
            </a:lvl1pPr>
          </a:lstStyle>
          <a:p>
            <a:r>
              <a:rPr lang="en-US" smtClean="0"/>
              <a:t>Confidential – Oracle Internal/Restricted/Highly Restricted</a:t>
            </a:r>
            <a:endParaRPr lang="en-US" dirty="0"/>
          </a:p>
        </p:txBody>
      </p:sp>
      <p:sp>
        <p:nvSpPr>
          <p:cNvPr id="14" name="TextBox 13"/>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en-US" sz="850" dirty="0" smtClean="0">
                <a:solidFill>
                  <a:schemeClr val="tx1"/>
                </a:solidFill>
              </a:rPr>
              <a:t>2016,</a:t>
            </a:r>
            <a:r>
              <a:rPr sz="850" dirty="0" smtClean="0">
                <a:solidFill>
                  <a:schemeClr val="tx1"/>
                </a:solidFill>
              </a:rPr>
              <a:t> </a:t>
            </a:r>
            <a:r>
              <a:rPr sz="850" dirty="0">
                <a:solidFill>
                  <a:schemeClr val="tx1"/>
                </a:solidFill>
              </a:rPr>
              <a:t>Oracle and/or its affiliates. All rights reserved.  </a:t>
            </a:r>
            <a:r>
              <a:rPr sz="850" dirty="0" smtClean="0">
                <a:solidFill>
                  <a:schemeClr val="tx1"/>
                </a:solidFill>
              </a:rPr>
              <a:t>|</a:t>
            </a:r>
            <a:endParaRPr sz="850" dirty="0">
              <a:solidFill>
                <a:schemeClr val="tx1"/>
              </a:solidFill>
            </a:endParaRPr>
          </a:p>
        </p:txBody>
      </p:sp>
      <p:pic>
        <p:nvPicPr>
          <p:cNvPr id="11" name="Picture 10"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26878214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ndroid Smartphone and Tablet: Horizontal">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86728" y="2011145"/>
            <a:ext cx="1819656" cy="3522853"/>
          </a:xfrm>
          <a:prstGeom prst="rect">
            <a:avLst/>
          </a:prstGeom>
        </p:spPr>
      </p:pic>
      <p:pic>
        <p:nvPicPr>
          <p:cNvPr id="11" name="Picture 10" descr="Photos, screen captures, graphics can be inserted in a white mobile phone and tablet"/>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41990" y="1585322"/>
            <a:ext cx="5829300" cy="4107283"/>
          </a:xfrm>
          <a:prstGeom prst="rect">
            <a:avLst/>
          </a:prstGeom>
        </p:spPr>
      </p:pic>
      <p:sp>
        <p:nvSpPr>
          <p:cNvPr id="3" name="Picture Placeholder 2"/>
          <p:cNvSpPr>
            <a:spLocks noGrp="1"/>
          </p:cNvSpPr>
          <p:nvPr>
            <p:ph type="pic" idx="1"/>
          </p:nvPr>
        </p:nvSpPr>
        <p:spPr bwMode="gray">
          <a:xfrm>
            <a:off x="1910171" y="2364583"/>
            <a:ext cx="157276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5" name="Date Placeholder 4"/>
          <p:cNvSpPr>
            <a:spLocks noGrp="1"/>
          </p:cNvSpPr>
          <p:nvPr>
            <p:ph type="dt" sz="half" idx="10"/>
          </p:nvPr>
        </p:nvSpPr>
        <p:spPr/>
        <p:txBody>
          <a:bodyPr/>
          <a:lstStyle/>
          <a:p>
            <a:fld id="{8B482C15-144D-5047-A5F1-7D99D84BBFB0}" type="datetime1">
              <a:rPr lang="en-US" smtClean="0"/>
              <a:pPr/>
              <a:t>2/3/2017</a:t>
            </a:fld>
            <a:endParaRPr dirty="0"/>
          </a:p>
        </p:txBody>
      </p:sp>
      <p:sp>
        <p:nvSpPr>
          <p:cNvPr id="6" name="Footer Placeholder 5"/>
          <p:cNvSpPr>
            <a:spLocks noGrp="1"/>
          </p:cNvSpPr>
          <p:nvPr>
            <p:ph type="ftr" sz="quarter" idx="11"/>
          </p:nvPr>
        </p:nvSpPr>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4532312" y="1975104"/>
            <a:ext cx="5248656" cy="3328416"/>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itle 3"/>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629068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ndroid Smartphone and Tablet: Vertical">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r="2901"/>
          <a:stretch/>
        </p:blipFill>
        <p:spPr>
          <a:xfrm rot="5400000">
            <a:off x="5891726" y="1502667"/>
            <a:ext cx="5674025" cy="4117325"/>
          </a:xfrm>
          <a:prstGeom prst="rect">
            <a:avLst/>
          </a:prstGeom>
        </p:spPr>
      </p:pic>
      <p:sp>
        <p:nvSpPr>
          <p:cNvPr id="2" name="Title 1"/>
          <p:cNvSpPr>
            <a:spLocks noGrp="1"/>
          </p:cNvSpPr>
          <p:nvPr>
            <p:ph type="title"/>
          </p:nvPr>
        </p:nvSpPr>
        <p:spPr>
          <a:xfrm>
            <a:off x="531811" y="406400"/>
            <a:ext cx="5943600" cy="889000"/>
          </a:xfrm>
        </p:spPr>
        <p:txBody>
          <a:bodyPr anchor="b"/>
          <a:lstStyle>
            <a:lvl1pPr algn="l">
              <a:defRPr sz="3600" b="0"/>
            </a:lvl1p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F8E68280-77B5-7046-8002-0C2A6FF60231}" type="datetime1">
              <a:rPr lang="en-US" smtClean="0"/>
              <a:pPr/>
              <a:t>2/3/2017</a:t>
            </a:fld>
            <a:endParaRPr dirty="0"/>
          </a:p>
        </p:txBody>
      </p:sp>
      <p:sp>
        <p:nvSpPr>
          <p:cNvPr id="6" name="Footer Placeholder 5"/>
          <p:cNvSpPr>
            <a:spLocks noGrp="1"/>
          </p:cNvSpPr>
          <p:nvPr>
            <p:ph type="ftr" sz="quarter" idx="11"/>
          </p:nvPr>
        </p:nvSpPr>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7061703" y="1013144"/>
            <a:ext cx="3313567"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pic>
        <p:nvPicPr>
          <p:cNvPr id="19" name="Picture 18" descr="Photos, screen captures, graphics can be inserted in a white mobile phone and tablet"/>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69956" y="2096382"/>
            <a:ext cx="1819656" cy="3522853"/>
          </a:xfrm>
          <a:prstGeom prst="rect">
            <a:avLst/>
          </a:prstGeom>
        </p:spPr>
      </p:pic>
      <p:sp>
        <p:nvSpPr>
          <p:cNvPr id="20" name="Picture Placeholder 2"/>
          <p:cNvSpPr>
            <a:spLocks noGrp="1"/>
          </p:cNvSpPr>
          <p:nvPr>
            <p:ph type="pic" idx="1"/>
          </p:nvPr>
        </p:nvSpPr>
        <p:spPr bwMode="gray">
          <a:xfrm>
            <a:off x="4093399" y="2449820"/>
            <a:ext cx="157276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Tree>
    <p:extLst>
      <p:ext uri="{BB962C8B-B14F-4D97-AF65-F5344CB8AC3E}">
        <p14:creationId xmlns:p14="http://schemas.microsoft.com/office/powerpoint/2010/main" val="3964592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descr="A large metric, brief statement, and 4-color photo can be includ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2" name="Group 1"/>
          <p:cNvGrpSpPr/>
          <p:nvPr/>
        </p:nvGrpSpPr>
        <p:grpSpPr>
          <a:xfrm>
            <a:off x="0" y="0"/>
            <a:ext cx="12189399"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5" name="Date Placeholder 4"/>
          <p:cNvSpPr>
            <a:spLocks noGrp="1"/>
          </p:cNvSpPr>
          <p:nvPr>
            <p:ph type="dt" sz="half" idx="10"/>
          </p:nvPr>
        </p:nvSpPr>
        <p:spPr/>
        <p:txBody>
          <a:bodyPr/>
          <a:lstStyle>
            <a:lvl1pPr>
              <a:defRPr>
                <a:solidFill>
                  <a:srgbClr val="5F5F5F"/>
                </a:solidFill>
              </a:defRPr>
            </a:lvl1pPr>
          </a:lstStyle>
          <a:p>
            <a:fld id="{D061FBC3-B3BC-0343-8C44-083187317F83}" type="datetime1">
              <a:rPr lang="en-US" smtClean="0"/>
              <a:pPr/>
              <a:t>2/3/2017</a:t>
            </a:fld>
            <a:endParaRPr lang="en-US" dirty="0"/>
          </a:p>
        </p:txBody>
      </p:sp>
      <p:sp>
        <p:nvSpPr>
          <p:cNvPr id="6" name="Footer Placeholder 5"/>
          <p:cNvSpPr>
            <a:spLocks noGrp="1"/>
          </p:cNvSpPr>
          <p:nvPr>
            <p:ph type="ftr" sz="quarter" idx="11"/>
          </p:nvPr>
        </p:nvSpPr>
        <p:spPr/>
        <p:txBody>
          <a:bodyPr/>
          <a:lstStyle>
            <a:lvl1pPr>
              <a:defRPr>
                <a:solidFill>
                  <a:srgbClr val="5F5F5F"/>
                </a:solidFill>
              </a:defRPr>
            </a:lvl1pPr>
          </a:lstStyle>
          <a:p>
            <a:r>
              <a:rPr lang="en-US" smtClean="0"/>
              <a:t>Confidential – Oracle Internal/Restricted/Highly Restricted</a:t>
            </a:r>
            <a:endParaRPr lang="en-US" dirty="0"/>
          </a:p>
        </p:txBody>
      </p:sp>
      <p:sp>
        <p:nvSpPr>
          <p:cNvPr id="7" name="Slide Number Placeholder 6"/>
          <p:cNvSpPr>
            <a:spLocks noGrp="1"/>
          </p:cNvSpPr>
          <p:nvPr>
            <p:ph type="sldNum" sz="quarter" idx="12"/>
          </p:nvPr>
        </p:nvSpPr>
        <p:spPr/>
        <p:txBody>
          <a:bodyPr/>
          <a:lstStyle>
            <a:lvl1pPr>
              <a:defRPr>
                <a:solidFill>
                  <a:srgbClr val="5F5F5F"/>
                </a:solidFill>
              </a:defRPr>
            </a:lvl1pPr>
          </a:lstStyle>
          <a:p>
            <a:fld id="{C51EAA63-D034-42AE-91FA-B13B9518C7BE}" type="slidenum">
              <a:rPr lang="en-US" smtClean="0"/>
              <a:pPr/>
              <a:t>‹#›</a:t>
            </a:fld>
            <a:endParaRPr lang="en-US" dirty="0"/>
          </a:p>
        </p:txBody>
      </p:sp>
      <p:sp>
        <p:nvSpPr>
          <p:cNvPr id="22" name="Text Placeholder 12"/>
          <p:cNvSpPr>
            <a:spLocks noGrp="1"/>
          </p:cNvSpPr>
          <p:nvPr>
            <p:ph type="body" sz="quarter" idx="13" hasCustomPrompt="1"/>
          </p:nvPr>
        </p:nvSpPr>
        <p:spPr>
          <a:xfrm>
            <a:off x="760412" y="2666999"/>
            <a:ext cx="50292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sp>
        <p:nvSpPr>
          <p:cNvPr id="3" name="Title 2"/>
          <p:cNvSpPr>
            <a:spLocks noGrp="1"/>
          </p:cNvSpPr>
          <p:nvPr>
            <p:ph type="title" hasCustomPrompt="1"/>
          </p:nvPr>
        </p:nvSpPr>
        <p:spPr>
          <a:xfrm>
            <a:off x="760412" y="609600"/>
            <a:ext cx="5029200" cy="2044700"/>
          </a:xfrm>
        </p:spPr>
        <p:txBody>
          <a:bodyPr/>
          <a:lstStyle>
            <a:lvl1pPr>
              <a:defRPr sz="13800" b="1"/>
            </a:lvl1pPr>
          </a:lstStyle>
          <a:p>
            <a:r>
              <a:rPr lang="en-US" dirty="0" smtClean="0"/>
              <a:t>XX</a:t>
            </a:r>
            <a:endParaRPr lang="en-US" dirty="0"/>
          </a:p>
        </p:txBody>
      </p:sp>
      <p:sp>
        <p:nvSpPr>
          <p:cNvPr id="19" name="TextBox 18"/>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lang="en-US" sz="850" dirty="0" smtClean="0">
                <a:solidFill>
                  <a:srgbClr val="5F5F5F"/>
                </a:solidFill>
              </a:rPr>
              <a:t>2016,</a:t>
            </a:r>
            <a:r>
              <a:rPr sz="850" dirty="0" smtClean="0">
                <a:solidFill>
                  <a:srgbClr val="5F5F5F"/>
                </a:solidFill>
              </a:rPr>
              <a:t> </a:t>
            </a:r>
            <a:r>
              <a:rPr sz="850" dirty="0">
                <a:solidFill>
                  <a:srgbClr val="5F5F5F"/>
                </a:solidFill>
              </a:rPr>
              <a:t>Oracle and/or its affiliates. All rights reserved.  </a:t>
            </a:r>
            <a:r>
              <a:rPr sz="850" dirty="0" smtClean="0">
                <a:solidFill>
                  <a:srgbClr val="5F5F5F"/>
                </a:solidFill>
              </a:rPr>
              <a:t>|</a:t>
            </a:r>
            <a:endParaRPr sz="850" dirty="0">
              <a:solidFill>
                <a:srgbClr val="5F5F5F"/>
              </a:solidFill>
            </a:endParaRPr>
          </a:p>
        </p:txBody>
      </p:sp>
      <p:pic>
        <p:nvPicPr>
          <p:cNvPr id="16" name="Picture 15"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E3EDE-07F9-F543-A57F-B068A6C6C2E7}" type="datetime1">
              <a:rPr lang="en-US" smtClean="0"/>
              <a:pPr/>
              <a:t>2/3/2017</a:t>
            </a:fld>
            <a:endParaRPr dirty="0"/>
          </a:p>
        </p:txBody>
      </p:sp>
      <p:sp>
        <p:nvSpPr>
          <p:cNvPr id="3" name="Footer Placeholder 2"/>
          <p:cNvSpPr>
            <a:spLocks noGrp="1"/>
          </p:cNvSpPr>
          <p:nvPr>
            <p:ph type="ftr" sz="quarter" idx="11"/>
          </p:nvPr>
        </p:nvSpPr>
        <p:spPr/>
        <p:txBody>
          <a:bodyPr/>
          <a:lstStyle/>
          <a:p>
            <a:r>
              <a:rPr lang="en-US" smtClean="0"/>
              <a:t>Confidential – Oracle Internal/Restricted/Highly Restricted</a:t>
            </a:r>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AF0846-A068-BC48-8252-2B37F39F59F8}" type="datetime1">
              <a:rPr lang="en-US" smtClean="0"/>
              <a:pPr/>
              <a:t>2/3/2017</a:t>
            </a:fld>
            <a:endParaRPr dirty="0"/>
          </a:p>
        </p:txBody>
      </p:sp>
      <p:sp>
        <p:nvSpPr>
          <p:cNvPr id="3" name="Footer Placeholder 2"/>
          <p:cNvSpPr>
            <a:spLocks noGrp="1"/>
          </p:cNvSpPr>
          <p:nvPr>
            <p:ph type="ftr" sz="quarter" idx="11"/>
          </p:nvPr>
        </p:nvSpPr>
        <p:spPr/>
        <p:txBody>
          <a:bodyPr/>
          <a:lstStyle/>
          <a:p>
            <a:r>
              <a:rPr lang="en-US" smtClean="0"/>
              <a:t>Confidential – Oracle Internal/Restricted/Highly Restricted</a:t>
            </a:r>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pic>
        <p:nvPicPr>
          <p:cNvPr id="51" name="Picture 50" descr="&quot;Integrated Cloud Applications &amp; Platform Services&quot; tagline in red and black"/>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19916" y="1722238"/>
            <a:ext cx="7748992" cy="2950267"/>
          </a:xfrm>
          <a:prstGeom prst="rect">
            <a:avLst/>
          </a:prstGeom>
        </p:spPr>
      </p:pic>
      <p:sp>
        <p:nvSpPr>
          <p:cNvPr id="2" name="Date Placeholder 1"/>
          <p:cNvSpPr>
            <a:spLocks noGrp="1"/>
          </p:cNvSpPr>
          <p:nvPr>
            <p:ph type="dt" sz="half" idx="10"/>
          </p:nvPr>
        </p:nvSpPr>
        <p:spPr/>
        <p:txBody>
          <a:bodyPr/>
          <a:lstStyle/>
          <a:p>
            <a:fld id="{68BD323E-1AA8-9945-A9F0-CB54A017EE50}" type="datetime1">
              <a:rPr lang="en-US" smtClean="0"/>
              <a:pPr/>
              <a:t>2/3/2017</a:t>
            </a:fld>
            <a:endParaRPr dirty="0"/>
          </a:p>
        </p:txBody>
      </p:sp>
      <p:sp>
        <p:nvSpPr>
          <p:cNvPr id="3" name="Footer Placeholder 2"/>
          <p:cNvSpPr>
            <a:spLocks noGrp="1"/>
          </p:cNvSpPr>
          <p:nvPr>
            <p:ph type="ftr" sz="quarter" idx="11"/>
          </p:nvPr>
        </p:nvSpPr>
        <p:spPr/>
        <p:txBody>
          <a:bodyPr/>
          <a:lstStyle/>
          <a:p>
            <a:r>
              <a:rPr lang="en-US" smtClean="0"/>
              <a:t>Confidential – Oracle Internal/Restricted/Highly Restricted</a:t>
            </a:r>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23" y="129398"/>
            <a:ext cx="11912778" cy="6547450"/>
          </a:xfrm>
          <a:prstGeom prst="rect">
            <a:avLst/>
          </a:prstGeom>
          <a:noFill/>
          <a:ln>
            <a:noFill/>
          </a:ln>
        </p:spPr>
      </p:pic>
      <p:pic>
        <p:nvPicPr>
          <p:cNvPr id="12" name="Picture 11"/>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black">
          <a:xfrm>
            <a:off x="3822128" y="2843826"/>
            <a:ext cx="4544568" cy="569547"/>
          </a:xfrm>
          <a:prstGeom prst="rect">
            <a:avLst/>
          </a:prstGeom>
        </p:spPr>
      </p:pic>
      <p:sp>
        <p:nvSpPr>
          <p:cNvPr id="6" name="Rectangle 5"/>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7" name="Rectangle 6"/>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8" name="Rectangle 7"/>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Rectangle 8"/>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1151" y="1524001"/>
            <a:ext cx="11126522" cy="4419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7FD4AC-A98F-AB42-882B-C012365E1081}" type="datetime1">
              <a:rPr lang="en-US" smtClean="0"/>
              <a:pPr/>
              <a:t>2/3/2017</a:t>
            </a:fld>
            <a:endParaRPr lang="en-US"/>
          </a:p>
        </p:txBody>
      </p:sp>
      <p:sp>
        <p:nvSpPr>
          <p:cNvPr id="5" name="Footer Placeholder 4"/>
          <p:cNvSpPr>
            <a:spLocks noGrp="1"/>
          </p:cNvSpPr>
          <p:nvPr>
            <p:ph type="ftr" sz="quarter" idx="11"/>
          </p:nvPr>
        </p:nvSpPr>
        <p:spPr/>
        <p:txBody>
          <a:bodyPr/>
          <a:lstStyle/>
          <a:p>
            <a:r>
              <a:rPr lang="en-US" smtClean="0"/>
              <a:t>Confidential – Oracle Internal/Restricted/Highly Restricted</a:t>
            </a:r>
            <a:endParaRPr lang="en-US"/>
          </a:p>
        </p:txBody>
      </p:sp>
      <p:sp>
        <p:nvSpPr>
          <p:cNvPr id="6" name="Slide Number Placeholder 5"/>
          <p:cNvSpPr>
            <a:spLocks noGrp="1"/>
          </p:cNvSpPr>
          <p:nvPr>
            <p:ph type="sldNum" sz="quarter" idx="12"/>
          </p:nvPr>
        </p:nvSpPr>
        <p:spPr/>
        <p:txBody>
          <a:bodyPr/>
          <a:lstStyle/>
          <a:p>
            <a:fld id="{D4EAF17A-378C-49D5-A479-C71FF9D7F1E7}" type="slidenum">
              <a:rPr lang="en-US" smtClean="0"/>
              <a:pPr/>
              <a:t>‹#›</a:t>
            </a:fld>
            <a:endParaRPr lang="en-US"/>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smtClean="0"/>
              <a:t>Click to edit Master title style</a:t>
            </a:r>
            <a:endParaRPr dirty="0"/>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6276A67-317E-FC4B-BB72-4636858DDF23}" type="datetime1">
              <a:rPr lang="en-US" smtClean="0"/>
              <a:pPr/>
              <a:t>2/3/2017</a:t>
            </a:fld>
            <a:endParaRPr dirty="0"/>
          </a:p>
        </p:txBody>
      </p:sp>
      <p:sp>
        <p:nvSpPr>
          <p:cNvPr id="5" name="Footer Placeholder 4"/>
          <p:cNvSpPr>
            <a:spLocks noGrp="1"/>
          </p:cNvSpPr>
          <p:nvPr>
            <p:ph type="ftr" sz="quarter" idx="11"/>
          </p:nvPr>
        </p:nvSpPr>
        <p:spPr/>
        <p:txBody>
          <a:bodyPr/>
          <a:lstStyle/>
          <a:p>
            <a:r>
              <a:rPr lang="en-US" smtClean="0"/>
              <a:t>Confidential – Oracle Internal/Restricted/Highly Restricted</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Picture and Log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9144000"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2" y="2286000"/>
            <a:ext cx="91440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lvl1pPr>
              <a:defRPr>
                <a:solidFill>
                  <a:schemeClr val="tx1"/>
                </a:solidFill>
              </a:defRPr>
            </a:lvl1pPr>
          </a:lstStyle>
          <a:p>
            <a:fld id="{FE9D4F83-0EF6-4A4D-9FC0-F03FA2077ACD}" type="datetime1">
              <a:rPr lang="en-US" smtClean="0"/>
              <a:pPr/>
              <a:t>2/3/2017</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smtClean="0"/>
              <a:t>Confidential – Oracle Internal/Restricted/Highly Restricted</a:t>
            </a:r>
            <a:endParaRPr lang="en-US" dirty="0"/>
          </a:p>
        </p:txBody>
      </p:sp>
      <p:sp>
        <p:nvSpPr>
          <p:cNvPr id="13" name="Text Placeholder 12"/>
          <p:cNvSpPr>
            <a:spLocks noGrp="1"/>
          </p:cNvSpPr>
          <p:nvPr>
            <p:ph type="body" sz="quarter" idx="13" hasCustomPrompt="1"/>
          </p:nvPr>
        </p:nvSpPr>
        <p:spPr>
          <a:xfrm>
            <a:off x="531814" y="3429451"/>
            <a:ext cx="9144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text</a:t>
            </a:r>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en-US" sz="850" dirty="0" smtClean="0">
                <a:solidFill>
                  <a:schemeClr val="tx1"/>
                </a:solidFill>
              </a:rPr>
              <a:t>2016,</a:t>
            </a:r>
            <a:r>
              <a:rPr sz="850" dirty="0" smtClean="0">
                <a:solidFill>
                  <a:schemeClr val="tx1"/>
                </a:solidFill>
              </a:rPr>
              <a:t> </a:t>
            </a:r>
            <a:r>
              <a:rPr sz="850" dirty="0">
                <a:solidFill>
                  <a:schemeClr val="tx1"/>
                </a:solidFill>
              </a:rPr>
              <a:t>Oracle and/or its affiliates. All rights reserved.  </a:t>
            </a:r>
            <a:r>
              <a:rPr sz="850" dirty="0" smtClean="0">
                <a:solidFill>
                  <a:schemeClr val="tx1"/>
                </a:solidFill>
              </a:rPr>
              <a:t>|</a:t>
            </a:r>
            <a:endParaRPr sz="850" dirty="0">
              <a:solidFill>
                <a:schemeClr val="tx1"/>
              </a:solidFill>
            </a:endParaRPr>
          </a:p>
        </p:txBody>
      </p:sp>
      <p:pic>
        <p:nvPicPr>
          <p:cNvPr id="15" name="Picture 14"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25589805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with Picture and 2 Logo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9144000"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2" y="2286000"/>
            <a:ext cx="91440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lvl1pPr>
              <a:defRPr>
                <a:solidFill>
                  <a:schemeClr val="tx1"/>
                </a:solidFill>
              </a:defRPr>
            </a:lvl1pPr>
          </a:lstStyle>
          <a:p>
            <a:fld id="{5190EDF2-7744-3443-B3CB-57655E386FA4}" type="datetime1">
              <a:rPr lang="en-US" smtClean="0"/>
              <a:pPr/>
              <a:t>2/3/2017</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smtClean="0"/>
              <a:t>Confidential – Oracle Internal/Restricted/Highly Restricted</a:t>
            </a:r>
            <a:endParaRPr lang="en-US" dirty="0"/>
          </a:p>
        </p:txBody>
      </p:sp>
      <p:sp>
        <p:nvSpPr>
          <p:cNvPr id="13" name="Text Placeholder 12"/>
          <p:cNvSpPr>
            <a:spLocks noGrp="1"/>
          </p:cNvSpPr>
          <p:nvPr>
            <p:ph type="body" sz="quarter" idx="13" hasCustomPrompt="1"/>
          </p:nvPr>
        </p:nvSpPr>
        <p:spPr>
          <a:xfrm>
            <a:off x="531814" y="3429451"/>
            <a:ext cx="9144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text</a:t>
            </a:r>
          </a:p>
        </p:txBody>
      </p:sp>
      <p:sp>
        <p:nvSpPr>
          <p:cNvPr id="15" name="Rectangle 14"/>
          <p:cNvSpPr/>
          <p:nvPr userDrawn="1"/>
        </p:nvSpPr>
        <p:spPr>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7" name="TextBox 16"/>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en-US" sz="850" dirty="0" smtClean="0">
                <a:solidFill>
                  <a:schemeClr val="tx1"/>
                </a:solidFill>
              </a:rPr>
              <a:t>2016,</a:t>
            </a:r>
            <a:r>
              <a:rPr sz="850" dirty="0" smtClean="0">
                <a:solidFill>
                  <a:schemeClr val="tx1"/>
                </a:solidFill>
              </a:rPr>
              <a:t> </a:t>
            </a:r>
            <a:r>
              <a:rPr sz="850" dirty="0">
                <a:solidFill>
                  <a:schemeClr val="tx1"/>
                </a:solidFill>
              </a:rPr>
              <a:t>Oracle and/or its affiliates. All rights reserved.  </a:t>
            </a:r>
            <a:r>
              <a:rPr sz="850" dirty="0" smtClean="0">
                <a:solidFill>
                  <a:schemeClr val="tx1"/>
                </a:solidFill>
              </a:rPr>
              <a:t>|</a:t>
            </a:r>
            <a:endParaRPr sz="850" dirty="0">
              <a:solidFill>
                <a:schemeClr val="tx1"/>
              </a:solidFill>
            </a:endParaRPr>
          </a:p>
        </p:txBody>
      </p:sp>
      <p:pic>
        <p:nvPicPr>
          <p:cNvPr id="16" name="Picture 15"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388520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8926090-F7DD-7C47-A7A5-57C7ADACE0E5}" type="datetime1">
              <a:rPr lang="en-US" smtClean="0"/>
              <a:pPr/>
              <a:t>2/3/2017</a:t>
            </a:fld>
            <a:endParaRPr dirty="0"/>
          </a:p>
        </p:txBody>
      </p:sp>
      <p:sp>
        <p:nvSpPr>
          <p:cNvPr id="5" name="Footer Placeholder 4"/>
          <p:cNvSpPr>
            <a:spLocks noGrp="1"/>
          </p:cNvSpPr>
          <p:nvPr>
            <p:ph type="ftr" sz="quarter" idx="11"/>
          </p:nvPr>
        </p:nvSpPr>
        <p:spPr/>
        <p:txBody>
          <a:bodyPr/>
          <a:lstStyle/>
          <a:p>
            <a:r>
              <a:rPr lang="en-US" smtClean="0"/>
              <a:t>Confidential – Oracle Internal/Restricted/Highly Restricted</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1" y="1981200"/>
            <a:ext cx="11126522"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996FA26-999E-144A-B9D6-0275E6EB9A15}" type="datetime1">
              <a:rPr lang="en-US" smtClean="0"/>
              <a:pPr/>
              <a:t>2/3/2017</a:t>
            </a:fld>
            <a:endParaRPr dirty="0"/>
          </a:p>
        </p:txBody>
      </p:sp>
      <p:sp>
        <p:nvSpPr>
          <p:cNvPr id="5" name="Footer Placeholder 4"/>
          <p:cNvSpPr>
            <a:spLocks noGrp="1"/>
          </p:cNvSpPr>
          <p:nvPr>
            <p:ph type="ftr" sz="quarter" idx="11"/>
          </p:nvPr>
        </p:nvSpPr>
        <p:spPr/>
        <p:txBody>
          <a:bodyPr/>
          <a:lstStyle/>
          <a:p>
            <a:r>
              <a:rPr lang="en-US" smtClean="0"/>
              <a:t>Confidential – Oracle Internal/Restricted/Highly Restricted</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4" name="Date Placeholder 3"/>
          <p:cNvSpPr>
            <a:spLocks noGrp="1"/>
          </p:cNvSpPr>
          <p:nvPr>
            <p:ph type="dt" sz="half" idx="10"/>
          </p:nvPr>
        </p:nvSpPr>
        <p:spPr/>
        <p:txBody>
          <a:bodyPr/>
          <a:lstStyle/>
          <a:p>
            <a:fld id="{C154D1DD-7A94-3A44-A2B9-66FA7B1686B1}" type="datetime1">
              <a:rPr lang="en-US" smtClean="0"/>
              <a:pPr/>
              <a:t>2/3/2017</a:t>
            </a:fld>
            <a:endParaRPr dirty="0"/>
          </a:p>
        </p:txBody>
      </p:sp>
      <p:sp>
        <p:nvSpPr>
          <p:cNvPr id="5" name="Footer Placeholder 4"/>
          <p:cNvSpPr>
            <a:spLocks noGrp="1"/>
          </p:cNvSpPr>
          <p:nvPr>
            <p:ph type="ftr" sz="quarter" idx="11"/>
          </p:nvPr>
        </p:nvSpPr>
        <p:spPr/>
        <p:txBody>
          <a:bodyPr/>
          <a:lstStyle/>
          <a:p>
            <a:r>
              <a:rPr lang="en-US" smtClean="0"/>
              <a:t>Confidential – Oracle Internal/Restricted/Highly Restricted</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F7589B-9BD6-8B45-A3F1-2069890F0F33}" type="datetime1">
              <a:rPr lang="en-US" smtClean="0"/>
              <a:pPr/>
              <a:t>2/3/2017</a:t>
            </a:fld>
            <a:endParaRPr dirty="0"/>
          </a:p>
        </p:txBody>
      </p:sp>
      <p:sp>
        <p:nvSpPr>
          <p:cNvPr id="5" name="Footer Placeholder 4"/>
          <p:cNvSpPr>
            <a:spLocks noGrp="1"/>
          </p:cNvSpPr>
          <p:nvPr>
            <p:ph type="ftr" sz="quarter" idx="11"/>
          </p:nvPr>
        </p:nvSpPr>
        <p:spPr/>
        <p:txBody>
          <a:bodyPr/>
          <a:lstStyle/>
          <a:p>
            <a:r>
              <a:rPr lang="en-US" smtClean="0"/>
              <a:t>Confidential – Oracle Internal/Restricted/Highly Restricted</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9398" cy="6858000"/>
            <a:chOff x="0" y="0"/>
            <a:chExt cx="12189398" cy="6858000"/>
          </a:xfrm>
        </p:grpSpPr>
        <p:sp>
          <p:nvSpPr>
            <p:cNvPr id="8" name="Rectangle 7"/>
            <p:cNvSpPr/>
            <p:nvPr/>
          </p:nvSpPr>
          <p:spPr bwMode="gray">
            <a:xfrm>
              <a:off x="0" y="0"/>
              <a:ext cx="193962"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Rectangle 8"/>
            <p:cNvSpPr/>
            <p:nvPr/>
          </p:nvSpPr>
          <p:spPr bwMode="gray">
            <a:xfrm>
              <a:off x="11995151" y="0"/>
              <a:ext cx="19396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bwMode="gray">
            <a:xfrm>
              <a:off x="0"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0"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smtClean="0"/>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182130"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2FEA922B-34CC-A746-ABF0-D1ED97CD7A6C}" type="datetime1">
              <a:rPr lang="en-US" smtClean="0"/>
              <a:pPr/>
              <a:t>2/3/2017</a:t>
            </a:fld>
            <a:endParaRPr lang="en-US" dirty="0"/>
          </a:p>
        </p:txBody>
      </p:sp>
      <p:sp>
        <p:nvSpPr>
          <p:cNvPr id="5" name="Footer Placeholder 4"/>
          <p:cNvSpPr>
            <a:spLocks noGrp="1"/>
          </p:cNvSpPr>
          <p:nvPr>
            <p:ph type="ftr" sz="quarter" idx="3"/>
          </p:nvPr>
        </p:nvSpPr>
        <p:spPr>
          <a:xfrm>
            <a:off x="8621423" y="6556248"/>
            <a:ext cx="2743200"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smtClean="0"/>
              <a:t>Confidential – Oracle Internal/Restricted/Highly Restricted</a:t>
            </a:r>
            <a:endParaRPr lang="en-US" dirty="0"/>
          </a:p>
        </p:txBody>
      </p:sp>
      <p:sp>
        <p:nvSpPr>
          <p:cNvPr id="6" name="Slide Number Placeholder 5"/>
          <p:cNvSpPr>
            <a:spLocks noGrp="1"/>
          </p:cNvSpPr>
          <p:nvPr>
            <p:ph type="sldNum" sz="quarter" idx="4"/>
          </p:nvPr>
        </p:nvSpPr>
        <p:spPr>
          <a:xfrm>
            <a:off x="11276011" y="6556248"/>
            <a:ext cx="381661"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pPr/>
              <a:t>‹#›</a:t>
            </a:fld>
            <a:endParaRPr lang="en-US" dirty="0"/>
          </a:p>
        </p:txBody>
      </p:sp>
      <p:sp>
        <p:nvSpPr>
          <p:cNvPr id="15" name="TextBox 14"/>
          <p:cNvSpPr txBox="1"/>
          <p:nvPr/>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en-US" sz="850" dirty="0" smtClean="0">
                <a:solidFill>
                  <a:schemeClr val="tx1"/>
                </a:solidFill>
              </a:rPr>
              <a:t>2016,</a:t>
            </a:r>
            <a:r>
              <a:rPr sz="850" dirty="0" smtClean="0">
                <a:solidFill>
                  <a:schemeClr val="tx1"/>
                </a:solidFill>
              </a:rPr>
              <a:t> </a:t>
            </a:r>
            <a:r>
              <a:rPr sz="850" dirty="0">
                <a:solidFill>
                  <a:schemeClr val="tx1"/>
                </a:solidFill>
              </a:rPr>
              <a:t>Oracle and/or its affiliates. All rights reserved.  </a:t>
            </a:r>
            <a:r>
              <a:rPr sz="850" dirty="0" smtClean="0">
                <a:solidFill>
                  <a:schemeClr val="tx1"/>
                </a:solidFill>
              </a:rPr>
              <a:t>|</a:t>
            </a:r>
            <a:endParaRPr sz="850" dirty="0">
              <a:solidFill>
                <a:schemeClr val="tx1"/>
              </a:solidFill>
            </a:endParaRPr>
          </a:p>
        </p:txBody>
      </p:sp>
      <p:pic>
        <p:nvPicPr>
          <p:cNvPr id="16" name="Picture 15" descr="Oracle logo in white on red staging background"/>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2" r:id="rId3"/>
    <p:sldLayoutId id="2147483664" r:id="rId4"/>
    <p:sldLayoutId id="2147483689" r:id="rId5"/>
    <p:sldLayoutId id="2147483650" r:id="rId6"/>
    <p:sldLayoutId id="2147483663" r:id="rId7"/>
    <p:sldLayoutId id="2147483686" r:id="rId8"/>
    <p:sldLayoutId id="2147483651" r:id="rId9"/>
    <p:sldLayoutId id="2147483665" r:id="rId10"/>
    <p:sldLayoutId id="2147483669" r:id="rId11"/>
    <p:sldLayoutId id="2147483692" r:id="rId12"/>
    <p:sldLayoutId id="2147483683" r:id="rId13"/>
    <p:sldLayoutId id="2147483670" r:id="rId14"/>
    <p:sldLayoutId id="2147483652" r:id="rId15"/>
    <p:sldLayoutId id="2147483671" r:id="rId16"/>
    <p:sldLayoutId id="2147483672" r:id="rId17"/>
    <p:sldLayoutId id="2147483679" r:id="rId18"/>
    <p:sldLayoutId id="2147483685" r:id="rId19"/>
    <p:sldLayoutId id="2147483688" r:id="rId20"/>
    <p:sldLayoutId id="2147483654" r:id="rId21"/>
    <p:sldLayoutId id="2147483666" r:id="rId22"/>
    <p:sldLayoutId id="2147483655" r:id="rId23"/>
    <p:sldLayoutId id="2147483656" r:id="rId24"/>
    <p:sldLayoutId id="2147483657" r:id="rId25"/>
    <p:sldLayoutId id="2147483673" r:id="rId26"/>
    <p:sldLayoutId id="2147483674" r:id="rId27"/>
    <p:sldLayoutId id="2147483682" r:id="rId28"/>
    <p:sldLayoutId id="2147483684" r:id="rId29"/>
    <p:sldLayoutId id="2147483690" r:id="rId30"/>
    <p:sldLayoutId id="2147483691" r:id="rId31"/>
    <p:sldLayoutId id="2147483668" r:id="rId32"/>
    <p:sldLayoutId id="2147483675" r:id="rId33"/>
    <p:sldLayoutId id="2147483676" r:id="rId34"/>
    <p:sldLayoutId id="2147483667" r:id="rId35"/>
    <p:sldLayoutId id="2147483661" r:id="rId36"/>
    <p:sldLayoutId id="2147483687" r:id="rId37"/>
    <p:sldLayoutId id="2147483659" r:id="rId3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3"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Confidential – Oracle Internal/Restricted/Highly Restricted</a:t>
            </a:r>
            <a:endParaRPr lang="en-US" dirty="0"/>
          </a:p>
        </p:txBody>
      </p:sp>
      <p:sp>
        <p:nvSpPr>
          <p:cNvPr id="3" name="Slide Number Placeholder 2"/>
          <p:cNvSpPr>
            <a:spLocks noGrp="1"/>
          </p:cNvSpPr>
          <p:nvPr>
            <p:ph type="sldNum" sz="quarter" idx="12"/>
          </p:nvPr>
        </p:nvSpPr>
        <p:spPr/>
        <p:txBody>
          <a:bodyPr/>
          <a:lstStyle/>
          <a:p>
            <a:fld id="{C51EAA63-D034-42AE-91FA-B13B9518C7BE}" type="slidenum">
              <a:rPr lang="en-US" smtClean="0"/>
              <a:pPr/>
              <a:t>1</a:t>
            </a:fld>
            <a:endParaRPr lang="en-US" dirty="0"/>
          </a:p>
        </p:txBody>
      </p:sp>
      <p:sp>
        <p:nvSpPr>
          <p:cNvPr id="9" name="Title 8"/>
          <p:cNvSpPr>
            <a:spLocks noGrp="1"/>
          </p:cNvSpPr>
          <p:nvPr>
            <p:ph type="title"/>
          </p:nvPr>
        </p:nvSpPr>
        <p:spPr>
          <a:xfrm>
            <a:off x="531812" y="406400"/>
            <a:ext cx="11125200" cy="543169"/>
          </a:xfrm>
        </p:spPr>
        <p:txBody>
          <a:bodyPr/>
          <a:lstStyle/>
          <a:p>
            <a:r>
              <a:rPr lang="en-US" dirty="0" smtClean="0"/>
              <a:t>AWRMiner Metrics Explained</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816978309"/>
              </p:ext>
            </p:extLst>
          </p:nvPr>
        </p:nvGraphicFramePr>
        <p:xfrm>
          <a:off x="6901961" y="949569"/>
          <a:ext cx="4906107" cy="5389880"/>
        </p:xfrm>
        <a:graphic>
          <a:graphicData uri="http://schemas.openxmlformats.org/drawingml/2006/table">
            <a:tbl>
              <a:tblPr firstRow="1" bandRow="1">
                <a:tableStyleId>{5FD0F851-EC5A-4D38-B0AD-8093EC10F338}</a:tableStyleId>
              </a:tblPr>
              <a:tblGrid>
                <a:gridCol w="1283678"/>
                <a:gridCol w="1776046"/>
                <a:gridCol w="1846383"/>
              </a:tblGrid>
              <a:tr h="151736">
                <a:tc>
                  <a:txBody>
                    <a:bodyPr/>
                    <a:lstStyle/>
                    <a:p>
                      <a:r>
                        <a:rPr lang="en-US" sz="1200" dirty="0" smtClean="0"/>
                        <a:t>AWR Miner</a:t>
                      </a:r>
                      <a:r>
                        <a:rPr lang="en-US" sz="1200" baseline="0" dirty="0" smtClean="0"/>
                        <a:t> Metric</a:t>
                      </a:r>
                      <a:endParaRPr lang="en-US" sz="1200" dirty="0"/>
                    </a:p>
                  </a:txBody>
                  <a:tcPr/>
                </a:tc>
                <a:tc>
                  <a:txBody>
                    <a:bodyPr/>
                    <a:lstStyle/>
                    <a:p>
                      <a:r>
                        <a:rPr lang="en-US" sz="1200" dirty="0" smtClean="0"/>
                        <a:t>Description</a:t>
                      </a:r>
                      <a:endParaRPr lang="en-US" sz="1200" dirty="0"/>
                    </a:p>
                  </a:txBody>
                  <a:tcPr/>
                </a:tc>
                <a:tc>
                  <a:txBody>
                    <a:bodyPr/>
                    <a:lstStyle/>
                    <a:p>
                      <a:r>
                        <a:rPr lang="en-US" sz="1200" dirty="0" smtClean="0"/>
                        <a:t>Example:</a:t>
                      </a:r>
                      <a:r>
                        <a:rPr lang="en-US" sz="1200" baseline="0" dirty="0" smtClean="0"/>
                        <a:t> </a:t>
                      </a:r>
                      <a:r>
                        <a:rPr lang="en-US" sz="1200" dirty="0" smtClean="0"/>
                        <a:t>Exadata X5 -</a:t>
                      </a:r>
                      <a:r>
                        <a:rPr lang="en-US" sz="1200" baseline="0" dirty="0" smtClean="0"/>
                        <a:t> </a:t>
                      </a:r>
                      <a:r>
                        <a:rPr lang="en-US" sz="1200" dirty="0" smtClean="0"/>
                        <a:t>Xeon® E5-2699 v3</a:t>
                      </a:r>
                      <a:endParaRPr lang="en-US" sz="1200" dirty="0"/>
                    </a:p>
                  </a:txBody>
                  <a:tcPr/>
                </a:tc>
              </a:tr>
              <a:tr h="370840">
                <a:tc>
                  <a:txBody>
                    <a:bodyPr/>
                    <a:lstStyle/>
                    <a:p>
                      <a:r>
                        <a:rPr lang="en-US" sz="1000" dirty="0" smtClean="0"/>
                        <a:t>Name</a:t>
                      </a:r>
                      <a:endParaRPr lang="en-US" sz="1000" dirty="0"/>
                    </a:p>
                  </a:txBody>
                  <a:tcPr/>
                </a:tc>
                <a:tc>
                  <a:txBody>
                    <a:bodyPr/>
                    <a:lstStyle/>
                    <a:p>
                      <a:r>
                        <a:rPr lang="en-US" sz="1000" dirty="0" smtClean="0"/>
                        <a:t>Database Name</a:t>
                      </a:r>
                      <a:endParaRPr lang="en-US" sz="1000" dirty="0"/>
                    </a:p>
                  </a:txBody>
                  <a:tcPr/>
                </a:tc>
                <a:tc>
                  <a:txBody>
                    <a:bodyPr/>
                    <a:lstStyle/>
                    <a:p>
                      <a:r>
                        <a:rPr lang="en-US" sz="1000" dirty="0" smtClean="0"/>
                        <a:t>EBSP</a:t>
                      </a:r>
                      <a:endParaRPr lang="en-US" sz="1000" dirty="0"/>
                    </a:p>
                  </a:txBody>
                  <a:tcPr/>
                </a:tc>
              </a:tr>
              <a:tr h="370840">
                <a:tc>
                  <a:txBody>
                    <a:bodyPr/>
                    <a:lstStyle/>
                    <a:p>
                      <a:r>
                        <a:rPr lang="en-US" sz="1000" dirty="0" smtClean="0"/>
                        <a:t>Nodes</a:t>
                      </a:r>
                      <a:endParaRPr lang="en-US" sz="1000" dirty="0"/>
                    </a:p>
                  </a:txBody>
                  <a:tcPr/>
                </a:tc>
                <a:tc>
                  <a:txBody>
                    <a:bodyPr/>
                    <a:lstStyle/>
                    <a:p>
                      <a:r>
                        <a:rPr lang="en-US" sz="1000" dirty="0" smtClean="0"/>
                        <a:t>Number</a:t>
                      </a:r>
                      <a:r>
                        <a:rPr lang="en-US" sz="1000" baseline="0" dirty="0" smtClean="0"/>
                        <a:t> of RAC instances for this DB</a:t>
                      </a:r>
                      <a:endParaRPr lang="en-US" sz="1000" dirty="0"/>
                    </a:p>
                  </a:txBody>
                  <a:tcPr/>
                </a:tc>
                <a:tc>
                  <a:txBody>
                    <a:bodyPr/>
                    <a:lstStyle/>
                    <a:p>
                      <a:r>
                        <a:rPr lang="en-US" sz="1000" dirty="0" smtClean="0"/>
                        <a:t>6 Hosts (3/4</a:t>
                      </a:r>
                      <a:r>
                        <a:rPr lang="en-US" sz="1000" baseline="0" dirty="0" smtClean="0"/>
                        <a:t> Rack) X5</a:t>
                      </a:r>
                      <a:endParaRPr lang="en-US" sz="1000" dirty="0"/>
                    </a:p>
                  </a:txBody>
                  <a:tcPr/>
                </a:tc>
              </a:tr>
              <a:tr h="370840">
                <a:tc>
                  <a:txBody>
                    <a:bodyPr/>
                    <a:lstStyle/>
                    <a:p>
                      <a:r>
                        <a:rPr lang="en-US" sz="1000" dirty="0" smtClean="0"/>
                        <a:t>Platform</a:t>
                      </a:r>
                      <a:endParaRPr lang="en-US" sz="1000" dirty="0"/>
                    </a:p>
                  </a:txBody>
                  <a:tcPr/>
                </a:tc>
                <a:tc>
                  <a:txBody>
                    <a:bodyPr/>
                    <a:lstStyle/>
                    <a:p>
                      <a:r>
                        <a:rPr lang="en-US" sz="1000" dirty="0" smtClean="0"/>
                        <a:t>Operation</a:t>
                      </a:r>
                      <a:r>
                        <a:rPr lang="en-US" sz="1000" baseline="0" dirty="0" smtClean="0"/>
                        <a:t> System</a:t>
                      </a:r>
                      <a:endParaRPr lang="en-US" sz="1000" dirty="0"/>
                    </a:p>
                  </a:txBody>
                  <a:tcPr/>
                </a:tc>
                <a:tc>
                  <a:txBody>
                    <a:bodyPr/>
                    <a:lstStyle/>
                    <a:p>
                      <a:endParaRPr lang="en-US" sz="1000" dirty="0"/>
                    </a:p>
                  </a:txBody>
                  <a:tcPr/>
                </a:tc>
              </a:tr>
              <a:tr h="370840">
                <a:tc>
                  <a:txBody>
                    <a:bodyPr/>
                    <a:lstStyle/>
                    <a:p>
                      <a:r>
                        <a:rPr lang="en-US" sz="1000" dirty="0" smtClean="0"/>
                        <a:t>Version</a:t>
                      </a:r>
                      <a:endParaRPr lang="en-US" sz="1000" dirty="0"/>
                    </a:p>
                  </a:txBody>
                  <a:tcPr/>
                </a:tc>
                <a:tc>
                  <a:txBody>
                    <a:bodyPr/>
                    <a:lstStyle/>
                    <a:p>
                      <a:r>
                        <a:rPr lang="en-US" sz="1000" dirty="0" smtClean="0"/>
                        <a:t>Oracle Database</a:t>
                      </a:r>
                      <a:r>
                        <a:rPr lang="en-US" sz="1000" baseline="0" dirty="0" smtClean="0"/>
                        <a:t> Version</a:t>
                      </a:r>
                      <a:endParaRPr lang="en-US" sz="1000" dirty="0"/>
                    </a:p>
                  </a:txBody>
                  <a:tcPr/>
                </a:tc>
                <a:tc>
                  <a:txBody>
                    <a:bodyPr/>
                    <a:lstStyle/>
                    <a:p>
                      <a:endParaRPr lang="en-US" sz="1000" dirty="0"/>
                    </a:p>
                  </a:txBody>
                  <a:tcPr/>
                </a:tc>
              </a:tr>
              <a:tr h="370840">
                <a:tc>
                  <a:txBody>
                    <a:bodyPr/>
                    <a:lstStyle/>
                    <a:p>
                      <a:r>
                        <a:rPr lang="en-US" sz="1000" dirty="0" smtClean="0"/>
                        <a:t>Sockets</a:t>
                      </a:r>
                      <a:endParaRPr lang="en-US" sz="1000" dirty="0"/>
                    </a:p>
                  </a:txBody>
                  <a:tcPr/>
                </a:tc>
                <a:tc>
                  <a:txBody>
                    <a:bodyPr/>
                    <a:lstStyle/>
                    <a:p>
                      <a:r>
                        <a:rPr lang="en-US" sz="1000" dirty="0" smtClean="0"/>
                        <a:t>CPU sockets per host</a:t>
                      </a:r>
                      <a:endParaRPr lang="en-US" sz="1000" dirty="0"/>
                    </a:p>
                  </a:txBody>
                  <a:tcPr/>
                </a:tc>
                <a:tc>
                  <a:txBody>
                    <a:bodyPr/>
                    <a:lstStyle/>
                    <a:p>
                      <a:r>
                        <a:rPr lang="en-US" sz="1000" dirty="0" smtClean="0"/>
                        <a:t>X5 has 2 Sockets/host *</a:t>
                      </a:r>
                      <a:r>
                        <a:rPr lang="en-US" sz="1000" baseline="0" dirty="0" smtClean="0"/>
                        <a:t> 6 hosts = 12 Sockets</a:t>
                      </a:r>
                      <a:endParaRPr lang="en-US" sz="1000" dirty="0"/>
                    </a:p>
                  </a:txBody>
                  <a:tcPr/>
                </a:tc>
              </a:tr>
              <a:tr h="370840">
                <a:tc>
                  <a:txBody>
                    <a:bodyPr/>
                    <a:lstStyle/>
                    <a:p>
                      <a:r>
                        <a:rPr lang="en-US" sz="1000" dirty="0" smtClean="0"/>
                        <a:t>Cores</a:t>
                      </a:r>
                      <a:endParaRPr lang="en-US" sz="1000" dirty="0"/>
                    </a:p>
                  </a:txBody>
                  <a:tcPr/>
                </a:tc>
                <a:tc>
                  <a:txBody>
                    <a:bodyPr/>
                    <a:lstStyle/>
                    <a:p>
                      <a:r>
                        <a:rPr lang="en-US" sz="1000" dirty="0" smtClean="0"/>
                        <a:t>CPU cores per host</a:t>
                      </a:r>
                      <a:endParaRPr lang="en-US" sz="1000" dirty="0"/>
                    </a:p>
                  </a:txBody>
                  <a:tcPr/>
                </a:tc>
                <a:tc>
                  <a:txBody>
                    <a:bodyPr/>
                    <a:lstStyle/>
                    <a:p>
                      <a:r>
                        <a:rPr lang="en-US" sz="1000" dirty="0" smtClean="0"/>
                        <a:t>X5 has 18 cores per Socket</a:t>
                      </a:r>
                    </a:p>
                    <a:p>
                      <a:r>
                        <a:rPr lang="en-US" sz="1000" dirty="0" smtClean="0"/>
                        <a:t>(2</a:t>
                      </a:r>
                      <a:r>
                        <a:rPr lang="en-US" sz="1000" baseline="0" dirty="0" smtClean="0"/>
                        <a:t> sockets * 18 cores) * 6 hosts = 216 cores</a:t>
                      </a:r>
                      <a:endParaRPr lang="en-US" sz="1000" dirty="0"/>
                    </a:p>
                  </a:txBody>
                  <a:tcPr/>
                </a:tc>
              </a:tr>
              <a:tr h="370840">
                <a:tc>
                  <a:txBody>
                    <a:bodyPr/>
                    <a:lstStyle/>
                    <a:p>
                      <a:r>
                        <a:rPr lang="en-US" sz="1000" dirty="0" smtClean="0"/>
                        <a:t>Threads</a:t>
                      </a:r>
                      <a:endParaRPr lang="en-US" sz="1000" dirty="0"/>
                    </a:p>
                  </a:txBody>
                  <a:tcPr/>
                </a:tc>
                <a:tc>
                  <a:txBody>
                    <a:bodyPr/>
                    <a:lstStyle/>
                    <a:p>
                      <a:r>
                        <a:rPr lang="en-US" sz="1000" dirty="0" smtClean="0"/>
                        <a:t>Total threads per host (equates</a:t>
                      </a:r>
                      <a:r>
                        <a:rPr lang="en-US" sz="1000" baseline="0" dirty="0" smtClean="0"/>
                        <a:t> to CPUs seen by OS)</a:t>
                      </a:r>
                      <a:endParaRPr lang="en-US" sz="1000" dirty="0"/>
                    </a:p>
                  </a:txBody>
                  <a:tcPr/>
                </a:tc>
                <a:tc>
                  <a:txBody>
                    <a:bodyPr/>
                    <a:lstStyle/>
                    <a:p>
                      <a:r>
                        <a:rPr lang="en-US" sz="1000" dirty="0" smtClean="0"/>
                        <a:t>X5 has 2 threads per core</a:t>
                      </a:r>
                    </a:p>
                    <a:p>
                      <a:r>
                        <a:rPr lang="en-US" sz="1000" dirty="0" smtClean="0"/>
                        <a:t>216 cores * 2 threads = 432 Threads</a:t>
                      </a:r>
                      <a:endParaRPr lang="en-US" sz="1000" dirty="0"/>
                    </a:p>
                  </a:txBody>
                  <a:tcPr/>
                </a:tc>
              </a:tr>
              <a:tr h="370840">
                <a:tc>
                  <a:txBody>
                    <a:bodyPr/>
                    <a:lstStyle/>
                    <a:p>
                      <a:r>
                        <a:rPr lang="en-US" sz="1000" dirty="0" smtClean="0"/>
                        <a:t>Mem</a:t>
                      </a:r>
                      <a:endParaRPr lang="en-US" sz="1000" dirty="0"/>
                    </a:p>
                  </a:txBody>
                  <a:tcPr/>
                </a:tc>
                <a:tc>
                  <a:txBody>
                    <a:bodyPr/>
                    <a:lstStyle/>
                    <a:p>
                      <a:r>
                        <a:rPr lang="en-US" sz="1000" dirty="0" smtClean="0"/>
                        <a:t>Total physical memory for all hosts in GB</a:t>
                      </a:r>
                      <a:endParaRPr lang="en-US" sz="1000" dirty="0"/>
                    </a:p>
                  </a:txBody>
                  <a:tcPr/>
                </a:tc>
                <a:tc>
                  <a:txBody>
                    <a:bodyPr/>
                    <a:lstStyle/>
                    <a:p>
                      <a:r>
                        <a:rPr lang="en-US" sz="1000" dirty="0" smtClean="0"/>
                        <a:t>Physical mem per host</a:t>
                      </a:r>
                      <a:r>
                        <a:rPr lang="en-US" sz="1000" baseline="0" dirty="0" smtClean="0"/>
                        <a:t> is 504.42 * 6 hosts = 3026.52 GB</a:t>
                      </a:r>
                      <a:endParaRPr lang="en-US" sz="1000" dirty="0"/>
                    </a:p>
                  </a:txBody>
                  <a:tcPr/>
                </a:tc>
              </a:tr>
              <a:tr h="370840">
                <a:tc>
                  <a:txBody>
                    <a:bodyPr/>
                    <a:lstStyle/>
                    <a:p>
                      <a:r>
                        <a:rPr lang="en-US" sz="1000" dirty="0" smtClean="0"/>
                        <a:t>Days</a:t>
                      </a:r>
                      <a:endParaRPr lang="en-US" sz="1000" dirty="0"/>
                    </a:p>
                  </a:txBody>
                  <a:tcPr/>
                </a:tc>
                <a:tc>
                  <a:txBody>
                    <a:bodyPr/>
                    <a:lstStyle/>
                    <a:p>
                      <a:r>
                        <a:rPr lang="en-US" sz="1000" dirty="0" smtClean="0"/>
                        <a:t>How</a:t>
                      </a:r>
                      <a:r>
                        <a:rPr lang="en-US" sz="1000" baseline="0" dirty="0" smtClean="0"/>
                        <a:t> many days they AWR report reflects</a:t>
                      </a:r>
                      <a:endParaRPr lang="en-US" sz="1000" dirty="0"/>
                    </a:p>
                  </a:txBody>
                  <a:tcPr/>
                </a:tc>
                <a:tc>
                  <a:txBody>
                    <a:bodyPr/>
                    <a:lstStyle/>
                    <a:p>
                      <a:endParaRPr lang="en-US" sz="1000" dirty="0"/>
                    </a:p>
                  </a:txBody>
                  <a:tcPr/>
                </a:tc>
              </a:tr>
              <a:tr h="370840">
                <a:tc>
                  <a:txBody>
                    <a:bodyPr/>
                    <a:lstStyle/>
                    <a:p>
                      <a:r>
                        <a:rPr lang="en-US" sz="1000" dirty="0" smtClean="0"/>
                        <a:t>Days Shown</a:t>
                      </a:r>
                      <a:endParaRPr lang="en-US" sz="1000" dirty="0"/>
                    </a:p>
                  </a:txBody>
                  <a:tcPr/>
                </a:tc>
                <a:tc>
                  <a:txBody>
                    <a:bodyPr/>
                    <a:lstStyle/>
                    <a:p>
                      <a:r>
                        <a:rPr lang="en-US" sz="1000" dirty="0" smtClean="0"/>
                        <a:t>Same as Days</a:t>
                      </a:r>
                      <a:endParaRPr lang="en-US" sz="1000" dirty="0"/>
                    </a:p>
                  </a:txBody>
                  <a:tcPr/>
                </a:tc>
                <a:tc>
                  <a:txBody>
                    <a:bodyPr/>
                    <a:lstStyle/>
                    <a:p>
                      <a:endParaRPr lang="en-US" sz="1000" dirty="0"/>
                    </a:p>
                  </a:txBody>
                  <a:tcPr/>
                </a:tc>
              </a:tr>
              <a:tr h="370840">
                <a:tc>
                  <a:txBody>
                    <a:bodyPr/>
                    <a:lstStyle/>
                    <a:p>
                      <a:r>
                        <a:rPr lang="en-US" sz="1000" dirty="0" smtClean="0"/>
                        <a:t>Snap</a:t>
                      </a:r>
                      <a:r>
                        <a:rPr lang="en-US" sz="1000" baseline="0" dirty="0" smtClean="0"/>
                        <a:t> Min</a:t>
                      </a:r>
                      <a:endParaRPr lang="en-US" sz="1000" dirty="0"/>
                    </a:p>
                  </a:txBody>
                  <a:tcPr/>
                </a:tc>
                <a:tc>
                  <a:txBody>
                    <a:bodyPr/>
                    <a:lstStyle/>
                    <a:p>
                      <a:r>
                        <a:rPr lang="en-US" sz="1000" dirty="0" smtClean="0"/>
                        <a:t>Number of mins between snapshots</a:t>
                      </a:r>
                      <a:endParaRPr lang="en-US" sz="1000" dirty="0"/>
                    </a:p>
                  </a:txBody>
                  <a:tcPr/>
                </a:tc>
                <a:tc>
                  <a:txBody>
                    <a:bodyPr/>
                    <a:lstStyle/>
                    <a:p>
                      <a:endParaRPr lang="en-US" sz="1000" dirty="0"/>
                    </a:p>
                  </a:txBody>
                  <a:tcPr/>
                </a:tc>
              </a:tr>
              <a:tr h="370840">
                <a:tc>
                  <a:txBody>
                    <a:bodyPr/>
                    <a:lstStyle/>
                    <a:p>
                      <a:r>
                        <a:rPr lang="en-US" sz="1000" dirty="0" smtClean="0"/>
                        <a:t>Capture Sec</a:t>
                      </a:r>
                      <a:endParaRPr lang="en-US" sz="1000" dirty="0"/>
                    </a:p>
                  </a:txBody>
                  <a:tcPr/>
                </a:tc>
                <a:tc>
                  <a:txBody>
                    <a:bodyPr/>
                    <a:lstStyle/>
                    <a:p>
                      <a:endParaRPr lang="en-US" sz="1000" dirty="0"/>
                    </a:p>
                  </a:txBody>
                  <a:tcPr/>
                </a:tc>
                <a:tc>
                  <a:txBody>
                    <a:bodyPr/>
                    <a:lstStyle/>
                    <a:p>
                      <a:endParaRPr lang="en-US" sz="1000" dirty="0"/>
                    </a:p>
                  </a:txBody>
                  <a:tcPr/>
                </a:tc>
              </a:tr>
            </a:tbl>
          </a:graphicData>
        </a:graphic>
      </p:graphicFrame>
      <p:pic>
        <p:nvPicPr>
          <p:cNvPr id="8" name="Picture 7"/>
          <p:cNvPicPr>
            <a:picLocks noChangeAspect="1"/>
          </p:cNvPicPr>
          <p:nvPr/>
        </p:nvPicPr>
        <p:blipFill>
          <a:blip r:embed="rId2"/>
          <a:stretch>
            <a:fillRect/>
          </a:stretch>
        </p:blipFill>
        <p:spPr>
          <a:xfrm>
            <a:off x="280776" y="1183647"/>
            <a:ext cx="6418514" cy="424999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51905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Confidential – Oracle Internal/Restricted/Highly Restricted</a:t>
            </a:r>
            <a:endParaRPr lang="en-US" dirty="0"/>
          </a:p>
        </p:txBody>
      </p:sp>
      <p:sp>
        <p:nvSpPr>
          <p:cNvPr id="3" name="Slide Number Placeholder 2"/>
          <p:cNvSpPr>
            <a:spLocks noGrp="1"/>
          </p:cNvSpPr>
          <p:nvPr>
            <p:ph type="sldNum" sz="quarter" idx="12"/>
          </p:nvPr>
        </p:nvSpPr>
        <p:spPr/>
        <p:txBody>
          <a:bodyPr/>
          <a:lstStyle/>
          <a:p>
            <a:fld id="{C51EAA63-D034-42AE-91FA-B13B9518C7BE}" type="slidenum">
              <a:rPr lang="en-US" smtClean="0"/>
              <a:pPr/>
              <a:t>2</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238337017"/>
              </p:ext>
            </p:extLst>
          </p:nvPr>
        </p:nvGraphicFramePr>
        <p:xfrm>
          <a:off x="6867128" y="791195"/>
          <a:ext cx="4906107" cy="5689600"/>
        </p:xfrm>
        <a:graphic>
          <a:graphicData uri="http://schemas.openxmlformats.org/drawingml/2006/table">
            <a:tbl>
              <a:tblPr firstRow="1" bandRow="1">
                <a:tableStyleId>{5FD0F851-EC5A-4D38-B0AD-8093EC10F338}</a:tableStyleId>
              </a:tblPr>
              <a:tblGrid>
                <a:gridCol w="970587"/>
                <a:gridCol w="2089137"/>
                <a:gridCol w="1846383"/>
              </a:tblGrid>
              <a:tr h="151736">
                <a:tc>
                  <a:txBody>
                    <a:bodyPr/>
                    <a:lstStyle/>
                    <a:p>
                      <a:r>
                        <a:rPr lang="en-US" sz="1000" dirty="0" smtClean="0"/>
                        <a:t>AWR Miner</a:t>
                      </a:r>
                      <a:r>
                        <a:rPr lang="en-US" sz="1000" baseline="0" dirty="0" smtClean="0"/>
                        <a:t> Metric</a:t>
                      </a:r>
                      <a:endParaRPr lang="en-US" sz="1000" dirty="0"/>
                    </a:p>
                  </a:txBody>
                  <a:tcPr/>
                </a:tc>
                <a:tc>
                  <a:txBody>
                    <a:bodyPr/>
                    <a:lstStyle/>
                    <a:p>
                      <a:r>
                        <a:rPr lang="en-US" sz="1000" dirty="0" smtClean="0"/>
                        <a:t>Description</a:t>
                      </a:r>
                      <a:endParaRPr lang="en-US" sz="1000" dirty="0"/>
                    </a:p>
                  </a:txBody>
                  <a:tcPr/>
                </a:tc>
                <a:tc>
                  <a:txBody>
                    <a:bodyPr/>
                    <a:lstStyle/>
                    <a:p>
                      <a:r>
                        <a:rPr lang="en-US" sz="1000" dirty="0" smtClean="0"/>
                        <a:t>Example:</a:t>
                      </a:r>
                      <a:r>
                        <a:rPr lang="en-US" sz="1000" baseline="0" dirty="0" smtClean="0"/>
                        <a:t> </a:t>
                      </a:r>
                      <a:r>
                        <a:rPr lang="en-US" sz="1000" dirty="0" smtClean="0"/>
                        <a:t>Exadata X5 -</a:t>
                      </a:r>
                      <a:r>
                        <a:rPr lang="en-US" sz="1000" baseline="0" dirty="0" smtClean="0"/>
                        <a:t> </a:t>
                      </a:r>
                      <a:r>
                        <a:rPr lang="en-US" sz="1000" dirty="0" smtClean="0"/>
                        <a:t>Xeon® E5-2699 v3</a:t>
                      </a:r>
                      <a:endParaRPr lang="en-US" sz="1000" dirty="0"/>
                    </a:p>
                  </a:txBody>
                  <a:tcPr/>
                </a:tc>
              </a:tr>
              <a:tr h="370840">
                <a:tc>
                  <a:txBody>
                    <a:bodyPr/>
                    <a:lstStyle/>
                    <a:p>
                      <a:r>
                        <a:rPr lang="en-US" sz="1000" dirty="0" smtClean="0"/>
                        <a:t>CPU</a:t>
                      </a:r>
                      <a:endParaRPr lang="en-US" sz="1000" dirty="0"/>
                    </a:p>
                  </a:txBody>
                  <a:tcPr/>
                </a:tc>
                <a:tc>
                  <a:txBody>
                    <a:bodyPr/>
                    <a:lstStyle/>
                    <a:p>
                      <a:r>
                        <a:rPr lang="en-US" sz="1000" dirty="0" smtClean="0"/>
                        <a:t>This</a:t>
                      </a:r>
                      <a:r>
                        <a:rPr lang="en-US" sz="1000" baseline="0" dirty="0" smtClean="0"/>
                        <a:t> metric represents the highest of the average </a:t>
                      </a:r>
                      <a:r>
                        <a:rPr lang="en-US" sz="1000" baseline="0" dirty="0" err="1" smtClean="0"/>
                        <a:t>cpu</a:t>
                      </a:r>
                      <a:r>
                        <a:rPr lang="en-US" sz="1000" baseline="0" dirty="0" smtClean="0"/>
                        <a:t>% across all hosts.</a:t>
                      </a:r>
                      <a:endParaRPr lang="en-US" sz="1000" dirty="0"/>
                    </a:p>
                  </a:txBody>
                  <a:tcPr/>
                </a:tc>
                <a:tc>
                  <a:txBody>
                    <a:bodyPr/>
                    <a:lstStyle/>
                    <a:p>
                      <a:endParaRPr lang="en-US" sz="1000" dirty="0"/>
                    </a:p>
                  </a:txBody>
                  <a:tcPr/>
                </a:tc>
              </a:tr>
              <a:tr h="370840">
                <a:tc>
                  <a:txBody>
                    <a:bodyPr/>
                    <a:lstStyle/>
                    <a:p>
                      <a:r>
                        <a:rPr lang="en-US" sz="1000" dirty="0" err="1" smtClean="0"/>
                        <a:t>r_iops</a:t>
                      </a:r>
                      <a:endParaRPr lang="en-US" sz="1000" dirty="0"/>
                    </a:p>
                  </a:txBody>
                  <a:tcPr/>
                </a:tc>
                <a:tc>
                  <a:txBody>
                    <a:bodyPr/>
                    <a:lstStyle/>
                    <a:p>
                      <a:r>
                        <a:rPr lang="en-US" sz="1000" dirty="0" smtClean="0"/>
                        <a:t>Represents</a:t>
                      </a:r>
                      <a:r>
                        <a:rPr lang="en-US" sz="1000" baseline="0" dirty="0" smtClean="0"/>
                        <a:t> the max of the average read </a:t>
                      </a:r>
                      <a:r>
                        <a:rPr lang="en-US" sz="1000" baseline="0" dirty="0" err="1" smtClean="0"/>
                        <a:t>iops</a:t>
                      </a:r>
                      <a:r>
                        <a:rPr lang="en-US" sz="1000" baseline="0" dirty="0" smtClean="0"/>
                        <a:t> across all hosts</a:t>
                      </a:r>
                      <a:endParaRPr lang="en-US" sz="1000" dirty="0" smtClean="0"/>
                    </a:p>
                  </a:txBody>
                  <a:tcPr/>
                </a:tc>
                <a:tc>
                  <a:txBody>
                    <a:bodyPr/>
                    <a:lstStyle/>
                    <a:p>
                      <a:endParaRPr lang="en-US" sz="1000" dirty="0"/>
                    </a:p>
                  </a:txBody>
                  <a:tcPr/>
                </a:tc>
              </a:tr>
              <a:tr h="370840">
                <a:tc>
                  <a:txBody>
                    <a:bodyPr/>
                    <a:lstStyle/>
                    <a:p>
                      <a:r>
                        <a:rPr lang="en-US" sz="1000" dirty="0" err="1" smtClean="0"/>
                        <a:t>w_iops</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Represents</a:t>
                      </a:r>
                      <a:r>
                        <a:rPr lang="en-US" sz="1000" baseline="0" dirty="0" smtClean="0"/>
                        <a:t> the max of the </a:t>
                      </a:r>
                      <a:r>
                        <a:rPr lang="en-US" sz="1000" baseline="0" smtClean="0"/>
                        <a:t>average write </a:t>
                      </a:r>
                      <a:r>
                        <a:rPr lang="en-US" sz="1000" baseline="0" dirty="0" err="1" smtClean="0"/>
                        <a:t>iops</a:t>
                      </a:r>
                      <a:r>
                        <a:rPr lang="en-US" sz="1000" baseline="0" dirty="0" smtClean="0"/>
                        <a:t> across all hosts</a:t>
                      </a:r>
                      <a:endParaRPr lang="en-US" sz="1000" dirty="0" smtClean="0"/>
                    </a:p>
                  </a:txBody>
                  <a:tcPr/>
                </a:tc>
                <a:tc>
                  <a:txBody>
                    <a:bodyPr/>
                    <a:lstStyle/>
                    <a:p>
                      <a:endParaRPr lang="en-US" sz="1000" dirty="0"/>
                    </a:p>
                  </a:txBody>
                  <a:tcPr/>
                </a:tc>
              </a:tr>
              <a:tr h="370840">
                <a:tc>
                  <a:txBody>
                    <a:bodyPr/>
                    <a:lstStyle/>
                    <a:p>
                      <a:r>
                        <a:rPr lang="en-US" sz="1000" dirty="0" err="1" smtClean="0"/>
                        <a:t>r_mb_s</a:t>
                      </a:r>
                      <a:endParaRPr lang="en-US" sz="1000" dirty="0"/>
                    </a:p>
                  </a:txBody>
                  <a:tcPr/>
                </a:tc>
                <a:tc>
                  <a:txBody>
                    <a:bodyPr/>
                    <a:lstStyle/>
                    <a:p>
                      <a:endParaRPr lang="en-US" sz="1000" dirty="0"/>
                    </a:p>
                  </a:txBody>
                  <a:tcPr/>
                </a:tc>
                <a:tc>
                  <a:txBody>
                    <a:bodyPr/>
                    <a:lstStyle/>
                    <a:p>
                      <a:endParaRPr lang="en-US" sz="1000" dirty="0"/>
                    </a:p>
                  </a:txBody>
                  <a:tcPr/>
                </a:tc>
              </a:tr>
              <a:tr h="370840">
                <a:tc>
                  <a:txBody>
                    <a:bodyPr/>
                    <a:lstStyle/>
                    <a:p>
                      <a:r>
                        <a:rPr lang="en-US" sz="1000" dirty="0" err="1" smtClean="0"/>
                        <a:t>w_mb_s</a:t>
                      </a:r>
                      <a:endParaRPr lang="en-US" sz="1000" dirty="0"/>
                    </a:p>
                  </a:txBody>
                  <a:tcPr/>
                </a:tc>
                <a:tc>
                  <a:txBody>
                    <a:bodyPr/>
                    <a:lstStyle/>
                    <a:p>
                      <a:endParaRPr lang="en-US" sz="1000" dirty="0"/>
                    </a:p>
                  </a:txBody>
                  <a:tcPr/>
                </a:tc>
                <a:tc>
                  <a:txBody>
                    <a:bodyPr/>
                    <a:lstStyle/>
                    <a:p>
                      <a:endParaRPr lang="en-US" sz="1000" dirty="0"/>
                    </a:p>
                  </a:txBody>
                  <a:tcPr/>
                </a:tc>
              </a:tr>
              <a:tr h="370840">
                <a:tc>
                  <a:txBody>
                    <a:bodyPr/>
                    <a:lstStyle/>
                    <a:p>
                      <a:r>
                        <a:rPr lang="en-US" sz="1000" dirty="0" err="1" smtClean="0"/>
                        <a:t>logons_total</a:t>
                      </a:r>
                      <a:endParaRPr lang="en-US" sz="1000" dirty="0"/>
                    </a:p>
                  </a:txBody>
                  <a:tcPr/>
                </a:tc>
                <a:tc>
                  <a:txBody>
                    <a:bodyPr/>
                    <a:lstStyle/>
                    <a:p>
                      <a:endParaRPr lang="en-US" sz="1000" dirty="0"/>
                    </a:p>
                  </a:txBody>
                  <a:tcPr/>
                </a:tc>
                <a:tc>
                  <a:txBody>
                    <a:bodyPr/>
                    <a:lstStyle/>
                    <a:p>
                      <a:endParaRPr lang="en-US" sz="1000" dirty="0"/>
                    </a:p>
                  </a:txBody>
                  <a:tcPr/>
                </a:tc>
              </a:tr>
              <a:tr h="370840">
                <a:tc>
                  <a:txBody>
                    <a:bodyPr/>
                    <a:lstStyle/>
                    <a:p>
                      <a:r>
                        <a:rPr lang="en-US" sz="1000" dirty="0" smtClean="0"/>
                        <a:t>logons/core</a:t>
                      </a:r>
                      <a:endParaRPr lang="en-US" sz="1000" dirty="0"/>
                    </a:p>
                  </a:txBody>
                  <a:tcPr/>
                </a:tc>
                <a:tc>
                  <a:txBody>
                    <a:bodyPr/>
                    <a:lstStyle/>
                    <a:p>
                      <a:endParaRPr lang="en-US" sz="1000" dirty="0"/>
                    </a:p>
                  </a:txBody>
                  <a:tcPr/>
                </a:tc>
                <a:tc>
                  <a:txBody>
                    <a:bodyPr/>
                    <a:lstStyle/>
                    <a:p>
                      <a:endParaRPr lang="en-US" sz="1000" dirty="0"/>
                    </a:p>
                  </a:txBody>
                  <a:tcPr/>
                </a:tc>
              </a:tr>
              <a:tr h="370840">
                <a:tc>
                  <a:txBody>
                    <a:bodyPr/>
                    <a:lstStyle/>
                    <a:p>
                      <a:r>
                        <a:rPr lang="en-US" sz="1000" dirty="0" err="1" smtClean="0"/>
                        <a:t>exec_s</a:t>
                      </a:r>
                      <a:endParaRPr lang="en-US" sz="1000" dirty="0"/>
                    </a:p>
                  </a:txBody>
                  <a:tcPr/>
                </a:tc>
                <a:tc>
                  <a:txBody>
                    <a:bodyPr/>
                    <a:lstStyle/>
                    <a:p>
                      <a:endParaRPr lang="en-US" sz="1000" dirty="0"/>
                    </a:p>
                  </a:txBody>
                  <a:tcPr/>
                </a:tc>
                <a:tc>
                  <a:txBody>
                    <a:bodyPr/>
                    <a:lstStyle/>
                    <a:p>
                      <a:endParaRPr lang="en-US" sz="1000" dirty="0"/>
                    </a:p>
                  </a:txBody>
                  <a:tcPr/>
                </a:tc>
              </a:tr>
              <a:tr h="370840">
                <a:tc>
                  <a:txBody>
                    <a:bodyPr/>
                    <a:lstStyle/>
                    <a:p>
                      <a:r>
                        <a:rPr lang="en-US" sz="1000" dirty="0" err="1" smtClean="0"/>
                        <a:t>commits_s</a:t>
                      </a:r>
                      <a:endParaRPr lang="en-US" sz="1000" dirty="0"/>
                    </a:p>
                  </a:txBody>
                  <a:tcPr/>
                </a:tc>
                <a:tc>
                  <a:txBody>
                    <a:bodyPr/>
                    <a:lstStyle/>
                    <a:p>
                      <a:endParaRPr lang="en-US" sz="1000" dirty="0"/>
                    </a:p>
                  </a:txBody>
                  <a:tcPr/>
                </a:tc>
                <a:tc>
                  <a:txBody>
                    <a:bodyPr/>
                    <a:lstStyle/>
                    <a:p>
                      <a:endParaRPr lang="en-US" sz="1000" dirty="0"/>
                    </a:p>
                  </a:txBody>
                  <a:tcPr/>
                </a:tc>
              </a:tr>
              <a:tr h="370840">
                <a:tc>
                  <a:txBody>
                    <a:bodyPr/>
                    <a:lstStyle/>
                    <a:p>
                      <a:r>
                        <a:rPr lang="en-US" sz="1000" dirty="0" err="1" smtClean="0"/>
                        <a:t>aas</a:t>
                      </a:r>
                      <a:endParaRPr lang="en-US" sz="1000" dirty="0"/>
                    </a:p>
                  </a:txBody>
                  <a:tcPr/>
                </a:tc>
                <a:tc>
                  <a:txBody>
                    <a:bodyPr/>
                    <a:lstStyle/>
                    <a:p>
                      <a:endParaRPr lang="en-US" sz="1000" dirty="0"/>
                    </a:p>
                  </a:txBody>
                  <a:tcPr/>
                </a:tc>
                <a:tc>
                  <a:txBody>
                    <a:bodyPr/>
                    <a:lstStyle/>
                    <a:p>
                      <a:endParaRPr lang="en-US" sz="1000" dirty="0"/>
                    </a:p>
                  </a:txBody>
                  <a:tcPr/>
                </a:tc>
              </a:tr>
              <a:tr h="370840">
                <a:tc>
                  <a:txBody>
                    <a:bodyPr/>
                    <a:lstStyle/>
                    <a:p>
                      <a:r>
                        <a:rPr lang="en-US" sz="1000" dirty="0" err="1" smtClean="0"/>
                        <a:t>sga</a:t>
                      </a:r>
                      <a:endParaRPr lang="en-US" sz="1000" dirty="0"/>
                    </a:p>
                  </a:txBody>
                  <a:tcPr/>
                </a:tc>
                <a:tc>
                  <a:txBody>
                    <a:bodyPr/>
                    <a:lstStyle/>
                    <a:p>
                      <a:r>
                        <a:rPr lang="en-US" sz="1000" dirty="0" smtClean="0"/>
                        <a:t>SGA size in GB used across all hosts</a:t>
                      </a:r>
                      <a:endParaRPr lang="en-US" sz="1000" dirty="0"/>
                    </a:p>
                  </a:txBody>
                  <a:tcPr/>
                </a:tc>
                <a:tc>
                  <a:txBody>
                    <a:bodyPr/>
                    <a:lstStyle/>
                    <a:p>
                      <a:endParaRPr lang="en-US" sz="1000" dirty="0"/>
                    </a:p>
                  </a:txBody>
                  <a:tcPr/>
                </a:tc>
              </a:tr>
              <a:tr h="370840">
                <a:tc>
                  <a:txBody>
                    <a:bodyPr/>
                    <a:lstStyle/>
                    <a:p>
                      <a:r>
                        <a:rPr lang="en-US" sz="1000" dirty="0" err="1" smtClean="0"/>
                        <a:t>pga</a:t>
                      </a:r>
                      <a:endParaRPr lang="en-US" sz="1000" dirty="0"/>
                    </a:p>
                  </a:txBody>
                  <a:tcPr/>
                </a:tc>
                <a:tc>
                  <a:txBody>
                    <a:bodyPr/>
                    <a:lstStyle/>
                    <a:p>
                      <a:r>
                        <a:rPr lang="en-US" sz="1000" dirty="0" smtClean="0"/>
                        <a:t>PGA size in GB used across all hosts</a:t>
                      </a:r>
                      <a:endParaRPr lang="en-US" sz="1000" dirty="0"/>
                    </a:p>
                  </a:txBody>
                  <a:tcPr/>
                </a:tc>
                <a:tc>
                  <a:txBody>
                    <a:bodyPr/>
                    <a:lstStyle/>
                    <a:p>
                      <a:endParaRPr lang="en-US" sz="1000" dirty="0"/>
                    </a:p>
                  </a:txBody>
                  <a:tcPr/>
                </a:tc>
              </a:tr>
              <a:tr h="370840">
                <a:tc>
                  <a:txBody>
                    <a:bodyPr/>
                    <a:lstStyle/>
                    <a:p>
                      <a:r>
                        <a:rPr lang="en-US" sz="1000" dirty="0" err="1" smtClean="0"/>
                        <a:t>memused</a:t>
                      </a:r>
                      <a:endParaRPr lang="en-US" sz="1000" dirty="0"/>
                    </a:p>
                  </a:txBody>
                  <a:tcPr/>
                </a:tc>
                <a:tc>
                  <a:txBody>
                    <a:bodyPr/>
                    <a:lstStyle/>
                    <a:p>
                      <a:r>
                        <a:rPr lang="en-US" sz="1000" dirty="0" smtClean="0"/>
                        <a:t>The total physical memory in GB used across all hosts</a:t>
                      </a:r>
                      <a:endParaRPr lang="en-US" sz="1000" dirty="0"/>
                    </a:p>
                  </a:txBody>
                  <a:tcPr/>
                </a:tc>
                <a:tc>
                  <a:txBody>
                    <a:bodyPr/>
                    <a:lstStyle/>
                    <a:p>
                      <a:endParaRPr lang="en-US" sz="1000" dirty="0"/>
                    </a:p>
                  </a:txBody>
                  <a:tcPr/>
                </a:tc>
              </a:tr>
              <a:tr h="370840">
                <a:tc>
                  <a:txBody>
                    <a:bodyPr/>
                    <a:lstStyle/>
                    <a:p>
                      <a:r>
                        <a:rPr lang="en-US" sz="1000" dirty="0" err="1" smtClean="0"/>
                        <a:t>sizegb</a:t>
                      </a:r>
                      <a:endParaRPr lang="en-US" sz="1000" dirty="0"/>
                    </a:p>
                  </a:txBody>
                  <a:tcPr/>
                </a:tc>
                <a:tc>
                  <a:txBody>
                    <a:bodyPr/>
                    <a:lstStyle/>
                    <a:p>
                      <a:r>
                        <a:rPr lang="en-US" sz="1000" dirty="0" smtClean="0"/>
                        <a:t>Total database size GB on disk</a:t>
                      </a:r>
                      <a:endParaRPr lang="en-US" sz="1000" dirty="0"/>
                    </a:p>
                  </a:txBody>
                  <a:tcPr/>
                </a:tc>
                <a:tc>
                  <a:txBody>
                    <a:bodyPr/>
                    <a:lstStyle/>
                    <a:p>
                      <a:endParaRPr lang="en-US" sz="1000" dirty="0"/>
                    </a:p>
                  </a:txBody>
                  <a:tcPr/>
                </a:tc>
              </a:tr>
            </a:tbl>
          </a:graphicData>
        </a:graphic>
      </p:graphicFrame>
      <p:pic>
        <p:nvPicPr>
          <p:cNvPr id="8" name="Picture 7"/>
          <p:cNvPicPr>
            <a:picLocks noChangeAspect="1"/>
          </p:cNvPicPr>
          <p:nvPr/>
        </p:nvPicPr>
        <p:blipFill>
          <a:blip r:embed="rId2"/>
          <a:stretch>
            <a:fillRect/>
          </a:stretch>
        </p:blipFill>
        <p:spPr>
          <a:xfrm>
            <a:off x="280776" y="1183647"/>
            <a:ext cx="6418514" cy="4249999"/>
          </a:xfrm>
          <a:prstGeom prst="rect">
            <a:avLst/>
          </a:prstGeom>
          <a:effectLst>
            <a:outerShdw blurRad="50800" dist="38100" dir="2700000" algn="tl" rotWithShape="0">
              <a:prstClr val="black">
                <a:alpha val="40000"/>
              </a:prstClr>
            </a:outerShdw>
          </a:effectLst>
        </p:spPr>
      </p:pic>
      <p:sp>
        <p:nvSpPr>
          <p:cNvPr id="9" name="Title 8"/>
          <p:cNvSpPr txBox="1">
            <a:spLocks/>
          </p:cNvSpPr>
          <p:nvPr/>
        </p:nvSpPr>
        <p:spPr>
          <a:xfrm>
            <a:off x="531812" y="406401"/>
            <a:ext cx="11125200" cy="481874"/>
          </a:xfrm>
          <a:prstGeom prst="rect">
            <a:avLst/>
          </a:prstGeom>
        </p:spPr>
        <p:txBody>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smtClean="0"/>
              <a:t>AWRMiner Metrics Explained (Cont…)</a:t>
            </a:r>
            <a:endParaRPr lang="en-US" dirty="0"/>
          </a:p>
        </p:txBody>
      </p:sp>
    </p:spTree>
    <p:extLst>
      <p:ext uri="{BB962C8B-B14F-4D97-AF65-F5344CB8AC3E}">
        <p14:creationId xmlns:p14="http://schemas.microsoft.com/office/powerpoint/2010/main" val="3878760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77"/>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Docker Containers and Oracle - &amp;#x0D;&amp;#x0A;A Summary&amp;#x0D;&amp;#x0A;&amp;quot;&quot;/&gt;&lt;property id=&quot;20307&quot; value=&quot;386&quot;/&gt;&lt;/object&gt;&lt;object type=&quot;3&quot; unique_id=&quot;10005&quot;&gt;&lt;property id=&quot;20148&quot; value=&quot;5&quot;/&gt;&lt;property id=&quot;20300&quot; value=&quot;Slide 2&quot;/&gt;&lt;property id=&quot;20307&quot; value=&quot;508&quot;/&gt;&lt;/object&gt;&lt;object type=&quot;3&quot; unique_id=&quot;10006&quot;&gt;&lt;property id=&quot;20148&quot; value=&quot;5&quot;/&gt;&lt;property id=&quot;20300&quot; value=&quot;Slide 3 - &amp;quot;Program Agenda&amp;quot;&quot;/&gt;&lt;property id=&quot;20307&quot; value=&quot;453&quot;/&gt;&lt;/object&gt;&lt;object type=&quot;3&quot; unique_id=&quot;10007&quot;&gt;&lt;property id=&quot;20148&quot; value=&quot;5&quot;/&gt;&lt;property id=&quot;20300&quot; value=&quot;Slide 4 - &amp;quot;What is Docker?&amp;quot;&quot;/&gt;&lt;property id=&quot;20307&quot; value=&quot;454&quot;/&gt;&lt;/object&gt;&lt;object type=&quot;3&quot; unique_id=&quot;10008&quot;&gt;&lt;property id=&quot;20148&quot; value=&quot;5&quot;/&gt;&lt;property id=&quot;20300&quot; value=&quot;Slide 5 - &amp;quot;Why developers care&amp;quot;&quot;/&gt;&lt;property id=&quot;20307&quot; value=&quot;389&quot;/&gt;&lt;/object&gt;&lt;object type=&quot;3&quot; unique_id=&quot;10009&quot;&gt;&lt;property id=&quot;20148&quot; value=&quot;5&quot;/&gt;&lt;property id=&quot;20300&quot; value=&quot;Slide 6 - &amp;quot;Why administrators care&amp;quot;&quot;/&gt;&lt;property id=&quot;20307&quot; value=&quot;390&quot;/&gt;&lt;/object&gt;&lt;object type=&quot;3&quot; unique_id=&quot;10010&quot;&gt;&lt;property id=&quot;20148&quot; value=&quot;5&quot;/&gt;&lt;property id=&quot;20300&quot; value=&quot;Slide 7 - &amp;quot;OCI – Open Container Initiative&amp;quot;&quot;/&gt;&lt;property id=&quot;20307&quot; value=&quot;455&quot;/&gt;&lt;/object&gt;&lt;object type=&quot;3&quot; unique_id=&quot;10011&quot;&gt;&lt;property id=&quot;20148&quot; value=&quot;5&quot;/&gt;&lt;property id=&quot;20300&quot; value=&quot;Slide 8 - &amp;quot;Isn’t a Container Just Like a VM? NO!&amp;quot;&quot;/&gt;&lt;property id=&quot;20307&quot; value=&quot;456&quot;/&gt;&lt;/object&gt;&lt;object type=&quot;3&quot; unique_id=&quot;10012&quot;&gt;&lt;property id=&quot;20148&quot; value=&quot;5&quot;/&gt;&lt;property id=&quot;20300&quot; value=&quot;Slide 9 - &amp;quot;Comparing Docker against LXC and Hypervisors&amp;quot;&quot;/&gt;&lt;property id=&quot;20307&quot; value=&quot;391&quot;/&gt;&lt;/object&gt;&lt;object type=&quot;3&quot; unique_id=&quot;10013&quot;&gt;&lt;property id=&quot;20148&quot; value=&quot;5&quot;/&gt;&lt;property id=&quot;20300&quot; value=&quot;Slide 10 - &amp;quot;Docker Architecture&amp;quot;&quot;/&gt;&lt;property id=&quot;20307&quot; value=&quot;393&quot;/&gt;&lt;/object&gt;&lt;object type=&quot;3&quot; unique_id=&quot;10014&quot;&gt;&lt;property id=&quot;20148&quot; value=&quot;5&quot;/&gt;&lt;property id=&quot;20300&quot; value=&quot;Slide 11 - &amp;quot;Docker Images&amp;quot;&quot;/&gt;&lt;property id=&quot;20307&quot; value=&quot;392&quot;/&gt;&lt;/object&gt;&lt;object type=&quot;3&quot; unique_id=&quot;10015&quot;&gt;&lt;property id=&quot;20148&quot; value=&quot;5&quot;/&gt;&lt;property id=&quot;20300&quot; value=&quot;Slide 12 - &amp;quot;Containers Should Be Immutable&amp;quot;&quot;/&gt;&lt;property id=&quot;20307&quot; value=&quot;414&quot;/&gt;&lt;/object&gt;&lt;object type=&quot;3&quot; unique_id=&quot;10016&quot;&gt;&lt;property id=&quot;20148&quot; value=&quot;5&quot;/&gt;&lt;property id=&quot;20300&quot; value=&quot;Slide 13 - &amp;quot;One Instance Per Container is Typical&amp;quot;&quot;/&gt;&lt;property id=&quot;20307&quot; value=&quot;415&quot;/&gt;&lt;/object&gt;&lt;object type=&quot;3&quot; unique_id=&quot;10017&quot;&gt;&lt;property id=&quot;20148&quot; value=&quot;5&quot;/&gt;&lt;property id=&quot;20300&quot; value=&quot;Slide 14 - &amp;quot;How Do You Deploy Containers to Physical Hosts?&amp;quot;&quot;/&gt;&lt;property id=&quot;20307&quot; value=&quot;416&quot;/&gt;&lt;/object&gt;&lt;object type=&quot;3&quot; unique_id=&quot;10018&quot;&gt;&lt;property id=&quot;20148&quot; value=&quot;5&quot;/&gt;&lt;property id=&quot;20300&quot; value=&quot;Slide 15 - &amp;quot;Program Agenda&amp;quot;&quot;/&gt;&lt;property id=&quot;20307&quot; value=&quot;457&quot;/&gt;&lt;/object&gt;&lt;object type=&quot;3&quot; unique_id=&quot;10019&quot;&gt;&lt;property id=&quot;20148&quot; value=&quot;5&quot;/&gt;&lt;property id=&quot;20300&quot; value=&quot;Slide 16 - &amp;quot;Docker Support Enables Customers to Keep Investments on Oracle Products While Moving Forward with a New Trend&amp;quot;&quot;/&gt;&lt;property id=&quot;20307&quot; value=&quot;458&quot;/&gt;&lt;/object&gt;&lt;object type=&quot;3&quot; unique_id=&quot;10020&quot;&gt;&lt;property id=&quot;20148&quot; value=&quot;5&quot;/&gt;&lt;property id=&quot;20300&quot; value=&quot;Slide 17 - &amp;quot;Many See Containers As the Standard&amp;quot;&quot;/&gt;&lt;property id=&quot;20307&quot; value=&quot;459&quot;/&gt;&lt;/object&gt;&lt;object type=&quot;3&quot; unique_id=&quot;10021&quot;&gt;&lt;property id=&quot;20148&quot; value=&quot;5&quot;/&gt;&lt;property id=&quot;20300&quot; value=&quot;Slide 18 - &amp;quot;Current State of Oracle Products Supported on Docker&amp;quot;&quot;/&gt;&lt;property id=&quot;20307&quot; value=&quot;460&quot;/&gt;&lt;/object&gt;&lt;object type=&quot;3&quot; unique_id=&quot;10022&quot;&gt;&lt;property id=&quot;20148&quot; value=&quot;5&quot;/&gt;&lt;property id=&quot;20300&quot; value=&quot;Slide 19 - &amp;quot;Program Agenda&amp;quot;&quot;/&gt;&lt;property id=&quot;20307&quot; value=&quot;462&quot;/&gt;&lt;/object&gt;&lt;object type=&quot;3&quot; unique_id=&quot;10023&quot;&gt;&lt;property id=&quot;20148&quot; value=&quot;5&quot;/&gt;&lt;property id=&quot;20300&quot; value=&quot;Slide 20 - &amp;quot;Oracle Technology Ready for Docker&amp;quot;&quot;/&gt;&lt;property id=&quot;20307&quot; value=&quot;463&quot;/&gt;&lt;/object&gt;&lt;object type=&quot;3&quot; unique_id=&quot;10024&quot;&gt;&lt;property id=&quot;20148&quot; value=&quot;5&quot;/&gt;&lt;property id=&quot;20300&quot; value=&quot;Slide 21 - &amp;quot;Oracle Solaris&amp;quot;&quot;/&gt;&lt;property id=&quot;20307&quot; value=&quot;476&quot;/&gt;&lt;/object&gt;&lt;object type=&quot;3&quot; unique_id=&quot;10025&quot;&gt;&lt;property id=&quot;20148&quot; value=&quot;5&quot;/&gt;&lt;property id=&quot;20300&quot; value=&quot;Slide 22 - &amp;quot;Docker on Oracle Solaris&amp;quot;&quot;/&gt;&lt;property id=&quot;20307&quot; value=&quot;464&quot;/&gt;&lt;/object&gt;&lt;object type=&quot;3&quot; unique_id=&quot;10026&quot;&gt;&lt;property id=&quot;20148&quot; value=&quot;5&quot;/&gt;&lt;property id=&quot;20300&quot; value=&quot;Slide 23 - &amp;quot;Oracle Solaris OS Features: Built For Containers&amp;quot;&quot;/&gt;&lt;property id=&quot;20307&quot; value=&quot;465&quot;/&gt;&lt;/object&gt;&lt;object type=&quot;3&quot; unique_id=&quot;10027&quot;&gt;&lt;property id=&quot;20148&quot; value=&quot;5&quot;/&gt;&lt;property id=&quot;20300&quot; value=&quot;Slide 24 - &amp;quot;Integrating Docker and Solaris Zones&amp;quot;&quot;/&gt;&lt;property id=&quot;20307&quot; value=&quot;466&quot;/&gt;&lt;/object&gt;&lt;object type=&quot;3&quot; unique_id=&quot;10028&quot;&gt;&lt;property id=&quot;20148&quot; value=&quot;5&quot;/&gt;&lt;property id=&quot;20300&quot; value=&quot;Slide 25 - &amp;quot;Integrating Docker and Solaris Zones&amp;quot;&quot;/&gt;&lt;property id=&quot;20307&quot; value=&quot;467&quot;/&gt;&lt;/object&gt;&lt;object type=&quot;3&quot; unique_id=&quot;10029&quot;&gt;&lt;property id=&quot;20148&quot; value=&quot;5&quot;/&gt;&lt;property id=&quot;20300&quot; value=&quot;Slide 26 - &amp;quot;Integrating Docker and Solaris Zones&amp;quot;&quot;/&gt;&lt;property id=&quot;20307&quot; value=&quot;468&quot;/&gt;&lt;/object&gt;&lt;object type=&quot;3&quot; unique_id=&quot;10030&quot;&gt;&lt;property id=&quot;20148&quot; value=&quot;5&quot;/&gt;&lt;property id=&quot;20300&quot; value=&quot;Slide 27 - &amp;quot;Integrating Docker and Solaris Zones&amp;quot;&quot;/&gt;&lt;property id=&quot;20307&quot; value=&quot;469&quot;/&gt;&lt;/object&gt;&lt;object type=&quot;3&quot; unique_id=&quot;10031&quot;&gt;&lt;property id=&quot;20148&quot; value=&quot;5&quot;/&gt;&lt;property id=&quot;20300&quot; value=&quot;Slide 28 - &amp;quot;The Docker Ecosystem on Oracle Solaris&amp;quot;&quot;/&gt;&lt;property id=&quot;20307&quot; value=&quot;470&quot;/&gt;&lt;/object&gt;&lt;object type=&quot;3&quot; unique_id=&quot;10032&quot;&gt;&lt;property id=&quot;20148&quot; value=&quot;5&quot;/&gt;&lt;property id=&quot;20300&quot; value=&quot;Slide 29 - &amp;quot;Oracle Linux&amp;quot;&quot;/&gt;&lt;property id=&quot;20307&quot; value=&quot;477&quot;/&gt;&lt;/object&gt;&lt;object type=&quot;3&quot; unique_id=&quot;10033&quot;&gt;&lt;property id=&quot;20148&quot; value=&quot;5&quot;/&gt;&lt;property id=&quot;20300&quot; value=&quot;Slide 30 - &amp;quot;Oracle Linux and Docker&amp;quot;&quot;/&gt;&lt;property id=&quot;20307&quot; value=&quot;471&quot;/&gt;&lt;/object&gt;&lt;object type=&quot;3&quot; unique_id=&quot;10034&quot;&gt;&lt;property id=&quot;20148&quot; value=&quot;5&quot;/&gt;&lt;property id=&quot;20300&quot; value=&quot;Slide 31 - &amp;quot;Btrfs: The Future of Linux File Systems&amp;quot;&quot;/&gt;&lt;property id=&quot;20307&quot; value=&quot;472&quot;/&gt;&lt;/object&gt;&lt;object type=&quot;3&quot; unique_id=&quot;10035&quot;&gt;&lt;property id=&quot;20148&quot; value=&quot;5&quot;/&gt;&lt;property id=&quot;20300&quot; value=&quot;Slide 32 - &amp;quot;WebLogic on Docker&amp;quot;&quot;/&gt;&lt;property id=&quot;20307&quot; value=&quot;478&quot;/&gt;&lt;/object&gt;&lt;object type=&quot;3&quot; unique_id=&quot;10036&quot;&gt;&lt;property id=&quot;20148&quot; value=&quot;5&quot;/&gt;&lt;property id=&quot;20300&quot; value=&quot;Slide 33 - &amp;quot;Certification of  WebLogic Running on Docker&amp;quot;&quot;/&gt;&lt;property id=&quot;20307&quot; value=&quot;473&quot;/&gt;&lt;/object&gt;&lt;object type=&quot;3&quot; unique_id=&quot;10037&quot;&gt;&lt;property id=&quot;20148&quot; value=&quot;5&quot;/&gt;&lt;property id=&quot;20300&quot; value=&quot;Slide 34 - &amp;quot;Support and Licensing&amp;quot;&quot;/&gt;&lt;property id=&quot;20307&quot; value=&quot;474&quot;/&gt;&lt;/object&gt;&lt;object type=&quot;3&quot; unique_id=&quot;10038&quot;&gt;&lt;property id=&quot;20148&quot; value=&quot;5&quot;/&gt;&lt;property id=&quot;20300&quot; value=&quot;Slide 35 - &amp;quot;Building WebLogic Docker Images&amp;quot;&quot;/&gt;&lt;property id=&quot;20307&quot; value=&quot;475&quot;/&gt;&lt;/object&gt;&lt;object type=&quot;3&quot; unique_id=&quot;10039&quot;&gt;&lt;property id=&quot;20148&quot; value=&quot;5&quot;/&gt;&lt;property id=&quot;20300&quot; value=&quot;Slide 36 - &amp;quot;Runtime Topologies for WebLogic on Docker&amp;quot;&quot;/&gt;&lt;property id=&quot;20307&quot; value=&quot;479&quot;/&gt;&lt;/object&gt;&lt;object type=&quot;3&quot; unique_id=&quot;10040&quot;&gt;&lt;property id=&quot;20148&quot; value=&quot;5&quot;/&gt;&lt;property id=&quot;20300&quot; value=&quot;Slide 37 - &amp;quot;Topologies for WebLogic on Docker&amp;quot;&quot;/&gt;&lt;property id=&quot;20307&quot; value=&quot;480&quot;/&gt;&lt;/object&gt;&lt;object type=&quot;3&quot; unique_id=&quot;10041&quot;&gt;&lt;property id=&quot;20148&quot; value=&quot;5&quot;/&gt;&lt;property id=&quot;20300&quot; value=&quot;Slide 38 - &amp;quot;(A) Topology - Lightweight VM – Single Host&amp;quot;&quot;/&gt;&lt;property id=&quot;20307&quot; value=&quot;481&quot;/&gt;&lt;/object&gt;&lt;object type=&quot;3&quot; unique_id=&quot;10042&quot;&gt;&lt;property id=&quot;20148&quot; value=&quot;5&quot;/&gt;&lt;property id=&quot;20300&quot; value=&quot;Slide 39 - &amp;quot;(A) Topology - Lightweight VM – Example &amp;#x0D;&amp;#x0A;Expand a Cluster: Add Managed Servers Into Domain&amp;quot;&quot;/&gt;&lt;property id=&quot;20307&quot; value=&quot;482&quot;/&gt;&lt;/object&gt;&lt;object type=&quot;3&quot; unique_id=&quot;10043&quot;&gt;&lt;property id=&quot;20148&quot; value=&quot;5&quot;/&gt;&lt;property id=&quot;20300&quot; value=&quot;Slide 40 - &amp;quot;(A) Topology - Summary&amp;quot;&quot;/&gt;&lt;property id=&quot;20307&quot; value=&quot;483&quot;/&gt;&lt;/object&gt;&lt;object type=&quot;3&quot; unique_id=&quot;10044&quot;&gt;&lt;property id=&quot;20148&quot; value=&quot;5&quot;/&gt;&lt;property id=&quot;20300&quot; value=&quot;Slide 41 - &amp;quot;(B) Topology - Containerized Apps&amp;quot;&quot;/&gt;&lt;property id=&quot;20307&quot; value=&quot;484&quot;/&gt;&lt;/object&gt;&lt;object type=&quot;3&quot; unique_id=&quot;10045&quot;&gt;&lt;property id=&quot;20148&quot; value=&quot;5&quot;/&gt;&lt;property id=&quot;20300&quot; value=&quot;Slide 42 - &amp;quot;(B) Topology - Containerized Apps – Single/Multi Host&amp;#x0D;&amp;#x0A;Load Balancing only. There is no real clustering replication&quot;/&gt;&lt;property id=&quot;20307&quot; value=&quot;485&quot;/&gt;&lt;/object&gt;&lt;object type=&quot;3&quot; unique_id=&quot;10046&quot;&gt;&lt;property id=&quot;20148&quot; value=&quot;5&quot;/&gt;&lt;property id=&quot;20300&quot; value=&quot;Slide 43 - &amp;quot;(B) Topology - Summary&amp;quot;&quot;/&gt;&lt;property id=&quot;20307&quot; value=&quot;486&quot;/&gt;&lt;/object&gt;&lt;object type=&quot;3&quot; unique_id=&quot;10047&quot;&gt;&lt;property id=&quot;20148&quot; value=&quot;5&quot;/&gt;&lt;property id=&quot;20300&quot; value=&quot;Slide 44 - &amp;quot;WebLogic on Docker – Domain Location Examples&amp;quot;&quot;/&gt;&lt;property id=&quot;20307&quot; value=&quot;487&quot;/&gt;&lt;/object&gt;&lt;object type=&quot;3&quot; unique_id=&quot;10048&quot;&gt;&lt;property id=&quot;20148&quot; value=&quot;5&quot;/&gt;&lt;property id=&quot;20300&quot; value=&quot;Slide 45 - &amp;quot;Future for Oracle CAF on Docker&amp;quot;&quot;/&gt;&lt;property id=&quot;20307&quot; value=&quot;488&quot;/&gt;&lt;/object&gt;&lt;object type=&quot;3&quot; unique_id=&quot;10049&quot;&gt;&lt;property id=&quot;20148&quot; value=&quot;5&quot;/&gt;&lt;property id=&quot;20300&quot; value=&quot;Slide 46 - &amp;quot;“Lightweight VM” Topology across Multiple Hosts&amp;#x0D;&amp;#x0A;Starting with Docker 1.9+, containers can communicate across hosts&quot;/&gt;&lt;property id=&quot;20307&quot; value=&quot;489&quot;/&gt;&lt;/object&gt;&lt;object type=&quot;3&quot; unique_id=&quot;10050&quot;&gt;&lt;property id=&quot;20148&quot; value=&quot;5&quot;/&gt;&lt;property id=&quot;20300&quot; value=&quot;Slide 47 - &amp;quot;Coherence Standalone on Docker&amp;quot;&quot;/&gt;&lt;property id=&quot;20307&quot; value=&quot;490&quot;/&gt;&lt;/object&gt;&lt;object type=&quot;3&quot; unique_id=&quot;10051&quot;&gt;&lt;property id=&quot;20148&quot; value=&quot;5&quot;/&gt;&lt;property id=&quot;20300&quot; value=&quot;Slide 48 - &amp;quot;Coherence on Docker – What we are waiting for…&amp;quot;&quot;/&gt;&lt;property id=&quot;20307&quot; value=&quot;491&quot;/&gt;&lt;/object&gt;&lt;object type=&quot;3&quot; unique_id=&quot;10052&quot;&gt;&lt;property id=&quot;20148&quot; value=&quot;5&quot;/&gt;&lt;property id=&quot;20300&quot; value=&quot;Slide 49 - &amp;quot;Program Agenda&amp;quot;&quot;/&gt;&lt;property id=&quot;20307&quot; value=&quot;492&quot;/&gt;&lt;/object&gt;&lt;object type=&quot;3&quot; unique_id=&quot;10053&quot;&gt;&lt;property id=&quot;20148&quot; value=&quot;5&quot;/&gt;&lt;property id=&quot;20300&quot; value=&quot;Slide 50 - &amp;quot;Oracle Vision for Containers in the Cloud&amp;quot;&quot;/&gt;&lt;property id=&quot;20307&quot; value=&quot;493&quot;/&gt;&lt;/object&gt;&lt;object type=&quot;3&quot; unique_id=&quot;10054&quot;&gt;&lt;property id=&quot;20148&quot; value=&quot;5&quot;/&gt;&lt;property id=&quot;20300&quot; value=&quot;Slide 51 - &amp;quot;Oracle Cloud and Docker Containers&amp;quot;&quot;/&gt;&lt;property id=&quot;20307&quot; value=&quot;494&quot;/&gt;&lt;/object&gt;&lt;object type=&quot;3&quot; unique_id=&quot;10055&quot;&gt;&lt;property id=&quot;20148&quot; value=&quot;5&quot;/&gt;&lt;property id=&quot;20300&quot; value=&quot;Slide 52 - &amp;quot;How Does the Container CS fit into the Oracle Cloud?&amp;quot;&quot;/&gt;&lt;property id=&quot;20307&quot; value=&quot;510&quot;/&gt;&lt;/object&gt;&lt;object type=&quot;3&quot; unique_id=&quot;10056&quot;&gt;&lt;property id=&quot;20148&quot; value=&quot;5&quot;/&gt;&lt;property id=&quot;20300&quot; value=&quot;Slide 53 - &amp;quot;Docker on Oracle Cloud – The Big Picture&amp;quot;&quot;/&gt;&lt;property id=&quot;20307&quot; value=&quot;509&quot;/&gt;&lt;/object&gt;&lt;object type=&quot;3&quot; unique_id=&quot;10057&quot;&gt;&lt;property id=&quot;20148&quot; value=&quot;5&quot;/&gt;&lt;property id=&quot;20300&quot; value=&quot;Slide 54 - &amp;quot;OCCS Provides Out of the Box Functionality&amp;quot;&quot;/&gt;&lt;property id=&quot;20307&quot; value=&quot;452&quot;/&gt;&lt;/object&gt;&lt;object type=&quot;3&quot; unique_id=&quot;10058&quot;&gt;&lt;property id=&quot;20148&quot; value=&quot;5&quot;/&gt;&lt;property id=&quot;20300&quot; value=&quot;Slide 55 - &amp;quot;Developer and IT Operations Collaboration&amp;quot;&quot;/&gt;&lt;property id=&quot;20307&quot; value=&quot;451&quot;/&gt;&lt;/object&gt;&lt;object type=&quot;3&quot; unique_id=&quot;10059&quot;&gt;&lt;property id=&quot;20148&quot; value=&quot;5&quot;/&gt;&lt;property id=&quot;20300&quot; value=&quot;Slide 56 - &amp;quot;Oracle Application Container Cloud Service&amp;quot;&quot;/&gt;&lt;property id=&quot;20307&quot; value=&quot;497&quot;/&gt;&lt;/object&gt;&lt;object type=&quot;3&quot; unique_id=&quot;10060&quot;&gt;&lt;property id=&quot;20148&quot; value=&quot;5&quot;/&gt;&lt;property id=&quot;20300&quot; value=&quot;Slide 57 - &amp;quot;Using Application Container Cloud Service For Microservices&amp;quot;&quot;/&gt;&lt;property id=&quot;20307&quot; value=&quot;500&quot;/&gt;&lt;/object&gt;&lt;object type=&quot;3&quot; unique_id=&quot;10061&quot;&gt;&lt;property id=&quot;20148&quot; value=&quot;5&quot;/&gt;&lt;property id=&quot;20300&quot; value=&quot;Slide 58 - &amp;quot;WebLogic Multi Tenant is Perfect for Microservices&amp;quot;&quot;/&gt;&lt;property id=&quot;20307&quot; value=&quot;501&quot;/&gt;&lt;/object&gt;&lt;object type=&quot;3&quot; unique_id=&quot;10062&quot;&gt;&lt;property id=&quot;20148&quot; value=&quot;5&quot;/&gt;&lt;property id=&quot;20300&quot; value=&quot;Slide 59 - &amp;quot;Docker and Oracle Cloud&amp;quot;&quot;/&gt;&lt;property id=&quot;20307&quot; value=&quot;498&quot;/&gt;&lt;/object&gt;&lt;object type=&quot;3&quot; unique_id=&quot;10063&quot;&gt;&lt;property id=&quot;20148&quot; value=&quot;5&quot;/&gt;&lt;property id=&quot;20300&quot; value=&quot;Slide 60 - &amp;quot;Program Agenda&amp;quot;&quot;/&gt;&lt;property id=&quot;20307&quot; value=&quot;502&quot;/&gt;&lt;/object&gt;&lt;object type=&quot;3&quot; unique_id=&quot;10064&quot;&gt;&lt;property id=&quot;20148&quot; value=&quot;5&quot;/&gt;&lt;property id=&quot;20300&quot; value=&quot;Slide 61 - &amp;quot;Installing Docker&amp;quot;&quot;/&gt;&lt;property id=&quot;20307&quot; value=&quot;436&quot;/&gt;&lt;/object&gt;&lt;object type=&quot;3&quot; unique_id=&quot;10065&quot;&gt;&lt;property id=&quot;20148&quot; value=&quot;5&quot;/&gt;&lt;property id=&quot;20300&quot; value=&quot;Slide 62 - &amp;quot;Running the Docker client&amp;quot;&quot;/&gt;&lt;property id=&quot;20307&quot; value=&quot;437&quot;/&gt;&lt;/object&gt;&lt;object type=&quot;3&quot; unique_id=&quot;10066&quot;&gt;&lt;property id=&quot;20148&quot; value=&quot;5&quot;/&gt;&lt;property id=&quot;20300&quot; value=&quot;Slide 63 - &amp;quot;Start Docker service&amp;quot;&quot;/&gt;&lt;property id=&quot;20307&quot; value=&quot;438&quot;/&gt;&lt;/object&gt;&lt;object type=&quot;3&quot; unique_id=&quot;10067&quot;&gt;&lt;property id=&quot;20148&quot; value=&quot;5&quot;/&gt;&lt;property id=&quot;20300&quot; value=&quot;Slide 64 - &amp;quot;List Docker images and containers&amp;quot;&quot;/&gt;&lt;property id=&quot;20307&quot; value=&quot;439&quot;/&gt;&lt;/object&gt;&lt;object type=&quot;3&quot; unique_id=&quot;10068&quot;&gt;&lt;property id=&quot;20148&quot; value=&quot;5&quot;/&gt;&lt;property id=&quot;20300&quot; value=&quot;Slide 65 - &amp;quot;Docker lifecycle commands&amp;quot;&quot;/&gt;&lt;property id=&quot;20307&quot; value=&quot;440&quot;/&gt;&lt;/object&gt;&lt;object type=&quot;3&quot; unique_id=&quot;10069&quot;&gt;&lt;property id=&quot;20148&quot; value=&quot;5&quot;/&gt;&lt;property id=&quot;20300&quot; value=&quot;Slide 66 - &amp;quot;Docker Networking – Exposing Ports&amp;quot;&quot;/&gt;&lt;property id=&quot;20307&quot; value=&quot;441&quot;/&gt;&lt;/object&gt;&lt;object type=&quot;3&quot; unique_id=&quot;10070&quot;&gt;&lt;property id=&quot;20148&quot; value=&quot;5&quot;/&gt;&lt;property id=&quot;20300&quot; value=&quot;Slide 67 - &amp;quot;Linking Containers&amp;quot;&quot;/&gt;&lt;property id=&quot;20307&quot; value=&quot;442&quot;/&gt;&lt;/object&gt;&lt;object type=&quot;3&quot; unique_id=&quot;10071&quot;&gt;&lt;property id=&quot;20148&quot; value=&quot;5&quot;/&gt;&lt;property id=&quot;20300&quot; value=&quot;Slide 68 - &amp;quot;Managing Data in Containers&amp;quot;&quot;/&gt;&lt;property id=&quot;20307&quot; value=&quot;443&quot;/&gt;&lt;/object&gt;&lt;object type=&quot;3&quot; unique_id=&quot;10072&quot;&gt;&lt;property id=&quot;20148&quot; value=&quot;5&quot;/&gt;&lt;property id=&quot;20300&quot; value=&quot;Slide 69 - &amp;quot;Data inside a container&amp;quot;&quot;/&gt;&lt;property id=&quot;20307&quot; value=&quot;444&quot;/&gt;&lt;/object&gt;&lt;object type=&quot;3&quot; unique_id=&quot;10073&quot;&gt;&lt;property id=&quot;20148&quot; value=&quot;5&quot;/&gt;&lt;property id=&quot;20300&quot; value=&quot;Slide 70 - &amp;quot;Data Volumes – Host Mapped&amp;quot;&quot;/&gt;&lt;property id=&quot;20307&quot; value=&quot;445&quot;/&gt;&lt;/object&gt;&lt;object type=&quot;3&quot; unique_id=&quot;10074&quot;&gt;&lt;property id=&quot;20148&quot; value=&quot;5&quot;/&gt;&lt;property id=&quot;20300&quot; value=&quot;Slide 71 - &amp;quot;Data Volume Containers – Data-Only Containers&amp;quot;&quot;/&gt;&lt;property id=&quot;20307&quot; value=&quot;446&quot;/&gt;&lt;/object&gt;&lt;object type=&quot;3&quot; unique_id=&quot;10075&quot;&gt;&lt;property id=&quot;20148&quot; value=&quot;5&quot;/&gt;&lt;property id=&quot;20300&quot; value=&quot;Slide 72 - &amp;quot;Oracle on GitHub&amp;quot;&quot;/&gt;&lt;property id=&quot;20307&quot; value=&quot;503&quot;/&gt;&lt;/object&gt;&lt;object type=&quot;3&quot; unique_id=&quot;10076&quot;&gt;&lt;property id=&quot;20148&quot; value=&quot;5&quot;/&gt;&lt;property id=&quot;20300&quot; value=&quot;Slide 73 - &amp;quot;Recipes and Samples for Docker Images&amp;quot;&quot;/&gt;&lt;property id=&quot;20307&quot; value=&quot;504&quot;/&gt;&lt;/object&gt;&lt;object type=&quot;3&quot; unique_id=&quot;10077&quot;&gt;&lt;property id=&quot;20148&quot; value=&quot;5&quot;/&gt;&lt;property id=&quot;20300&quot; value=&quot;Slide 74 - &amp;quot;Oracle on Docker Hub&amp;quot;&quot;/&gt;&lt;property id=&quot;20307&quot; value=&quot;505&quot;/&gt;&lt;/object&gt;&lt;object type=&quot;3&quot; unique_id=&quot;10078&quot;&gt;&lt;property id=&quot;20148&quot; value=&quot;5&quot;/&gt;&lt;property id=&quot;20300&quot; value=&quot;Slide 75 - &amp;quot;Links and External Resources&amp;quot;&quot;/&gt;&lt;property id=&quot;20307&quot; value=&quot;506&quot;/&gt;&lt;/object&gt;&lt;object type=&quot;3&quot; unique_id=&quot;10079&quot;&gt;&lt;property id=&quot;20148&quot; value=&quot;5&quot;/&gt;&lt;property id=&quot;20300&quot; value=&quot;Slide 76&quot;/&gt;&lt;property id=&quot;20307&quot; value=&quot;507&quot;/&gt;&lt;/object&gt;&lt;object type=&quot;3&quot; unique_id=&quot;10080&quot;&gt;&lt;property id=&quot;20148&quot; value=&quot;5&quot;/&gt;&lt;property id=&quot;20300&quot; value=&quot;Slide 77&quot;/&gt;&lt;property id=&quot;20307&quot; value=&quot;354&quot;/&gt;&lt;/object&gt;&lt;/object&gt;&lt;/object&gt;&lt;/database&gt;"/>
</p:tagLst>
</file>

<file path=ppt/theme/theme1.xml><?xml version="1.0" encoding="utf-8"?>
<a:theme xmlns:a="http://schemas.openxmlformats.org/drawingml/2006/main" name="blank">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1555E"/>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mtClean="0"/>
        </a:defPPr>
      </a:lstStyle>
    </a:txDef>
  </a:objectDefaults>
  <a:extraClrSchemeLst/>
  <a:extLst>
    <a:ext uri="{05A4C25C-085E-4340-85A3-A5531E510DB2}">
      <thm15:themeFamily xmlns:thm15="http://schemas.microsoft.com/office/thememl/2012/main" name="Oracle-16x9-2016-160120" id="{EB40A2EA-9AE1-AA4E-8555-E073B643EFC0}" vid="{AD5E3DF3-B782-F247-AEF4-5D9EED3A579F}"/>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14838</TotalTime>
  <Words>264</Words>
  <Application>Microsoft Office PowerPoint</Application>
  <PresentationFormat>Custom</PresentationFormat>
  <Paragraphs>64</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blank</vt:lpstr>
      <vt:lpstr>AWRMiner Metrics Explained</vt:lpstr>
      <vt:lpstr>PowerPoint Presentation</vt:lpstr>
    </vt:vector>
  </TitlesOfParts>
  <Company>Oracle Corporation</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Containers and Oracle -  A Summary April, 2016</dc:title>
  <dc:subject>Corproate Presentation Template</dc:subject>
  <dc:creator>STSEPENY</dc:creator>
  <cp:lastModifiedBy>Stephen Furlong</cp:lastModifiedBy>
  <cp:revision>273</cp:revision>
  <cp:lastPrinted>2016-10-21T16:48:10Z</cp:lastPrinted>
  <dcterms:created xsi:type="dcterms:W3CDTF">2016-03-22T00:33:05Z</dcterms:created>
  <dcterms:modified xsi:type="dcterms:W3CDTF">2017-02-04T19:55:56Z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y fmtid="{D5CDD505-2E9C-101B-9397-08002B2CF9AE}" pid="5" name="ArticulateGUID">
    <vt:lpwstr>8B1E9DD3-74A7-4055-BE8F-D78ECBCFD4A4</vt:lpwstr>
  </property>
  <property fmtid="{D5CDD505-2E9C-101B-9397-08002B2CF9AE}" pid="6" name="ArticulatePath">
    <vt:lpwstr>“Docker Containers and Oracle – A Summary”_v8</vt:lpwstr>
  </property>
</Properties>
</file>