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9922" y="2012700"/>
            <a:ext cx="6722899" cy="189379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9922" y="4096590"/>
            <a:ext cx="6722899" cy="6014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96" y="1709738"/>
            <a:ext cx="5556503" cy="1524781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651" y="3634120"/>
            <a:ext cx="3814318" cy="6512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0" y="3330563"/>
            <a:ext cx="8153399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4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5073651" y="3368062"/>
            <a:ext cx="7118348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927" y="2548766"/>
            <a:ext cx="5890146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199"/>
            <a:ext cx="6172200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5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78675"/>
            <a:ext cx="10515600" cy="449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.xml"/><Relationship Id="rId4" Type="http://schemas.openxmlformats.org/officeDocument/2006/relationships/image" Target="../media/image4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47415" y="1894205"/>
            <a:ext cx="498030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  <a:r>
              <a:rPr lang="zh-CN" altLang="en-US" sz="8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基础</a:t>
            </a:r>
            <a:endParaRPr lang="zh-CN" altLang="en-US" sz="8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15195" y="6108700"/>
            <a:ext cx="138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主讲：</a:t>
            </a:r>
            <a:r>
              <a:rPr lang="en-US" altLang="zh-CN"/>
              <a:t>sfwal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0796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641350"/>
          </a:xfrm>
        </p:spPr>
        <p:txBody>
          <a:bodyPr/>
          <a:lstStyle/>
          <a:p>
            <a:r>
              <a:rPr lang="zh-CN" altLang="en-US" dirty="0"/>
              <a:t>课程介绍及要求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226185"/>
            <a:ext cx="10515600" cy="5441315"/>
          </a:xfrm>
        </p:spPr>
        <p:txBody>
          <a:bodyPr>
            <a:normAutofit fontScale="80000"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课程安排：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HTML</a:t>
            </a:r>
            <a:r>
              <a:rPr lang="zh-CN" altLang="en-US" sz="2000" dirty="0"/>
              <a:t>、</a:t>
            </a:r>
            <a:r>
              <a:rPr lang="en-US" altLang="zh-CN" sz="2000" dirty="0"/>
              <a:t>CSS</a:t>
            </a:r>
            <a:r>
              <a:rPr lang="zh-CN" altLang="en-US" sz="2000" dirty="0"/>
              <a:t>、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基础</a:t>
            </a:r>
            <a:endParaRPr lang="zh-CN" altLang="en-US" sz="2000" dirty="0"/>
          </a:p>
          <a:p>
            <a:pPr>
              <a:lnSpc>
                <a:spcPct val="130000"/>
              </a:lnSpc>
            </a:pPr>
            <a:r>
              <a:rPr lang="zh-CN" altLang="en-US" dirty="0"/>
              <a:t>目的：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让所有同学学会</a:t>
            </a:r>
            <a:r>
              <a:rPr lang="en-US" altLang="zh-CN" sz="2000" dirty="0"/>
              <a:t>html</a:t>
            </a:r>
            <a:r>
              <a:rPr lang="zh-CN" altLang="en-US" sz="2000" dirty="0"/>
              <a:t>基础，能够制作一个比较简单的</a:t>
            </a:r>
            <a:r>
              <a:rPr lang="en-US" altLang="zh-CN" sz="2000" dirty="0"/>
              <a:t>web</a:t>
            </a:r>
            <a:r>
              <a:rPr lang="zh-CN" altLang="en-US" sz="2000" dirty="0"/>
              <a:t>网站</a:t>
            </a:r>
            <a:endParaRPr lang="zh-CN" altLang="en-US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慢慢进入学习状态，逐渐养成良好的习惯，体验程序猿作息，适应强度</a:t>
            </a:r>
            <a:endParaRPr lang="zh-CN" altLang="en-US" sz="2000" dirty="0"/>
          </a:p>
          <a:p>
            <a:pPr>
              <a:lnSpc>
                <a:spcPct val="130000"/>
              </a:lnSpc>
            </a:pPr>
            <a:r>
              <a:rPr lang="zh-CN" altLang="en-US" dirty="0"/>
              <a:t>特点：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>
                <a:sym typeface="+mn-ea"/>
              </a:rPr>
              <a:t>慢、细、易，所有的同学都不许抱怨课程慢，我们要照顾零基础的学生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>
                <a:sym typeface="+mn-ea"/>
              </a:rPr>
              <a:t>注重基础，可能会比较枯燥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>
                <a:sym typeface="+mn-ea"/>
              </a:rPr>
              <a:t>千万不要掉以轻心，每个知识点都比较重要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要求：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有基础的同学要虚怀若谷、谦虚低调，别咋呼</a:t>
            </a:r>
            <a:endParaRPr lang="zh-CN" altLang="en-US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零基础的同学一定不要有任何心理负担和心理暗示，全力以赴</a:t>
            </a:r>
            <a:endParaRPr lang="zh-CN" altLang="en-US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要养成良好的学习习惯和作息习惯，为以后高强度的学习或工作做准备</a:t>
            </a:r>
            <a:endParaRPr lang="zh-CN" altLang="en-US" sz="2000" dirty="0"/>
          </a:p>
          <a:p>
            <a:pPr marL="457200" lvl="1" indent="0">
              <a:lnSpc>
                <a:spcPct val="130000"/>
              </a:lnSpc>
              <a:buNone/>
            </a:pP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0796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641350"/>
          </a:xfrm>
        </p:spPr>
        <p:txBody>
          <a:bodyPr/>
          <a:lstStyle/>
          <a:p>
            <a:r>
              <a:rPr lang="zh-CN" altLang="en-US" dirty="0"/>
              <a:t>讲在前面的基础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226185"/>
            <a:ext cx="10515600" cy="544131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文件夹和文件管理</a:t>
            </a:r>
            <a:endParaRPr lang="zh-CN" altLang="en-US" sz="2000" dirty="0"/>
          </a:p>
          <a:p>
            <a:pPr lvl="1">
              <a:lnSpc>
                <a:spcPct val="130000"/>
              </a:lnSpc>
            </a:pPr>
            <a:r>
              <a:rPr lang="zh-CN" altLang="en-US" sz="1665" dirty="0"/>
              <a:t>熟练掌握文件和文件夹的管理，包括创建、删除、重命名、复制、粘贴、剪切、移动</a:t>
            </a:r>
            <a:endParaRPr lang="zh-CN" altLang="en-US" sz="1665" dirty="0"/>
          </a:p>
          <a:p>
            <a:pPr lvl="1">
              <a:lnSpc>
                <a:spcPct val="130000"/>
              </a:lnSpc>
            </a:pPr>
            <a:r>
              <a:rPr lang="zh-CN" altLang="en-US" sz="1665" dirty="0"/>
              <a:t>熟练掌握“文件拓展名”的意义</a:t>
            </a:r>
            <a:endParaRPr lang="zh-CN" altLang="en-US" sz="1665" dirty="0"/>
          </a:p>
          <a:p>
            <a:pPr lvl="1">
              <a:lnSpc>
                <a:spcPct val="130000"/>
              </a:lnSpc>
            </a:pPr>
            <a:r>
              <a:rPr lang="zh-CN" altLang="en-US" sz="1665" dirty="0"/>
              <a:t>知道“打开方式”的意义</a:t>
            </a:r>
            <a:endParaRPr lang="zh-CN" altLang="en-US" sz="1665" dirty="0"/>
          </a:p>
          <a:p>
            <a:pPr>
              <a:lnSpc>
                <a:spcPct val="130000"/>
              </a:lnSpc>
            </a:pPr>
            <a:r>
              <a:rPr lang="zh-CN" altLang="en-US" sz="2000" dirty="0"/>
              <a:t>特殊按键和快捷键</a:t>
            </a:r>
            <a:endParaRPr lang="zh-CN" altLang="en-US" sz="2000" dirty="0"/>
          </a:p>
          <a:p>
            <a:pPr lvl="1">
              <a:lnSpc>
                <a:spcPct val="130000"/>
              </a:lnSpc>
            </a:pPr>
            <a:r>
              <a:rPr lang="zh-CN" altLang="en-US" sz="1665" dirty="0"/>
              <a:t>键盘上除了有字母、数字之外，还有一些特殊的按键：ctrl、shift、alt、tab</a:t>
            </a:r>
            <a:endParaRPr lang="zh-CN" altLang="en-US" sz="1665" dirty="0"/>
          </a:p>
          <a:p>
            <a:pPr>
              <a:lnSpc>
                <a:spcPct val="130000"/>
              </a:lnSpc>
            </a:pPr>
            <a:r>
              <a:rPr lang="zh-CN" altLang="en-US" sz="2000" dirty="0"/>
              <a:t>打字速度</a:t>
            </a:r>
            <a:endParaRPr lang="zh-CN" altLang="en-US" sz="2000" dirty="0"/>
          </a:p>
          <a:p>
            <a:pPr lvl="1">
              <a:lnSpc>
                <a:spcPct val="130000"/>
              </a:lnSpc>
            </a:pPr>
            <a:r>
              <a:rPr lang="zh-CN" altLang="en-US" sz="1665" dirty="0"/>
              <a:t>严禁二指神功，必须养成正确的指法；比如打{时，要按住shift+[，正确的按键方法，是左手小拇指按住左边的shift键，右手中指按[键。</a:t>
            </a:r>
            <a:endParaRPr lang="zh-CN" altLang="en-US" sz="1665" dirty="0"/>
          </a:p>
          <a:p>
            <a:pPr lvl="1">
              <a:lnSpc>
                <a:spcPct val="130000"/>
              </a:lnSpc>
            </a:pPr>
            <a:r>
              <a:rPr lang="zh-CN" altLang="en-US" sz="1665" dirty="0"/>
              <a:t>我们的基础课，基本跟玩儿似的，贼简单，没啥事儿就用金山打字通练习打字。不要练习中文字，只练习英文打字就行了。英文文章一定要练习到每分钟100字以上。</a:t>
            </a:r>
            <a:endParaRPr lang="zh-CN" altLang="en-US" sz="1665" dirty="0"/>
          </a:p>
          <a:p>
            <a:pPr marL="457200" lvl="1" indent="0">
              <a:lnSpc>
                <a:spcPct val="130000"/>
              </a:lnSpc>
              <a:buNone/>
            </a:pP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0" y="665480"/>
            <a:ext cx="11650980" cy="53892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0796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641350"/>
          </a:xfrm>
        </p:spPr>
        <p:txBody>
          <a:bodyPr/>
          <a:lstStyle/>
          <a:p>
            <a:r>
              <a:rPr lang="zh-CN" altLang="en-US" dirty="0"/>
              <a:t>讲在前面的基础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226185"/>
            <a:ext cx="10515600" cy="544131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65" dirty="0"/>
              <a:t>网页上的内容，怎么就被我们看见了？什么是上网？</a:t>
            </a:r>
            <a:endParaRPr lang="zh-CN" altLang="en-US" sz="1665" dirty="0"/>
          </a:p>
          <a:p>
            <a:pPr lvl="1">
              <a:lnSpc>
                <a:spcPct val="130000"/>
              </a:lnSpc>
            </a:pPr>
            <a:r>
              <a:rPr lang="zh-CN" altLang="en-US" sz="1385" dirty="0"/>
              <a:t>服务器上存放着网页的相关文件，包括html文件、css文件、js文件、图片等。当我们打开浏览器，输入网址，我们的计算机就会对这些文件发出HTTP请求。</a:t>
            </a:r>
            <a:endParaRPr lang="zh-CN" altLang="en-US" sz="1385" dirty="0"/>
          </a:p>
          <a:p>
            <a:pPr lvl="1">
              <a:lnSpc>
                <a:spcPct val="130000"/>
              </a:lnSpc>
            </a:pPr>
            <a:r>
              <a:rPr lang="zh-CN" altLang="en-US" sz="1385" dirty="0"/>
              <a:t>服务器收到请求之后，会把这些文件通过HTTP协议，传输到我们的计算机中（保存到了刚才那个临时文件夹中）。这些文件，将在我们计算机本地的浏览器中，进行渲染、呈递。</a:t>
            </a:r>
            <a:endParaRPr lang="zh-CN" altLang="en-US" sz="1385" dirty="0"/>
          </a:p>
          <a:p>
            <a:pPr lvl="1">
              <a:lnSpc>
                <a:spcPct val="130000"/>
              </a:lnSpc>
            </a:pPr>
            <a:r>
              <a:rPr lang="zh-CN" altLang="en-US" sz="1385" dirty="0"/>
              <a:t>也就是说，本来人家文件好好的在服务器上睡大觉，你一输入网址，就把这些文件传输到本地计算机来了。这些文件在本地的计算机中，进行渲染。</a:t>
            </a:r>
            <a:endParaRPr lang="zh-CN" altLang="en-US" sz="1385" dirty="0"/>
          </a:p>
          <a:p>
            <a:pPr lvl="0">
              <a:lnSpc>
                <a:spcPct val="130000"/>
              </a:lnSpc>
            </a:pPr>
            <a:r>
              <a:rPr lang="zh-CN" altLang="en-US" sz="1660" dirty="0"/>
              <a:t>服务器</a:t>
            </a:r>
            <a:endParaRPr lang="zh-CN" altLang="en-US" sz="1660" dirty="0"/>
          </a:p>
          <a:p>
            <a:pPr lvl="1">
              <a:lnSpc>
                <a:spcPct val="130000"/>
              </a:lnSpc>
            </a:pPr>
            <a:r>
              <a:rPr lang="zh-CN" altLang="en-US" sz="1380" dirty="0"/>
              <a:t>服务器就是计算机，只不过比咱们用的笔记本的配置牛逼了很多，并且24小时不断电，不关机</a:t>
            </a:r>
            <a:endParaRPr lang="zh-CN" altLang="en-US" sz="1380" dirty="0"/>
          </a:p>
          <a:p>
            <a:pPr lvl="1">
              <a:lnSpc>
                <a:spcPct val="130000"/>
              </a:lnSpc>
            </a:pPr>
            <a:r>
              <a:rPr lang="zh-CN" altLang="en-US" sz="1380" dirty="0"/>
              <a:t>服务器上存储着网页的相关文件。一旦有访问者浏览网站，服务器就将发送这些文件给访问者。</a:t>
            </a:r>
            <a:endParaRPr lang="zh-CN" altLang="en-US" sz="1380" dirty="0"/>
          </a:p>
          <a:p>
            <a:pPr lvl="1">
              <a:lnSpc>
                <a:spcPct val="130000"/>
              </a:lnSpc>
            </a:pPr>
            <a:r>
              <a:rPr lang="zh-CN" altLang="en-US" sz="1380" dirty="0"/>
              <a:t>服务器一旦关机，网站就无法访问了</a:t>
            </a:r>
            <a:endParaRPr lang="zh-CN" altLang="en-US" sz="1380" dirty="0"/>
          </a:p>
          <a:p>
            <a:pPr lvl="1">
              <a:lnSpc>
                <a:spcPct val="130000"/>
              </a:lnSpc>
            </a:pPr>
            <a:r>
              <a:rPr lang="zh-CN" altLang="en-US" sz="1380" dirty="0"/>
              <a:t>服务器的更多知识，我们在后面课上将深入学习。</a:t>
            </a:r>
            <a:endParaRPr lang="zh-CN" altLang="en-US" sz="1380" dirty="0"/>
          </a:p>
          <a:p>
            <a:pPr lvl="0">
              <a:lnSpc>
                <a:spcPct val="130000"/>
              </a:lnSpc>
            </a:pPr>
            <a:r>
              <a:rPr lang="zh-CN" altLang="en-US" dirty="0"/>
              <a:t>浏览器</a:t>
            </a:r>
            <a:endParaRPr lang="zh-CN" altLang="en-US" dirty="0"/>
          </a:p>
        </p:txBody>
      </p:sp>
      <p:pic>
        <p:nvPicPr>
          <p:cNvPr id="-2147482618" name="图片 -2147482619"/>
          <p:cNvPicPr>
            <a:picLocks noChangeAspect="1"/>
          </p:cNvPicPr>
          <p:nvPr/>
        </p:nvPicPr>
        <p:blipFill>
          <a:blip r:embed="rId4">
            <a:lum/>
          </a:blip>
          <a:stretch>
            <a:fillRect/>
          </a:stretch>
        </p:blipFill>
        <p:spPr>
          <a:xfrm>
            <a:off x="9074785" y="3663950"/>
            <a:ext cx="2648585" cy="17665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0796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641350"/>
          </a:xfrm>
        </p:spPr>
        <p:txBody>
          <a:bodyPr/>
          <a:lstStyle/>
          <a:p>
            <a:r>
              <a:rPr lang="zh-CN" altLang="en-US" dirty="0"/>
              <a:t>讲在前面的基础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226185"/>
            <a:ext cx="10515600" cy="544131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65" dirty="0"/>
              <a:t>HTTP：</a:t>
            </a:r>
            <a:endParaRPr lang="zh-CN" altLang="en-US" sz="1665" dirty="0"/>
          </a:p>
          <a:p>
            <a:pPr lvl="1">
              <a:lnSpc>
                <a:spcPct val="130000"/>
              </a:lnSpc>
            </a:pPr>
            <a:r>
              <a:rPr lang="zh-CN" altLang="en-US" sz="1385" dirty="0"/>
              <a:t>超文本传输协议，Hypertext Transfer Protocol。</a:t>
            </a:r>
            <a:endParaRPr lang="zh-CN" altLang="en-US" sz="1385" dirty="0"/>
          </a:p>
          <a:p>
            <a:pPr lvl="1">
              <a:lnSpc>
                <a:spcPct val="130000"/>
              </a:lnSpc>
            </a:pPr>
            <a:r>
              <a:rPr lang="zh-CN" altLang="en-US" sz="1385" dirty="0">
                <a:solidFill>
                  <a:srgbClr val="FF0000"/>
                </a:solidFill>
              </a:rPr>
              <a:t>这是一个文件的传输协议，我们上网的时候，所有的文件都是通过HTTP这个协议，从服务器上传输到客户的电脑里面的。</a:t>
            </a:r>
            <a:endParaRPr lang="zh-CN" altLang="en-US" sz="1385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138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现在，我们只需要知道这些即可，我们的Ajax课程上，将详细讲解HTTP</a:t>
            </a:r>
            <a:endParaRPr lang="zh-CN" altLang="en-US" sz="1385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zh-CN" altLang="en-US" sz="1385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zh-CN" altLang="en-US" sz="1385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138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网页是真实物理的文件。并且一个网页是很多的物理文件组成的：html文件、图片文件、js文件、css文件。这些文件要通过特殊软件才能上传到服务器上。然后就能让用户看了。用户通过浏览器，访问网址，服务器上面的文件就会通过http请求悄悄地传输到用户的电脑中的临时文件夹中，在用户的电脑中执行、渲染、呈递</a:t>
            </a:r>
            <a:endParaRPr lang="zh-CN" altLang="en-US" sz="1385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0796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641350"/>
          </a:xfrm>
        </p:spPr>
        <p:txBody>
          <a:bodyPr/>
          <a:lstStyle/>
          <a:p>
            <a:r>
              <a:rPr lang="zh-CN" altLang="en-US" dirty="0"/>
              <a:t>HTML初步认识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226185"/>
            <a:ext cx="10515600" cy="544131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什么是纯文本文件</a:t>
            </a:r>
            <a:endParaRPr lang="zh-CN" altLang="en-US" sz="2000" dirty="0"/>
          </a:p>
          <a:p>
            <a:pPr lvl="1">
              <a:lnSpc>
                <a:spcPct val="130000"/>
              </a:lnSpc>
            </a:pPr>
            <a:r>
              <a:rPr lang="zh-CN" altLang="en-US" sz="1665" dirty="0"/>
              <a:t>windows中自带一个软件，叫做记事本。记事本保存的文档格式就是txt格式，就是英语text的缩写。术语上，称呼这个文件叫做“纯文本文件”。</a:t>
            </a:r>
            <a:endParaRPr lang="zh-CN" altLang="en-US" sz="1665" dirty="0"/>
          </a:p>
          <a:p>
            <a:pPr lvl="1">
              <a:lnSpc>
                <a:spcPct val="130000"/>
              </a:lnSpc>
            </a:pPr>
            <a:r>
              <a:rPr lang="zh-CN" altLang="en-US" sz="1665" dirty="0"/>
              <a:t>只能保存文本内容，是无法记录文本样式的</a:t>
            </a:r>
            <a:endParaRPr lang="zh-CN" altLang="en-US" sz="1665" dirty="0"/>
          </a:p>
          <a:p>
            <a:pPr lvl="1">
              <a:lnSpc>
                <a:spcPct val="130000"/>
              </a:lnSpc>
            </a:pPr>
            <a:endParaRPr lang="zh-CN" altLang="en-US" sz="1665" dirty="0"/>
          </a:p>
          <a:p>
            <a:pPr lvl="1">
              <a:lnSpc>
                <a:spcPct val="130000"/>
              </a:lnSpc>
            </a:pPr>
            <a:r>
              <a:rPr lang="zh-CN" altLang="en-US" sz="1665" dirty="0"/>
              <a:t>纯文本文件就是这样的文件：</a:t>
            </a:r>
            <a:endParaRPr lang="zh-CN" altLang="en-US" sz="1665" dirty="0"/>
          </a:p>
          <a:p>
            <a:pPr lvl="1">
              <a:lnSpc>
                <a:spcPct val="130000"/>
              </a:lnSpc>
            </a:pPr>
            <a:r>
              <a:rPr lang="zh-CN" altLang="en-US" sz="1665" dirty="0"/>
              <a:t>1） 只有文本，没有样式；</a:t>
            </a:r>
            <a:endParaRPr lang="zh-CN" altLang="en-US" sz="1665" dirty="0"/>
          </a:p>
          <a:p>
            <a:pPr lvl="1">
              <a:lnSpc>
                <a:spcPct val="130000"/>
              </a:lnSpc>
            </a:pPr>
            <a:r>
              <a:rPr lang="zh-CN" altLang="en-US" sz="1665" dirty="0"/>
              <a:t>2） 用记事本等纯文本编辑器可读，不是乱码</a:t>
            </a:r>
            <a:endParaRPr lang="zh-CN" altLang="en-US" sz="1665" dirty="0"/>
          </a:p>
          <a:p>
            <a:pPr lvl="1">
              <a:lnSpc>
                <a:spcPct val="130000"/>
              </a:lnSpc>
            </a:pPr>
            <a:r>
              <a:rPr lang="zh-CN" altLang="en-US" sz="1665" dirty="0"/>
              <a:t>html、css、js都是纯本文的。</a:t>
            </a:r>
            <a:endParaRPr lang="zh-CN" altLang="en-US" sz="1665" dirty="0"/>
          </a:p>
          <a:p>
            <a:pPr marL="457200" lvl="1" indent="0">
              <a:lnSpc>
                <a:spcPct val="130000"/>
              </a:lnSpc>
              <a:buNone/>
            </a:pP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0796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641350"/>
          </a:xfrm>
        </p:spPr>
        <p:txBody>
          <a:bodyPr/>
          <a:lstStyle/>
          <a:p>
            <a:r>
              <a:rPr lang="zh-CN" altLang="en-US" dirty="0"/>
              <a:t>HTML初步认识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226185"/>
            <a:ext cx="10515600" cy="544131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65" dirty="0"/>
              <a:t>什么是</a:t>
            </a:r>
            <a:r>
              <a:rPr lang="en-US" altLang="zh-CN" sz="1665" dirty="0"/>
              <a:t>HTML</a:t>
            </a:r>
            <a:endParaRPr lang="en-US" altLang="zh-CN" sz="1665" dirty="0"/>
          </a:p>
          <a:p>
            <a:pPr lvl="1">
              <a:lnSpc>
                <a:spcPct val="130000"/>
              </a:lnSpc>
            </a:pPr>
            <a:r>
              <a:rPr lang="en-US" altLang="zh-CN" sz="1385" dirty="0"/>
              <a:t>HTML是英语HyperText Markup Language的缩写，超文本标记语言。</a:t>
            </a:r>
            <a:endParaRPr lang="en-US" altLang="zh-CN" sz="1385" dirty="0"/>
          </a:p>
          <a:p>
            <a:pPr lvl="1">
              <a:lnSpc>
                <a:spcPct val="130000"/>
              </a:lnSpc>
            </a:pPr>
            <a:r>
              <a:rPr lang="en-US" altLang="zh-CN" sz="1385" dirty="0"/>
              <a:t>HTML 不是一种编程语言，而是一种标记语言 (markup language)</a:t>
            </a:r>
            <a:endParaRPr lang="en-US" altLang="zh-CN" sz="1385" dirty="0"/>
          </a:p>
          <a:p>
            <a:pPr lvl="1">
              <a:lnSpc>
                <a:spcPct val="130000"/>
              </a:lnSpc>
            </a:pPr>
            <a:r>
              <a:rPr lang="en-US" altLang="zh-CN" sz="1385" dirty="0"/>
              <a:t>标记语言是一套标记标签 (markup tag)</a:t>
            </a:r>
            <a:endParaRPr lang="en-US" altLang="zh-CN" sz="1385" dirty="0"/>
          </a:p>
          <a:p>
            <a:pPr lvl="1">
              <a:lnSpc>
                <a:spcPct val="130000"/>
              </a:lnSpc>
            </a:pPr>
            <a:r>
              <a:rPr lang="en-US" altLang="zh-CN" sz="1385" dirty="0"/>
              <a:t>HTML 使用标记标签来描述网页</a:t>
            </a:r>
            <a:endParaRPr lang="en-US" altLang="zh-CN" sz="1385" dirty="0"/>
          </a:p>
          <a:p>
            <a:pPr lvl="0">
              <a:lnSpc>
                <a:spcPct val="130000"/>
              </a:lnSpc>
            </a:pPr>
            <a:r>
              <a:rPr lang="zh-CN" altLang="en-US" sz="1660" dirty="0"/>
              <a:t>什么是</a:t>
            </a:r>
            <a:r>
              <a:rPr lang="en-US" altLang="zh-CN" sz="1660" dirty="0"/>
              <a:t>HTML</a:t>
            </a:r>
            <a:r>
              <a:rPr lang="zh-CN" altLang="en-US" sz="1660" dirty="0"/>
              <a:t>标签</a:t>
            </a:r>
            <a:endParaRPr lang="zh-CN" altLang="en-US" sz="1660" dirty="0"/>
          </a:p>
          <a:p>
            <a:pPr lvl="1">
              <a:lnSpc>
                <a:spcPct val="130000"/>
              </a:lnSpc>
            </a:pPr>
            <a:r>
              <a:rPr lang="zh-CN" altLang="en-US" sz="1380" dirty="0"/>
              <a:t>HTML 标签是由尖括号包围的关键词，比如 &lt;html&gt;</a:t>
            </a:r>
            <a:endParaRPr lang="zh-CN" altLang="en-US" sz="1380" dirty="0"/>
          </a:p>
          <a:p>
            <a:pPr lvl="1">
              <a:lnSpc>
                <a:spcPct val="130000"/>
              </a:lnSpc>
            </a:pPr>
            <a:r>
              <a:rPr lang="zh-CN" altLang="en-US" sz="1380" dirty="0"/>
              <a:t>HTML 标签通常是成对出现的，比如 &lt;b&gt; 和 &lt;/b&gt;</a:t>
            </a:r>
            <a:endParaRPr lang="zh-CN" altLang="en-US" sz="1380" dirty="0"/>
          </a:p>
          <a:p>
            <a:pPr lvl="1">
              <a:lnSpc>
                <a:spcPct val="130000"/>
              </a:lnSpc>
            </a:pPr>
            <a:r>
              <a:rPr lang="zh-CN" altLang="en-US" sz="1380" dirty="0"/>
              <a:t>标签对中的第一个标签是开始标签，第二个标签是结束标签</a:t>
            </a:r>
            <a:endParaRPr lang="zh-CN" altLang="en-US" sz="1380" dirty="0"/>
          </a:p>
          <a:p>
            <a:pPr lvl="1">
              <a:lnSpc>
                <a:spcPct val="130000"/>
              </a:lnSpc>
            </a:pPr>
            <a:r>
              <a:rPr lang="zh-CN" altLang="en-US" sz="1380" dirty="0"/>
              <a:t>开始和结束标签也被称为开放标签和闭合标签</a:t>
            </a:r>
            <a:endParaRPr lang="zh-CN" altLang="en-US" sz="1380" dirty="0"/>
          </a:p>
          <a:p>
            <a:pPr lvl="0">
              <a:lnSpc>
                <a:spcPct val="130000"/>
              </a:lnSpc>
            </a:pPr>
            <a:r>
              <a:rPr lang="zh-CN" altLang="en-US" sz="1655" dirty="0"/>
              <a:t>HTML 文档描述网页</a:t>
            </a:r>
            <a:endParaRPr lang="zh-CN" altLang="en-US" sz="1655" dirty="0"/>
          </a:p>
          <a:p>
            <a:pPr lvl="0">
              <a:lnSpc>
                <a:spcPct val="130000"/>
              </a:lnSpc>
            </a:pPr>
            <a:r>
              <a:rPr lang="zh-CN" altLang="en-US" sz="1655" dirty="0"/>
              <a:t>HTML 文档包含 HTML 标签和纯文本</a:t>
            </a:r>
            <a:endParaRPr lang="zh-CN" altLang="en-US" sz="1655" dirty="0"/>
          </a:p>
          <a:p>
            <a:pPr lvl="0">
              <a:lnSpc>
                <a:spcPct val="130000"/>
              </a:lnSpc>
            </a:pPr>
            <a:r>
              <a:rPr lang="zh-CN" altLang="en-US" sz="1655" dirty="0"/>
              <a:t>HTML 文档也被称为网页</a:t>
            </a:r>
            <a:endParaRPr lang="zh-CN" altLang="en-US" sz="1655" dirty="0"/>
          </a:p>
          <a:p>
            <a:pPr marL="457200" lvl="1" indent="0">
              <a:lnSpc>
                <a:spcPct val="130000"/>
              </a:lnSpc>
              <a:buNone/>
            </a:pP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0796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641350"/>
          </a:xfrm>
        </p:spPr>
        <p:txBody>
          <a:bodyPr/>
          <a:lstStyle/>
          <a:p>
            <a:r>
              <a:rPr lang="zh-CN" altLang="en-US" dirty="0"/>
              <a:t>HTML初步认识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226185"/>
            <a:ext cx="10515600" cy="544131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55" dirty="0"/>
              <a:t>现在的业界的标准，网页技术严格的三层分离：html就是负责描述页面的语义；css负责描述页面的样式；js负责描述页面的动态效果的。</a:t>
            </a:r>
            <a:endParaRPr lang="zh-CN" altLang="en-US" sz="1655" dirty="0"/>
          </a:p>
          <a:p>
            <a:pPr>
              <a:lnSpc>
                <a:spcPct val="130000"/>
              </a:lnSpc>
            </a:pPr>
            <a:endParaRPr lang="zh-CN" altLang="en-US" sz="1655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3600" dirty="0">
                <a:solidFill>
                  <a:srgbClr val="FF0000"/>
                </a:solidFill>
              </a:rPr>
              <a:t>html中，除了语义，其他什么都没有。</a:t>
            </a:r>
            <a:endParaRPr lang="zh-CN" altLang="en-US" sz="3600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1655" dirty="0"/>
          </a:p>
          <a:p>
            <a:pPr>
              <a:lnSpc>
                <a:spcPct val="130000"/>
              </a:lnSpc>
            </a:pPr>
            <a:r>
              <a:rPr lang="zh-CN" altLang="en-US" sz="1655" dirty="0"/>
              <a:t>比如，面试的时候问你，h1标签有什么作用？</a:t>
            </a:r>
            <a:endParaRPr lang="zh-CN" altLang="en-US" sz="1655" dirty="0"/>
          </a:p>
          <a:p>
            <a:pPr>
              <a:lnSpc>
                <a:spcPct val="130000"/>
              </a:lnSpc>
            </a:pPr>
            <a:r>
              <a:rPr lang="zh-CN" altLang="en-US" sz="1655" dirty="0"/>
              <a:t>正确答案：给文本增加主标题的语义</a:t>
            </a:r>
            <a:endParaRPr lang="zh-CN" altLang="en-US" sz="1655" dirty="0"/>
          </a:p>
          <a:p>
            <a:pPr>
              <a:lnSpc>
                <a:spcPct val="130000"/>
              </a:lnSpc>
            </a:pPr>
            <a:r>
              <a:rPr lang="zh-CN" altLang="en-US" sz="1655" dirty="0"/>
              <a:t>错误答案：给文字加粗、加黑、变大</a:t>
            </a:r>
            <a:endParaRPr lang="zh-CN" altLang="en-US" sz="1655" dirty="0"/>
          </a:p>
          <a:p>
            <a:pPr marL="457200" lvl="1" indent="0">
              <a:lnSpc>
                <a:spcPct val="130000"/>
              </a:lnSpc>
              <a:buNone/>
            </a:pP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921105644"/>
  <p:tag name="MH_LIBRARY" val="GRAPHIC"/>
  <p:tag name="MH_ORDER" val="直接连接符 3"/>
</p:tagLst>
</file>

<file path=ppt/tags/tag10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4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15.xml><?xml version="1.0" encoding="utf-8"?>
<p:tagLst xmlns:p="http://schemas.openxmlformats.org/presentationml/2006/main">
  <p:tag name="MH" val="20150921114015"/>
  <p:tag name="MH_LIBRARY" val="GRAPHIC"/>
  <p:tag name="KSO_WM_TEMPLATE_CATEGORY" val="custom"/>
  <p:tag name="KSO_WM_TEMPLATE_INDEX" val="160539"/>
  <p:tag name="KSO_WM_TAG_VERSION" val="1.0"/>
  <p:tag name="KSO_WM_SLIDE_ID" val="custom160539_27"/>
  <p:tag name="KSO_WM_SLIDE_INDEX" val="27"/>
  <p:tag name="KSO_WM_SLIDE_ITEM_CNT" val="0"/>
  <p:tag name="KSO_WM_SLIDE_TYPE" val="endPage"/>
  <p:tag name="KSO_WM_BEAUTIFY_FLAG" val="#wm#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9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2.xml><?xml version="1.0" encoding="utf-8"?>
<p:tagLst xmlns:p="http://schemas.openxmlformats.org/presentationml/2006/main">
  <p:tag name="MH" val="20150921105644"/>
  <p:tag name="MH_LIBRARY" val="GRAPHIC"/>
  <p:tag name="MH_ORDER" val="直接连接符 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23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27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31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35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5.xml><?xml version="1.0" encoding="utf-8"?>
<p:tagLst xmlns:p="http://schemas.openxmlformats.org/presentationml/2006/main">
  <p:tag name="KSO_WM_TEMPLATE_THUMBS_INDEX" val="1、4、5、8、12、16、23、25、27"/>
  <p:tag name="KSO_WM_TEMPLATE_CATEGORY" val="custom"/>
  <p:tag name="KSO_WM_TEMPLATE_INDEX" val="160539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MH" val="20150921114015"/>
  <p:tag name="MH_LIBRARY" val="GRAPHIC"/>
  <p:tag name="KSO_WM_TEMPLATE_CATEGORY" val="custom"/>
  <p:tag name="KSO_WM_TEMPLATE_INDEX" val="160539"/>
  <p:tag name="KSO_WM_TAG_VERSION" val="1.0"/>
  <p:tag name="KSO_WM_SLIDE_ID" val="custom160539_27"/>
  <p:tag name="KSO_WM_SLIDE_INDEX" val="27"/>
  <p:tag name="KSO_WM_SLIDE_ITEM_CNT" val="0"/>
  <p:tag name="KSO_WM_SLIDE_TYPE" val="endPage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heme/theme1.xml><?xml version="1.0" encoding="utf-8"?>
<a:theme xmlns:a="http://schemas.openxmlformats.org/drawingml/2006/main" name="A000120140530A99PPBG">
  <a:themeElements>
    <a:clrScheme name="160539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1807</Words>
  <Application>WPS 演示</Application>
  <PresentationFormat>宽屏</PresentationFormat>
  <Paragraphs>97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Calibri</vt:lpstr>
      <vt:lpstr>幼圆</vt:lpstr>
      <vt:lpstr>黑体</vt:lpstr>
      <vt:lpstr>A000120140530A99PPBG</vt:lpstr>
      <vt:lpstr>PowerPoint 演示文稿</vt:lpstr>
      <vt:lpstr>LOREM IPSUM DOLOR</vt:lpstr>
      <vt:lpstr>课程介绍及要求</vt:lpstr>
      <vt:lpstr>PowerPoint 演示文稿</vt:lpstr>
      <vt:lpstr>讲在前面的基础</vt:lpstr>
      <vt:lpstr>讲在前面的基础</vt:lpstr>
      <vt:lpstr>课程介绍及要求</vt:lpstr>
      <vt:lpstr>HTML初步认识</vt:lpstr>
      <vt:lpstr>HTML初步认识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sfwal1402275336</cp:lastModifiedBy>
  <cp:revision>13</cp:revision>
  <dcterms:created xsi:type="dcterms:W3CDTF">2015-05-05T08:02:00Z</dcterms:created>
  <dcterms:modified xsi:type="dcterms:W3CDTF">2017-11-10T08:48:02Z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