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7"/>
  </p:notesMasterIdLst>
  <p:sldIdLst>
    <p:sldId id="256" r:id="rId2"/>
    <p:sldId id="257" r:id="rId3"/>
    <p:sldId id="339" r:id="rId4"/>
    <p:sldId id="258" r:id="rId5"/>
    <p:sldId id="430" r:id="rId6"/>
    <p:sldId id="431" r:id="rId7"/>
    <p:sldId id="432" r:id="rId8"/>
    <p:sldId id="347" r:id="rId9"/>
    <p:sldId id="381" r:id="rId10"/>
    <p:sldId id="433" r:id="rId11"/>
    <p:sldId id="434" r:id="rId12"/>
    <p:sldId id="435" r:id="rId13"/>
    <p:sldId id="348" r:id="rId14"/>
    <p:sldId id="301" r:id="rId15"/>
    <p:sldId id="436" r:id="rId16"/>
    <p:sldId id="437" r:id="rId17"/>
    <p:sldId id="438" r:id="rId18"/>
    <p:sldId id="439" r:id="rId19"/>
    <p:sldId id="409" r:id="rId20"/>
    <p:sldId id="417" r:id="rId21"/>
    <p:sldId id="392" r:id="rId22"/>
    <p:sldId id="440" r:id="rId23"/>
    <p:sldId id="441" r:id="rId24"/>
    <p:sldId id="350" r:id="rId25"/>
    <p:sldId id="393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20" r:id="rId34"/>
    <p:sldId id="421" r:id="rId35"/>
    <p:sldId id="449" r:id="rId36"/>
    <p:sldId id="450" r:id="rId37"/>
    <p:sldId id="451" r:id="rId38"/>
    <p:sldId id="452" r:id="rId39"/>
    <p:sldId id="453" r:id="rId40"/>
    <p:sldId id="454" r:id="rId41"/>
    <p:sldId id="424" r:id="rId42"/>
    <p:sldId id="425" r:id="rId43"/>
    <p:sldId id="455" r:id="rId44"/>
    <p:sldId id="456" r:id="rId45"/>
    <p:sldId id="296" r:id="rId46"/>
  </p:sldIdLst>
  <p:sldSz cx="96012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3"/>
    <p:restoredTop sz="94586"/>
  </p:normalViewPr>
  <p:slideViewPr>
    <p:cSldViewPr snapToGrid="0" snapToObjects="1">
      <p:cViewPr>
        <p:scale>
          <a:sx n="93" d="100"/>
          <a:sy n="93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87663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1253" y="6056630"/>
            <a:ext cx="250661" cy="243839"/>
          </a:xfrm>
          <a:prstGeom prst="rect">
            <a:avLst/>
          </a:prstGeom>
        </p:spPr>
        <p:txBody>
          <a:bodyPr/>
          <a:lstStyle>
            <a:lvl1pPr defTabSz="863600"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86973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34466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60825" y="345001"/>
            <a:ext cx="8290364" cy="12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60825" y="1725003"/>
            <a:ext cx="8290364" cy="411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0529" y="6056590"/>
            <a:ext cx="250660" cy="243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89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 spd="med"/>
  <p:txStyles>
    <p:titleStyle>
      <a:lvl1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5900" marR="0" indent="-215265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6838" marR="0" indent="-254403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75807" marR="0" indent="-310937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25898" marR="0" indent="-329227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57698" marR="0" indent="-329227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185988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643188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100388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557587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5229" y="1630066"/>
            <a:ext cx="7372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流行框架</a:t>
            </a:r>
          </a:p>
          <a:p>
            <a:r>
              <a:rPr lang="en-US" altLang="zh-CN" sz="60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ES6</a:t>
            </a:r>
            <a:r>
              <a:rPr lang="zh-CN" altLang="en-US" sz="60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语法</a:t>
            </a:r>
            <a:r>
              <a:rPr lang="en-US" altLang="zh-CN" sz="6000" dirty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endParaRPr lang="zh-CN" altLang="en-US" sz="6000" dirty="0" smtClean="0">
              <a:solidFill>
                <a:srgbClr val="F4D025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方法简化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96491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对象简洁表示法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9668" y="2059016"/>
            <a:ext cx="3435351" cy="2800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o =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method()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return "Hello!";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等同</a:t>
            </a:r>
            <a:r>
              <a:rPr lang="zh-CN" altLang="mr-I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于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o = {</a:t>
            </a:r>
          </a:p>
          <a:p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method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"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Hello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!";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255" y="5126182"/>
            <a:ext cx="440120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在后期学习的框架中大量应用。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4304489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348748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属性的赋值器和取值器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96491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对象简洁表示法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0504" y="2474653"/>
            <a:ext cx="4335896" cy="30469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cart =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_wheels: 4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get wheels 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return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this._wheels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set wheels (value)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if (value &lt;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this._wheels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throw new Error('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数值太小了！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this._wheels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value;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9667" y="1500793"/>
            <a:ext cx="8339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属性的赋值器（</a:t>
            </a:r>
            <a:r>
              <a:rPr lang="en-US" altLang="zh-CN" dirty="0">
                <a:latin typeface="Microsoft YaHei" charset="0"/>
              </a:rPr>
              <a:t>setter</a:t>
            </a:r>
            <a:r>
              <a:rPr lang="zh-CN" altLang="en-US" dirty="0">
                <a:latin typeface="Microsoft YaHei" charset="0"/>
              </a:rPr>
              <a:t>）和取值器（</a:t>
            </a:r>
            <a:r>
              <a:rPr lang="en-US" altLang="zh-CN" dirty="0">
                <a:latin typeface="Microsoft YaHei" charset="0"/>
              </a:rPr>
              <a:t>getter</a:t>
            </a:r>
            <a:r>
              <a:rPr lang="zh-CN" altLang="en-US" dirty="0">
                <a:latin typeface="Microsoft YaHei" charset="0"/>
              </a:rPr>
              <a:t>），事实上也是采用这种写法。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52580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96491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对象简洁表示法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0504" y="2474653"/>
            <a:ext cx="3158260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r-H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hr-H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hr-H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() {}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等同于</a:t>
            </a:r>
          </a:p>
          <a:p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hr-H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hr-H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hr-H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'class': function() {}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1028699" y="1476391"/>
            <a:ext cx="8129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 YaHei" charset="0"/>
              </a:rPr>
              <a:t>简洁写法的属性名总是字符串，这会导致一些看上去比较奇怪的结果。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8698" y="4950242"/>
            <a:ext cx="8129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class</a:t>
            </a:r>
            <a:r>
              <a:rPr lang="zh-CN" altLang="en-US" dirty="0">
                <a:latin typeface="Microsoft YaHei" charset="0"/>
              </a:rPr>
              <a:t>是字符串，所以不会因为它属于关键字，而导致语法解析报错。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69232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01565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class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186960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236057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什么是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01565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4009" y="1587227"/>
            <a:ext cx="84616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" charset="0"/>
              </a:rPr>
              <a:t>JS</a:t>
            </a:r>
            <a:r>
              <a:rPr lang="zh-CN" altLang="en-US" dirty="0" smtClean="0">
                <a:latin typeface="Microsoft YaHei" charset="0"/>
              </a:rPr>
              <a:t>语言</a:t>
            </a:r>
            <a:r>
              <a:rPr lang="zh-CN" altLang="en-US" dirty="0">
                <a:latin typeface="Microsoft YaHei" charset="0"/>
              </a:rPr>
              <a:t>中，生成实例对象的传统方法是通过构造函数。</a:t>
            </a:r>
          </a:p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提供了更接近传统语言的写法，引入了 </a:t>
            </a:r>
            <a:r>
              <a:rPr lang="en-US" altLang="zh-CN" dirty="0">
                <a:latin typeface="Microsoft YaHei" charset="0"/>
              </a:rPr>
              <a:t>Class</a:t>
            </a:r>
            <a:r>
              <a:rPr lang="zh-CN" altLang="en-US" dirty="0">
                <a:latin typeface="Microsoft YaHei" charset="0"/>
              </a:rPr>
              <a:t>（类）这个概念，作为对象的模板。通过</a:t>
            </a:r>
            <a:r>
              <a:rPr lang="en-US" altLang="zh-CN" dirty="0">
                <a:latin typeface="Microsoft YaHei" charset="0"/>
              </a:rPr>
              <a:t>class</a:t>
            </a:r>
            <a:r>
              <a:rPr lang="zh-CN" altLang="en-US" dirty="0">
                <a:latin typeface="Microsoft YaHei" charset="0"/>
              </a:rPr>
              <a:t>关键字，可以定义类。</a:t>
            </a:r>
          </a:p>
          <a:p>
            <a:r>
              <a:rPr lang="zh-CN" altLang="en-US" dirty="0">
                <a:latin typeface="Microsoft YaHei" charset="0"/>
              </a:rPr>
              <a:t>基本上，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的</a:t>
            </a:r>
            <a:r>
              <a:rPr lang="en-US" altLang="zh-CN" dirty="0">
                <a:latin typeface="Microsoft YaHei" charset="0"/>
              </a:rPr>
              <a:t>class</a:t>
            </a:r>
            <a:r>
              <a:rPr lang="zh-CN" altLang="en-US" dirty="0">
                <a:latin typeface="Microsoft YaHei" charset="0"/>
              </a:rPr>
              <a:t>可以看作只是一个语法糖，它的绝大部分功能，</a:t>
            </a:r>
            <a:r>
              <a:rPr lang="en-US" altLang="zh-CN" dirty="0">
                <a:latin typeface="Microsoft YaHei" charset="0"/>
              </a:rPr>
              <a:t>ES5 </a:t>
            </a:r>
            <a:r>
              <a:rPr lang="zh-CN" altLang="en-US" dirty="0">
                <a:latin typeface="Microsoft YaHei" charset="0"/>
              </a:rPr>
              <a:t>都可以做到，新的</a:t>
            </a:r>
            <a:r>
              <a:rPr lang="en-US" altLang="zh-CN" dirty="0">
                <a:latin typeface="Microsoft YaHei" charset="0"/>
              </a:rPr>
              <a:t>class</a:t>
            </a:r>
            <a:r>
              <a:rPr lang="zh-CN" altLang="en-US" dirty="0">
                <a:latin typeface="Microsoft YaHei" charset="0"/>
              </a:rPr>
              <a:t>写法只是让对象原型的写法更加清晰、更像面向对象编程的语法而已。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64" y="3777645"/>
            <a:ext cx="2403764" cy="25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3902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例子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01565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5236" y="1662545"/>
            <a:ext cx="132343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构造函数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779" y="2124205"/>
            <a:ext cx="4045528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Point(x, y)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this.x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x;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this.y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y;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Point.prototype.toString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function 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'(' +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this.x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', ' +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this.y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')';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p = new Point(1, 2);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9309" y="1662544"/>
            <a:ext cx="79444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class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0764" y="2124204"/>
            <a:ext cx="4045528" cy="25545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定义类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Point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constructor(x, y)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this.x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x;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this.y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y;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toString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return '(' +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this.x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', ' +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this.y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')';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987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类的数据类型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01565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9749" y="3024751"/>
            <a:ext cx="474217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Point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// ...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typeof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Point // "function"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Point ===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Point.prototype.constructor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true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9750" y="1781191"/>
            <a:ext cx="8198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的类，完全可以看作构造函数的另一种写法。</a:t>
            </a:r>
          </a:p>
          <a:p>
            <a:r>
              <a:rPr lang="zh-CN" altLang="en-US" dirty="0">
                <a:latin typeface="Microsoft YaHei" charset="0"/>
              </a:rPr>
              <a:t>类的数据类型就是函数，类本身就指向构造函数。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70982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创建对象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01565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9748" y="2844642"/>
            <a:ext cx="4742177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Bar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doStuff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('stuff');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b = new Bar();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b.doStuff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// "stuff"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9748" y="1628196"/>
            <a:ext cx="8413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使用的时候，也是直接对类使用</a:t>
            </a:r>
            <a:r>
              <a:rPr lang="en-US" altLang="zh-CN" dirty="0">
                <a:latin typeface="Microsoft YaHei" charset="0"/>
              </a:rPr>
              <a:t>new</a:t>
            </a:r>
            <a:r>
              <a:rPr lang="zh-CN" altLang="en-US" dirty="0">
                <a:latin typeface="Microsoft YaHei" charset="0"/>
              </a:rPr>
              <a:t>命令，跟构造函数的用法完全一致。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94591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创建对象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01565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9748" y="2844642"/>
            <a:ext cx="4742177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Bar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doStuff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('stuff');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b = new Bar();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b.doStuff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// "stuff"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9748" y="1628196"/>
            <a:ext cx="8413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使用的时候，也是直接对类使用</a:t>
            </a:r>
            <a:r>
              <a:rPr lang="en-US" altLang="zh-CN" dirty="0">
                <a:latin typeface="Microsoft YaHei" charset="0"/>
              </a:rPr>
              <a:t>new</a:t>
            </a:r>
            <a:r>
              <a:rPr lang="zh-CN" altLang="en-US" dirty="0">
                <a:latin typeface="Microsoft YaHei" charset="0"/>
              </a:rPr>
              <a:t>命令，跟构造函数的用法完全一致。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34789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252568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prototype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属性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9040" y="2660808"/>
            <a:ext cx="3891512" cy="2800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Point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constructor()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// ...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toString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// ...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toValue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// ...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7963" y="1608543"/>
            <a:ext cx="8533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构造函数的</a:t>
            </a:r>
            <a:r>
              <a:rPr lang="en-US" altLang="zh-CN" dirty="0">
                <a:latin typeface="Microsoft YaHei" charset="0"/>
              </a:rPr>
              <a:t>prototype</a:t>
            </a:r>
            <a:r>
              <a:rPr lang="zh-CN" altLang="en-US" dirty="0">
                <a:latin typeface="Microsoft YaHei" charset="0"/>
              </a:rPr>
              <a:t>属性，在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的“类”上面继续存在。事实上，类的所有方法都定义在类的</a:t>
            </a:r>
            <a:r>
              <a:rPr lang="en-US" altLang="zh-CN" dirty="0">
                <a:latin typeface="Microsoft YaHei" charset="0"/>
              </a:rPr>
              <a:t>prototype</a:t>
            </a:r>
            <a:r>
              <a:rPr lang="zh-CN" altLang="en-US" dirty="0">
                <a:latin typeface="Microsoft YaHei" charset="0"/>
              </a:rPr>
              <a:t>属性上面。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54527" y="3645693"/>
            <a:ext cx="3503585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Point.prototype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constructor() {},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toString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{},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toValue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{},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8582" y="2826327"/>
            <a:ext cx="1015659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等同于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2779" y="5598751"/>
            <a:ext cx="8477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 YaHei" charset="0"/>
              </a:rPr>
              <a:t>在类的实例上面调用方法，其实就是调用原型上的方法。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7061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/>
          <p:cNvSpPr/>
          <p:nvPr/>
        </p:nvSpPr>
        <p:spPr>
          <a:xfrm>
            <a:off x="1278000" y="2730500"/>
            <a:ext cx="1393825" cy="41116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第一节"/>
          <p:cNvSpPr/>
          <p:nvPr/>
        </p:nvSpPr>
        <p:spPr>
          <a:xfrm>
            <a:off x="1584000" y="276657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>
                <a:latin typeface="Microsoft YaHei" charset="0"/>
                <a:ea typeface="Microsoft YaHei" charset="0"/>
                <a:cs typeface="Microsoft YaHei" charset="0"/>
              </a:rPr>
              <a:t>第一节</a:t>
            </a:r>
          </a:p>
        </p:txBody>
      </p:sp>
      <p:sp>
        <p:nvSpPr>
          <p:cNvPr id="15" name="矩形"/>
          <p:cNvSpPr/>
          <p:nvPr/>
        </p:nvSpPr>
        <p:spPr>
          <a:xfrm>
            <a:off x="1295399" y="3335337"/>
            <a:ext cx="1377953" cy="39528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第二节"/>
          <p:cNvSpPr/>
          <p:nvPr/>
        </p:nvSpPr>
        <p:spPr>
          <a:xfrm>
            <a:off x="1584000" y="336982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>
                <a:latin typeface="Microsoft YaHei" charset="0"/>
                <a:ea typeface="Microsoft YaHei" charset="0"/>
                <a:cs typeface="Microsoft YaHei" charset="0"/>
              </a:rPr>
              <a:t>第二节</a:t>
            </a:r>
          </a:p>
        </p:txBody>
      </p:sp>
      <p:sp>
        <p:nvSpPr>
          <p:cNvPr id="17" name="网页组成"/>
          <p:cNvSpPr/>
          <p:nvPr/>
        </p:nvSpPr>
        <p:spPr>
          <a:xfrm>
            <a:off x="2801936" y="2730499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箭头函数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件结构"/>
          <p:cNvSpPr/>
          <p:nvPr/>
        </p:nvSpPr>
        <p:spPr>
          <a:xfrm>
            <a:off x="2800800" y="3333749"/>
            <a:ext cx="170815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对象简洁表示法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1295399" y="3979226"/>
            <a:ext cx="1377953" cy="39529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HTML文件"/>
          <p:cNvSpPr/>
          <p:nvPr/>
        </p:nvSpPr>
        <p:spPr>
          <a:xfrm>
            <a:off x="2801936" y="3977640"/>
            <a:ext cx="61170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第三节"/>
          <p:cNvSpPr/>
          <p:nvPr/>
        </p:nvSpPr>
        <p:spPr>
          <a:xfrm>
            <a:off x="1584000" y="400280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>
                <a:latin typeface="Microsoft YaHei" charset="0"/>
                <a:ea typeface="Microsoft YaHei" charset="0"/>
                <a:cs typeface="Microsoft YaHei" charset="0"/>
              </a:rPr>
              <a:t>第三节</a:t>
            </a:r>
          </a:p>
        </p:txBody>
      </p:sp>
      <p:sp>
        <p:nvSpPr>
          <p:cNvPr id="22" name="矩形"/>
          <p:cNvSpPr/>
          <p:nvPr/>
        </p:nvSpPr>
        <p:spPr>
          <a:xfrm>
            <a:off x="1278000" y="4630392"/>
            <a:ext cx="1377953" cy="395290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HTML文件"/>
          <p:cNvSpPr/>
          <p:nvPr/>
        </p:nvSpPr>
        <p:spPr>
          <a:xfrm>
            <a:off x="2800800" y="4628806"/>
            <a:ext cx="107336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继承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第三节"/>
          <p:cNvSpPr/>
          <p:nvPr/>
        </p:nvSpPr>
        <p:spPr>
          <a:xfrm>
            <a:off x="1584000" y="4653975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四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"/>
          <p:cNvSpPr/>
          <p:nvPr/>
        </p:nvSpPr>
        <p:spPr>
          <a:xfrm>
            <a:off x="1278000" y="5212283"/>
            <a:ext cx="1377953" cy="3952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HTML文件"/>
          <p:cNvSpPr/>
          <p:nvPr/>
        </p:nvSpPr>
        <p:spPr>
          <a:xfrm>
            <a:off x="2800800" y="5210697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第三节"/>
          <p:cNvSpPr/>
          <p:nvPr/>
        </p:nvSpPr>
        <p:spPr>
          <a:xfrm>
            <a:off x="1584000" y="5235866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五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"/>
          <p:cNvSpPr/>
          <p:nvPr/>
        </p:nvSpPr>
        <p:spPr>
          <a:xfrm>
            <a:off x="1248189" y="5792588"/>
            <a:ext cx="1377953" cy="395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HTML文件"/>
          <p:cNvSpPr/>
          <p:nvPr/>
        </p:nvSpPr>
        <p:spPr>
          <a:xfrm>
            <a:off x="2770989" y="5791002"/>
            <a:ext cx="98520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第三节"/>
          <p:cNvSpPr/>
          <p:nvPr/>
        </p:nvSpPr>
        <p:spPr>
          <a:xfrm>
            <a:off x="1554189" y="5816171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六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"/>
          <p:cNvSpPr/>
          <p:nvPr/>
        </p:nvSpPr>
        <p:spPr>
          <a:xfrm>
            <a:off x="4279259" y="5761683"/>
            <a:ext cx="1377953" cy="395290"/>
          </a:xfrm>
          <a:prstGeom prst="rect">
            <a:avLst/>
          </a:prstGeom>
          <a:solidFill>
            <a:schemeClr val="tx2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HTML文件"/>
          <p:cNvSpPr/>
          <p:nvPr/>
        </p:nvSpPr>
        <p:spPr>
          <a:xfrm>
            <a:off x="5802059" y="5760097"/>
            <a:ext cx="120801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Generator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第三节"/>
          <p:cNvSpPr/>
          <p:nvPr/>
        </p:nvSpPr>
        <p:spPr>
          <a:xfrm>
            <a:off x="4585259" y="5785266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七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83639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继承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class</a:t>
            </a: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继承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5499734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97613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如何实现继承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83639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继承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4407" y="3152515"/>
            <a:ext cx="4973987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Point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ColorPoint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extends Point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4844" y="1711919"/>
            <a:ext cx="79906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" charset="0"/>
              </a:rPr>
              <a:t>c</a:t>
            </a:r>
            <a:r>
              <a:rPr lang="en-US" altLang="zh-CN" dirty="0" smtClean="0">
                <a:latin typeface="Microsoft YaHei" charset="0"/>
              </a:rPr>
              <a:t>lass </a:t>
            </a:r>
            <a:r>
              <a:rPr lang="zh-CN" altLang="en-US" dirty="0">
                <a:latin typeface="Microsoft YaHei" charset="0"/>
              </a:rPr>
              <a:t>可以通过</a:t>
            </a:r>
            <a:r>
              <a:rPr lang="en-US" altLang="zh-CN" dirty="0">
                <a:latin typeface="Microsoft YaHei" charset="0"/>
              </a:rPr>
              <a:t>extends</a:t>
            </a:r>
            <a:r>
              <a:rPr lang="zh-CN" altLang="en-US" dirty="0">
                <a:latin typeface="Microsoft YaHei" charset="0"/>
              </a:rPr>
              <a:t>关键字实现继承，这比 </a:t>
            </a:r>
            <a:r>
              <a:rPr lang="en-US" altLang="zh-CN" dirty="0">
                <a:latin typeface="Microsoft YaHei" charset="0"/>
              </a:rPr>
              <a:t>ES5 </a:t>
            </a:r>
            <a:r>
              <a:rPr lang="zh-CN" altLang="en-US" dirty="0">
                <a:latin typeface="Microsoft YaHei" charset="0"/>
              </a:rPr>
              <a:t>的通过修改原型链实现继承，要清晰和方便很多。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77641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继承方法的扩展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83639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继承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6698" y="1780915"/>
            <a:ext cx="6707266" cy="25545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ColorPoint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extends Point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constructor(x, y, color)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super(x, y); 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调用父类的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constructor(x, y)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color;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toString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return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' ' +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super.toString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(); 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调用父类的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toString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5289" y="4597406"/>
            <a:ext cx="86459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constructor</a:t>
            </a:r>
            <a:r>
              <a:rPr lang="zh-CN" altLang="en-US" dirty="0">
                <a:latin typeface="Microsoft YaHei" charset="0"/>
              </a:rPr>
              <a:t>方法和</a:t>
            </a:r>
            <a:r>
              <a:rPr lang="en-US" altLang="zh-CN" dirty="0" err="1">
                <a:latin typeface="Microsoft YaHei" charset="0"/>
              </a:rPr>
              <a:t>toString</a:t>
            </a:r>
            <a:r>
              <a:rPr lang="zh-CN" altLang="en-US" dirty="0">
                <a:latin typeface="Microsoft YaHei" charset="0"/>
              </a:rPr>
              <a:t>方法之中，都出现了</a:t>
            </a:r>
            <a:r>
              <a:rPr lang="en-US" altLang="zh-CN" dirty="0">
                <a:latin typeface="Microsoft YaHei" charset="0"/>
              </a:rPr>
              <a:t>super</a:t>
            </a:r>
            <a:r>
              <a:rPr lang="zh-CN" altLang="en-US" dirty="0">
                <a:latin typeface="Microsoft YaHei" charset="0"/>
              </a:rPr>
              <a:t>关键字，它在这里表示父类的构造函数，用来新建父类的</a:t>
            </a:r>
            <a:r>
              <a:rPr lang="en-US" altLang="zh-CN" dirty="0">
                <a:latin typeface="Microsoft YaHei" charset="0"/>
              </a:rPr>
              <a:t>this</a:t>
            </a:r>
            <a:r>
              <a:rPr lang="zh-CN" altLang="en-US" dirty="0">
                <a:latin typeface="Microsoft YaHei" charset="0"/>
              </a:rPr>
              <a:t>对象</a:t>
            </a:r>
            <a:r>
              <a:rPr lang="zh-CN" altLang="en-US" dirty="0" smtClean="0">
                <a:latin typeface="Microsoft YaHei" charset="0"/>
              </a:rPr>
              <a:t>。</a:t>
            </a:r>
            <a:endParaRPr lang="zh-CN" altLang="en-US" dirty="0">
              <a:latin typeface="Microsoft YaHei" charset="0"/>
            </a:endParaRPr>
          </a:p>
          <a:p>
            <a:r>
              <a:rPr lang="zh-CN" altLang="en-US" dirty="0" smtClean="0">
                <a:latin typeface="Microsoft YaHei" charset="0"/>
              </a:rPr>
              <a:t>的</a:t>
            </a:r>
            <a:r>
              <a:rPr lang="zh-CN" altLang="en-US" dirty="0">
                <a:latin typeface="Microsoft YaHei" charset="0"/>
              </a:rPr>
              <a:t>子类必须在</a:t>
            </a:r>
            <a:r>
              <a:rPr lang="en-US" altLang="zh-CN" dirty="0">
                <a:latin typeface="Microsoft YaHei" charset="0"/>
              </a:rPr>
              <a:t>constructor</a:t>
            </a:r>
            <a:r>
              <a:rPr lang="zh-CN" altLang="en-US" dirty="0">
                <a:latin typeface="Microsoft YaHei" charset="0"/>
              </a:rPr>
              <a:t>方法中调用</a:t>
            </a:r>
            <a:r>
              <a:rPr lang="en-US" altLang="zh-CN" dirty="0">
                <a:latin typeface="Microsoft YaHei" charset="0"/>
              </a:rPr>
              <a:t>super</a:t>
            </a:r>
            <a:r>
              <a:rPr lang="zh-CN" altLang="en-US" dirty="0">
                <a:latin typeface="Microsoft YaHei" charset="0"/>
              </a:rPr>
              <a:t>方法，否则新建实例时会报错</a:t>
            </a:r>
            <a:r>
              <a:rPr lang="zh-CN" altLang="en-US" dirty="0" smtClean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73690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836396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继承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0443" y="2820006"/>
            <a:ext cx="4809193" cy="32932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Point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constructor(x, y)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this.x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x;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this.y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y;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class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ColorPoint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extends Point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constructor(x, y, color)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color; //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ReferenceError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super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this.color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color; 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正确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0443" y="1517956"/>
            <a:ext cx="8217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在子类的构造函数中，只有调用</a:t>
            </a:r>
            <a:r>
              <a:rPr lang="en-US" altLang="zh-CN" dirty="0">
                <a:latin typeface="Microsoft YaHei" charset="0"/>
              </a:rPr>
              <a:t>super</a:t>
            </a:r>
            <a:r>
              <a:rPr lang="zh-CN" altLang="en-US" dirty="0">
                <a:latin typeface="Microsoft YaHei" charset="0"/>
              </a:rPr>
              <a:t>之后，才可以使用</a:t>
            </a:r>
            <a:r>
              <a:rPr lang="en-US" altLang="zh-CN" dirty="0">
                <a:latin typeface="Microsoft YaHei" charset="0"/>
              </a:rPr>
              <a:t>this</a:t>
            </a:r>
            <a:r>
              <a:rPr lang="zh-CN" altLang="en-US" dirty="0">
                <a:latin typeface="Microsoft YaHei" charset="0"/>
              </a:rPr>
              <a:t>关键字，否则会报错。这是因为子类实例的构建，是基于对父类实例加工，只有</a:t>
            </a:r>
            <a:r>
              <a:rPr lang="en-US" altLang="zh-CN" dirty="0">
                <a:latin typeface="Microsoft YaHei" charset="0"/>
              </a:rPr>
              <a:t>super</a:t>
            </a:r>
            <a:r>
              <a:rPr lang="zh-CN" altLang="en-US" dirty="0">
                <a:latin typeface="Microsoft YaHei" charset="0"/>
              </a:rPr>
              <a:t>方法才能返回父类实例。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7206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模块化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8430283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320856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为什么要是用模块化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576" y="2266102"/>
            <a:ext cx="8323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历史上，</a:t>
            </a:r>
            <a:r>
              <a:rPr lang="en-US" altLang="zh-CN" dirty="0">
                <a:latin typeface="Microsoft YaHei" charset="0"/>
              </a:rPr>
              <a:t>JavaScript </a:t>
            </a:r>
            <a:r>
              <a:rPr lang="zh-CN" altLang="en-US" dirty="0">
                <a:latin typeface="Microsoft YaHei" charset="0"/>
              </a:rPr>
              <a:t>一直没有模块（</a:t>
            </a:r>
            <a:r>
              <a:rPr lang="en-US" altLang="zh-CN" dirty="0">
                <a:latin typeface="Microsoft YaHei" charset="0"/>
              </a:rPr>
              <a:t>module</a:t>
            </a:r>
            <a:r>
              <a:rPr lang="zh-CN" altLang="en-US" dirty="0">
                <a:latin typeface="Microsoft YaHei" charset="0"/>
              </a:rPr>
              <a:t>）体系，无法将一个大程序拆分成互相依赖的小文件，再用简单的方法拼装起来。其他语言都有这项功能，比如 </a:t>
            </a:r>
            <a:r>
              <a:rPr lang="en-US" altLang="zh-CN" dirty="0">
                <a:latin typeface="Microsoft YaHei" charset="0"/>
              </a:rPr>
              <a:t>Ruby </a:t>
            </a:r>
            <a:r>
              <a:rPr lang="zh-CN" altLang="en-US" dirty="0">
                <a:latin typeface="Microsoft YaHei" charset="0"/>
              </a:rPr>
              <a:t>的</a:t>
            </a:r>
            <a:r>
              <a:rPr lang="en-US" altLang="zh-CN" dirty="0">
                <a:latin typeface="Microsoft YaHei" charset="0"/>
              </a:rPr>
              <a:t>require</a:t>
            </a:r>
            <a:r>
              <a:rPr lang="zh-CN" altLang="en-US" dirty="0">
                <a:latin typeface="Microsoft YaHei" charset="0"/>
              </a:rPr>
              <a:t>、</a:t>
            </a:r>
            <a:r>
              <a:rPr lang="en-US" altLang="zh-CN" dirty="0">
                <a:latin typeface="Microsoft YaHei" charset="0"/>
              </a:rPr>
              <a:t>Python </a:t>
            </a:r>
            <a:r>
              <a:rPr lang="zh-CN" altLang="en-US" dirty="0">
                <a:latin typeface="Microsoft YaHei" charset="0"/>
              </a:rPr>
              <a:t>的</a:t>
            </a:r>
            <a:r>
              <a:rPr lang="en-US" altLang="zh-CN" dirty="0">
                <a:latin typeface="Microsoft YaHei" charset="0"/>
              </a:rPr>
              <a:t>import</a:t>
            </a:r>
            <a:r>
              <a:rPr lang="zh-CN" altLang="en-US" dirty="0">
                <a:latin typeface="Microsoft YaHei" charset="0"/>
              </a:rPr>
              <a:t>，甚至就连 </a:t>
            </a:r>
            <a:r>
              <a:rPr lang="en-US" altLang="zh-CN" dirty="0">
                <a:latin typeface="Microsoft YaHei" charset="0"/>
              </a:rPr>
              <a:t>CSS </a:t>
            </a:r>
            <a:r>
              <a:rPr lang="zh-CN" altLang="en-US" dirty="0">
                <a:latin typeface="Microsoft YaHei" charset="0"/>
              </a:rPr>
              <a:t>都有</a:t>
            </a:r>
            <a:r>
              <a:rPr lang="en-US" altLang="zh-CN" dirty="0">
                <a:latin typeface="Microsoft YaHei" charset="0"/>
              </a:rPr>
              <a:t>@import</a:t>
            </a:r>
            <a:r>
              <a:rPr lang="zh-CN" altLang="en-US" dirty="0">
                <a:latin typeface="Microsoft YaHei" charset="0"/>
              </a:rPr>
              <a:t>，但是 </a:t>
            </a:r>
            <a:r>
              <a:rPr lang="en-US" altLang="zh-CN" dirty="0">
                <a:latin typeface="Microsoft YaHei" charset="0"/>
              </a:rPr>
              <a:t>JavaScript </a:t>
            </a:r>
            <a:r>
              <a:rPr lang="zh-CN" altLang="en-US" dirty="0">
                <a:latin typeface="Microsoft YaHei" charset="0"/>
              </a:rPr>
              <a:t>任何这方面的支持都没有，这对开发大型的、复杂的项目形成了巨大</a:t>
            </a:r>
            <a:r>
              <a:rPr lang="zh-CN" altLang="en-US" dirty="0" smtClean="0">
                <a:latin typeface="Microsoft YaHei" charset="0"/>
              </a:rPr>
              <a:t>障碍。</a:t>
            </a:r>
          </a:p>
        </p:txBody>
      </p:sp>
    </p:spTree>
    <p:extLst>
      <p:ext uri="{BB962C8B-B14F-4D97-AF65-F5344CB8AC3E}">
        <p14:creationId xmlns:p14="http://schemas.microsoft.com/office/powerpoint/2010/main" val="172484350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加载模块方法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2445" y="1737791"/>
            <a:ext cx="8295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模块是通过</a:t>
            </a:r>
            <a:r>
              <a:rPr lang="en-US" altLang="zh-CN" dirty="0">
                <a:latin typeface="Microsoft YaHei" charset="0"/>
              </a:rPr>
              <a:t>export</a:t>
            </a:r>
            <a:r>
              <a:rPr lang="zh-CN" altLang="en-US" dirty="0">
                <a:latin typeface="Microsoft YaHei" charset="0"/>
              </a:rPr>
              <a:t>命令显式指定输出的代码，再通过</a:t>
            </a:r>
            <a:r>
              <a:rPr lang="en-US" altLang="zh-CN" dirty="0">
                <a:latin typeface="Microsoft YaHei" charset="0"/>
              </a:rPr>
              <a:t>import</a:t>
            </a:r>
            <a:r>
              <a:rPr lang="zh-CN" altLang="en-US" dirty="0">
                <a:latin typeface="Microsoft YaHei" charset="0"/>
              </a:rPr>
              <a:t>命令输入。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554" y="3038005"/>
            <a:ext cx="4809193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ES6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模块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import { stat, exists,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readFile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} from 'fs';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445" y="3890170"/>
            <a:ext cx="7962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上面代码的实质是从</a:t>
            </a:r>
            <a:r>
              <a:rPr lang="en-US" altLang="zh-CN" dirty="0">
                <a:latin typeface="Microsoft YaHei" charset="0"/>
              </a:rPr>
              <a:t>fs</a:t>
            </a:r>
            <a:r>
              <a:rPr lang="zh-CN" altLang="en-US" dirty="0">
                <a:latin typeface="Microsoft YaHei" charset="0"/>
              </a:rPr>
              <a:t>模块加载</a:t>
            </a:r>
            <a:r>
              <a:rPr lang="en-US" altLang="zh-CN" dirty="0">
                <a:latin typeface="Microsoft YaHei" charset="0"/>
              </a:rPr>
              <a:t>3</a:t>
            </a:r>
            <a:r>
              <a:rPr lang="zh-CN" altLang="en-US" dirty="0">
                <a:latin typeface="Microsoft YaHei" charset="0"/>
              </a:rPr>
              <a:t>个方法，其他方法不加载。这种加载称为“编译时加载”或者静态加载，即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可以在编译时就完成模块加载，效率要比 </a:t>
            </a:r>
            <a:r>
              <a:rPr lang="en-US" altLang="zh-CN" dirty="0" err="1">
                <a:latin typeface="Microsoft YaHei" charset="0"/>
              </a:rPr>
              <a:t>CommonJS</a:t>
            </a:r>
            <a:r>
              <a:rPr lang="en-US" altLang="zh-CN" dirty="0">
                <a:latin typeface="Microsoft YaHei" charset="0"/>
              </a:rPr>
              <a:t> </a:t>
            </a:r>
            <a:r>
              <a:rPr lang="zh-CN" altLang="en-US" dirty="0">
                <a:latin typeface="Microsoft YaHei" charset="0"/>
              </a:rPr>
              <a:t>模块的加载方式高。当然，这也导致了没法引用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模块本身，因为它不是对象。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25996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输出函数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8989" y="1729800"/>
            <a:ext cx="3562283" cy="83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function multiply(x, y)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x * y;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为什么要使用盒模型："/>
          <p:cNvSpPr/>
          <p:nvPr/>
        </p:nvSpPr>
        <p:spPr>
          <a:xfrm>
            <a:off x="762576" y="2772641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变量命名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879" y="3399983"/>
            <a:ext cx="8369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通常情况下，</a:t>
            </a:r>
            <a:r>
              <a:rPr lang="en-US" altLang="zh-CN" dirty="0">
                <a:latin typeface="Microsoft YaHei" charset="0"/>
              </a:rPr>
              <a:t>export</a:t>
            </a:r>
            <a:r>
              <a:rPr lang="zh-CN" altLang="en-US" dirty="0">
                <a:latin typeface="Microsoft YaHei" charset="0"/>
              </a:rPr>
              <a:t>输出的变量就是本来的名字，但是可以使用</a:t>
            </a:r>
            <a:r>
              <a:rPr lang="en-US" altLang="zh-CN" dirty="0">
                <a:latin typeface="Microsoft YaHei" charset="0"/>
              </a:rPr>
              <a:t>as</a:t>
            </a:r>
            <a:r>
              <a:rPr lang="zh-CN" altLang="en-US" dirty="0">
                <a:latin typeface="Microsoft YaHei" charset="0"/>
              </a:rPr>
              <a:t>关键字重命名。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78988" y="4239169"/>
            <a:ext cx="3562283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v1() { ... }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v2() { ...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v1 as streamV1,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v2 as streamV2,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v2 as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streamLatestVersion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0523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2945" y="3161451"/>
            <a:ext cx="3562283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1;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m;</a:t>
            </a:r>
          </a:p>
        </p:txBody>
      </p:sp>
      <p:sp>
        <p:nvSpPr>
          <p:cNvPr id="2" name="矩形 1"/>
          <p:cNvSpPr/>
          <p:nvPr/>
        </p:nvSpPr>
        <p:spPr>
          <a:xfrm>
            <a:off x="898878" y="1595395"/>
            <a:ext cx="8369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export</a:t>
            </a:r>
            <a:r>
              <a:rPr lang="zh-CN" altLang="en-US" dirty="0">
                <a:latin typeface="Microsoft YaHei" charset="0"/>
              </a:rPr>
              <a:t>命令规定的是对外的接口，必须与模块内部的变量建立一一对应关系。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2945" y="2563091"/>
            <a:ext cx="132343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错误写法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6073" y="2563090"/>
            <a:ext cx="132343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正确写法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46073" y="3161451"/>
            <a:ext cx="3562283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写法一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m = 1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写法二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{m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写法三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{n as m};</a:t>
            </a:r>
          </a:p>
        </p:txBody>
      </p:sp>
    </p:spTree>
    <p:extLst>
      <p:ext uri="{BB962C8B-B14F-4D97-AF65-F5344CB8AC3E}">
        <p14:creationId xmlns:p14="http://schemas.microsoft.com/office/powerpoint/2010/main" val="87912369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0495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import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命令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2945" y="3230724"/>
            <a:ext cx="5237019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main.js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import {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firstName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lastName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year} from './profile';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setName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(element)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element.textContent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firstName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' ' +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lastName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052945" y="1725684"/>
            <a:ext cx="8174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使用</a:t>
            </a:r>
            <a:r>
              <a:rPr lang="en-US" altLang="zh-CN" dirty="0">
                <a:latin typeface="Microsoft YaHei" charset="0"/>
              </a:rPr>
              <a:t>export</a:t>
            </a:r>
            <a:r>
              <a:rPr lang="zh-CN" altLang="en-US" dirty="0">
                <a:latin typeface="Microsoft YaHei" charset="0"/>
              </a:rPr>
              <a:t>命令定义了模块的对外接口以后，其他 </a:t>
            </a:r>
            <a:r>
              <a:rPr lang="en-US" altLang="zh-CN" dirty="0">
                <a:latin typeface="Microsoft YaHei" charset="0"/>
              </a:rPr>
              <a:t>JS </a:t>
            </a:r>
            <a:r>
              <a:rPr lang="zh-CN" altLang="en-US" dirty="0">
                <a:latin typeface="Microsoft YaHei" charset="0"/>
              </a:rPr>
              <a:t>文件就可以通过</a:t>
            </a:r>
            <a:r>
              <a:rPr lang="en-US" altLang="zh-CN" dirty="0">
                <a:latin typeface="Microsoft YaHei" charset="0"/>
              </a:rPr>
              <a:t>import</a:t>
            </a:r>
            <a:r>
              <a:rPr lang="zh-CN" altLang="en-US" dirty="0">
                <a:latin typeface="Microsoft YaHei" charset="0"/>
              </a:rPr>
              <a:t>命令加载这个模块</a:t>
            </a:r>
            <a:endParaRPr lang="zh-CN" altLang="en-US" dirty="0"/>
          </a:p>
        </p:txBody>
      </p:sp>
      <p:sp>
        <p:nvSpPr>
          <p:cNvPr id="11" name="为什么要使用盒模型："/>
          <p:cNvSpPr/>
          <p:nvPr/>
        </p:nvSpPr>
        <p:spPr>
          <a:xfrm>
            <a:off x="762576" y="2556681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引用变量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6299" y="5058928"/>
            <a:ext cx="8350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上面代码的</a:t>
            </a:r>
            <a:r>
              <a:rPr lang="en-US" altLang="zh-CN" dirty="0">
                <a:latin typeface="Microsoft YaHei" charset="0"/>
              </a:rPr>
              <a:t>import</a:t>
            </a:r>
            <a:r>
              <a:rPr lang="zh-CN" altLang="en-US" dirty="0">
                <a:latin typeface="Microsoft YaHei" charset="0"/>
              </a:rPr>
              <a:t>命令，用于加载</a:t>
            </a:r>
            <a:r>
              <a:rPr lang="en-US" altLang="zh-CN" dirty="0" err="1">
                <a:latin typeface="Microsoft YaHei" charset="0"/>
              </a:rPr>
              <a:t>profile.js</a:t>
            </a:r>
            <a:r>
              <a:rPr lang="zh-CN" altLang="en-US" dirty="0">
                <a:latin typeface="Microsoft YaHei" charset="0"/>
              </a:rPr>
              <a:t>文件，并从中输入变量</a:t>
            </a:r>
            <a:r>
              <a:rPr lang="zh-CN" altLang="en-US" dirty="0" smtClean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0609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箭头函数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595812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箭头函数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1178194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9774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重命名变量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2945" y="3451106"/>
            <a:ext cx="5237019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import {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lastName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as surname } from './profile';</a:t>
            </a:r>
          </a:p>
        </p:txBody>
      </p:sp>
      <p:sp>
        <p:nvSpPr>
          <p:cNvPr id="2" name="矩形 1"/>
          <p:cNvSpPr/>
          <p:nvPr/>
        </p:nvSpPr>
        <p:spPr>
          <a:xfrm>
            <a:off x="1052945" y="1958841"/>
            <a:ext cx="8285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如果想为输入的变量重新取一个名字，</a:t>
            </a:r>
            <a:r>
              <a:rPr lang="en-US" altLang="zh-CN" dirty="0">
                <a:latin typeface="Microsoft YaHei" charset="0"/>
              </a:rPr>
              <a:t>import</a:t>
            </a:r>
            <a:r>
              <a:rPr lang="zh-CN" altLang="en-US" dirty="0">
                <a:latin typeface="Microsoft YaHei" charset="0"/>
              </a:rPr>
              <a:t>命令要使用</a:t>
            </a:r>
            <a:r>
              <a:rPr lang="en-US" altLang="zh-CN" dirty="0">
                <a:latin typeface="Microsoft YaHei" charset="0"/>
              </a:rPr>
              <a:t>as</a:t>
            </a:r>
            <a:r>
              <a:rPr lang="zh-CN" altLang="en-US" dirty="0">
                <a:latin typeface="Microsoft YaHei" charset="0"/>
              </a:rPr>
              <a:t>关键字，将输入的变量重命名。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0851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9641" y="2691141"/>
            <a:ext cx="4252177" cy="341632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import { 'f' + '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oo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 } from '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my_module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 module = '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my_module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import { foo } from module;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=== 1)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import { foo } from 'module1';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 else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import { foo } from 'module2';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1052944" y="1765499"/>
            <a:ext cx="8340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由于</a:t>
            </a:r>
            <a:r>
              <a:rPr lang="en-US" altLang="zh-CN" dirty="0">
                <a:latin typeface="Microsoft YaHei" charset="0"/>
              </a:rPr>
              <a:t>import</a:t>
            </a:r>
            <a:r>
              <a:rPr lang="zh-CN" altLang="en-US" dirty="0">
                <a:latin typeface="Microsoft YaHei" charset="0"/>
              </a:rPr>
              <a:t>是静态执行，所以不能使用表达式和变量，这些只有在运行时才能得到结果的语法结构。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32861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52087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export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default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323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模块化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7366" y="2918789"/>
            <a:ext cx="4252177" cy="30469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export-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default.js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default function foo()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('foo');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或者写成</a:t>
            </a:r>
          </a:p>
          <a:p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foo()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('foo');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export default foo;</a:t>
            </a:r>
          </a:p>
        </p:txBody>
      </p:sp>
      <p:sp>
        <p:nvSpPr>
          <p:cNvPr id="2" name="矩形 1"/>
          <p:cNvSpPr/>
          <p:nvPr/>
        </p:nvSpPr>
        <p:spPr>
          <a:xfrm>
            <a:off x="918446" y="1618208"/>
            <a:ext cx="8474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使用</a:t>
            </a:r>
            <a:r>
              <a:rPr lang="en-US" altLang="zh-CN" dirty="0">
                <a:latin typeface="Microsoft YaHei" charset="0"/>
              </a:rPr>
              <a:t>import</a:t>
            </a:r>
            <a:r>
              <a:rPr lang="zh-CN" altLang="en-US" dirty="0">
                <a:latin typeface="Microsoft YaHei" charset="0"/>
              </a:rPr>
              <a:t>命令的时候，用户需要知道所要加载的变量名或函数名，否则无法加载</a:t>
            </a:r>
            <a:r>
              <a:rPr lang="zh-CN" altLang="en-US" dirty="0" smtClean="0">
                <a:latin typeface="Microsoft YaHei" charset="0"/>
              </a:rPr>
              <a:t>。</a:t>
            </a:r>
            <a:r>
              <a:rPr lang="zh-CN" altLang="en-US" dirty="0" smtClean="0">
                <a:latin typeface="Microsoft YaHei" charset="0"/>
              </a:rPr>
              <a:t>这时</a:t>
            </a:r>
            <a:r>
              <a:rPr lang="zh-CN" altLang="en-US" dirty="0" smtClean="0">
                <a:latin typeface="Microsoft YaHei" charset="0"/>
              </a:rPr>
              <a:t>就要</a:t>
            </a:r>
            <a:r>
              <a:rPr lang="zh-CN" altLang="en-US" dirty="0">
                <a:latin typeface="Microsoft YaHei" charset="0"/>
              </a:rPr>
              <a:t>用到</a:t>
            </a:r>
            <a:r>
              <a:rPr lang="en-US" altLang="zh-CN" dirty="0">
                <a:latin typeface="Microsoft YaHei" charset="0"/>
              </a:rPr>
              <a:t>export default</a:t>
            </a:r>
            <a:r>
              <a:rPr lang="zh-CN" altLang="en-US" dirty="0">
                <a:latin typeface="Microsoft YaHei" charset="0"/>
              </a:rPr>
              <a:t>命令，为模块指定默认输出。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40012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6793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Promise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391110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异步编程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793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718" y="1669254"/>
            <a:ext cx="82122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Promise </a:t>
            </a:r>
            <a:r>
              <a:rPr lang="zh-CN" altLang="en-US" dirty="0">
                <a:latin typeface="Microsoft YaHei" charset="0"/>
              </a:rPr>
              <a:t>是异步编程的一种解决方案，比传统的解决方案</a:t>
            </a:r>
            <a:r>
              <a:rPr lang="en-US" altLang="zh-CN" dirty="0">
                <a:latin typeface="Microsoft YaHei" charset="0"/>
              </a:rPr>
              <a:t>——</a:t>
            </a:r>
            <a:r>
              <a:rPr lang="zh-CN" altLang="en-US" dirty="0">
                <a:latin typeface="Microsoft YaHei" charset="0"/>
              </a:rPr>
              <a:t>回调函数和事件</a:t>
            </a:r>
            <a:r>
              <a:rPr lang="en-US" altLang="zh-CN" dirty="0">
                <a:latin typeface="Microsoft YaHei" charset="0"/>
              </a:rPr>
              <a:t>——</a:t>
            </a:r>
            <a:r>
              <a:rPr lang="zh-CN" altLang="en-US" dirty="0">
                <a:latin typeface="Microsoft YaHei" charset="0"/>
              </a:rPr>
              <a:t>更合理和更强大。它由社区最早提出和实现，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将其写进了语言标准，统一了用法，原生提供了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对象。</a:t>
            </a:r>
          </a:p>
          <a:p>
            <a:endParaRPr lang="zh-CN" altLang="en-US" dirty="0">
              <a:latin typeface="Microsoft YaHei" charset="0"/>
            </a:endParaRPr>
          </a:p>
          <a:p>
            <a:r>
              <a:rPr lang="zh-CN" altLang="en-US" dirty="0">
                <a:latin typeface="Microsoft YaHei" charset="0"/>
              </a:rPr>
              <a:t>所谓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，简单说就是一个容器，里面保存着某个未来才会结束的事件（通常是一个异步操作）的结果。从语法上说，</a:t>
            </a:r>
            <a:r>
              <a:rPr lang="en-US" altLang="zh-CN" dirty="0">
                <a:latin typeface="Microsoft YaHei" charset="0"/>
              </a:rPr>
              <a:t>Promise </a:t>
            </a:r>
            <a:r>
              <a:rPr lang="zh-CN" altLang="en-US" dirty="0">
                <a:latin typeface="Microsoft YaHei" charset="0"/>
              </a:rPr>
              <a:t>是一个对象，从它可以获取异步操作的消息。</a:t>
            </a:r>
            <a:r>
              <a:rPr lang="en-US" altLang="zh-CN" dirty="0">
                <a:latin typeface="Microsoft YaHei" charset="0"/>
              </a:rPr>
              <a:t>Promise </a:t>
            </a:r>
            <a:r>
              <a:rPr lang="zh-CN" altLang="en-US" dirty="0">
                <a:latin typeface="Microsoft YaHei" charset="0"/>
              </a:rPr>
              <a:t>提供统一的 </a:t>
            </a:r>
            <a:r>
              <a:rPr lang="en-US" altLang="zh-CN" dirty="0">
                <a:latin typeface="Microsoft YaHei" charset="0"/>
              </a:rPr>
              <a:t>API</a:t>
            </a:r>
            <a:r>
              <a:rPr lang="zh-CN" altLang="en-US" dirty="0">
                <a:latin typeface="Microsoft YaHei" charset="0"/>
              </a:rPr>
              <a:t>，各种异步操作都可以用同样的方法进行处理。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9418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基本用法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793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2553" y="1566438"/>
            <a:ext cx="8018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对象是一个构造函数，用来生成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实例。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553" y="2224300"/>
            <a:ext cx="5842642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promise = new Promise(function(resolve, reject)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// ... some code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(/*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异步操作成功 *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/){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resolve(value);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 else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reject(error);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552" y="4680976"/>
            <a:ext cx="8018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构造函数接受一个函数作为参数，该函数的两个参数分别是</a:t>
            </a:r>
            <a:r>
              <a:rPr lang="en-US" altLang="zh-CN" dirty="0">
                <a:latin typeface="Microsoft YaHei" charset="0"/>
              </a:rPr>
              <a:t>resolve</a:t>
            </a:r>
            <a:r>
              <a:rPr lang="zh-CN" altLang="en-US" dirty="0">
                <a:latin typeface="Microsoft YaHei" charset="0"/>
              </a:rPr>
              <a:t>和</a:t>
            </a:r>
            <a:r>
              <a:rPr lang="en-US" altLang="zh-CN" dirty="0">
                <a:latin typeface="Microsoft YaHei" charset="0"/>
              </a:rPr>
              <a:t>reject</a:t>
            </a:r>
            <a:r>
              <a:rPr lang="zh-CN" altLang="en-US" dirty="0">
                <a:latin typeface="Microsoft YaHei" charset="0"/>
              </a:rPr>
              <a:t>。它们是两个函数，由 </a:t>
            </a:r>
            <a:r>
              <a:rPr lang="en-US" altLang="zh-CN" dirty="0">
                <a:latin typeface="Microsoft YaHei" charset="0"/>
              </a:rPr>
              <a:t>JavaScript </a:t>
            </a:r>
            <a:r>
              <a:rPr lang="zh-CN" altLang="en-US" dirty="0">
                <a:latin typeface="Microsoft YaHei" charset="0"/>
              </a:rPr>
              <a:t>引擎提供，不用自己部署。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8943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10249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resolve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793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552" y="1673881"/>
            <a:ext cx="8295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将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对象的状态从“未完成”变为“成功”（即从 </a:t>
            </a:r>
            <a:r>
              <a:rPr lang="en-US" altLang="zh-CN" dirty="0">
                <a:latin typeface="Microsoft YaHei" charset="0"/>
              </a:rPr>
              <a:t>Pending </a:t>
            </a:r>
            <a:r>
              <a:rPr lang="zh-CN" altLang="en-US" dirty="0">
                <a:latin typeface="Microsoft YaHei" charset="0"/>
              </a:rPr>
              <a:t>变为 </a:t>
            </a:r>
            <a:r>
              <a:rPr lang="en-US" altLang="zh-CN" dirty="0">
                <a:latin typeface="Microsoft YaHei" charset="0"/>
              </a:rPr>
              <a:t>Resolved</a:t>
            </a:r>
            <a:r>
              <a:rPr lang="zh-CN" altLang="en-US" dirty="0">
                <a:latin typeface="Microsoft YaHei" charset="0"/>
              </a:rPr>
              <a:t>），在异步操作成功时调用，并将异步操作的结果，作为参数传递出去；</a:t>
            </a:r>
            <a:endParaRPr lang="zh-CN" altLang="en-US" dirty="0"/>
          </a:p>
        </p:txBody>
      </p:sp>
      <p:sp>
        <p:nvSpPr>
          <p:cNvPr id="10" name="为什么要使用盒模型："/>
          <p:cNvSpPr/>
          <p:nvPr/>
        </p:nvSpPr>
        <p:spPr>
          <a:xfrm>
            <a:off x="762576" y="3030135"/>
            <a:ext cx="187166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reject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552" y="3647721"/>
            <a:ext cx="8295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将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对象的状态从“未完成”变为“失败”（即从 </a:t>
            </a:r>
            <a:r>
              <a:rPr lang="en-US" altLang="zh-CN" dirty="0">
                <a:latin typeface="Microsoft YaHei" charset="0"/>
              </a:rPr>
              <a:t>Pending </a:t>
            </a:r>
            <a:r>
              <a:rPr lang="zh-CN" altLang="en-US" dirty="0">
                <a:latin typeface="Microsoft YaHei" charset="0"/>
              </a:rPr>
              <a:t>变为 </a:t>
            </a:r>
            <a:r>
              <a:rPr lang="en-US" altLang="zh-CN" dirty="0">
                <a:latin typeface="Microsoft YaHei" charset="0"/>
              </a:rPr>
              <a:t>Rejected</a:t>
            </a:r>
            <a:r>
              <a:rPr lang="zh-CN" altLang="en-US" dirty="0">
                <a:latin typeface="Microsoft YaHei" charset="0"/>
              </a:rPr>
              <a:t>），在异步操作失败时调用，并将异步操作报出的错误，作为参数传递出去。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2540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72258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then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793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0154" y="1566438"/>
            <a:ext cx="8461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实例生成以后，可以用</a:t>
            </a:r>
            <a:r>
              <a:rPr lang="en-US" altLang="zh-CN" dirty="0">
                <a:latin typeface="Microsoft YaHei" charset="0"/>
              </a:rPr>
              <a:t>then</a:t>
            </a:r>
            <a:r>
              <a:rPr lang="zh-CN" altLang="en-US" dirty="0">
                <a:latin typeface="Microsoft YaHei" charset="0"/>
              </a:rPr>
              <a:t>方法分别指定</a:t>
            </a:r>
            <a:r>
              <a:rPr lang="en-US" altLang="zh-CN" dirty="0">
                <a:latin typeface="Microsoft YaHei" charset="0"/>
              </a:rPr>
              <a:t>Resolved</a:t>
            </a:r>
            <a:r>
              <a:rPr lang="zh-CN" altLang="en-US" dirty="0">
                <a:latin typeface="Microsoft YaHei" charset="0"/>
              </a:rPr>
              <a:t>状态和</a:t>
            </a:r>
            <a:r>
              <a:rPr lang="en-US" altLang="zh-CN" dirty="0">
                <a:latin typeface="Microsoft YaHei" charset="0"/>
              </a:rPr>
              <a:t>Rejected</a:t>
            </a:r>
            <a:r>
              <a:rPr lang="zh-CN" altLang="en-US" dirty="0">
                <a:latin typeface="Microsoft YaHei" charset="0"/>
              </a:rPr>
              <a:t>状态的回调函数。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27893" y="2556809"/>
            <a:ext cx="5842642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promise.then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(function(value)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// success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 function(error)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// failure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0154" y="4040597"/>
            <a:ext cx="8461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then</a:t>
            </a:r>
            <a:r>
              <a:rPr lang="zh-CN" altLang="en-US" dirty="0">
                <a:latin typeface="Microsoft YaHei" charset="0"/>
              </a:rPr>
              <a:t>方法可以接受两个回调函数作为参数。第一个回调函数是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对象的状态变为</a:t>
            </a:r>
            <a:r>
              <a:rPr lang="en-US" altLang="zh-CN" dirty="0">
                <a:latin typeface="Microsoft YaHei" charset="0"/>
              </a:rPr>
              <a:t>Resolved</a:t>
            </a:r>
            <a:r>
              <a:rPr lang="zh-CN" altLang="en-US" dirty="0">
                <a:latin typeface="Microsoft YaHei" charset="0"/>
              </a:rPr>
              <a:t>时调用，第二个回调函数是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对象的状态变为</a:t>
            </a:r>
            <a:r>
              <a:rPr lang="en-US" altLang="zh-CN" dirty="0">
                <a:latin typeface="Microsoft YaHei" charset="0"/>
              </a:rPr>
              <a:t>Rejected</a:t>
            </a:r>
            <a:r>
              <a:rPr lang="zh-CN" altLang="en-US" dirty="0">
                <a:latin typeface="Microsoft YaHei" charset="0"/>
              </a:rPr>
              <a:t>时调用。其中，第二个函数是可选的，不一定要提供。这两个函数都接受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对象传出的值作为参数。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25286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例子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793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154" y="1732273"/>
            <a:ext cx="5842642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timeout(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new Promise((resolve, reject) =&gt;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(resolve,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'done');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timeout(100).then((value) =&gt;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(value);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575" y="4254914"/>
            <a:ext cx="86030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上面代码中，</a:t>
            </a:r>
            <a:r>
              <a:rPr lang="en-US" altLang="zh-CN" dirty="0">
                <a:latin typeface="Microsoft YaHei" charset="0"/>
              </a:rPr>
              <a:t>timeout</a:t>
            </a:r>
            <a:r>
              <a:rPr lang="zh-CN" altLang="en-US" dirty="0">
                <a:latin typeface="Microsoft YaHei" charset="0"/>
              </a:rPr>
              <a:t>方法返回一个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实例，表示一段时间以后才会发生的结果。过了指定的时间（</a:t>
            </a:r>
            <a:r>
              <a:rPr lang="en-US" altLang="zh-CN" dirty="0" err="1">
                <a:latin typeface="Microsoft YaHei" charset="0"/>
              </a:rPr>
              <a:t>ms</a:t>
            </a:r>
            <a:r>
              <a:rPr lang="zh-CN" altLang="en-US" dirty="0">
                <a:latin typeface="Microsoft YaHei" charset="0"/>
              </a:rPr>
              <a:t>参数）以后，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实例的状态变为</a:t>
            </a:r>
            <a:r>
              <a:rPr lang="en-US" altLang="zh-CN" dirty="0">
                <a:latin typeface="Microsoft YaHei" charset="0"/>
              </a:rPr>
              <a:t>Resolved</a:t>
            </a:r>
            <a:r>
              <a:rPr lang="zh-CN" altLang="en-US" dirty="0">
                <a:latin typeface="Microsoft YaHei" charset="0"/>
              </a:rPr>
              <a:t>，就会触发</a:t>
            </a:r>
            <a:r>
              <a:rPr lang="en-US" altLang="zh-CN" dirty="0">
                <a:latin typeface="Microsoft YaHei" charset="0"/>
              </a:rPr>
              <a:t>then</a:t>
            </a:r>
            <a:r>
              <a:rPr lang="zh-CN" altLang="en-US" dirty="0">
                <a:latin typeface="Microsoft YaHei" charset="0"/>
              </a:rPr>
              <a:t>方法绑定的回调函数。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5683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异步加载图片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793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154" y="1732273"/>
            <a:ext cx="5842642" cy="30469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loadImageAsync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new Promise(function(resolve, reject)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image = new Image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image.onload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function()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resolve(image);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image.onerror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function()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reject(new Error('Could not load image at ' +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image.src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4907340"/>
            <a:ext cx="8533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使用</a:t>
            </a:r>
            <a:r>
              <a:rPr lang="en-US" altLang="zh-CN" dirty="0">
                <a:latin typeface="Microsoft YaHei" charset="0"/>
              </a:rPr>
              <a:t>Promise</a:t>
            </a:r>
            <a:r>
              <a:rPr lang="zh-CN" altLang="en-US" dirty="0">
                <a:latin typeface="Microsoft YaHei" charset="0"/>
              </a:rPr>
              <a:t>包装了一个图片加载的异步操作。如果加载成功，就调用</a:t>
            </a:r>
            <a:r>
              <a:rPr lang="en-US" altLang="zh-CN" dirty="0">
                <a:latin typeface="Microsoft YaHei" charset="0"/>
              </a:rPr>
              <a:t>resolve</a:t>
            </a:r>
            <a:r>
              <a:rPr lang="zh-CN" altLang="en-US" dirty="0">
                <a:latin typeface="Microsoft YaHei" charset="0"/>
              </a:rPr>
              <a:t>方法，否则就调用</a:t>
            </a:r>
            <a:r>
              <a:rPr lang="en-US" altLang="zh-CN" dirty="0">
                <a:latin typeface="Microsoft YaHei" charset="0"/>
              </a:rPr>
              <a:t>reject</a:t>
            </a:r>
            <a:r>
              <a:rPr lang="zh-CN" altLang="en-US" dirty="0">
                <a:latin typeface="Microsoft YaHei" charset="0"/>
              </a:rPr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0921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箭头函数</a:t>
            </a:r>
            <a:endParaRPr lang="zh-CN" altLang="en-US"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为什么要使用盒模型："/>
          <p:cNvSpPr/>
          <p:nvPr/>
        </p:nvSpPr>
        <p:spPr>
          <a:xfrm>
            <a:off x="762576" y="1014730"/>
            <a:ext cx="243431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箭头函数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?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6592" y="1705965"/>
            <a:ext cx="7931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允许使用“箭头”（</a:t>
            </a:r>
            <a:r>
              <a:rPr lang="en-US" altLang="zh-CN" dirty="0">
                <a:latin typeface="Microsoft YaHei" charset="0"/>
              </a:rPr>
              <a:t>=&gt;</a:t>
            </a:r>
            <a:r>
              <a:rPr lang="zh-CN" altLang="en-US" dirty="0">
                <a:latin typeface="Microsoft YaHei" charset="0"/>
              </a:rPr>
              <a:t>）定义函数。</a:t>
            </a:r>
          </a:p>
          <a:p>
            <a:r>
              <a:rPr lang="zh-CN" altLang="mr-IN" dirty="0">
                <a:latin typeface="Microsoft YaHei" charset="0"/>
              </a:rPr>
              <a:t>箭头函数写法 </a:t>
            </a:r>
            <a:r>
              <a:rPr lang="mr-IN" altLang="zh-CN" dirty="0" err="1">
                <a:latin typeface="Microsoft YaHei" charset="0"/>
              </a:rPr>
              <a:t>function</a:t>
            </a:r>
            <a:r>
              <a:rPr lang="mr-IN" altLang="zh-CN" dirty="0">
                <a:latin typeface="Microsoft YaHei" charset="0"/>
              </a:rPr>
              <a:t>(){} </a:t>
            </a:r>
            <a:r>
              <a:rPr lang="zh-CN" altLang="mr-IN" dirty="0">
                <a:latin typeface="Microsoft YaHei" charset="0"/>
              </a:rPr>
              <a:t>变为 </a:t>
            </a:r>
            <a:r>
              <a:rPr lang="mr-IN" altLang="zh-CN" dirty="0">
                <a:latin typeface="Microsoft YaHei" charset="0"/>
              </a:rPr>
              <a:t>()=&gt;{}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0394" y="2766536"/>
            <a:ext cx="2922733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=&gt;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9818" y="3574473"/>
            <a:ext cx="132343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等同函数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0394" y="4505517"/>
            <a:ext cx="2922733" cy="83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f = function(v)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v;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67769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Ajax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7930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Promise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65318" y="777353"/>
            <a:ext cx="6383482" cy="526297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getJSON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function(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promise = new Promise(function(resolve, reject){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client = new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XMLHttpRequest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client.open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("GET",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client.onreadystatechange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handler;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client.responseType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"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json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client.setRequestHeader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("Accept", "application/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json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client.send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function handler()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if 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this.readyState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!== 4)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}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if 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this.status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=== 200)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resolve(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this.response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}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reject(new Error(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this.statusText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promise;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3469" y="2383717"/>
            <a:ext cx="6383482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getJSON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("/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posts.json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").then(function(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json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('Contents: ' +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json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 function(error)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console.error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('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出错了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 error);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717899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2070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Generator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Generator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0518052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84468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Generator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070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Generator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1863" y="2335374"/>
            <a:ext cx="86169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Generator </a:t>
            </a:r>
            <a:r>
              <a:rPr lang="zh-CN" altLang="en-US" dirty="0">
                <a:latin typeface="Microsoft YaHei" charset="0"/>
              </a:rPr>
              <a:t>函数是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提供的一种异步编程解决方案，语法行为与传统函数完全不同。本章详细介绍 </a:t>
            </a:r>
            <a:r>
              <a:rPr lang="en-US" altLang="zh-CN" dirty="0">
                <a:latin typeface="Microsoft YaHei" charset="0"/>
              </a:rPr>
              <a:t>Generator </a:t>
            </a:r>
            <a:r>
              <a:rPr lang="zh-CN" altLang="en-US" dirty="0">
                <a:latin typeface="Microsoft YaHei" charset="0"/>
              </a:rPr>
              <a:t>函数的语法和 </a:t>
            </a:r>
            <a:r>
              <a:rPr lang="en-US" altLang="zh-CN" dirty="0">
                <a:latin typeface="Microsoft YaHei" charset="0"/>
              </a:rPr>
              <a:t>API</a:t>
            </a:r>
            <a:r>
              <a:rPr lang="zh-CN" altLang="en-US" dirty="0">
                <a:latin typeface="Microsoft YaHei" charset="0"/>
              </a:rPr>
              <a:t>，它的异步编程应用请看</a:t>
            </a:r>
            <a:r>
              <a:rPr lang="en-US" altLang="zh-CN" dirty="0">
                <a:latin typeface="Microsoft YaHei" charset="0"/>
              </a:rPr>
              <a:t>《Generator </a:t>
            </a:r>
            <a:r>
              <a:rPr lang="zh-CN" altLang="en-US" dirty="0">
                <a:latin typeface="Microsoft YaHei" charset="0"/>
              </a:rPr>
              <a:t>函数的异步应用</a:t>
            </a:r>
            <a:r>
              <a:rPr lang="en-US" altLang="zh-CN" dirty="0">
                <a:latin typeface="Microsoft YaHei" charset="0"/>
              </a:rPr>
              <a:t>》</a:t>
            </a:r>
            <a:r>
              <a:rPr lang="zh-CN" altLang="en-US" dirty="0">
                <a:latin typeface="Microsoft YaHei" charset="0"/>
              </a:rPr>
              <a:t>一章</a:t>
            </a:r>
            <a:r>
              <a:rPr lang="zh-CN" altLang="en-US" dirty="0" smtClean="0">
                <a:latin typeface="Microsoft YaHei" charset="0"/>
              </a:rPr>
              <a:t>。</a:t>
            </a:r>
            <a:endParaRPr lang="zh-CN" altLang="en-US" dirty="0">
              <a:latin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236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特征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070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Generator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4844" y="1867039"/>
            <a:ext cx="8032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1</a:t>
            </a:r>
            <a:r>
              <a:rPr lang="zh-CN" altLang="en-US" dirty="0">
                <a:latin typeface="Microsoft YaHei" charset="0"/>
              </a:rPr>
              <a:t>、</a:t>
            </a:r>
            <a:r>
              <a:rPr lang="en-US" altLang="zh-CN" dirty="0">
                <a:latin typeface="Microsoft YaHei" charset="0"/>
              </a:rPr>
              <a:t>function</a:t>
            </a:r>
            <a:r>
              <a:rPr lang="zh-CN" altLang="en-US" dirty="0">
                <a:latin typeface="Microsoft YaHei" charset="0"/>
              </a:rPr>
              <a:t>关键字与函数名之间有一个</a:t>
            </a:r>
            <a:r>
              <a:rPr lang="zh-CN" altLang="en-US" dirty="0" smtClean="0">
                <a:latin typeface="Microsoft YaHei" charset="0"/>
              </a:rPr>
              <a:t>星号。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、函数体内部使用</a:t>
            </a:r>
            <a:r>
              <a:rPr lang="en-US" altLang="zh-CN" dirty="0"/>
              <a:t>yield</a:t>
            </a:r>
            <a:r>
              <a:rPr lang="zh-CN" altLang="en-US" dirty="0"/>
              <a:t>表达式，定义不同的内部状态（</a:t>
            </a:r>
            <a:r>
              <a:rPr lang="en-US" altLang="zh-CN" dirty="0"/>
              <a:t>yield</a:t>
            </a:r>
            <a:r>
              <a:rPr lang="zh-CN" altLang="en-US" dirty="0"/>
              <a:t>在英语里的意思就是“产出”）。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4844" y="3246524"/>
            <a:ext cx="4055920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function*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helloWorldGenerator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yield 'hello';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yield 'world';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'ending';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hw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helloWorldGenerator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();</a:t>
            </a:r>
          </a:p>
        </p:txBody>
      </p:sp>
      <p:sp>
        <p:nvSpPr>
          <p:cNvPr id="10" name="矩形 9"/>
          <p:cNvSpPr/>
          <p:nvPr/>
        </p:nvSpPr>
        <p:spPr>
          <a:xfrm>
            <a:off x="5254335" y="3246524"/>
            <a:ext cx="4055920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hw.next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{ value: 'hello', done: false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hw.next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{ value: 'world', done: false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hw.next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{ value: 'ending', done: true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hw.next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{ value: undefined, done: true }</a:t>
            </a:r>
          </a:p>
        </p:txBody>
      </p:sp>
    </p:spTree>
    <p:extLst>
      <p:ext uri="{BB962C8B-B14F-4D97-AF65-F5344CB8AC3E}">
        <p14:creationId xmlns:p14="http://schemas.microsoft.com/office/powerpoint/2010/main" val="152346298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06081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yield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表达式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07043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Generator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5915" y="3191106"/>
            <a:ext cx="4055920" cy="83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function* gen()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yield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123 + 456;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4843" y="1631695"/>
            <a:ext cx="8295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由于 </a:t>
            </a:r>
            <a:r>
              <a:rPr lang="en-US" altLang="zh-CN" dirty="0">
                <a:latin typeface="Microsoft YaHei" charset="0"/>
              </a:rPr>
              <a:t>Generator </a:t>
            </a:r>
            <a:r>
              <a:rPr lang="zh-CN" altLang="en-US" dirty="0">
                <a:latin typeface="Microsoft YaHei" charset="0"/>
              </a:rPr>
              <a:t>函数返回的遍历器对象，只有调用</a:t>
            </a:r>
            <a:r>
              <a:rPr lang="en-US" altLang="zh-CN" dirty="0">
                <a:latin typeface="Microsoft YaHei" charset="0"/>
              </a:rPr>
              <a:t>next</a:t>
            </a:r>
            <a:r>
              <a:rPr lang="zh-CN" altLang="en-US" dirty="0">
                <a:latin typeface="Microsoft YaHei" charset="0"/>
              </a:rPr>
              <a:t>方法才会遍历下一个内部状态，所以其实提供了一种可以暂停执行的函数。</a:t>
            </a:r>
            <a:r>
              <a:rPr lang="en-US" altLang="zh-CN" dirty="0">
                <a:latin typeface="Microsoft YaHei" charset="0"/>
              </a:rPr>
              <a:t>yield</a:t>
            </a:r>
            <a:r>
              <a:rPr lang="zh-CN" altLang="en-US" dirty="0">
                <a:latin typeface="Microsoft YaHei" charset="0"/>
              </a:rPr>
              <a:t>表达式就是暂停标志。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4842" y="4381185"/>
            <a:ext cx="8295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yield</a:t>
            </a:r>
            <a:r>
              <a:rPr lang="zh-CN" altLang="en-US" dirty="0">
                <a:latin typeface="Microsoft YaHei" charset="0"/>
              </a:rPr>
              <a:t>后面的表达式</a:t>
            </a:r>
            <a:r>
              <a:rPr lang="en-US" altLang="zh-CN" dirty="0">
                <a:latin typeface="Microsoft YaHei" charset="0"/>
              </a:rPr>
              <a:t>123 + 456</a:t>
            </a:r>
            <a:r>
              <a:rPr lang="zh-CN" altLang="en-US" dirty="0">
                <a:latin typeface="Microsoft YaHei" charset="0"/>
              </a:rPr>
              <a:t>，不会立即求值，只会在</a:t>
            </a:r>
            <a:r>
              <a:rPr lang="en-US" altLang="zh-CN" dirty="0">
                <a:latin typeface="Microsoft YaHei" charset="0"/>
              </a:rPr>
              <a:t>next</a:t>
            </a:r>
            <a:r>
              <a:rPr lang="zh-CN" altLang="en-US" dirty="0">
                <a:latin typeface="Microsoft YaHei" charset="0"/>
              </a:rPr>
              <a:t>方法将指针移到这一句时，才会求值。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05000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屏幕快照 2016-12-07 下午5.png" descr="屏幕快照 2016-12-07 下午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4940300"/>
            <a:ext cx="54991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箭头函数</a:t>
            </a:r>
            <a:endParaRPr lang="zh-CN" altLang="en-US"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参数写法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3671" y="2261915"/>
            <a:ext cx="4529861" cy="83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() =&gt; 5;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等同于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f = function () { return 5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3672" y="3976989"/>
            <a:ext cx="4529861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(num1, num2) =&gt; num1 + num2;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等同于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sum = function(num1, num2)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num1 + num2;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671" y="1728326"/>
            <a:ext cx="1015659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例子一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670" y="3515328"/>
            <a:ext cx="1015659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例子二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300195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箭头函数</a:t>
            </a:r>
            <a:endParaRPr lang="zh-CN" altLang="en-US"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代码对于一行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3691" y="3560014"/>
            <a:ext cx="5466382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sum = (num1, num2) =&gt; { return num1 + num2; }</a:t>
            </a:r>
          </a:p>
        </p:txBody>
      </p:sp>
      <p:sp>
        <p:nvSpPr>
          <p:cNvPr id="2" name="矩形 1"/>
          <p:cNvSpPr/>
          <p:nvPr/>
        </p:nvSpPr>
        <p:spPr>
          <a:xfrm>
            <a:off x="948086" y="2102704"/>
            <a:ext cx="8015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如果箭头函数的代码块部分多于一条语句，就要使用大括号将它们括起来，并且使用</a:t>
            </a:r>
            <a:r>
              <a:rPr lang="en-US" altLang="zh-CN" dirty="0">
                <a:latin typeface="Microsoft YaHei" charset="0"/>
              </a:rPr>
              <a:t>return</a:t>
            </a:r>
            <a:r>
              <a:rPr lang="zh-CN" altLang="en-US" dirty="0">
                <a:latin typeface="Microsoft YaHei" charset="0"/>
              </a:rPr>
              <a:t>语句返回。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12218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箭头函数</a:t>
            </a:r>
            <a:endParaRPr lang="zh-CN" altLang="en-US"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简化回调函数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3691" y="2105287"/>
            <a:ext cx="4524273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正常函数写法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[1,2,3].map(function (x)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x * x;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箭头函数写法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[1,2,3].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=&gt;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*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1851" y="1560008"/>
            <a:ext cx="1015659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案例一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1851" y="3758565"/>
            <a:ext cx="1015659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案例一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1851" y="4303843"/>
            <a:ext cx="4516113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正常函数写法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result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values.sort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(function (a, b)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-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箭头函数写法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result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values.sort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((a, b) =&gt; a - b);</a:t>
            </a:r>
          </a:p>
        </p:txBody>
      </p:sp>
    </p:spTree>
    <p:extLst>
      <p:ext uri="{BB962C8B-B14F-4D97-AF65-F5344CB8AC3E}">
        <p14:creationId xmlns:p14="http://schemas.microsoft.com/office/powerpoint/2010/main" val="8073688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/>
          <p:nvPr/>
        </p:nvSpPr>
        <p:spPr>
          <a:xfrm>
            <a:off x="652779" y="7543"/>
            <a:ext cx="296491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对线简洁表示法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595812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对象简洁表示法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1754642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1977460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怎么简洁？</a:t>
            </a:r>
          </a:p>
          <a:p>
            <a:pPr lvl="0" hangingPunct="0"/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964910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对象简洁表示法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9667" y="2541507"/>
            <a:ext cx="570749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foo = 'bar';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{foo};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{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"}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等同于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{foo: foo};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3412" y="1543827"/>
            <a:ext cx="8381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允许直接写入变量和函数，作为对象的属性和方法。这样的书写更加简洁。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3411" y="4439426"/>
            <a:ext cx="8242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上面代码表明，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允许在对象之中，直接写变量。这时，属性名为变量名</a:t>
            </a:r>
            <a:r>
              <a:rPr lang="en-US" altLang="zh-CN" dirty="0">
                <a:latin typeface="Microsoft YaHei" charset="0"/>
              </a:rPr>
              <a:t>, </a:t>
            </a:r>
            <a:r>
              <a:rPr lang="zh-CN" altLang="en-US" dirty="0">
                <a:latin typeface="Microsoft YaHei" charset="0"/>
              </a:rPr>
              <a:t>属性值为变量的值。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29125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1111" id="{2F885286-79AB-5F44-87D5-8D51667CDF74}" vid="{3730E649-4018-C244-9E9D-ABCF8B5330E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</Template>
  <TotalTime>11579</TotalTime>
  <Words>2877</Words>
  <Application>Microsoft Macintosh PowerPoint</Application>
  <PresentationFormat>自定义</PresentationFormat>
  <Paragraphs>444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Calibri</vt:lpstr>
      <vt:lpstr>Calibri Light</vt:lpstr>
      <vt:lpstr>DengXian</vt:lpstr>
      <vt:lpstr>Helvetica</vt:lpstr>
      <vt:lpstr>Microsoft YaHei</vt:lpstr>
      <vt:lpstr>STHeiti Light</vt:lpstr>
      <vt:lpstr>STKaiti</vt:lpstr>
      <vt:lpstr>Wingdings</vt:lpstr>
      <vt:lpstr>汉仪大宋简</vt:lpstr>
      <vt:lpstr>汉仪中等线简</vt:lpstr>
      <vt:lpstr>Arial</vt:lpstr>
      <vt:lpstr>1111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578</cp:revision>
  <dcterms:modified xsi:type="dcterms:W3CDTF">2017-08-18T03:02:22Z</dcterms:modified>
</cp:coreProperties>
</file>