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7"/>
  </p:notesMasterIdLst>
  <p:sldIdLst>
    <p:sldId id="256" r:id="rId2"/>
    <p:sldId id="257" r:id="rId3"/>
    <p:sldId id="339" r:id="rId4"/>
    <p:sldId id="258" r:id="rId5"/>
    <p:sldId id="341" r:id="rId6"/>
    <p:sldId id="345" r:id="rId7"/>
    <p:sldId id="346" r:id="rId8"/>
    <p:sldId id="400" r:id="rId9"/>
    <p:sldId id="347" r:id="rId10"/>
    <p:sldId id="381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348" r:id="rId20"/>
    <p:sldId id="301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392" r:id="rId31"/>
    <p:sldId id="350" r:id="rId32"/>
    <p:sldId id="393" r:id="rId33"/>
    <p:sldId id="418" r:id="rId34"/>
    <p:sldId id="419" r:id="rId35"/>
    <p:sldId id="420" r:id="rId36"/>
    <p:sldId id="421" r:id="rId37"/>
    <p:sldId id="422" r:id="rId38"/>
    <p:sldId id="423" r:id="rId39"/>
    <p:sldId id="424" r:id="rId40"/>
    <p:sldId id="425" r:id="rId41"/>
    <p:sldId id="426" r:id="rId42"/>
    <p:sldId id="427" r:id="rId43"/>
    <p:sldId id="428" r:id="rId44"/>
    <p:sldId id="429" r:id="rId45"/>
    <p:sldId id="296" r:id="rId46"/>
  </p:sldIdLst>
  <p:sldSz cx="9601200" cy="647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个性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个性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0"/>
    <p:restoredTop sz="94586"/>
  </p:normalViewPr>
  <p:slideViewPr>
    <p:cSldViewPr snapToGrid="0" snapToObjects="1">
      <p:cViewPr>
        <p:scale>
          <a:sx n="93" d="100"/>
          <a:sy n="93" d="100"/>
        </p:scale>
        <p:origin x="113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087663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DengXi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701253" y="6056630"/>
            <a:ext cx="250661" cy="243839"/>
          </a:xfrm>
          <a:prstGeom prst="rect">
            <a:avLst/>
          </a:prstGeom>
        </p:spPr>
        <p:txBody>
          <a:bodyPr/>
          <a:lstStyle>
            <a:lvl1pPr defTabSz="863600"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86973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9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/>
          </a:p>
        </p:txBody>
      </p:sp>
      <p:sp>
        <p:nvSpPr>
          <p:cNvPr id="2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34466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660825" y="345001"/>
            <a:ext cx="8290364" cy="1252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660825" y="1725003"/>
            <a:ext cx="8290364" cy="4111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700529" y="6056590"/>
            <a:ext cx="250660" cy="243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897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ransition spd="med"/>
  <p:txStyles>
    <p:titleStyle>
      <a:lvl1pPr marL="0" marR="0" indent="0" algn="l" defTabSz="864235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864235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864235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864235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864235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864235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864235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864235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864235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15900" marR="0" indent="-215265" algn="l" defTabSz="864235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686838" marR="0" indent="-254403" algn="l" defTabSz="864235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75807" marR="0" indent="-310937" algn="l" defTabSz="864235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25898" marR="0" indent="-329227" algn="l" defTabSz="864235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057698" marR="0" indent="-329227" algn="l" defTabSz="864235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185988" algn="l" defTabSz="864235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643188" algn="l" defTabSz="864235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100388" algn="l" defTabSz="864235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557587" algn="l" defTabSz="864235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/>
        <a:buNone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85229" y="1630066"/>
            <a:ext cx="73723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600" dirty="0" smtClean="0">
                <a:solidFill>
                  <a:srgbClr val="F4D025"/>
                </a:solidFill>
                <a:latin typeface="STHeiti Light" charset="-122"/>
                <a:ea typeface="STHeiti Light" charset="-122"/>
                <a:cs typeface="STHeiti Light" charset="-122"/>
              </a:rPr>
              <a:t>流行框架</a:t>
            </a:r>
          </a:p>
          <a:p>
            <a:r>
              <a:rPr lang="en-US" altLang="zh-CN" sz="6000" dirty="0" smtClean="0">
                <a:solidFill>
                  <a:srgbClr val="F4D025"/>
                </a:solidFill>
                <a:latin typeface="STKaiti" charset="-122"/>
                <a:ea typeface="STKaiti" charset="-122"/>
                <a:cs typeface="STKaiti" charset="-122"/>
              </a:rPr>
              <a:t>ES6</a:t>
            </a:r>
            <a:r>
              <a:rPr lang="zh-CN" altLang="en-US" sz="6000" dirty="0" smtClean="0">
                <a:solidFill>
                  <a:srgbClr val="F4D025"/>
                </a:solidFill>
                <a:latin typeface="STKaiti" charset="-122"/>
                <a:ea typeface="STKaiti" charset="-122"/>
                <a:cs typeface="STKaiti" charset="-122"/>
              </a:rPr>
              <a:t>语法</a:t>
            </a:r>
            <a:r>
              <a:rPr lang="en-US" altLang="zh-CN" sz="6000" dirty="0" smtClean="0">
                <a:solidFill>
                  <a:srgbClr val="F4D025"/>
                </a:solidFill>
                <a:latin typeface="STKaiti" charset="-122"/>
                <a:ea typeface="STKaiti" charset="-122"/>
                <a:cs typeface="STKaiti" charset="-122"/>
              </a:rPr>
              <a:t>1</a:t>
            </a:r>
            <a:endParaRPr lang="zh-CN" altLang="en-US" sz="6000" dirty="0" smtClean="0">
              <a:solidFill>
                <a:srgbClr val="F4D025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为什么要使用盒模型："/>
          <p:cNvSpPr/>
          <p:nvPr/>
        </p:nvSpPr>
        <p:spPr>
          <a:xfrm>
            <a:off x="762576" y="1014730"/>
            <a:ext cx="204158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是什么？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287995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CN" sz="3200" b="0" dirty="0" err="1" smtClean="0">
                <a:latin typeface="Microsoft YaHei" charset="0"/>
                <a:ea typeface="Microsoft YaHei" charset="0"/>
                <a:cs typeface="Microsoft YaHei" charset="0"/>
              </a:rPr>
              <a:t>const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指令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2576" y="1691670"/>
            <a:ext cx="84784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ES6 </a:t>
            </a:r>
            <a:r>
              <a:rPr lang="zh-CN" altLang="en-US" dirty="0">
                <a:latin typeface="Microsoft YaHei" charset="0"/>
              </a:rPr>
              <a:t>新增了</a:t>
            </a:r>
            <a:r>
              <a:rPr lang="en-US" altLang="zh-CN" dirty="0">
                <a:latin typeface="Microsoft YaHei" charset="0"/>
              </a:rPr>
              <a:t>let</a:t>
            </a:r>
            <a:r>
              <a:rPr lang="zh-CN" altLang="en-US" dirty="0">
                <a:latin typeface="Microsoft YaHei" charset="0"/>
              </a:rPr>
              <a:t>命令，用来声明变量。它的用法类似于</a:t>
            </a:r>
            <a:r>
              <a:rPr lang="en-US" altLang="zh-CN" dirty="0" err="1">
                <a:latin typeface="Microsoft YaHei" charset="0"/>
              </a:rPr>
              <a:t>var</a:t>
            </a:r>
            <a:r>
              <a:rPr lang="zh-CN" altLang="en-US" dirty="0">
                <a:latin typeface="Microsoft YaHei" charset="0"/>
              </a:rPr>
              <a:t>，但是所声明的变量，只在</a:t>
            </a:r>
            <a:r>
              <a:rPr lang="en-US" altLang="zh-CN" dirty="0">
                <a:latin typeface="Microsoft YaHei" charset="0"/>
              </a:rPr>
              <a:t>let</a:t>
            </a:r>
            <a:r>
              <a:rPr lang="zh-CN" altLang="en-US" dirty="0">
                <a:latin typeface="Microsoft YaHei" charset="0"/>
              </a:rPr>
              <a:t>命令所在的代码块内有效。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73412" y="2993316"/>
            <a:ext cx="5707497" cy="181588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10;</a:t>
            </a: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1;</a:t>
            </a: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  <a:p>
            <a:endParaRPr lang="mr-IN" altLang="zh-CN" sz="1600" dirty="0" smtClean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 //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ReferenceError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a is not defined.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1</a:t>
            </a:r>
          </a:p>
        </p:txBody>
      </p:sp>
    </p:spTree>
    <p:extLst>
      <p:ext uri="{BB962C8B-B14F-4D97-AF65-F5344CB8AC3E}">
        <p14:creationId xmlns:p14="http://schemas.microsoft.com/office/powerpoint/2010/main" val="1593291250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为什么要使用盒模型："/>
          <p:cNvSpPr/>
          <p:nvPr/>
        </p:nvSpPr>
        <p:spPr>
          <a:xfrm>
            <a:off x="762576" y="1014730"/>
            <a:ext cx="265713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在循环中应用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287995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CN" sz="3200" b="0" dirty="0" err="1" smtClean="0">
                <a:latin typeface="Microsoft YaHei" charset="0"/>
                <a:ea typeface="Microsoft YaHei" charset="0"/>
                <a:cs typeface="Microsoft YaHei" charset="0"/>
              </a:rPr>
              <a:t>const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指令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9560" y="1975993"/>
            <a:ext cx="5707497" cy="181588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[];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(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0;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&lt; 10;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++)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a[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 = function ()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};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[6](); // 6</a:t>
            </a:r>
          </a:p>
        </p:txBody>
      </p:sp>
      <p:sp>
        <p:nvSpPr>
          <p:cNvPr id="3" name="矩形 2"/>
          <p:cNvSpPr/>
          <p:nvPr/>
        </p:nvSpPr>
        <p:spPr>
          <a:xfrm>
            <a:off x="652779" y="4164173"/>
            <a:ext cx="86723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变量</a:t>
            </a:r>
            <a:r>
              <a:rPr lang="en-US" altLang="zh-CN" dirty="0" err="1">
                <a:latin typeface="Microsoft YaHei" charset="0"/>
              </a:rPr>
              <a:t>i</a:t>
            </a:r>
            <a:r>
              <a:rPr lang="zh-CN" altLang="en-US" dirty="0">
                <a:latin typeface="Microsoft YaHei" charset="0"/>
              </a:rPr>
              <a:t>是</a:t>
            </a:r>
            <a:r>
              <a:rPr lang="en-US" altLang="zh-CN" dirty="0">
                <a:latin typeface="Microsoft YaHei" charset="0"/>
              </a:rPr>
              <a:t>let</a:t>
            </a:r>
            <a:r>
              <a:rPr lang="zh-CN" altLang="en-US" dirty="0">
                <a:latin typeface="Microsoft YaHei" charset="0"/>
              </a:rPr>
              <a:t>声明的，当前的</a:t>
            </a:r>
            <a:r>
              <a:rPr lang="en-US" altLang="zh-CN" dirty="0" err="1">
                <a:latin typeface="Microsoft YaHei" charset="0"/>
              </a:rPr>
              <a:t>i</a:t>
            </a:r>
            <a:r>
              <a:rPr lang="zh-CN" altLang="en-US" dirty="0">
                <a:latin typeface="Microsoft YaHei" charset="0"/>
              </a:rPr>
              <a:t>只在本轮循环有效，所以每一次循环的</a:t>
            </a:r>
            <a:r>
              <a:rPr lang="en-US" altLang="zh-CN" dirty="0" err="1">
                <a:latin typeface="Microsoft YaHei" charset="0"/>
              </a:rPr>
              <a:t>i</a:t>
            </a:r>
            <a:r>
              <a:rPr lang="zh-CN" altLang="en-US" dirty="0">
                <a:latin typeface="Microsoft YaHei" charset="0"/>
              </a:rPr>
              <a:t>其实都是一个新的变量，所以最后输出的是</a:t>
            </a:r>
            <a:r>
              <a:rPr lang="en-US" altLang="zh-CN" dirty="0">
                <a:latin typeface="Microsoft YaHei" charset="0"/>
              </a:rPr>
              <a:t>6</a:t>
            </a:r>
            <a:r>
              <a:rPr lang="zh-CN" altLang="en-US" dirty="0" smtClean="0">
                <a:latin typeface="Microsoft YaHei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30270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为什么要使用盒模型："/>
          <p:cNvSpPr/>
          <p:nvPr/>
        </p:nvSpPr>
        <p:spPr>
          <a:xfrm>
            <a:off x="762576" y="1014730"/>
            <a:ext cx="259301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不存在变量提升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287995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CN" sz="3200" b="0" dirty="0" err="1" smtClean="0">
                <a:latin typeface="Microsoft YaHei" charset="0"/>
                <a:ea typeface="Microsoft YaHei" charset="0"/>
                <a:cs typeface="Microsoft YaHei" charset="0"/>
              </a:rPr>
              <a:t>const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指令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9560" y="1975993"/>
            <a:ext cx="5707497" cy="181588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的情况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foo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 // 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输出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undefined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foo = 2;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的情况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 // 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报错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ReferenceError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2;</a:t>
            </a:r>
          </a:p>
        </p:txBody>
      </p:sp>
      <p:sp>
        <p:nvSpPr>
          <p:cNvPr id="3" name="矩形 2"/>
          <p:cNvSpPr/>
          <p:nvPr/>
        </p:nvSpPr>
        <p:spPr>
          <a:xfrm>
            <a:off x="652779" y="4164173"/>
            <a:ext cx="86723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var</a:t>
            </a:r>
            <a:r>
              <a:rPr lang="zh-CN" altLang="en-US" dirty="0"/>
              <a:t>命令会发生”变量提升“现象，即变量可以在声明之前使用，值为</a:t>
            </a:r>
            <a:r>
              <a:rPr lang="en-US" altLang="zh-CN" dirty="0"/>
              <a:t>undefined</a:t>
            </a:r>
            <a:r>
              <a:rPr lang="zh-CN" altLang="en-US" dirty="0"/>
              <a:t>。这种现象多多少少是有些奇怪的，按照一般的逻辑，变量应该在声明语句之后才可以使用。</a:t>
            </a:r>
          </a:p>
        </p:txBody>
      </p:sp>
    </p:spTree>
    <p:extLst>
      <p:ext uri="{BB962C8B-B14F-4D97-AF65-F5344CB8AC3E}">
        <p14:creationId xmlns:p14="http://schemas.microsoft.com/office/powerpoint/2010/main" val="755226529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为什么要使用盒模型："/>
          <p:cNvSpPr/>
          <p:nvPr/>
        </p:nvSpPr>
        <p:spPr>
          <a:xfrm>
            <a:off x="762576" y="1014730"/>
            <a:ext cx="259301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不允许重复声明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287995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CN" sz="3200" b="0" dirty="0" err="1" smtClean="0">
                <a:latin typeface="Microsoft YaHei" charset="0"/>
                <a:ea typeface="Microsoft YaHei" charset="0"/>
                <a:cs typeface="Microsoft YaHei" charset="0"/>
              </a:rPr>
              <a:t>const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指令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2576" y="1685047"/>
            <a:ext cx="3823278" cy="452431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报错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() {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10;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1;</a:t>
            </a: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报错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() {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10;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1;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  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arg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 // 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报错</a:t>
            </a: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{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arg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 // 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不报错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}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5112616" y="2130482"/>
            <a:ext cx="37958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var</a:t>
            </a:r>
            <a:r>
              <a:rPr lang="zh-CN" altLang="en-US" dirty="0"/>
              <a:t>命令会发生”变量提升“现象，即变量可以在声明之前使用，值为</a:t>
            </a:r>
            <a:r>
              <a:rPr lang="en-US" altLang="zh-CN" dirty="0"/>
              <a:t>undefined</a:t>
            </a:r>
            <a:r>
              <a:rPr lang="zh-CN" altLang="en-US" dirty="0"/>
              <a:t>。这种现象多多少少是有些奇怪的，按照一般的逻辑，变量应该在声明语句之后才可以使用。</a:t>
            </a:r>
          </a:p>
        </p:txBody>
      </p:sp>
    </p:spTree>
    <p:extLst>
      <p:ext uri="{BB962C8B-B14F-4D97-AF65-F5344CB8AC3E}">
        <p14:creationId xmlns:p14="http://schemas.microsoft.com/office/powerpoint/2010/main" val="48414831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为什么要使用盒模型："/>
          <p:cNvSpPr/>
          <p:nvPr/>
        </p:nvSpPr>
        <p:spPr>
          <a:xfrm>
            <a:off x="762576" y="1014730"/>
            <a:ext cx="259301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没有块级作用域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287995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CN" sz="3200" b="0" dirty="0" err="1" smtClean="0">
                <a:latin typeface="Microsoft YaHei" charset="0"/>
                <a:ea typeface="Microsoft YaHei" charset="0"/>
                <a:cs typeface="Microsoft YaHei" charset="0"/>
              </a:rPr>
              <a:t>const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指令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2576" y="2376703"/>
            <a:ext cx="3823278" cy="25545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tmp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new Date();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f()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tmp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if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(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false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tmp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'hello world';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}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f(); // undefined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57198" y="2376703"/>
            <a:ext cx="37958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代码块的外部使用外层的</a:t>
            </a:r>
            <a:r>
              <a:rPr lang="en-US" altLang="zh-CN" dirty="0" err="1"/>
              <a:t>tmp</a:t>
            </a:r>
            <a:r>
              <a:rPr lang="zh-CN" altLang="en-US" dirty="0"/>
              <a:t>变量，内部使用内层的</a:t>
            </a:r>
            <a:r>
              <a:rPr lang="en-US" altLang="zh-CN" dirty="0" err="1"/>
              <a:t>tmp</a:t>
            </a:r>
            <a:r>
              <a:rPr lang="zh-CN" altLang="en-US" dirty="0"/>
              <a:t>变量。但是，函数</a:t>
            </a:r>
            <a:r>
              <a:rPr lang="en-US" altLang="zh-CN" dirty="0"/>
              <a:t>f</a:t>
            </a:r>
            <a:r>
              <a:rPr lang="zh-CN" altLang="en-US" dirty="0"/>
              <a:t>执行后，输出结果为</a:t>
            </a:r>
            <a:r>
              <a:rPr lang="en-US" altLang="zh-CN" dirty="0"/>
              <a:t>undefined</a:t>
            </a:r>
            <a:r>
              <a:rPr lang="zh-CN" altLang="en-US" dirty="0"/>
              <a:t>，原因在于变量提升，导致内层的</a:t>
            </a:r>
            <a:r>
              <a:rPr lang="en-US" altLang="zh-CN" dirty="0" err="1"/>
              <a:t>tmp</a:t>
            </a:r>
            <a:r>
              <a:rPr lang="zh-CN" altLang="en-US" dirty="0"/>
              <a:t>变量覆盖了外层的</a:t>
            </a:r>
            <a:r>
              <a:rPr lang="en-US" altLang="zh-CN" dirty="0" err="1"/>
              <a:t>tmp</a:t>
            </a:r>
            <a:r>
              <a:rPr lang="zh-CN" altLang="en-US" dirty="0"/>
              <a:t>变量。</a:t>
            </a:r>
          </a:p>
        </p:txBody>
      </p:sp>
      <p:sp>
        <p:nvSpPr>
          <p:cNvPr id="2" name="矩形 1"/>
          <p:cNvSpPr/>
          <p:nvPr/>
        </p:nvSpPr>
        <p:spPr>
          <a:xfrm>
            <a:off x="762576" y="1668817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Microsoft YaHei" charset="0"/>
              </a:rPr>
              <a:t>内层变量可能会覆盖外层变量。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19689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为什么要使用盒模型："/>
          <p:cNvSpPr/>
          <p:nvPr/>
        </p:nvSpPr>
        <p:spPr>
          <a:xfrm>
            <a:off x="762576" y="1014730"/>
            <a:ext cx="19774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块级作用域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287995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CN" sz="3200" b="0" dirty="0" err="1" smtClean="0">
                <a:latin typeface="Microsoft YaHei" charset="0"/>
                <a:ea typeface="Microsoft YaHei" charset="0"/>
                <a:cs typeface="Microsoft YaHei" charset="0"/>
              </a:rPr>
              <a:t>const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指令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1306" y="2330484"/>
            <a:ext cx="3823278" cy="181588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f1() {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5;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if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(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true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{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10;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}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 // 5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762576" y="1668817"/>
            <a:ext cx="6118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let</a:t>
            </a:r>
            <a:r>
              <a:rPr lang="zh-CN" altLang="en-US" dirty="0"/>
              <a:t>实际上为 </a:t>
            </a:r>
            <a:r>
              <a:rPr lang="en-US" altLang="zh-CN" dirty="0"/>
              <a:t>JavaScript </a:t>
            </a:r>
            <a:r>
              <a:rPr lang="zh-CN" altLang="en-US" dirty="0"/>
              <a:t>新增了块级作用域。</a:t>
            </a:r>
          </a:p>
        </p:txBody>
      </p:sp>
      <p:sp>
        <p:nvSpPr>
          <p:cNvPr id="4" name="矩形 3"/>
          <p:cNvSpPr/>
          <p:nvPr/>
        </p:nvSpPr>
        <p:spPr>
          <a:xfrm>
            <a:off x="762576" y="4346368"/>
            <a:ext cx="8187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函数有两个代码块，都声明了变量</a:t>
            </a:r>
            <a:r>
              <a:rPr lang="en-US" altLang="zh-CN" dirty="0">
                <a:latin typeface="Microsoft YaHei" charset="0"/>
              </a:rPr>
              <a:t>n</a:t>
            </a:r>
            <a:r>
              <a:rPr lang="zh-CN" altLang="en-US" dirty="0">
                <a:latin typeface="Microsoft YaHei" charset="0"/>
              </a:rPr>
              <a:t>，运行后输出</a:t>
            </a:r>
            <a:r>
              <a:rPr lang="en-US" altLang="zh-CN" dirty="0">
                <a:latin typeface="Microsoft YaHei" charset="0"/>
              </a:rPr>
              <a:t>5</a:t>
            </a:r>
            <a:r>
              <a:rPr lang="zh-CN" altLang="en-US" dirty="0">
                <a:latin typeface="Microsoft YaHei" charset="0"/>
              </a:rPr>
              <a:t>。这表示外层代码块不受内层代码块的影响。如果两次都使用</a:t>
            </a:r>
            <a:r>
              <a:rPr lang="en-US" altLang="zh-CN" dirty="0" err="1">
                <a:latin typeface="Microsoft YaHei" charset="0"/>
              </a:rPr>
              <a:t>var</a:t>
            </a:r>
            <a:r>
              <a:rPr lang="zh-CN" altLang="en-US" dirty="0">
                <a:latin typeface="Microsoft YaHei" charset="0"/>
              </a:rPr>
              <a:t>定义变量</a:t>
            </a:r>
            <a:r>
              <a:rPr lang="en-US" altLang="zh-CN" dirty="0">
                <a:latin typeface="Microsoft YaHei" charset="0"/>
              </a:rPr>
              <a:t>n</a:t>
            </a:r>
            <a:r>
              <a:rPr lang="zh-CN" altLang="en-US" dirty="0">
                <a:latin typeface="Microsoft YaHei" charset="0"/>
              </a:rPr>
              <a:t>，最后输出的值才是</a:t>
            </a:r>
            <a:r>
              <a:rPr lang="en-US" altLang="zh-CN" dirty="0">
                <a:latin typeface="Microsoft YaHei" charset="0"/>
              </a:rPr>
              <a:t>10</a:t>
            </a:r>
            <a:r>
              <a:rPr lang="zh-CN" altLang="en-US" dirty="0">
                <a:latin typeface="Microsoft YaHei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43902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为什么要使用盒模型："/>
          <p:cNvSpPr/>
          <p:nvPr/>
        </p:nvSpPr>
        <p:spPr>
          <a:xfrm>
            <a:off x="762576" y="1014730"/>
            <a:ext cx="246637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b="0" dirty="0" err="1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const</a:t>
            </a:r>
            <a:r>
              <a:rPr lang="zh-CN" altLang="en-US" b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是什么？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287995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CN" sz="3200" b="0" dirty="0" err="1" smtClean="0">
                <a:latin typeface="Microsoft YaHei" charset="0"/>
                <a:ea typeface="Microsoft YaHei" charset="0"/>
                <a:cs typeface="Microsoft YaHei" charset="0"/>
              </a:rPr>
              <a:t>const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指令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37450" y="2471951"/>
            <a:ext cx="5023567" cy="15696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f1() {</a:t>
            </a:r>
          </a:p>
          <a:p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const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PI = 3.1415;</a:t>
            </a: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PI // 3.1415</a:t>
            </a:r>
          </a:p>
          <a:p>
            <a:endParaRPr lang="mr-IN" altLang="zh-CN" sz="1600" dirty="0" smtClean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PI = 3;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TypeError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Assignment to constant variable.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576" y="1668817"/>
            <a:ext cx="8614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const</a:t>
            </a:r>
            <a:r>
              <a:rPr lang="zh-CN" altLang="en-US" dirty="0"/>
              <a:t>声明一个只读的常量。一旦声明，常量的值就不能改变。</a:t>
            </a:r>
          </a:p>
        </p:txBody>
      </p:sp>
      <p:sp>
        <p:nvSpPr>
          <p:cNvPr id="4" name="矩形 3"/>
          <p:cNvSpPr/>
          <p:nvPr/>
        </p:nvSpPr>
        <p:spPr>
          <a:xfrm>
            <a:off x="762576" y="4581896"/>
            <a:ext cx="8187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const</a:t>
            </a:r>
            <a:r>
              <a:rPr lang="zh-CN" altLang="en-US" dirty="0"/>
              <a:t>声明的变量不得改变值，这意味着，</a:t>
            </a:r>
            <a:r>
              <a:rPr lang="en-US" altLang="zh-CN" dirty="0" err="1"/>
              <a:t>const</a:t>
            </a:r>
            <a:r>
              <a:rPr lang="zh-CN" altLang="en-US" dirty="0"/>
              <a:t>一旦声明变量，就必须立即初始化，不能留到以后赋值。</a:t>
            </a:r>
          </a:p>
        </p:txBody>
      </p:sp>
    </p:spTree>
    <p:extLst>
      <p:ext uri="{BB962C8B-B14F-4D97-AF65-F5344CB8AC3E}">
        <p14:creationId xmlns:p14="http://schemas.microsoft.com/office/powerpoint/2010/main" val="43105630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为什么要使用盒模型："/>
          <p:cNvSpPr/>
          <p:nvPr/>
        </p:nvSpPr>
        <p:spPr>
          <a:xfrm>
            <a:off x="762576" y="1014730"/>
            <a:ext cx="230126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b="0" dirty="0" err="1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Const</a:t>
            </a:r>
            <a:r>
              <a:rPr lang="zh-CN" altLang="en-US" b="0" dirty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b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作用域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287995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CN" sz="3200" b="0" dirty="0" err="1" smtClean="0">
                <a:latin typeface="Microsoft YaHei" charset="0"/>
                <a:ea typeface="Microsoft YaHei" charset="0"/>
                <a:cs typeface="Microsoft YaHei" charset="0"/>
              </a:rPr>
              <a:t>const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指令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9307" y="2664223"/>
            <a:ext cx="5056799" cy="15696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if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true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 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{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ro-RO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const</a:t>
            </a:r>
            <a:r>
              <a:rPr lang="ro-RO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MAX = 5;</a:t>
            </a:r>
          </a:p>
          <a:p>
            <a:r>
              <a:rPr lang="ro-RO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ro-RO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ro-RO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ro-RO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MAX </a:t>
            </a:r>
            <a:r>
              <a:rPr lang="ro-RO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ro-RO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Uncaught</a:t>
            </a:r>
            <a:r>
              <a:rPr lang="ro-RO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ReferenceError</a:t>
            </a:r>
            <a:r>
              <a:rPr lang="ro-RO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MAX </a:t>
            </a:r>
            <a:r>
              <a:rPr lang="ro-RO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is</a:t>
            </a:r>
            <a:r>
              <a:rPr lang="ro-RO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not</a:t>
            </a:r>
            <a:r>
              <a:rPr lang="ro-RO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ro-RO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defined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5813" y="1494545"/>
            <a:ext cx="8381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const</a:t>
            </a:r>
            <a:r>
              <a:rPr lang="zh-CN" altLang="en-US" dirty="0"/>
              <a:t>的作用域与</a:t>
            </a:r>
            <a:r>
              <a:rPr lang="en-US" altLang="zh-CN" dirty="0"/>
              <a:t>let</a:t>
            </a:r>
            <a:r>
              <a:rPr lang="zh-CN" altLang="en-US" dirty="0"/>
              <a:t>命令相同：只在声明所在的块级作用域内有效。</a:t>
            </a:r>
          </a:p>
        </p:txBody>
      </p:sp>
      <p:sp>
        <p:nvSpPr>
          <p:cNvPr id="4" name="矩形 3"/>
          <p:cNvSpPr/>
          <p:nvPr/>
        </p:nvSpPr>
        <p:spPr>
          <a:xfrm>
            <a:off x="762576" y="4581896"/>
            <a:ext cx="8187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const</a:t>
            </a:r>
            <a:r>
              <a:rPr lang="zh-CN" altLang="en-US" dirty="0"/>
              <a:t>声明的变量不得改变值，这意味着，</a:t>
            </a:r>
            <a:r>
              <a:rPr lang="en-US" altLang="zh-CN" dirty="0" err="1"/>
              <a:t>const</a:t>
            </a:r>
            <a:r>
              <a:rPr lang="zh-CN" altLang="en-US" dirty="0"/>
              <a:t>一旦声明变量，就必须立即初始化，不能留到以后赋值。</a:t>
            </a:r>
          </a:p>
        </p:txBody>
      </p:sp>
    </p:spTree>
    <p:extLst>
      <p:ext uri="{BB962C8B-B14F-4D97-AF65-F5344CB8AC3E}">
        <p14:creationId xmlns:p14="http://schemas.microsoft.com/office/powerpoint/2010/main" val="204489793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为什么要使用盒模型："/>
          <p:cNvSpPr/>
          <p:nvPr/>
        </p:nvSpPr>
        <p:spPr>
          <a:xfrm>
            <a:off x="762576" y="1014730"/>
            <a:ext cx="199349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b="0" dirty="0" err="1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Const</a:t>
            </a:r>
            <a:r>
              <a:rPr lang="zh-CN" altLang="en-US" b="0" dirty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b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本质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6"/>
          <p:cNvSpPr/>
          <p:nvPr/>
        </p:nvSpPr>
        <p:spPr>
          <a:xfrm>
            <a:off x="652779" y="7543"/>
            <a:ext cx="287995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CN" sz="3200" b="0" dirty="0" err="1" smtClean="0">
                <a:latin typeface="Microsoft YaHei" charset="0"/>
                <a:ea typeface="Microsoft YaHei" charset="0"/>
                <a:cs typeface="Microsoft YaHei" charset="0"/>
              </a:rPr>
              <a:t>const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指令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93067" y="2555284"/>
            <a:ext cx="5056799" cy="206210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foo = {};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为 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foo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添加一个属性，可以成功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foo.prop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123;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foo.prop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123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将 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foo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指向另一个对象，就会报错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foo = {}; //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TypeError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"foo" is read-only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9559" y="1640954"/>
            <a:ext cx="8381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const</a:t>
            </a:r>
            <a:r>
              <a:rPr lang="zh-CN" altLang="en-US" dirty="0"/>
              <a:t>实际上保证的，并不是变量的值不得改动，而是变量指向的那个内存地址不得改动。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576" y="4759962"/>
            <a:ext cx="8187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常量</a:t>
            </a:r>
            <a:r>
              <a:rPr lang="en-US" altLang="zh-CN" dirty="0"/>
              <a:t>foo</a:t>
            </a:r>
            <a:r>
              <a:rPr lang="zh-CN" altLang="en-US" dirty="0"/>
              <a:t>储存的是一个地址，这个地址指向一个对象。不可变的只是这个地址，即不能把</a:t>
            </a:r>
            <a:r>
              <a:rPr lang="en-US" altLang="zh-CN" dirty="0"/>
              <a:t>foo</a:t>
            </a:r>
            <a:r>
              <a:rPr lang="zh-CN" altLang="en-US" dirty="0"/>
              <a:t>指向另一个地址，但对象本身是可变的，所以依然可以为其添加新属性。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25260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6"/>
          <p:cNvSpPr/>
          <p:nvPr/>
        </p:nvSpPr>
        <p:spPr>
          <a:xfrm>
            <a:off x="652779" y="7543"/>
            <a:ext cx="2554541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变量解构赋值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678939"/>
            <a:ext cx="96012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0" dirty="0" smtClean="0">
                <a:solidFill>
                  <a:srgbClr val="24599B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变量解构赋值</a:t>
            </a:r>
            <a:endParaRPr lang="zh-CN" altLang="en-US" sz="8000" dirty="0">
              <a:solidFill>
                <a:srgbClr val="24599B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4186960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"/>
          <p:cNvSpPr/>
          <p:nvPr/>
        </p:nvSpPr>
        <p:spPr>
          <a:xfrm>
            <a:off x="1278000" y="2730500"/>
            <a:ext cx="1393825" cy="411163"/>
          </a:xfrm>
          <a:prstGeom prst="rect">
            <a:avLst/>
          </a:prstGeom>
          <a:solidFill>
            <a:schemeClr val="accent5"/>
          </a:solidFill>
          <a:ln w="38100">
            <a:solidFill>
              <a:srgbClr val="FFFFFF"/>
            </a:solidFill>
          </a:ln>
          <a:effectLst/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第一节"/>
          <p:cNvSpPr/>
          <p:nvPr/>
        </p:nvSpPr>
        <p:spPr>
          <a:xfrm>
            <a:off x="1584000" y="2766579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solidFill>
                  <a:srgbClr val="FFFFFF"/>
                </a:solidFill>
                <a:latin typeface="汉仪大宋简"/>
                <a:ea typeface="汉仪大宋简"/>
                <a:cs typeface="汉仪大宋简"/>
                <a:sym typeface="汉仪大宋简"/>
              </a:defRPr>
            </a:lvl1pPr>
          </a:lstStyle>
          <a:p>
            <a:r>
              <a:rPr dirty="0">
                <a:latin typeface="Microsoft YaHei" charset="0"/>
                <a:ea typeface="Microsoft YaHei" charset="0"/>
                <a:cs typeface="Microsoft YaHei" charset="0"/>
              </a:rPr>
              <a:t>第一节</a:t>
            </a:r>
          </a:p>
        </p:txBody>
      </p:sp>
      <p:sp>
        <p:nvSpPr>
          <p:cNvPr id="15" name="矩形"/>
          <p:cNvSpPr/>
          <p:nvPr/>
        </p:nvSpPr>
        <p:spPr>
          <a:xfrm>
            <a:off x="1295399" y="3335337"/>
            <a:ext cx="1377953" cy="395289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FFFF"/>
            </a:solidFill>
          </a:ln>
          <a:effectLst/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第二节"/>
          <p:cNvSpPr/>
          <p:nvPr/>
        </p:nvSpPr>
        <p:spPr>
          <a:xfrm>
            <a:off x="1584000" y="3369829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solidFill>
                  <a:srgbClr val="FFFFFF"/>
                </a:solidFill>
                <a:latin typeface="汉仪大宋简"/>
                <a:ea typeface="汉仪大宋简"/>
                <a:cs typeface="汉仪大宋简"/>
                <a:sym typeface="汉仪大宋简"/>
              </a:defRPr>
            </a:lvl1pPr>
          </a:lstStyle>
          <a:p>
            <a:r>
              <a:rPr>
                <a:latin typeface="Microsoft YaHei" charset="0"/>
                <a:ea typeface="Microsoft YaHei" charset="0"/>
                <a:cs typeface="Microsoft YaHei" charset="0"/>
              </a:rPr>
              <a:t>第二节</a:t>
            </a:r>
          </a:p>
        </p:txBody>
      </p:sp>
      <p:sp>
        <p:nvSpPr>
          <p:cNvPr id="17" name="网页组成"/>
          <p:cNvSpPr/>
          <p:nvPr/>
        </p:nvSpPr>
        <p:spPr>
          <a:xfrm>
            <a:off x="2801936" y="2730499"/>
            <a:ext cx="1179165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latin typeface="汉仪中等线简"/>
                <a:ea typeface="汉仪中等线简"/>
                <a:cs typeface="汉仪中等线简"/>
                <a:sym typeface="汉仪中等线简"/>
              </a:defRPr>
            </a:lvl1pPr>
          </a:lstStyle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什么是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ES6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文件结构"/>
          <p:cNvSpPr/>
          <p:nvPr/>
        </p:nvSpPr>
        <p:spPr>
          <a:xfrm>
            <a:off x="2800800" y="3333749"/>
            <a:ext cx="1663272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latin typeface="汉仪中等线简"/>
                <a:ea typeface="汉仪中等线简"/>
                <a:cs typeface="汉仪中等线简"/>
                <a:sym typeface="汉仪中等线简"/>
              </a:defRPr>
            </a:lvl1pPr>
          </a:lstStyle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const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命令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"/>
          <p:cNvSpPr/>
          <p:nvPr/>
        </p:nvSpPr>
        <p:spPr>
          <a:xfrm>
            <a:off x="1295399" y="3979226"/>
            <a:ext cx="1377953" cy="395290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/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HTML文件"/>
          <p:cNvSpPr/>
          <p:nvPr/>
        </p:nvSpPr>
        <p:spPr>
          <a:xfrm>
            <a:off x="2801936" y="3977640"/>
            <a:ext cx="147732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latin typeface="汉仪中等线简"/>
                <a:ea typeface="汉仪中等线简"/>
                <a:cs typeface="汉仪中等线简"/>
                <a:sym typeface="汉仪中等线简"/>
              </a:defRPr>
            </a:lvl1pPr>
          </a:lstStyle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变量解构赋值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第三节"/>
          <p:cNvSpPr/>
          <p:nvPr/>
        </p:nvSpPr>
        <p:spPr>
          <a:xfrm>
            <a:off x="1584000" y="4002809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solidFill>
                  <a:srgbClr val="FFFFFF"/>
                </a:solidFill>
                <a:latin typeface="汉仪大宋简"/>
                <a:ea typeface="汉仪大宋简"/>
                <a:cs typeface="汉仪大宋简"/>
                <a:sym typeface="汉仪大宋简"/>
              </a:defRPr>
            </a:lvl1pPr>
          </a:lstStyle>
          <a:p>
            <a:r>
              <a:rPr dirty="0">
                <a:latin typeface="Microsoft YaHei" charset="0"/>
                <a:ea typeface="Microsoft YaHei" charset="0"/>
                <a:cs typeface="Microsoft YaHei" charset="0"/>
              </a:rPr>
              <a:t>第三节</a:t>
            </a:r>
          </a:p>
        </p:txBody>
      </p:sp>
      <p:sp>
        <p:nvSpPr>
          <p:cNvPr id="22" name="矩形"/>
          <p:cNvSpPr/>
          <p:nvPr/>
        </p:nvSpPr>
        <p:spPr>
          <a:xfrm>
            <a:off x="1278000" y="4630392"/>
            <a:ext cx="1377953" cy="395290"/>
          </a:xfrm>
          <a:prstGeom prst="rect">
            <a:avLst/>
          </a:prstGeom>
          <a:solidFill>
            <a:schemeClr val="accent4"/>
          </a:solidFill>
          <a:ln w="38100">
            <a:solidFill>
              <a:srgbClr val="FFFFFF"/>
            </a:solidFill>
          </a:ln>
          <a:effectLst/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HTML文件"/>
          <p:cNvSpPr/>
          <p:nvPr/>
        </p:nvSpPr>
        <p:spPr>
          <a:xfrm>
            <a:off x="2800800" y="4628806"/>
            <a:ext cx="124649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latin typeface="汉仪中等线简"/>
                <a:ea typeface="汉仪中等线简"/>
                <a:cs typeface="汉仪中等线简"/>
                <a:sym typeface="汉仪中等线简"/>
              </a:defRPr>
            </a:lvl1pPr>
          </a:lstStyle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字符串模板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第三节"/>
          <p:cNvSpPr/>
          <p:nvPr/>
        </p:nvSpPr>
        <p:spPr>
          <a:xfrm>
            <a:off x="1584000" y="4653975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solidFill>
                  <a:srgbClr val="FFFFFF"/>
                </a:solidFill>
                <a:latin typeface="汉仪大宋简"/>
                <a:ea typeface="汉仪大宋简"/>
                <a:cs typeface="汉仪大宋简"/>
                <a:sym typeface="汉仪大宋简"/>
              </a:defRPr>
            </a:lvl1pPr>
          </a:lstStyle>
          <a:p>
            <a:r>
              <a:rPr dirty="0" smtClean="0"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四</a:t>
            </a:r>
            <a:r>
              <a:rPr dirty="0" smtClean="0">
                <a:latin typeface="Microsoft YaHei" charset="0"/>
                <a:ea typeface="Microsoft YaHei" charset="0"/>
                <a:cs typeface="Microsoft YaHei" charset="0"/>
              </a:rPr>
              <a:t>节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"/>
          <p:cNvSpPr/>
          <p:nvPr/>
        </p:nvSpPr>
        <p:spPr>
          <a:xfrm>
            <a:off x="1278000" y="5212283"/>
            <a:ext cx="1377953" cy="3952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FFFFFF"/>
            </a:solidFill>
          </a:ln>
          <a:effectLst/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HTML文件"/>
          <p:cNvSpPr/>
          <p:nvPr/>
        </p:nvSpPr>
        <p:spPr>
          <a:xfrm>
            <a:off x="2800800" y="5210697"/>
            <a:ext cx="101565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latin typeface="汉仪中等线简"/>
                <a:ea typeface="汉仪中等线简"/>
                <a:cs typeface="汉仪中等线简"/>
                <a:sym typeface="汉仪中等线简"/>
              </a:defRPr>
            </a:lvl1pPr>
          </a:lstStyle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复制数组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第三节"/>
          <p:cNvSpPr/>
          <p:nvPr/>
        </p:nvSpPr>
        <p:spPr>
          <a:xfrm>
            <a:off x="1584000" y="5235866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solidFill>
                  <a:srgbClr val="FFFFFF"/>
                </a:solidFill>
                <a:latin typeface="汉仪大宋简"/>
                <a:ea typeface="汉仪大宋简"/>
                <a:cs typeface="汉仪大宋简"/>
                <a:sym typeface="汉仪大宋简"/>
              </a:defRPr>
            </a:lvl1pPr>
          </a:lstStyle>
          <a:p>
            <a:r>
              <a:rPr dirty="0" smtClean="0"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五</a:t>
            </a:r>
            <a:r>
              <a:rPr dirty="0" smtClean="0">
                <a:latin typeface="Microsoft YaHei" charset="0"/>
                <a:ea typeface="Microsoft YaHei" charset="0"/>
                <a:cs typeface="Microsoft YaHei" charset="0"/>
              </a:rPr>
              <a:t>节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矩形"/>
          <p:cNvSpPr/>
          <p:nvPr/>
        </p:nvSpPr>
        <p:spPr>
          <a:xfrm>
            <a:off x="1248189" y="5792588"/>
            <a:ext cx="1377953" cy="395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FFFFFF"/>
            </a:solidFill>
          </a:ln>
          <a:effectLst/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HTML文件"/>
          <p:cNvSpPr/>
          <p:nvPr/>
        </p:nvSpPr>
        <p:spPr>
          <a:xfrm>
            <a:off x="2770989" y="5791002"/>
            <a:ext cx="123527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latin typeface="汉仪中等线简"/>
                <a:ea typeface="汉仪中等线简"/>
                <a:cs typeface="汉仪中等线简"/>
                <a:sym typeface="汉仪中等线简"/>
              </a:defRPr>
            </a:lvl1pPr>
          </a:lstStyle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for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of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循环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第三节"/>
          <p:cNvSpPr/>
          <p:nvPr/>
        </p:nvSpPr>
        <p:spPr>
          <a:xfrm>
            <a:off x="1554189" y="5816171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solidFill>
                  <a:srgbClr val="FFFFFF"/>
                </a:solidFill>
                <a:latin typeface="汉仪大宋简"/>
                <a:ea typeface="汉仪大宋简"/>
                <a:cs typeface="汉仪大宋简"/>
                <a:sym typeface="汉仪大宋简"/>
              </a:defRPr>
            </a:lvl1pPr>
          </a:lstStyle>
          <a:p>
            <a:r>
              <a:rPr dirty="0" smtClean="0"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六</a:t>
            </a:r>
            <a:r>
              <a:rPr dirty="0" smtClean="0">
                <a:latin typeface="Microsoft YaHei" charset="0"/>
                <a:ea typeface="Microsoft YaHei" charset="0"/>
                <a:cs typeface="Microsoft YaHei" charset="0"/>
              </a:rPr>
              <a:t>节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"/>
          <p:cNvSpPr/>
          <p:nvPr/>
        </p:nvSpPr>
        <p:spPr>
          <a:xfrm>
            <a:off x="4279259" y="5761683"/>
            <a:ext cx="1377953" cy="395290"/>
          </a:xfrm>
          <a:prstGeom prst="rect">
            <a:avLst/>
          </a:prstGeom>
          <a:solidFill>
            <a:schemeClr val="tx2"/>
          </a:solidFill>
          <a:ln w="38100">
            <a:solidFill>
              <a:srgbClr val="FFFFFF"/>
            </a:solidFill>
          </a:ln>
          <a:effectLst/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HTML文件"/>
          <p:cNvSpPr/>
          <p:nvPr/>
        </p:nvSpPr>
        <p:spPr>
          <a:xfrm>
            <a:off x="5802059" y="5760097"/>
            <a:ext cx="58445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latin typeface="汉仪中等线简"/>
                <a:ea typeface="汉仪中等线简"/>
                <a:cs typeface="汉仪中等线简"/>
                <a:sym typeface="汉仪中等线简"/>
              </a:defRPr>
            </a:lvl1pPr>
          </a:lstStyle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map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第三节"/>
          <p:cNvSpPr/>
          <p:nvPr/>
        </p:nvSpPr>
        <p:spPr>
          <a:xfrm>
            <a:off x="4585259" y="5785266"/>
            <a:ext cx="7848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63600">
              <a:defRPr sz="1800">
                <a:solidFill>
                  <a:srgbClr val="FFFFFF"/>
                </a:solidFill>
                <a:latin typeface="汉仪大宋简"/>
                <a:ea typeface="汉仪大宋简"/>
                <a:cs typeface="汉仪大宋简"/>
                <a:sym typeface="汉仪大宋简"/>
              </a:defRPr>
            </a:lvl1pPr>
          </a:lstStyle>
          <a:p>
            <a:r>
              <a:rPr dirty="0" smtClean="0"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七</a:t>
            </a:r>
            <a:r>
              <a:rPr dirty="0" smtClean="0">
                <a:latin typeface="Microsoft YaHei" charset="0"/>
                <a:ea typeface="Microsoft YaHei" charset="0"/>
                <a:cs typeface="Microsoft YaHei" charset="0"/>
              </a:rPr>
              <a:t>节</a:t>
            </a:r>
            <a:endParaRPr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14730"/>
            <a:ext cx="166968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解构赋值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2554541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变量解构赋值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7019" y="1530258"/>
            <a:ext cx="8461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ES6 </a:t>
            </a:r>
            <a:r>
              <a:rPr lang="zh-CN" altLang="en-US" dirty="0">
                <a:latin typeface="Microsoft YaHei" charset="0"/>
              </a:rPr>
              <a:t>允许按照一定模式，从数组和对象中提取值，对变量进行赋值，这被称为解构（</a:t>
            </a:r>
            <a:r>
              <a:rPr lang="en-US" altLang="zh-CN" dirty="0" err="1">
                <a:latin typeface="Microsoft YaHei" charset="0"/>
              </a:rPr>
              <a:t>Destructuring</a:t>
            </a:r>
            <a:r>
              <a:rPr lang="zh-CN" altLang="en-US" dirty="0">
                <a:latin typeface="Microsoft YaHei" charset="0"/>
              </a:rPr>
              <a:t>）。</a:t>
            </a:r>
            <a:endParaRPr lang="zh-CN" altLang="en-US" dirty="0"/>
          </a:p>
        </p:txBody>
      </p:sp>
      <p:sp>
        <p:nvSpPr>
          <p:cNvPr id="10" name="为什么要使用盒模型："/>
          <p:cNvSpPr/>
          <p:nvPr/>
        </p:nvSpPr>
        <p:spPr>
          <a:xfrm>
            <a:off x="762576" y="2538730"/>
            <a:ext cx="19774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传统的赋值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1904" y="3177866"/>
            <a:ext cx="2549442" cy="83099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1;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2;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3;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为什么要使用盒模型："/>
          <p:cNvSpPr/>
          <p:nvPr/>
        </p:nvSpPr>
        <p:spPr>
          <a:xfrm>
            <a:off x="762576" y="4186338"/>
            <a:ext cx="158312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ES6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赋值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1904" y="4825474"/>
            <a:ext cx="2549442" cy="33855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pt-B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[a, </a:t>
            </a:r>
            <a:r>
              <a:rPr lang="pt-BR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r>
              <a:rPr lang="pt-B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pt-BR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lang="pt-B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 = [1, 2, 3];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7019" y="5460893"/>
            <a:ext cx="8073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Microsoft YaHei" charset="0"/>
              </a:rPr>
              <a:t>可以从数组中提取值，按照对应位置，对变量赋值。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3902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数组解构赋值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2554541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变量解构赋值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576" y="2065062"/>
            <a:ext cx="4973987" cy="280076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[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foo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[[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],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baz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]] = [1, [[2], 3]];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foo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1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2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baz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3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 [ , , third] = ["foo", "bar", "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baz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"];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third // "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baz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pt-BR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pt-B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[</a:t>
            </a:r>
            <a:r>
              <a:rPr lang="pt-BR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</a:t>
            </a:r>
            <a:r>
              <a:rPr lang="pt-B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, </a:t>
            </a:r>
            <a:r>
              <a:rPr lang="pt-BR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y</a:t>
            </a:r>
            <a:r>
              <a:rPr lang="pt-B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 = [1, 2, 3];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1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y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37049" y="1136808"/>
            <a:ext cx="4973987" cy="206210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 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[head, ...tail] = [1, 2, 3, 4];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head // 1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tail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[2, 3, 4]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[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y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...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z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 = ['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'];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y // undefined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z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[]</a:t>
            </a:r>
          </a:p>
        </p:txBody>
      </p:sp>
    </p:spTree>
    <p:extLst>
      <p:ext uri="{BB962C8B-B14F-4D97-AF65-F5344CB8AC3E}">
        <p14:creationId xmlns:p14="http://schemas.microsoft.com/office/powerpoint/2010/main" val="192567061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14730"/>
            <a:ext cx="166968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解构失败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2554541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变量解构赋值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1854" y="2225429"/>
            <a:ext cx="4973987" cy="5847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[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foo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 = [];</a:t>
            </a:r>
          </a:p>
          <a:p>
            <a:r>
              <a:rPr lang="pt-BR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pt-B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[bar, </a:t>
            </a:r>
            <a:r>
              <a:rPr lang="pt-BR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foo</a:t>
            </a:r>
            <a:r>
              <a:rPr lang="pt-B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 = [1];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576" y="3559242"/>
            <a:ext cx="720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如果解构不成功，变量的值就等于</a:t>
            </a:r>
            <a:r>
              <a:rPr lang="en-US" altLang="zh-CN" dirty="0">
                <a:latin typeface="Microsoft YaHei" charset="0"/>
              </a:rPr>
              <a:t>undefined</a:t>
            </a:r>
            <a:r>
              <a:rPr lang="zh-CN" altLang="en-US" dirty="0">
                <a:latin typeface="Microsoft YaHei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4758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14730"/>
            <a:ext cx="136190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默认值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2554541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变量解构赋值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0497" y="2420469"/>
            <a:ext cx="4973987" cy="15696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[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foo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true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 = [];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foo // true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[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y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‘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’]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[‘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’];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='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',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y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='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[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y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‘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’]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 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[‘</a:t>
            </a:r>
            <a:r>
              <a:rPr lang="mr-IN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’,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undefined</a:t>
            </a:r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];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='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',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y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='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</a:t>
            </a:r>
          </a:p>
        </p:txBody>
      </p:sp>
      <p:sp>
        <p:nvSpPr>
          <p:cNvPr id="3" name="矩形 2"/>
          <p:cNvSpPr/>
          <p:nvPr/>
        </p:nvSpPr>
        <p:spPr>
          <a:xfrm>
            <a:off x="920497" y="166797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Microsoft YaHei" charset="0"/>
              </a:rPr>
              <a:t>解构赋值允许指定默认值。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4913" y="4397863"/>
            <a:ext cx="81389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如果一个数组成员是</a:t>
            </a:r>
            <a:r>
              <a:rPr lang="en-US" altLang="zh-CN" dirty="0">
                <a:latin typeface="Microsoft YaHei" charset="0"/>
              </a:rPr>
              <a:t>null</a:t>
            </a:r>
            <a:r>
              <a:rPr lang="zh-CN" altLang="en-US" dirty="0">
                <a:latin typeface="Microsoft YaHei" charset="0"/>
              </a:rPr>
              <a:t>，默认值就不会生效，因为</a:t>
            </a:r>
            <a:r>
              <a:rPr lang="en-US" altLang="zh-CN" dirty="0">
                <a:latin typeface="Microsoft YaHei" charset="0"/>
              </a:rPr>
              <a:t>null</a:t>
            </a:r>
            <a:r>
              <a:rPr lang="zh-CN" altLang="en-US" dirty="0">
                <a:latin typeface="Microsoft YaHei" charset="0"/>
              </a:rPr>
              <a:t>不严格等于</a:t>
            </a:r>
            <a:r>
              <a:rPr lang="en-US" altLang="zh-CN" dirty="0">
                <a:latin typeface="Microsoft YaHei" charset="0"/>
              </a:rPr>
              <a:t>undefined</a:t>
            </a:r>
            <a:r>
              <a:rPr lang="zh-CN" altLang="en-US" dirty="0">
                <a:latin typeface="Microsoft YaHei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51588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14730"/>
            <a:ext cx="228523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对象解构赋值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2554541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变量解构赋值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56024" y="2552051"/>
            <a:ext cx="4973987" cy="15696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{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foo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} = {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foo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aaa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",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bbb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 };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foo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aaa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bbb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{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baz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} = {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foo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aaa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",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bbb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 };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baz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undefined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0497" y="1667974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解构不仅可以用于数组，还可以用于对象。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20497" y="4401278"/>
            <a:ext cx="8098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对象的解构与数组有一个重要的不同。数组的元素是按次序排列的，变量的取值由它的位置决定；而对象的属性没有次序，变量必须与属性同名，才能取到正确的值。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172920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14730"/>
            <a:ext cx="320856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变量名和属性不一致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2554541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变量解构赋值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2896" y="1898807"/>
            <a:ext cx="4973987" cy="181588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NL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{ </a:t>
            </a:r>
            <a:r>
              <a:rPr lang="nl-NL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foo</a:t>
            </a:r>
            <a:r>
              <a:rPr lang="nl-NL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</a:t>
            </a:r>
            <a:r>
              <a:rPr lang="nl-NL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baz</a:t>
            </a:r>
            <a:r>
              <a:rPr lang="nl-NL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} = { </a:t>
            </a:r>
            <a:r>
              <a:rPr lang="nl-NL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foo</a:t>
            </a:r>
            <a:r>
              <a:rPr lang="nl-NL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'</a:t>
            </a:r>
            <a:r>
              <a:rPr lang="nl-NL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aaa</a:t>
            </a:r>
            <a:r>
              <a:rPr lang="nl-NL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', bar: '</a:t>
            </a:r>
            <a:r>
              <a:rPr lang="nl-NL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bbb</a:t>
            </a:r>
            <a:r>
              <a:rPr lang="nl-NL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 };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baz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aaa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obj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{ first: 'hello', last: 'world' };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 { first: f, last: l } =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obj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'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hello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'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world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</a:t>
            </a:r>
          </a:p>
        </p:txBody>
      </p:sp>
      <p:sp>
        <p:nvSpPr>
          <p:cNvPr id="4" name="矩形 3"/>
          <p:cNvSpPr/>
          <p:nvPr/>
        </p:nvSpPr>
        <p:spPr>
          <a:xfrm>
            <a:off x="945571" y="4137105"/>
            <a:ext cx="8115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foo</a:t>
            </a:r>
            <a:r>
              <a:rPr lang="zh-CN" altLang="en-US" dirty="0">
                <a:latin typeface="Microsoft YaHei" charset="0"/>
              </a:rPr>
              <a:t>是匹配的模式，</a:t>
            </a:r>
            <a:r>
              <a:rPr lang="en-US" altLang="zh-CN" dirty="0" err="1">
                <a:latin typeface="Microsoft YaHei" charset="0"/>
              </a:rPr>
              <a:t>baz</a:t>
            </a:r>
            <a:r>
              <a:rPr lang="zh-CN" altLang="en-US" dirty="0">
                <a:latin typeface="Microsoft YaHei" charset="0"/>
              </a:rPr>
              <a:t>才是变量。真正被赋值的是变量</a:t>
            </a:r>
            <a:r>
              <a:rPr lang="en-US" altLang="zh-CN" dirty="0" err="1">
                <a:latin typeface="Microsoft YaHei" charset="0"/>
              </a:rPr>
              <a:t>baz</a:t>
            </a:r>
            <a:r>
              <a:rPr lang="zh-CN" altLang="en-US" dirty="0">
                <a:latin typeface="Microsoft YaHei" charset="0"/>
              </a:rPr>
              <a:t>，而不是模式</a:t>
            </a:r>
            <a:r>
              <a:rPr lang="en-US" altLang="zh-CN" dirty="0">
                <a:latin typeface="Microsoft YaHei" charset="0"/>
              </a:rPr>
              <a:t>foo</a:t>
            </a:r>
            <a:r>
              <a:rPr lang="zh-CN" altLang="en-US" dirty="0">
                <a:latin typeface="Microsoft YaHei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6194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14730"/>
            <a:ext cx="290079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字符串的结构赋值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2554541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变量解构赋值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5570" y="2321222"/>
            <a:ext cx="4973987" cy="15696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[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 = '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hello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h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</a:p>
        </p:txBody>
      </p:sp>
      <p:sp>
        <p:nvSpPr>
          <p:cNvPr id="2" name="矩形 1"/>
          <p:cNvSpPr/>
          <p:nvPr/>
        </p:nvSpPr>
        <p:spPr>
          <a:xfrm>
            <a:off x="945570" y="1483308"/>
            <a:ext cx="8115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字符串也可以解构赋值。这是因为此时，字符串被转换成了一个类似数组的对象。</a:t>
            </a:r>
            <a:endParaRPr lang="zh-CN" altLang="en-US" dirty="0"/>
          </a:p>
        </p:txBody>
      </p:sp>
      <p:sp>
        <p:nvSpPr>
          <p:cNvPr id="7" name="为什么要使用盒模型："/>
          <p:cNvSpPr/>
          <p:nvPr/>
        </p:nvSpPr>
        <p:spPr>
          <a:xfrm>
            <a:off x="762576" y="4003479"/>
            <a:ext cx="166968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长度解构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5569" y="4577738"/>
            <a:ext cx="4973987" cy="5847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 {length :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len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 = 'hello';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5</a:t>
            </a:r>
          </a:p>
        </p:txBody>
      </p:sp>
      <p:sp>
        <p:nvSpPr>
          <p:cNvPr id="3" name="矩形 2"/>
          <p:cNvSpPr/>
          <p:nvPr/>
        </p:nvSpPr>
        <p:spPr>
          <a:xfrm>
            <a:off x="945569" y="5276671"/>
            <a:ext cx="7976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类似数组的对象都有一个</a:t>
            </a:r>
            <a:r>
              <a:rPr lang="en-US" altLang="zh-CN" dirty="0">
                <a:latin typeface="Microsoft YaHei" charset="0"/>
              </a:rPr>
              <a:t>length</a:t>
            </a:r>
            <a:r>
              <a:rPr lang="zh-CN" altLang="en-US" dirty="0">
                <a:latin typeface="Microsoft YaHei" charset="0"/>
              </a:rPr>
              <a:t>属性，因此还可以对这个属性解构赋值。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60199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14730"/>
            <a:ext cx="382412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数值和布尔值的结构赋值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2554541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变量解构赋值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5569" y="2448679"/>
            <a:ext cx="4973987" cy="132343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 {</a:t>
            </a:r>
            <a:r>
              <a:rPr lang="nb-NO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toString</a:t>
            </a:r>
            <a:r>
              <a:rPr lang="nb-NO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s} = 123;</a:t>
            </a:r>
          </a:p>
          <a:p>
            <a:r>
              <a:rPr lang="nb-NO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 === </a:t>
            </a:r>
            <a:r>
              <a:rPr lang="nb-NO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Number.prototype.toString</a:t>
            </a:r>
            <a:r>
              <a:rPr lang="nb-NO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true</a:t>
            </a:r>
          </a:p>
          <a:p>
            <a:endParaRPr lang="nb-NO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nb-NO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let {</a:t>
            </a:r>
            <a:r>
              <a:rPr lang="nb-NO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toString</a:t>
            </a:r>
            <a:r>
              <a:rPr lang="nb-NO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 s} = true;</a:t>
            </a:r>
          </a:p>
          <a:p>
            <a:r>
              <a:rPr lang="nb-NO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 === </a:t>
            </a:r>
            <a:r>
              <a:rPr lang="nb-NO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Boolean.prototype.toString</a:t>
            </a:r>
            <a:r>
              <a:rPr lang="nb-NO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// true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5569" y="1582941"/>
            <a:ext cx="8752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解构赋值时，如果等号右边是数值和布尔值，则会先转为对象。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5569" y="4176191"/>
            <a:ext cx="8032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数值和布尔值的包装对象都有</a:t>
            </a:r>
            <a:r>
              <a:rPr lang="en-US" altLang="zh-CN" dirty="0" err="1">
                <a:latin typeface="Microsoft YaHei" charset="0"/>
              </a:rPr>
              <a:t>toString</a:t>
            </a:r>
            <a:r>
              <a:rPr lang="zh-CN" altLang="en-US" dirty="0">
                <a:latin typeface="Microsoft YaHei" charset="0"/>
              </a:rPr>
              <a:t>属性，因此变量</a:t>
            </a:r>
            <a:r>
              <a:rPr lang="en-US" altLang="zh-CN" dirty="0">
                <a:latin typeface="Microsoft YaHei" charset="0"/>
              </a:rPr>
              <a:t>s</a:t>
            </a:r>
            <a:r>
              <a:rPr lang="zh-CN" altLang="en-US" dirty="0">
                <a:latin typeface="Microsoft YaHei" charset="0"/>
              </a:rPr>
              <a:t>都能取到值。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42264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14730"/>
            <a:ext cx="320856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函数参数的结构赋值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2554541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变量解构赋值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1097" y="2448679"/>
            <a:ext cx="4973987" cy="132343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function add([x, y]){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return x + y;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add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([1, 2]); // 3</a:t>
            </a:r>
          </a:p>
        </p:txBody>
      </p:sp>
      <p:sp>
        <p:nvSpPr>
          <p:cNvPr id="2" name="矩形 1"/>
          <p:cNvSpPr/>
          <p:nvPr/>
        </p:nvSpPr>
        <p:spPr>
          <a:xfrm>
            <a:off x="945569" y="1582941"/>
            <a:ext cx="8752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函数的参数也可以使用解构赋值。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45569" y="4176191"/>
            <a:ext cx="81291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函数</a:t>
            </a:r>
            <a:r>
              <a:rPr lang="en-US" altLang="zh-CN" dirty="0">
                <a:latin typeface="Microsoft YaHei" charset="0"/>
              </a:rPr>
              <a:t>add</a:t>
            </a:r>
            <a:r>
              <a:rPr lang="zh-CN" altLang="en-US" dirty="0">
                <a:latin typeface="Microsoft YaHei" charset="0"/>
              </a:rPr>
              <a:t>的参数表面上是一个数组，但在传入参数的那一刻，数组参数就被解构成变量</a:t>
            </a:r>
            <a:r>
              <a:rPr lang="en-US" altLang="zh-CN" dirty="0">
                <a:latin typeface="Microsoft YaHei" charset="0"/>
              </a:rPr>
              <a:t>x</a:t>
            </a:r>
            <a:r>
              <a:rPr lang="zh-CN" altLang="en-US" dirty="0">
                <a:latin typeface="Microsoft YaHei" charset="0"/>
              </a:rPr>
              <a:t>和</a:t>
            </a:r>
            <a:r>
              <a:rPr lang="en-US" altLang="zh-CN" dirty="0">
                <a:latin typeface="Microsoft YaHei" charset="0"/>
              </a:rPr>
              <a:t>y</a:t>
            </a:r>
            <a:r>
              <a:rPr lang="zh-CN" altLang="en-US" dirty="0">
                <a:latin typeface="Microsoft YaHei" charset="0"/>
              </a:rPr>
              <a:t>。对于函数内部的代码来说，它们能感受到的参数就是</a:t>
            </a:r>
            <a:r>
              <a:rPr lang="en-US" altLang="zh-CN" dirty="0">
                <a:latin typeface="Microsoft YaHei" charset="0"/>
              </a:rPr>
              <a:t>x</a:t>
            </a:r>
            <a:r>
              <a:rPr lang="zh-CN" altLang="en-US" dirty="0">
                <a:latin typeface="Microsoft YaHei" charset="0"/>
              </a:rPr>
              <a:t>和</a:t>
            </a:r>
            <a:r>
              <a:rPr lang="en-US" altLang="zh-CN" dirty="0">
                <a:latin typeface="Microsoft YaHei" charset="0"/>
              </a:rPr>
              <a:t>y</a:t>
            </a:r>
            <a:r>
              <a:rPr lang="zh-CN" altLang="en-US" dirty="0">
                <a:latin typeface="Microsoft YaHei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33764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6"/>
          <p:cNvSpPr/>
          <p:nvPr/>
        </p:nvSpPr>
        <p:spPr>
          <a:xfrm>
            <a:off x="652779" y="7543"/>
            <a:ext cx="2144173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字符串模板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678939"/>
            <a:ext cx="96012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0" dirty="0" smtClean="0">
                <a:solidFill>
                  <a:srgbClr val="24599B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字符串模板</a:t>
            </a:r>
            <a:endParaRPr lang="zh-CN" altLang="en-US" sz="8000" dirty="0">
              <a:solidFill>
                <a:srgbClr val="24599B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5499734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6"/>
          <p:cNvSpPr/>
          <p:nvPr/>
        </p:nvSpPr>
        <p:spPr>
          <a:xfrm>
            <a:off x="652779" y="7543"/>
            <a:ext cx="161678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ES6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简介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595812"/>
            <a:ext cx="96012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800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ES6</a:t>
            </a:r>
            <a:r>
              <a:rPr lang="zh-CN" altLang="en-US" sz="800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简介</a:t>
            </a:r>
            <a:endParaRPr lang="zh-CN" altLang="en-US" sz="8000" dirty="0">
              <a:solidFill>
                <a:srgbClr val="24599B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1178194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259301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传统字符串拼接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2144173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字符串模板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5679" y="1672823"/>
            <a:ext cx="4973987" cy="206210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s1 = '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快乐童年放飞希望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^_^';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s2 = '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国家主席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^_^';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'2013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年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月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29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日，中共中央总书记、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'+s2+'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、中央军委主席习近平在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'+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北京市少年宫参加“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'+s1+'”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主题队日活动。这是习近平在和孩子们谈对环保的认识和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'+'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理解。新华社记者李学仁摄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为什么要使用盒模型："/>
          <p:cNvSpPr/>
          <p:nvPr/>
        </p:nvSpPr>
        <p:spPr>
          <a:xfrm>
            <a:off x="762576" y="3985427"/>
            <a:ext cx="166968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模板写法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96952" y="3985427"/>
            <a:ext cx="4973987" cy="181588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s1 = '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快乐童年放飞希望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^_^';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s2 = '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国家主席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^_^';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`2013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年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月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29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日，中共中央总书记、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${s2}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、中央军委主席习近平在北京市少年宫参加“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${s1}”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主题队日活动。这是习近平在和孩子们谈对环保的认识和理解。 新华社记者李学仁摄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`;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document.write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7641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复制数组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678939"/>
            <a:ext cx="96012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8000" dirty="0" smtClean="0">
                <a:solidFill>
                  <a:srgbClr val="24599B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复制数组</a:t>
            </a:r>
            <a:endParaRPr lang="zh-CN" altLang="en-US" sz="8000" dirty="0">
              <a:solidFill>
                <a:srgbClr val="24599B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8430283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136190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浅拷贝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复制数组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2584" y="2504222"/>
            <a:ext cx="5842642" cy="10772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arr1 = [1, 2, 3];</a:t>
            </a:r>
          </a:p>
          <a:p>
            <a:r>
              <a:rPr lang="pt-BR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 arr2 = arr1;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arr2.push(4);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(arr1, arr2);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8375" y="4047661"/>
            <a:ext cx="5805431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arr1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和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arr2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实际操作的是同一块内存区域。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8375" y="1654145"/>
            <a:ext cx="8502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数组的浅拷贝，引用之间的拷贝，没有实现数组的真正</a:t>
            </a:r>
            <a:r>
              <a:rPr lang="zh-CN" altLang="en-US" dirty="0" smtClean="0">
                <a:latin typeface="Microsoft YaHei" charset="0"/>
              </a:rPr>
              <a:t>复制。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84350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259301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深拷贝传统做法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复制数组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1021" y="1981937"/>
            <a:ext cx="5842642" cy="280076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arr1 = [1,2,3];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arr2 = [];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通过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for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循环遍历之后将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arr1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数组的每一项赋值给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arr2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数组的每一项， 就实现了数组的深拷贝，这时候我再去操作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arr2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的数组的时候，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arr1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就不会受影响了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for(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=0;i&lt;arr1.length;i++){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  arr2[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 = arr1[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数组尾部添加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arr2.push(4);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(arr1,arr2);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7520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250645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ES6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实现深拷贝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733804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复制数组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6439" y="1947209"/>
            <a:ext cx="5842642" cy="132343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arr1 = [1,2,3];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arr2 =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Array.from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(arr1);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数组尾部添加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arr2.push(100);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(arr1,arr2);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6439" y="3699901"/>
            <a:ext cx="5842642" cy="15696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arr1 = [1,2,3];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超引用拷贝数组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arr2 = [...arr1];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数组尾部添加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arr2.push(1000);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(arr1,arr2);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093319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6"/>
          <p:cNvSpPr/>
          <p:nvPr/>
        </p:nvSpPr>
        <p:spPr>
          <a:xfrm>
            <a:off x="652779" y="7543"/>
            <a:ext cx="2056008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for-of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循环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678939"/>
            <a:ext cx="96012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8000" dirty="0" smtClean="0">
                <a:solidFill>
                  <a:srgbClr val="24599B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for-of</a:t>
            </a:r>
            <a:r>
              <a:rPr lang="zh-CN" altLang="en-US" sz="8000" dirty="0" smtClean="0">
                <a:solidFill>
                  <a:srgbClr val="24599B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循环</a:t>
            </a:r>
            <a:endParaRPr lang="zh-CN" altLang="en-US" sz="8000" dirty="0">
              <a:solidFill>
                <a:srgbClr val="24599B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391110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250645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ES6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实现深拷贝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652051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for-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循环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8727" y="1981937"/>
            <a:ext cx="8441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ES6 </a:t>
            </a:r>
            <a:r>
              <a:rPr lang="zh-CN" altLang="en-US" dirty="0">
                <a:latin typeface="Microsoft YaHei" charset="0"/>
              </a:rPr>
              <a:t>借鉴 </a:t>
            </a:r>
            <a:r>
              <a:rPr lang="en-US" altLang="zh-CN" dirty="0">
                <a:latin typeface="Microsoft YaHei" charset="0"/>
              </a:rPr>
              <a:t>C++</a:t>
            </a:r>
            <a:r>
              <a:rPr lang="zh-CN" altLang="en-US" dirty="0">
                <a:latin typeface="Microsoft YaHei" charset="0"/>
              </a:rPr>
              <a:t>、</a:t>
            </a:r>
            <a:r>
              <a:rPr lang="en-US" altLang="zh-CN" dirty="0">
                <a:latin typeface="Microsoft YaHei" charset="0"/>
              </a:rPr>
              <a:t>Java</a:t>
            </a:r>
            <a:r>
              <a:rPr lang="zh-CN" altLang="en-US" dirty="0">
                <a:latin typeface="Microsoft YaHei" charset="0"/>
              </a:rPr>
              <a:t>、</a:t>
            </a:r>
            <a:r>
              <a:rPr lang="en-US" altLang="zh-CN" dirty="0">
                <a:latin typeface="Microsoft YaHei" charset="0"/>
              </a:rPr>
              <a:t>C# </a:t>
            </a:r>
            <a:r>
              <a:rPr lang="zh-CN" altLang="en-US" dirty="0">
                <a:latin typeface="Microsoft YaHei" charset="0"/>
              </a:rPr>
              <a:t>和 </a:t>
            </a:r>
            <a:r>
              <a:rPr lang="en-US" altLang="zh-CN" dirty="0">
                <a:latin typeface="Microsoft YaHei" charset="0"/>
              </a:rPr>
              <a:t>Python </a:t>
            </a:r>
            <a:r>
              <a:rPr lang="zh-CN" altLang="en-US" dirty="0">
                <a:latin typeface="Microsoft YaHei" charset="0"/>
              </a:rPr>
              <a:t>语言，引入了</a:t>
            </a:r>
            <a:r>
              <a:rPr lang="en-US" altLang="zh-CN" dirty="0">
                <a:latin typeface="Microsoft YaHei" charset="0"/>
              </a:rPr>
              <a:t>for...of</a:t>
            </a:r>
            <a:r>
              <a:rPr lang="zh-CN" altLang="en-US" dirty="0">
                <a:latin typeface="Microsoft YaHei" charset="0"/>
              </a:rPr>
              <a:t>循环，作为遍历所有数据结构的统一的方法。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68727" y="3276915"/>
            <a:ext cx="8441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for...of</a:t>
            </a:r>
            <a:r>
              <a:rPr lang="zh-CN" altLang="en-US" dirty="0">
                <a:latin typeface="Microsoft YaHei" charset="0"/>
              </a:rPr>
              <a:t>循环可以使用的范围包括数组、</a:t>
            </a:r>
            <a:r>
              <a:rPr lang="en-US" altLang="zh-CN" dirty="0">
                <a:latin typeface="Microsoft YaHei" charset="0"/>
              </a:rPr>
              <a:t>Set </a:t>
            </a:r>
            <a:r>
              <a:rPr lang="zh-CN" altLang="en-US" dirty="0">
                <a:latin typeface="Microsoft YaHei" charset="0"/>
              </a:rPr>
              <a:t>和 </a:t>
            </a:r>
            <a:r>
              <a:rPr lang="en-US" altLang="zh-CN" dirty="0">
                <a:latin typeface="Microsoft YaHei" charset="0"/>
              </a:rPr>
              <a:t>Map </a:t>
            </a:r>
            <a:r>
              <a:rPr lang="zh-CN" altLang="en-US" dirty="0">
                <a:latin typeface="Microsoft YaHei" charset="0"/>
              </a:rPr>
              <a:t>结构、某些类似数组的对象（比如</a:t>
            </a:r>
            <a:r>
              <a:rPr lang="en-US" altLang="zh-CN" dirty="0">
                <a:latin typeface="Microsoft YaHei" charset="0"/>
              </a:rPr>
              <a:t>arguments</a:t>
            </a:r>
            <a:r>
              <a:rPr lang="zh-CN" altLang="en-US" dirty="0">
                <a:latin typeface="Microsoft YaHei" charset="0"/>
              </a:rPr>
              <a:t>对象、</a:t>
            </a:r>
            <a:r>
              <a:rPr lang="en-US" altLang="zh-CN" dirty="0">
                <a:latin typeface="Microsoft YaHei" charset="0"/>
              </a:rPr>
              <a:t>DOM </a:t>
            </a:r>
            <a:r>
              <a:rPr lang="en-US" altLang="zh-CN" dirty="0" err="1">
                <a:latin typeface="Microsoft YaHei" charset="0"/>
              </a:rPr>
              <a:t>NodeList</a:t>
            </a:r>
            <a:r>
              <a:rPr lang="en-US" altLang="zh-CN" dirty="0">
                <a:latin typeface="Microsoft YaHei" charset="0"/>
              </a:rPr>
              <a:t> </a:t>
            </a:r>
            <a:r>
              <a:rPr lang="zh-CN" altLang="en-US" dirty="0">
                <a:latin typeface="Microsoft YaHei" charset="0"/>
              </a:rPr>
              <a:t>对象）、后文的 </a:t>
            </a:r>
            <a:r>
              <a:rPr lang="en-US" altLang="zh-CN" dirty="0">
                <a:latin typeface="Microsoft YaHei" charset="0"/>
              </a:rPr>
              <a:t>Generator </a:t>
            </a:r>
            <a:r>
              <a:rPr lang="zh-CN" altLang="en-US" dirty="0">
                <a:latin typeface="Microsoft YaHei" charset="0"/>
              </a:rPr>
              <a:t>对象，以及字符串。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9418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166968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遍历数组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652051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for-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循环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6439" y="1947209"/>
            <a:ext cx="5842642" cy="329320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['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红楼梦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','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西游记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','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三国演义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','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水浒传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','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金瓶梅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'];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只循环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key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for(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key of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arr.keys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()){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(key);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只循环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value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，注意数组是没有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.values()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for(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value of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){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(value);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循环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key,value</a:t>
            </a:r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for(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[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key,value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 of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arr.entries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()){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key,value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6708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304987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b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for</a:t>
            </a:r>
            <a:r>
              <a:rPr lang="zh-CN" altLang="en-US" b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b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in</a:t>
            </a:r>
            <a:r>
              <a:rPr lang="zh-CN" altLang="en-US" b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 和</a:t>
            </a:r>
            <a:r>
              <a:rPr lang="en-US" altLang="zh-CN" b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for</a:t>
            </a:r>
            <a:r>
              <a:rPr lang="zh-CN" altLang="en-US" b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b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of</a:t>
            </a:r>
            <a:r>
              <a:rPr lang="zh-CN" altLang="en-US" b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区别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1652051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for-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循环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6439" y="1947209"/>
            <a:ext cx="5842642" cy="280076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= ['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apple','banana','orange','pear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'];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for(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in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打印出来的就是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数组对应的索引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0 1 2 3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for(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var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of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arr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值打印出来的就是我们想要的数组具体的值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apple banana orange pear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4845" y="4938191"/>
            <a:ext cx="81430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charset="0"/>
              </a:rPr>
              <a:t>for in</a:t>
            </a:r>
            <a:r>
              <a:rPr lang="zh-CN" altLang="en-US" dirty="0">
                <a:solidFill>
                  <a:srgbClr val="FF0000"/>
                </a:solidFill>
                <a:latin typeface="Courier New" charset="0"/>
              </a:rPr>
              <a:t>遍历的是数组的索引（即键名），而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</a:rPr>
              <a:t>for of</a:t>
            </a:r>
            <a:r>
              <a:rPr lang="zh-CN" altLang="en-US" dirty="0">
                <a:solidFill>
                  <a:srgbClr val="FF0000"/>
                </a:solidFill>
                <a:latin typeface="Courier New" charset="0"/>
              </a:rPr>
              <a:t>遍历的是数组元素值。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14772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6"/>
          <p:cNvSpPr/>
          <p:nvPr/>
        </p:nvSpPr>
        <p:spPr>
          <a:xfrm>
            <a:off x="652779" y="7543"/>
            <a:ext cx="983599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ap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678939"/>
            <a:ext cx="96012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8000" dirty="0" smtClean="0">
                <a:solidFill>
                  <a:srgbClr val="24599B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Map</a:t>
            </a:r>
            <a:endParaRPr lang="zh-CN" altLang="en-US" sz="8000" dirty="0">
              <a:solidFill>
                <a:srgbClr val="24599B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0518052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6"/>
          <p:cNvSpPr/>
          <p:nvPr/>
        </p:nvSpPr>
        <p:spPr>
          <a:xfrm>
            <a:off x="652779" y="7543"/>
            <a:ext cx="161678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ES6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简介</a:t>
            </a:r>
            <a:endParaRPr lang="zh-CN" altLang="en-US"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为什么要使用盒模型："/>
          <p:cNvSpPr/>
          <p:nvPr/>
        </p:nvSpPr>
        <p:spPr>
          <a:xfrm>
            <a:off x="762576" y="1014730"/>
            <a:ext cx="203997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什么是</a:t>
            </a: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ES6?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576" y="1898807"/>
            <a:ext cx="75085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ECMAScript 6.0</a:t>
            </a:r>
            <a:r>
              <a:rPr lang="zh-CN" altLang="en-US" sz="2000" dirty="0"/>
              <a:t>（以下简称 </a:t>
            </a:r>
            <a:r>
              <a:rPr lang="en-US" altLang="zh-CN" sz="2000" dirty="0"/>
              <a:t>ES6</a:t>
            </a:r>
            <a:r>
              <a:rPr lang="zh-CN" altLang="en-US" sz="2000" dirty="0"/>
              <a:t>）是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语言的下一代标准，已经在</a:t>
            </a:r>
            <a:r>
              <a:rPr lang="en-US" altLang="zh-CN" sz="2000" dirty="0"/>
              <a:t>2015</a:t>
            </a:r>
            <a:r>
              <a:rPr lang="zh-CN" altLang="en-US" sz="2000" dirty="0"/>
              <a:t>年</a:t>
            </a:r>
            <a:r>
              <a:rPr lang="en-US" altLang="zh-CN" sz="2000" dirty="0"/>
              <a:t>6</a:t>
            </a:r>
            <a:r>
              <a:rPr lang="zh-CN" altLang="en-US" sz="2000" dirty="0"/>
              <a:t>月正式发布了。它的目标，是使得 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语言可以用来编写复杂的大型应用程序，成为企业级开发语言。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556" y="3505200"/>
            <a:ext cx="3900625" cy="24701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20303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什么是</a:t>
            </a: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Map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983599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Map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576" y="1747456"/>
            <a:ext cx="83675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ES6 </a:t>
            </a:r>
            <a:r>
              <a:rPr lang="zh-CN" altLang="en-US" dirty="0">
                <a:latin typeface="Microsoft YaHei" charset="0"/>
              </a:rPr>
              <a:t>提供了 </a:t>
            </a:r>
            <a:r>
              <a:rPr lang="en-US" altLang="zh-CN" dirty="0">
                <a:latin typeface="Microsoft YaHei" charset="0"/>
              </a:rPr>
              <a:t>Map </a:t>
            </a:r>
            <a:r>
              <a:rPr lang="zh-CN" altLang="en-US" dirty="0">
                <a:latin typeface="Microsoft YaHei" charset="0"/>
              </a:rPr>
              <a:t>数据结构。它类似于对象，也是键值对的集合，但是“键”的范围不限于字符串，各种类型的值（包括对象）都可以当作键。也就是说，</a:t>
            </a:r>
            <a:r>
              <a:rPr lang="en-US" altLang="zh-CN" dirty="0">
                <a:latin typeface="Microsoft YaHei" charset="0"/>
              </a:rPr>
              <a:t>Object </a:t>
            </a:r>
            <a:r>
              <a:rPr lang="zh-CN" altLang="en-US" dirty="0">
                <a:latin typeface="Microsoft YaHei" charset="0"/>
              </a:rPr>
              <a:t>结构提供了“字符串</a:t>
            </a:r>
            <a:r>
              <a:rPr lang="en-US" altLang="zh-CN" dirty="0">
                <a:latin typeface="Microsoft YaHei" charset="0"/>
              </a:rPr>
              <a:t>—</a:t>
            </a:r>
            <a:r>
              <a:rPr lang="zh-CN" altLang="en-US" dirty="0">
                <a:latin typeface="Microsoft YaHei" charset="0"/>
              </a:rPr>
              <a:t>值”的对应，</a:t>
            </a:r>
            <a:r>
              <a:rPr lang="en-US" altLang="zh-CN" dirty="0">
                <a:latin typeface="Microsoft YaHei" charset="0"/>
              </a:rPr>
              <a:t>Map</a:t>
            </a:r>
            <a:r>
              <a:rPr lang="zh-CN" altLang="en-US" dirty="0">
                <a:latin typeface="Microsoft YaHei" charset="0"/>
              </a:rPr>
              <a:t>结构提供了“值</a:t>
            </a:r>
            <a:r>
              <a:rPr lang="en-US" altLang="zh-CN" dirty="0">
                <a:latin typeface="Microsoft YaHei" charset="0"/>
              </a:rPr>
              <a:t>—</a:t>
            </a:r>
            <a:r>
              <a:rPr lang="zh-CN" altLang="en-US" dirty="0">
                <a:latin typeface="Microsoft YaHei" charset="0"/>
              </a:rPr>
              <a:t>值”的对应，是一种更完善的 </a:t>
            </a:r>
            <a:r>
              <a:rPr lang="en-US" altLang="zh-CN" dirty="0">
                <a:latin typeface="Microsoft YaHei" charset="0"/>
              </a:rPr>
              <a:t>Hash </a:t>
            </a:r>
            <a:r>
              <a:rPr lang="zh-CN" altLang="en-US" dirty="0">
                <a:latin typeface="Microsoft YaHei" charset="0"/>
              </a:rPr>
              <a:t>结构实现。如果你需要“键值对”的数据结构，</a:t>
            </a:r>
            <a:r>
              <a:rPr lang="en-US" altLang="zh-CN" dirty="0">
                <a:latin typeface="Microsoft YaHei" charset="0"/>
              </a:rPr>
              <a:t>Map </a:t>
            </a:r>
            <a:r>
              <a:rPr lang="zh-CN" altLang="en-US" dirty="0">
                <a:latin typeface="Microsoft YaHei" charset="0"/>
              </a:rPr>
              <a:t>比 </a:t>
            </a:r>
            <a:r>
              <a:rPr lang="en-US" altLang="zh-CN" dirty="0">
                <a:latin typeface="Microsoft YaHei" charset="0"/>
              </a:rPr>
              <a:t>Object </a:t>
            </a:r>
            <a:r>
              <a:rPr lang="zh-CN" altLang="en-US" dirty="0">
                <a:latin typeface="Microsoft YaHei" charset="0"/>
              </a:rPr>
              <a:t>更合适。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3236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87138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set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983599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Map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5572" y="1859159"/>
            <a:ext cx="8239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set</a:t>
            </a:r>
            <a:r>
              <a:rPr lang="zh-CN" altLang="en-US" dirty="0">
                <a:latin typeface="Microsoft YaHei" charset="0"/>
              </a:rPr>
              <a:t>方法设置键名</a:t>
            </a:r>
            <a:r>
              <a:rPr lang="en-US" altLang="zh-CN" dirty="0">
                <a:latin typeface="Microsoft YaHei" charset="0"/>
              </a:rPr>
              <a:t>key</a:t>
            </a:r>
            <a:r>
              <a:rPr lang="zh-CN" altLang="en-US" dirty="0">
                <a:latin typeface="Microsoft YaHei" charset="0"/>
              </a:rPr>
              <a:t>对应的键值为</a:t>
            </a:r>
            <a:r>
              <a:rPr lang="en-US" altLang="zh-CN" dirty="0">
                <a:latin typeface="Microsoft YaHei" charset="0"/>
              </a:rPr>
              <a:t>value</a:t>
            </a:r>
            <a:r>
              <a:rPr lang="zh-CN" altLang="en-US" dirty="0">
                <a:latin typeface="Microsoft YaHei" charset="0"/>
              </a:rPr>
              <a:t>，然后返回整个 </a:t>
            </a:r>
            <a:r>
              <a:rPr lang="en-US" altLang="zh-CN" dirty="0">
                <a:latin typeface="Microsoft YaHei" charset="0"/>
              </a:rPr>
              <a:t>Map </a:t>
            </a:r>
            <a:r>
              <a:rPr lang="zh-CN" altLang="en-US" dirty="0">
                <a:latin typeface="Microsoft YaHei" charset="0"/>
              </a:rPr>
              <a:t>结构。如果</a:t>
            </a:r>
            <a:r>
              <a:rPr lang="en-US" altLang="zh-CN" dirty="0">
                <a:latin typeface="Microsoft YaHei" charset="0"/>
              </a:rPr>
              <a:t>key</a:t>
            </a:r>
            <a:r>
              <a:rPr lang="zh-CN" altLang="en-US" dirty="0">
                <a:latin typeface="Microsoft YaHei" charset="0"/>
              </a:rPr>
              <a:t>已经有值，则键值会被更新，否则就新生成该键。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4578" y="3579033"/>
            <a:ext cx="5842642" cy="132343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m = new Map();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m.set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('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edition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', 6)        // 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键是字符串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m.set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(262, '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standard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')     // 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键是数值</a:t>
            </a:r>
          </a:p>
          <a:p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m.set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undefined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'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nah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')    // 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键是 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undefined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51811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92589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get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983599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Map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5521" y="3094124"/>
            <a:ext cx="5842642" cy="15696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m = new Map();</a:t>
            </a:r>
          </a:p>
          <a:p>
            <a:endParaRPr lang="en-US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hello = function() {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('hello');};</a:t>
            </a: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m.set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(hello, 'Hello ES6!') // 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键是函数</a:t>
            </a:r>
          </a:p>
          <a:p>
            <a:endParaRPr lang="zh-CN" altLang="en-US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m.get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(hello)  // Hello ES6!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4578" y="1822394"/>
            <a:ext cx="7957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get</a:t>
            </a:r>
            <a:r>
              <a:rPr lang="zh-CN" altLang="en-US" dirty="0">
                <a:latin typeface="Microsoft YaHei" charset="0"/>
              </a:rPr>
              <a:t>方法读取</a:t>
            </a:r>
            <a:r>
              <a:rPr lang="en-US" altLang="zh-CN" dirty="0">
                <a:latin typeface="Microsoft YaHei" charset="0"/>
              </a:rPr>
              <a:t>key</a:t>
            </a:r>
            <a:r>
              <a:rPr lang="zh-CN" altLang="en-US" dirty="0">
                <a:latin typeface="Microsoft YaHei" charset="0"/>
              </a:rPr>
              <a:t>对应的键值，如果找不到</a:t>
            </a:r>
            <a:r>
              <a:rPr lang="en-US" altLang="zh-CN" dirty="0">
                <a:latin typeface="Microsoft YaHei" charset="0"/>
              </a:rPr>
              <a:t>key</a:t>
            </a:r>
            <a:r>
              <a:rPr lang="zh-CN" altLang="en-US" dirty="0">
                <a:latin typeface="Microsoft YaHei" charset="0"/>
              </a:rPr>
              <a:t>，返回</a:t>
            </a:r>
            <a:r>
              <a:rPr lang="en-US" altLang="zh-CN" dirty="0">
                <a:latin typeface="Microsoft YaHei" charset="0"/>
              </a:rPr>
              <a:t>undefined</a:t>
            </a:r>
            <a:r>
              <a:rPr lang="zh-CN" altLang="en-US" dirty="0">
                <a:latin typeface="Microsoft YaHei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90325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1709759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map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遍历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983599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Map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03637"/>
              </p:ext>
            </p:extLst>
          </p:nvPr>
        </p:nvGraphicFramePr>
        <p:xfrm>
          <a:off x="1033741" y="2217463"/>
          <a:ext cx="6400800" cy="1981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+mj-lt"/>
                        </a:rPr>
                        <a:t>方法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+mj-lt"/>
                        </a:rPr>
                        <a:t>解释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u="none" strike="noStrike" cap="none" spc="0" baseline="0" dirty="0" smtClean="0">
                          <a:ln>
                            <a:noFill/>
                          </a:ln>
                          <a:uFillTx/>
                          <a:sym typeface="Calibri"/>
                        </a:rPr>
                        <a:t>keys()</a:t>
                      </a:r>
                      <a:endParaRPr lang="zh-CN" altLang="en-US" sz="20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u="none" strike="noStrike" cap="none" spc="0" baseline="0" dirty="0" smtClean="0">
                          <a:ln>
                            <a:noFill/>
                          </a:ln>
                          <a:uFillTx/>
                          <a:sym typeface="Calibri"/>
                        </a:rPr>
                        <a:t>返回键名的遍历器。</a:t>
                      </a:r>
                      <a:endParaRPr lang="zh-CN" altLang="en-US" sz="2000" dirty="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u="none" strike="noStrike" cap="none" spc="0" baseline="0" dirty="0" smtClean="0">
                          <a:ln>
                            <a:noFill/>
                          </a:ln>
                          <a:uFillTx/>
                          <a:sym typeface="Calibri"/>
                        </a:rPr>
                        <a:t>values()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u="none" strike="noStrike" cap="none" spc="0" baseline="0" dirty="0" smtClean="0">
                          <a:ln>
                            <a:noFill/>
                          </a:ln>
                          <a:uFillTx/>
                          <a:sym typeface="Calibri"/>
                        </a:rPr>
                        <a:t>返回键值的遍历器。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u="none" strike="noStrike" cap="none" spc="0" baseline="0" dirty="0" smtClean="0">
                          <a:ln>
                            <a:noFill/>
                          </a:ln>
                          <a:uFillTx/>
                          <a:sym typeface="Calibri"/>
                        </a:rPr>
                        <a:t>entries()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u="none" strike="noStrike" cap="none" spc="0" baseline="0" dirty="0" smtClean="0">
                          <a:ln>
                            <a:noFill/>
                          </a:ln>
                          <a:uFillTx/>
                          <a:sym typeface="Calibri"/>
                        </a:rPr>
                        <a:t>返回所有成员的遍历器。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u="none" strike="noStrike" cap="none" spc="0" baseline="0" dirty="0" err="1" smtClean="0">
                          <a:ln>
                            <a:noFill/>
                          </a:ln>
                          <a:uFillTx/>
                          <a:sym typeface="Calibri"/>
                        </a:rPr>
                        <a:t>forEach</a:t>
                      </a:r>
                      <a:r>
                        <a:rPr lang="en-US" altLang="zh-CN" sz="2000" u="none" strike="noStrike" cap="none" spc="0" baseline="0" dirty="0" smtClean="0">
                          <a:ln>
                            <a:noFill/>
                          </a:ln>
                          <a:uFillTx/>
                          <a:sym typeface="Calibri"/>
                        </a:rPr>
                        <a:t>()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u="none" strike="noStrike" cap="none" spc="0" baseline="0" dirty="0" smtClean="0">
                          <a:ln>
                            <a:noFill/>
                          </a:ln>
                          <a:uFillTx/>
                          <a:sym typeface="Calibri"/>
                        </a:rPr>
                        <a:t>遍历 </a:t>
                      </a:r>
                      <a:r>
                        <a:rPr lang="en-US" altLang="zh-CN" sz="2000" u="none" strike="noStrike" cap="none" spc="0" baseline="0" dirty="0" smtClean="0">
                          <a:ln>
                            <a:noFill/>
                          </a:ln>
                          <a:uFillTx/>
                          <a:sym typeface="Calibri"/>
                        </a:rPr>
                        <a:t>Map </a:t>
                      </a:r>
                      <a:r>
                        <a:rPr lang="zh-CN" altLang="en-US" sz="2000" u="none" strike="noStrike" cap="none" spc="0" baseline="0" dirty="0" smtClean="0">
                          <a:ln>
                            <a:noFill/>
                          </a:ln>
                          <a:uFillTx/>
                          <a:sym typeface="Calibri"/>
                        </a:rPr>
                        <a:t>的所有成员。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89176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为什么要使用盒模型："/>
          <p:cNvSpPr/>
          <p:nvPr/>
        </p:nvSpPr>
        <p:spPr>
          <a:xfrm>
            <a:off x="762576" y="1056295"/>
            <a:ext cx="232531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map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遍历例子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6"/>
          <p:cNvSpPr/>
          <p:nvPr/>
        </p:nvSpPr>
        <p:spPr>
          <a:xfrm>
            <a:off x="652779" y="7543"/>
            <a:ext cx="983599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Map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6319" y="1718701"/>
            <a:ext cx="3511099" cy="40318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const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map = new Map([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['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', '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no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'],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['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',  '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yes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'],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]);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for (let key of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map.keys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(key);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for (let value of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map.values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(value);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no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yes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67883" y="1057032"/>
            <a:ext cx="3511099" cy="501675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for (let item of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map.entries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(item[0], item[1]);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no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yes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或者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for (let [key, value] of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map.entries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(key, value);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no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yes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</a:p>
          <a:p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mr-I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等同于使用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map.entries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for (let [key, value] of map) {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console.log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(key, value);</a:t>
            </a:r>
          </a:p>
          <a:p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F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no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 "</a:t>
            </a:r>
            <a:r>
              <a:rPr lang="mr-IN" altLang="zh-CN" sz="1600" dirty="0" err="1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yes</a:t>
            </a:r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"</a:t>
            </a:r>
            <a:endParaRPr lang="mr-IN" altLang="zh-CN" sz="1600" dirty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4685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屏幕快照 2016-12-07 下午5.png" descr="屏幕快照 2016-12-07 下午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5300" y="4940300"/>
            <a:ext cx="5499100" cy="67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为什么要使用盒模型："/>
          <p:cNvSpPr/>
          <p:nvPr/>
        </p:nvSpPr>
        <p:spPr>
          <a:xfrm>
            <a:off x="762576" y="1014730"/>
            <a:ext cx="487248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ECMAScript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JavaScript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的关系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6"/>
          <p:cNvSpPr/>
          <p:nvPr/>
        </p:nvSpPr>
        <p:spPr>
          <a:xfrm>
            <a:off x="652779" y="7543"/>
            <a:ext cx="161678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ES6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简介</a:t>
            </a:r>
            <a:endParaRPr lang="zh-CN" altLang="en-US"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576" y="1667842"/>
            <a:ext cx="82982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ECMAScript </a:t>
            </a:r>
            <a:r>
              <a:rPr lang="zh-CN" altLang="en-US" dirty="0"/>
              <a:t>和 </a:t>
            </a:r>
            <a:r>
              <a:rPr lang="en-US" altLang="zh-CN" dirty="0"/>
              <a:t>JavaScript </a:t>
            </a:r>
            <a:r>
              <a:rPr lang="zh-CN" altLang="en-US" dirty="0"/>
              <a:t>的关系是，前者是后者的规格，后者是前者的一种实现（另外的 </a:t>
            </a:r>
            <a:r>
              <a:rPr lang="en-US" altLang="zh-CN" dirty="0"/>
              <a:t>ECMAScript </a:t>
            </a:r>
            <a:r>
              <a:rPr lang="zh-CN" altLang="en-US" dirty="0"/>
              <a:t>方言还有 </a:t>
            </a:r>
            <a:r>
              <a:rPr lang="en-US" altLang="zh-CN" dirty="0"/>
              <a:t>Jscript </a:t>
            </a:r>
            <a:r>
              <a:rPr lang="zh-CN" altLang="en-US" dirty="0"/>
              <a:t>和 </a:t>
            </a:r>
            <a:r>
              <a:rPr lang="en-US" altLang="zh-CN" dirty="0" err="1"/>
              <a:t>ActionScript</a:t>
            </a:r>
            <a:r>
              <a:rPr lang="zh-CN" altLang="en-US" dirty="0"/>
              <a:t>）。日常场合，这两个词是可以互换的。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67" y="2992581"/>
            <a:ext cx="4876134" cy="30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698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6"/>
          <p:cNvSpPr/>
          <p:nvPr/>
        </p:nvSpPr>
        <p:spPr>
          <a:xfrm>
            <a:off x="652779" y="7543"/>
            <a:ext cx="161678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ES6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简介</a:t>
            </a:r>
            <a:endParaRPr lang="zh-CN" altLang="en-US"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为什么要使用盒模型："/>
          <p:cNvSpPr/>
          <p:nvPr/>
        </p:nvSpPr>
        <p:spPr>
          <a:xfrm>
            <a:off x="762576" y="1014730"/>
            <a:ext cx="2198675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lvl="0" indent="-342900" hangingPunct="0">
              <a:buFont typeface="Wingdings" charset="2"/>
              <a:buChar char="l"/>
            </a:pPr>
            <a:r>
              <a:rPr lang="en-US" altLang="zh-CN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ES6</a:t>
            </a:r>
            <a:r>
              <a:rPr lang="zh-CN" altLang="en-US" sz="2400" b="0" kern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部署进度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575" y="1476391"/>
            <a:ext cx="86169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charset="0"/>
              </a:rPr>
              <a:t>各大浏览器的最新版本，对 </a:t>
            </a:r>
            <a:r>
              <a:rPr lang="en-US" altLang="zh-CN" dirty="0">
                <a:latin typeface="Microsoft YaHei" charset="0"/>
              </a:rPr>
              <a:t>ES6 </a:t>
            </a:r>
            <a:r>
              <a:rPr lang="zh-CN" altLang="en-US" dirty="0" smtClean="0">
                <a:latin typeface="Microsoft YaHei" charset="0"/>
              </a:rPr>
              <a:t>进行支持。</a:t>
            </a:r>
            <a:r>
              <a:rPr lang="zh-CN" altLang="en-US" dirty="0">
                <a:latin typeface="Microsoft YaHei" charset="0"/>
              </a:rPr>
              <a:t>随着时间的推移，支持度已经越来越高了，超过</a:t>
            </a:r>
            <a:r>
              <a:rPr lang="en-US" altLang="zh-CN" dirty="0">
                <a:latin typeface="Microsoft YaHei" charset="0"/>
              </a:rPr>
              <a:t>90%</a:t>
            </a:r>
            <a:r>
              <a:rPr lang="zh-CN" altLang="en-US" dirty="0">
                <a:latin typeface="Microsoft YaHei" charset="0"/>
              </a:rPr>
              <a:t>的 </a:t>
            </a:r>
            <a:r>
              <a:rPr lang="en-US" altLang="zh-CN" dirty="0">
                <a:latin typeface="Microsoft YaHei" charset="0"/>
              </a:rPr>
              <a:t>ES6 </a:t>
            </a:r>
            <a:r>
              <a:rPr lang="zh-CN" altLang="en-US" dirty="0">
                <a:latin typeface="Microsoft YaHei" charset="0"/>
              </a:rPr>
              <a:t>语法特性都实现了。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171" y="2272114"/>
            <a:ext cx="6639949" cy="26604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6687" y="5160180"/>
            <a:ext cx="80489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Microsoft YaHei" charset="0"/>
              </a:rPr>
              <a:t>Node </a:t>
            </a:r>
            <a:r>
              <a:rPr lang="zh-CN" altLang="en-US" dirty="0" smtClean="0">
                <a:latin typeface="Microsoft YaHei" charset="0"/>
              </a:rPr>
              <a:t>是 </a:t>
            </a:r>
            <a:r>
              <a:rPr lang="en-US" altLang="zh-CN" dirty="0" smtClean="0">
                <a:latin typeface="Microsoft YaHei" charset="0"/>
              </a:rPr>
              <a:t>JavaScript </a:t>
            </a:r>
            <a:r>
              <a:rPr lang="zh-CN" altLang="en-US" dirty="0" smtClean="0">
                <a:latin typeface="Microsoft YaHei" charset="0"/>
              </a:rPr>
              <a:t>的服务器运行环境（</a:t>
            </a:r>
            <a:r>
              <a:rPr lang="en-US" altLang="zh-CN" dirty="0" smtClean="0">
                <a:latin typeface="Microsoft YaHei" charset="0"/>
              </a:rPr>
              <a:t>runtime</a:t>
            </a:r>
            <a:r>
              <a:rPr lang="zh-CN" altLang="en-US" dirty="0" smtClean="0">
                <a:latin typeface="Microsoft YaHei" charset="0"/>
              </a:rPr>
              <a:t>）。它</a:t>
            </a:r>
            <a:r>
              <a:rPr lang="zh-CN" altLang="en-US" dirty="0">
                <a:latin typeface="Microsoft YaHei" charset="0"/>
              </a:rPr>
              <a:t>对 </a:t>
            </a:r>
            <a:r>
              <a:rPr lang="en-US" altLang="zh-CN" dirty="0">
                <a:latin typeface="Microsoft YaHei" charset="0"/>
              </a:rPr>
              <a:t>ES6 </a:t>
            </a:r>
            <a:r>
              <a:rPr lang="zh-CN" altLang="en-US" dirty="0">
                <a:latin typeface="Microsoft YaHei" charset="0"/>
              </a:rPr>
              <a:t>的支持度更高</a:t>
            </a:r>
            <a:r>
              <a:rPr lang="zh-CN" altLang="en-US" dirty="0" smtClean="0">
                <a:latin typeface="Microsoft YaHei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98349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6"/>
          <p:cNvSpPr/>
          <p:nvPr/>
        </p:nvSpPr>
        <p:spPr>
          <a:xfrm>
            <a:off x="652779" y="7543"/>
            <a:ext cx="161678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ES6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简介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为什么要使用盒模型："/>
          <p:cNvSpPr/>
          <p:nvPr/>
        </p:nvSpPr>
        <p:spPr>
          <a:xfrm>
            <a:off x="762576" y="1014730"/>
            <a:ext cx="217783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>
              <a:buFont typeface="Wingdings" charset="2"/>
              <a:buChar char="l"/>
            </a:pPr>
            <a:r>
              <a:rPr lang="en-US" altLang="zh-CN" b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Babel</a:t>
            </a:r>
            <a:r>
              <a:rPr lang="zh-CN" altLang="en-US" b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转码器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576" y="1476391"/>
            <a:ext cx="8422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0"/>
              </a:rPr>
              <a:t>Babel </a:t>
            </a:r>
            <a:r>
              <a:rPr lang="zh-CN" altLang="en-US" dirty="0">
                <a:latin typeface="Microsoft YaHei" charset="0"/>
              </a:rPr>
              <a:t>是一个广泛使用的 </a:t>
            </a:r>
            <a:r>
              <a:rPr lang="en-US" altLang="zh-CN" dirty="0">
                <a:latin typeface="Microsoft YaHei" charset="0"/>
              </a:rPr>
              <a:t>ES6 </a:t>
            </a:r>
            <a:r>
              <a:rPr lang="zh-CN" altLang="en-US" dirty="0">
                <a:latin typeface="Microsoft YaHei" charset="0"/>
              </a:rPr>
              <a:t>转码器，可以将 </a:t>
            </a:r>
            <a:r>
              <a:rPr lang="en-US" altLang="zh-CN" dirty="0">
                <a:latin typeface="Microsoft YaHei" charset="0"/>
              </a:rPr>
              <a:t>ES6 </a:t>
            </a:r>
            <a:r>
              <a:rPr lang="zh-CN" altLang="en-US" dirty="0">
                <a:latin typeface="Microsoft YaHei" charset="0"/>
              </a:rPr>
              <a:t>代码转为 </a:t>
            </a:r>
            <a:r>
              <a:rPr lang="en-US" altLang="zh-CN" dirty="0">
                <a:latin typeface="Microsoft YaHei" charset="0"/>
              </a:rPr>
              <a:t>ES5 </a:t>
            </a:r>
            <a:r>
              <a:rPr lang="zh-CN" altLang="en-US" dirty="0">
                <a:latin typeface="Microsoft YaHei" charset="0"/>
              </a:rPr>
              <a:t>代码，从而在现有环境执行。这意味着，你可以用 </a:t>
            </a:r>
            <a:r>
              <a:rPr lang="en-US" altLang="zh-CN" dirty="0">
                <a:latin typeface="Microsoft YaHei" charset="0"/>
              </a:rPr>
              <a:t>ES6 </a:t>
            </a:r>
            <a:r>
              <a:rPr lang="zh-CN" altLang="en-US" dirty="0">
                <a:latin typeface="Microsoft YaHei" charset="0"/>
              </a:rPr>
              <a:t>的方式编写程序，又不用担心现有环境是否支持。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494" y="2859231"/>
            <a:ext cx="5930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9862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6"/>
          <p:cNvSpPr/>
          <p:nvPr/>
        </p:nvSpPr>
        <p:spPr>
          <a:xfrm>
            <a:off x="652779" y="7543"/>
            <a:ext cx="1616785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ES6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简介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为什么要使用盒模型："/>
          <p:cNvSpPr/>
          <p:nvPr/>
        </p:nvSpPr>
        <p:spPr>
          <a:xfrm>
            <a:off x="714641" y="1208694"/>
            <a:ext cx="217783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93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342900" indent="-342900">
              <a:buFont typeface="Wingdings" charset="2"/>
              <a:buChar char="l"/>
            </a:pPr>
            <a:r>
              <a:rPr lang="en-US" altLang="zh-CN" b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Babel</a:t>
            </a:r>
            <a:r>
              <a:rPr lang="zh-CN" altLang="en-US" b="0" dirty="0" smtClean="0">
                <a:solidFill>
                  <a:srgbClr val="3A68A3"/>
                </a:solidFill>
                <a:latin typeface="Microsoft YaHei" charset="0"/>
                <a:ea typeface="Microsoft YaHei" charset="0"/>
                <a:cs typeface="Microsoft YaHei" charset="0"/>
              </a:rPr>
              <a:t>转码器</a:t>
            </a:r>
            <a:endParaRPr lang="zh-CN" altLang="en-US" sz="2400" b="0" kern="0" dirty="0">
              <a:solidFill>
                <a:srgbClr val="3A68A3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576" y="2536116"/>
            <a:ext cx="5707497" cy="181588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转码前</a:t>
            </a:r>
          </a:p>
          <a:p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input.map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(item =&gt; item + 1);</a:t>
            </a:r>
          </a:p>
          <a:p>
            <a:endParaRPr lang="en-US" altLang="zh-CN" sz="1600" dirty="0" smtClean="0">
              <a:solidFill>
                <a:schemeClr val="accent6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// 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转码后</a:t>
            </a:r>
          </a:p>
          <a:p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input.map</a:t>
            </a:r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(function (item) {</a:t>
            </a:r>
          </a:p>
          <a:p>
            <a:r>
              <a:rPr lang="en-US" altLang="zh-CN" sz="1600" dirty="0" smtClean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 return </a:t>
            </a:r>
            <a:r>
              <a:rPr lang="en-US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item + 1;</a:t>
            </a:r>
          </a:p>
          <a:p>
            <a:r>
              <a:rPr lang="mr-IN" altLang="zh-CN" sz="1600" dirty="0">
                <a:solidFill>
                  <a:schemeClr val="accent6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9814630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6"/>
          <p:cNvSpPr/>
          <p:nvPr/>
        </p:nvSpPr>
        <p:spPr>
          <a:xfrm>
            <a:off x="652779" y="7543"/>
            <a:ext cx="287995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altLang="zh-CN" sz="3200" b="0" dirty="0" smtClean="0">
                <a:latin typeface="Microsoft YaHei" charset="0"/>
                <a:ea typeface="Microsoft YaHei" charset="0"/>
                <a:cs typeface="Microsoft YaHei" charset="0"/>
              </a:rPr>
              <a:t>let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和</a:t>
            </a:r>
            <a:r>
              <a:rPr lang="en-US" altLang="zh-CN" sz="3200" b="0" dirty="0" err="1" smtClean="0">
                <a:latin typeface="Microsoft YaHei" charset="0"/>
                <a:ea typeface="Microsoft YaHei" charset="0"/>
                <a:cs typeface="Microsoft YaHei" charset="0"/>
              </a:rPr>
              <a:t>const</a:t>
            </a:r>
            <a:r>
              <a:rPr lang="zh-CN" altLang="en-US" sz="3200" b="0" dirty="0" smtClean="0">
                <a:latin typeface="Microsoft YaHei" charset="0"/>
                <a:ea typeface="Microsoft YaHei" charset="0"/>
                <a:cs typeface="Microsoft YaHei" charset="0"/>
              </a:rPr>
              <a:t>指令</a:t>
            </a:r>
            <a:endParaRPr sz="3200" b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595812"/>
            <a:ext cx="9601200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8000" dirty="0" smtClean="0">
                <a:solidFill>
                  <a:srgbClr val="24599B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let</a:t>
            </a:r>
            <a:r>
              <a:rPr lang="zh-CN" altLang="en-US" sz="8000" dirty="0" smtClean="0">
                <a:solidFill>
                  <a:srgbClr val="24599B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和</a:t>
            </a:r>
            <a:r>
              <a:rPr lang="en-US" altLang="zh-CN" sz="8000" dirty="0" err="1" smtClean="0">
                <a:solidFill>
                  <a:srgbClr val="24599B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const</a:t>
            </a:r>
            <a:r>
              <a:rPr lang="zh-CN" altLang="en-US" sz="8000" dirty="0" smtClean="0">
                <a:solidFill>
                  <a:srgbClr val="24599B"/>
                </a:solidFill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指令</a:t>
            </a:r>
            <a:endParaRPr lang="zh-CN" altLang="en-US" sz="8000" dirty="0">
              <a:solidFill>
                <a:srgbClr val="24599B"/>
              </a:solidFill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1754642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1111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1111" id="{2F885286-79AB-5F44-87D5-8D51667CDF74}" vid="{3730E649-4018-C244-9E9D-ABCF8B5330E4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1111</Template>
  <TotalTime>10119</TotalTime>
  <Words>2941</Words>
  <Application>Microsoft Macintosh PowerPoint</Application>
  <PresentationFormat>自定义</PresentationFormat>
  <Paragraphs>402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Calibri</vt:lpstr>
      <vt:lpstr>Calibri Light</vt:lpstr>
      <vt:lpstr>Courier New</vt:lpstr>
      <vt:lpstr>DengXian</vt:lpstr>
      <vt:lpstr>Helvetica</vt:lpstr>
      <vt:lpstr>Microsoft YaHei</vt:lpstr>
      <vt:lpstr>STHeiti Light</vt:lpstr>
      <vt:lpstr>STKaiti</vt:lpstr>
      <vt:lpstr>Wingdings</vt:lpstr>
      <vt:lpstr>汉仪大宋简</vt:lpstr>
      <vt:lpstr>汉仪中等线简</vt:lpstr>
      <vt:lpstr>Arial</vt:lpstr>
      <vt:lpstr>1111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551</cp:revision>
  <dcterms:modified xsi:type="dcterms:W3CDTF">2017-08-17T02:39:30Z</dcterms:modified>
</cp:coreProperties>
</file>