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sldIdLst>
    <p:sldId id="256" r:id="rId2"/>
    <p:sldId id="411" r:id="rId3"/>
    <p:sldId id="413" r:id="rId4"/>
    <p:sldId id="412" r:id="rId5"/>
    <p:sldId id="414" r:id="rId6"/>
    <p:sldId id="415" r:id="rId7"/>
    <p:sldId id="416" r:id="rId8"/>
    <p:sldId id="403" r:id="rId9"/>
    <p:sldId id="404" r:id="rId10"/>
    <p:sldId id="401" r:id="rId11"/>
    <p:sldId id="402" r:id="rId12"/>
    <p:sldId id="400" r:id="rId13"/>
    <p:sldId id="399" r:id="rId14"/>
    <p:sldId id="417" r:id="rId15"/>
    <p:sldId id="418" r:id="rId16"/>
    <p:sldId id="407" r:id="rId17"/>
    <p:sldId id="408" r:id="rId18"/>
    <p:sldId id="405" r:id="rId19"/>
    <p:sldId id="410" r:id="rId20"/>
    <p:sldId id="419" r:id="rId21"/>
    <p:sldId id="420" r:id="rId22"/>
    <p:sldId id="275" r:id="rId23"/>
  </p:sldIdLst>
  <p:sldSz cx="12192000" cy="6858000"/>
  <p:notesSz cx="6858000" cy="9144000"/>
  <p:embeddedFontLs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华文行楷" panose="020108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pos="6902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B"/>
    <a:srgbClr val="F0EAD4"/>
    <a:srgbClr val="EBE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58" y="90"/>
      </p:cViewPr>
      <p:guideLst>
        <p:guide orient="horz" pos="2160"/>
        <p:guide pos="3840"/>
        <p:guide pos="778"/>
        <p:guide pos="690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9B14-F695-4B6C-AAAA-4E8D496B3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78FB0-6DD5-4C0D-9DFF-6AECD08D6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5475F-CE1E-40C2-A9EA-BE771FA1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33C6B-224F-4BB7-8FD6-C9050283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7F641-ADA2-45D1-9C66-45E667C3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360F-F604-4AF0-953B-B1343A44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F6377-074E-47A9-8BB3-5C510A11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48E33-EC23-486F-BD14-89BC2F78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D9B0E-CD80-4188-B576-4A93FB5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A11C2-993F-4203-AD55-06F05026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70EBA-3367-4DC8-BDFF-7B9CED73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87ADA-6FC8-48EC-AE9C-DDC4F591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32D83-A742-4C90-9B1A-B318B9E7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BF10-2CE8-44D4-97F6-8EFEAACF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24BF6-B537-49AE-A196-8FF4647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5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AFDA-E637-4B06-9C2E-36C03C8E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0365F-ABE8-441D-AAFD-A3C32983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290B5-1D9E-4BF1-AA82-7302CC2A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DD1C3-97B2-4421-B3FC-C32029D4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4308D-5278-4A94-9C13-CEC41FB3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64C47-97E3-4379-A7E3-D74EC0BC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59CE7-0E80-4789-90C3-39ACC48D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627E-190B-418A-82F7-C73667C7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37308-89DC-4153-BEE5-7D2A917B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528C7-CE13-4577-A61B-7F28A8E5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0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1D995-0F22-4C4C-98E2-C27611B0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86AE2-5949-41C4-B720-BF7B6D79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79A25-CDE9-4E49-9FEC-CBF7A4BD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FB5E2-587C-4E36-8BCA-DE6F021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43A6E-1CA5-4AC8-8E38-5706674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E9036-958A-4292-BF4E-E712900B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73DE1-89BB-40E4-8E72-6F204E92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110B0-86DD-423C-AA6F-1781C082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52B72-1CBC-405B-ABA3-03D995C6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9642E-5C24-4224-BA97-1797C8B77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9C8CF-145D-43D9-B886-EDF58BC1E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1AE775-7E63-4AE9-8A45-FED31F9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72140-3881-4C3D-A3E3-247F969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653D18-71B2-427D-A018-CA624F7A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91F70-9503-43B5-B449-A7B61F1A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ADE2B-06DE-4113-9718-D7F19B9A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61D98F-0E37-4259-8145-B931986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1EBAA-7D8E-4378-A1E4-DB88591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DCC8A-E166-4955-8468-1C4D0DF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0E19B-C0CB-4FDB-A462-7A8FE331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006D7-326C-45F3-BD3A-B3D9E1B9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2C3C-6FD6-4A65-BA12-F5E099B2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85D42-795D-46DC-B8E8-73EF6004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85C96-95B4-4348-8254-25571D3C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987BD-8CF5-44F3-9A93-0072D01A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4AADC-18BC-4177-810A-ACFABBAC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49BBB-F2EA-41A9-8195-C834C341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8422-A2B8-490A-B6EE-274C123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83F772-3118-47F3-9CD9-FD1B4AE7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B7E6C-FA7D-4F2A-99D0-8691F5070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B24BC-A4FF-4E69-B990-789F7B5A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40A63-AEE3-4948-ADCA-DADB5463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7E482-9661-41C9-A5A1-D5CBA08D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1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2269E8-9B69-4DEF-9F85-8B41E23C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62292-8F7A-4C01-9099-2D054376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52DF8-9715-4050-BFC9-6FC647D31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B2E6-9C2B-4EC9-8681-7A8062B4F1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14DD9-AACD-4C2D-B672-B8E509400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CEA35-F7F2-458B-94AA-4CDDF87B5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983F-B2F2-48D6-8F66-16E07DC3D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97BC21-46E4-4120-AF2D-6386F4F35844}"/>
              </a:ext>
            </a:extLst>
          </p:cNvPr>
          <p:cNvSpPr txBox="1"/>
          <p:nvPr/>
        </p:nvSpPr>
        <p:spPr>
          <a:xfrm>
            <a:off x="3977834" y="4171644"/>
            <a:ext cx="375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Mentor: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Jingyu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F58DE7-95F1-4288-92D4-7E636B481F36}"/>
              </a:ext>
            </a:extLst>
          </p:cNvPr>
          <p:cNvSpPr/>
          <p:nvPr/>
        </p:nvSpPr>
        <p:spPr>
          <a:xfrm>
            <a:off x="3524783" y="3255343"/>
            <a:ext cx="4991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Experimenter: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Shaofeng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Wu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001214-102D-4BB7-980A-A9FB79F3F97F}"/>
              </a:ext>
            </a:extLst>
          </p:cNvPr>
          <p:cNvSpPr/>
          <p:nvPr/>
        </p:nvSpPr>
        <p:spPr>
          <a:xfrm>
            <a:off x="1455344" y="5057567"/>
            <a:ext cx="906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College of electrical engineering, Guangxi University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C1779-B380-4DFC-9D9B-B3C45B85D02E}"/>
              </a:ext>
            </a:extLst>
          </p:cNvPr>
          <p:cNvSpPr/>
          <p:nvPr/>
        </p:nvSpPr>
        <p:spPr>
          <a:xfrm>
            <a:off x="292369" y="1092347"/>
            <a:ext cx="46987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4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D2848-A828-4544-B164-D5E92FBB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0" y="2600773"/>
            <a:ext cx="4275155" cy="32063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087A52-29CD-40BA-9A6E-FC10A4AD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84" y="1698341"/>
            <a:ext cx="5943600" cy="48101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75087F-21A0-42E9-BF40-33B908B93DB8}"/>
              </a:ext>
            </a:extLst>
          </p:cNvPr>
          <p:cNvSpPr/>
          <p:nvPr/>
        </p:nvSpPr>
        <p:spPr>
          <a:xfrm>
            <a:off x="0" y="303280"/>
            <a:ext cx="11904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Contrast experiment based on point feature: medium motion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BEAF41-311E-4EC3-8E10-FC0C65378334}"/>
              </a:ext>
            </a:extLst>
          </p:cNvPr>
          <p:cNvSpPr/>
          <p:nvPr/>
        </p:nvSpPr>
        <p:spPr>
          <a:xfrm>
            <a:off x="892829" y="980886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-160~+160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81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-44792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1963F02-CDB4-431D-A681-18991BB0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44183"/>
              </p:ext>
            </p:extLst>
          </p:nvPr>
        </p:nvGraphicFramePr>
        <p:xfrm>
          <a:off x="3074" y="3965109"/>
          <a:ext cx="12134704" cy="2645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3650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  <a:gridCol w="470681">
                  <a:extLst>
                    <a:ext uri="{9D8B030D-6E8A-4147-A177-3AD203B41FA5}">
                      <a16:colId xmlns:a16="http://schemas.microsoft.com/office/drawing/2014/main" val="378976309"/>
                    </a:ext>
                  </a:extLst>
                </a:gridCol>
                <a:gridCol w="1937332">
                  <a:extLst>
                    <a:ext uri="{9D8B030D-6E8A-4147-A177-3AD203B41FA5}">
                      <a16:colId xmlns:a16="http://schemas.microsoft.com/office/drawing/2014/main" val="252120482"/>
                    </a:ext>
                  </a:extLst>
                </a:gridCol>
                <a:gridCol w="441758">
                  <a:extLst>
                    <a:ext uri="{9D8B030D-6E8A-4147-A177-3AD203B41FA5}">
                      <a16:colId xmlns:a16="http://schemas.microsoft.com/office/drawing/2014/main" val="56222411"/>
                    </a:ext>
                  </a:extLst>
                </a:gridCol>
                <a:gridCol w="2060893">
                  <a:extLst>
                    <a:ext uri="{9D8B030D-6E8A-4147-A177-3AD203B41FA5}">
                      <a16:colId xmlns:a16="http://schemas.microsoft.com/office/drawing/2014/main" val="1068133339"/>
                    </a:ext>
                  </a:extLst>
                </a:gridCol>
                <a:gridCol w="412835">
                  <a:extLst>
                    <a:ext uri="{9D8B030D-6E8A-4147-A177-3AD203B41FA5}">
                      <a16:colId xmlns:a16="http://schemas.microsoft.com/office/drawing/2014/main" val="3253634749"/>
                    </a:ext>
                  </a:extLst>
                </a:gridCol>
                <a:gridCol w="1995178">
                  <a:extLst>
                    <a:ext uri="{9D8B030D-6E8A-4147-A177-3AD203B41FA5}">
                      <a16:colId xmlns:a16="http://schemas.microsoft.com/office/drawing/2014/main" val="189227131"/>
                    </a:ext>
                  </a:extLst>
                </a:gridCol>
                <a:gridCol w="453120">
                  <a:extLst>
                    <a:ext uri="{9D8B030D-6E8A-4147-A177-3AD203B41FA5}">
                      <a16:colId xmlns:a16="http://schemas.microsoft.com/office/drawing/2014/main" val="3927254668"/>
                    </a:ext>
                  </a:extLst>
                </a:gridCol>
                <a:gridCol w="1954894">
                  <a:extLst>
                    <a:ext uri="{9D8B030D-6E8A-4147-A177-3AD203B41FA5}">
                      <a16:colId xmlns:a16="http://schemas.microsoft.com/office/drawing/2014/main" val="3677859222"/>
                    </a:ext>
                  </a:extLst>
                </a:gridCol>
              </a:tblGrid>
              <a:tr h="389481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[20,-20]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894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θ=15.6204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θ=20.0308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θ=28.6800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θ=17.8556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θ=19.8845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04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[25.6342,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-15.3828 ]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MSE=12.0347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MSE1=11.6087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[15.5083,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-23.6705]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MSE=7.7733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MSE1=7.6807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T=[16.8803,-20.3247]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MSE=23.1434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MSE1=19.4191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[10.1494,-22.1969]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MSE=11.2193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MSE1=10.7960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[21.1075,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-20.2802]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MSE=7.8652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MSE1=7.7568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4DA98736-494D-4CAB-9DEF-BD5EF6AC248E}"/>
              </a:ext>
            </a:extLst>
          </p:cNvPr>
          <p:cNvSpPr/>
          <p:nvPr/>
        </p:nvSpPr>
        <p:spPr>
          <a:xfrm>
            <a:off x="660513" y="677497"/>
            <a:ext cx="750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22A526-51CE-493C-B917-BCDA13C4F217}"/>
              </a:ext>
            </a:extLst>
          </p:cNvPr>
          <p:cNvSpPr/>
          <p:nvPr/>
        </p:nvSpPr>
        <p:spPr>
          <a:xfrm>
            <a:off x="3111451" y="677497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TrICP</a:t>
            </a:r>
            <a:endParaRPr lang="zh-CN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71394D-AA69-4287-9FF6-AD4A17573D6E}"/>
              </a:ext>
            </a:extLst>
          </p:cNvPr>
          <p:cNvSpPr/>
          <p:nvPr/>
        </p:nvSpPr>
        <p:spPr>
          <a:xfrm>
            <a:off x="5670242" y="677497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</a:t>
            </a:r>
            <a:endParaRPr lang="zh-CN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A1D28B-F5D9-49FF-AFD3-1114E02144DD}"/>
              </a:ext>
            </a:extLst>
          </p:cNvPr>
          <p:cNvSpPr/>
          <p:nvPr/>
        </p:nvSpPr>
        <p:spPr>
          <a:xfrm>
            <a:off x="8020642" y="677497"/>
            <a:ext cx="95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SICP</a:t>
            </a:r>
            <a:endParaRPr lang="zh-CN" altLang="en-US" sz="2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7145BF-03A3-45E0-85BE-3561C18089DF}"/>
              </a:ext>
            </a:extLst>
          </p:cNvPr>
          <p:cNvSpPr/>
          <p:nvPr/>
        </p:nvSpPr>
        <p:spPr>
          <a:xfrm>
            <a:off x="10023794" y="677497"/>
            <a:ext cx="2092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F9756-14C2-4C28-8038-3A59475C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651" y="1703239"/>
            <a:ext cx="2340225" cy="18452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68A084-B0F4-48B6-AAAA-257E315C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717" y="1698452"/>
            <a:ext cx="2341162" cy="1851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6F1B6A-FFD9-4D5A-8EE0-E2F74DF14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92" y="1662940"/>
            <a:ext cx="2340224" cy="18544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AF1C85-9640-4CC3-8CD3-86E4EBB40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6" y="1662940"/>
            <a:ext cx="2365254" cy="1851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2282F1-4A8E-4357-B110-EA5A0A80E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442" y="1659714"/>
            <a:ext cx="2343969" cy="18544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D9F648E-E60E-48CB-93D6-1376B1090B94}"/>
              </a:ext>
            </a:extLst>
          </p:cNvPr>
          <p:cNvSpPr/>
          <p:nvPr/>
        </p:nvSpPr>
        <p:spPr>
          <a:xfrm>
            <a:off x="-76806" y="52918"/>
            <a:ext cx="11904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Contrast experiment based on point feature: medium motion</a:t>
            </a:r>
          </a:p>
        </p:txBody>
      </p:sp>
    </p:spTree>
    <p:extLst>
      <p:ext uri="{BB962C8B-B14F-4D97-AF65-F5344CB8AC3E}">
        <p14:creationId xmlns:p14="http://schemas.microsoft.com/office/powerpoint/2010/main" val="247650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B55A6-6AF2-4100-B3A9-5F7FB32CC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2415916"/>
            <a:ext cx="4595304" cy="3446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20C711-B811-4358-B4C3-22FD01D0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76" y="1851859"/>
            <a:ext cx="6562725" cy="4762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F2F938-6389-4ACB-A5B6-B75485212172}"/>
              </a:ext>
            </a:extLst>
          </p:cNvPr>
          <p:cNvSpPr/>
          <p:nvPr/>
        </p:nvSpPr>
        <p:spPr>
          <a:xfrm>
            <a:off x="0" y="274419"/>
            <a:ext cx="1132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Contrast experiment based on point feature: large motion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7E04DA-B6D8-4A98-9839-11640E6722B0}"/>
              </a:ext>
            </a:extLst>
          </p:cNvPr>
          <p:cNvSpPr/>
          <p:nvPr/>
        </p:nvSpPr>
        <p:spPr>
          <a:xfrm>
            <a:off x="892829" y="995606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026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-405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1963F02-CDB4-431D-A681-18991BB0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51933"/>
              </p:ext>
            </p:extLst>
          </p:nvPr>
        </p:nvGraphicFramePr>
        <p:xfrm>
          <a:off x="75967" y="4118164"/>
          <a:ext cx="12040066" cy="2645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3650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  <a:gridCol w="470681">
                  <a:extLst>
                    <a:ext uri="{9D8B030D-6E8A-4147-A177-3AD203B41FA5}">
                      <a16:colId xmlns:a16="http://schemas.microsoft.com/office/drawing/2014/main" val="378976309"/>
                    </a:ext>
                  </a:extLst>
                </a:gridCol>
                <a:gridCol w="1937332">
                  <a:extLst>
                    <a:ext uri="{9D8B030D-6E8A-4147-A177-3AD203B41FA5}">
                      <a16:colId xmlns:a16="http://schemas.microsoft.com/office/drawing/2014/main" val="252120482"/>
                    </a:ext>
                  </a:extLst>
                </a:gridCol>
                <a:gridCol w="441758">
                  <a:extLst>
                    <a:ext uri="{9D8B030D-6E8A-4147-A177-3AD203B41FA5}">
                      <a16:colId xmlns:a16="http://schemas.microsoft.com/office/drawing/2014/main" val="56222411"/>
                    </a:ext>
                  </a:extLst>
                </a:gridCol>
                <a:gridCol w="1966255">
                  <a:extLst>
                    <a:ext uri="{9D8B030D-6E8A-4147-A177-3AD203B41FA5}">
                      <a16:colId xmlns:a16="http://schemas.microsoft.com/office/drawing/2014/main" val="1068133339"/>
                    </a:ext>
                  </a:extLst>
                </a:gridCol>
                <a:gridCol w="412835">
                  <a:extLst>
                    <a:ext uri="{9D8B030D-6E8A-4147-A177-3AD203B41FA5}">
                      <a16:colId xmlns:a16="http://schemas.microsoft.com/office/drawing/2014/main" val="3253634749"/>
                    </a:ext>
                  </a:extLst>
                </a:gridCol>
                <a:gridCol w="1995178">
                  <a:extLst>
                    <a:ext uri="{9D8B030D-6E8A-4147-A177-3AD203B41FA5}">
                      <a16:colId xmlns:a16="http://schemas.microsoft.com/office/drawing/2014/main" val="189227131"/>
                    </a:ext>
                  </a:extLst>
                </a:gridCol>
                <a:gridCol w="453120">
                  <a:extLst>
                    <a:ext uri="{9D8B030D-6E8A-4147-A177-3AD203B41FA5}">
                      <a16:colId xmlns:a16="http://schemas.microsoft.com/office/drawing/2014/main" val="3927254668"/>
                    </a:ext>
                  </a:extLst>
                </a:gridCol>
                <a:gridCol w="1954894">
                  <a:extLst>
                    <a:ext uri="{9D8B030D-6E8A-4147-A177-3AD203B41FA5}">
                      <a16:colId xmlns:a16="http://schemas.microsoft.com/office/drawing/2014/main" val="3677859222"/>
                    </a:ext>
                  </a:extLst>
                </a:gridCol>
              </a:tblGrid>
              <a:tr h="389481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894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θ=2.9666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θ=-18.6891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θ=--26.6738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θ=-32.5221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θ=39.6623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[-5.7047,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-44.6992]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MSE1=43.4074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MSE=43.1136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[21.0076,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-10.4911]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MSE=33.4350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MSE1=33.3143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T=[24.0180,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-35.7921]</a:t>
                      </a:r>
                    </a:p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MSE=38.7239</a:t>
                      </a:r>
                    </a:p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MSE1=38.1414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[44.6342,-25.3775]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MSE=40.2091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MSE1=39.3166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[100.0009,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-79.7839]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MSE=15.5032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MSE1=15.4944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4DA98736-494D-4CAB-9DEF-BD5EF6AC248E}"/>
              </a:ext>
            </a:extLst>
          </p:cNvPr>
          <p:cNvSpPr/>
          <p:nvPr/>
        </p:nvSpPr>
        <p:spPr>
          <a:xfrm>
            <a:off x="730849" y="1034817"/>
            <a:ext cx="750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22A526-51CE-493C-B917-BCDA13C4F217}"/>
              </a:ext>
            </a:extLst>
          </p:cNvPr>
          <p:cNvSpPr/>
          <p:nvPr/>
        </p:nvSpPr>
        <p:spPr>
          <a:xfrm>
            <a:off x="3111451" y="1034817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TrICP</a:t>
            </a:r>
            <a:endParaRPr lang="zh-CN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71394D-AA69-4287-9FF6-AD4A17573D6E}"/>
              </a:ext>
            </a:extLst>
          </p:cNvPr>
          <p:cNvSpPr/>
          <p:nvPr/>
        </p:nvSpPr>
        <p:spPr>
          <a:xfrm>
            <a:off x="5670242" y="1034817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</a:t>
            </a:r>
            <a:endParaRPr lang="zh-CN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A1D28B-F5D9-49FF-AFD3-1114E02144DD}"/>
              </a:ext>
            </a:extLst>
          </p:cNvPr>
          <p:cNvSpPr/>
          <p:nvPr/>
        </p:nvSpPr>
        <p:spPr>
          <a:xfrm>
            <a:off x="8020642" y="1034817"/>
            <a:ext cx="95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SICP</a:t>
            </a:r>
            <a:endParaRPr lang="zh-CN" altLang="en-US" sz="2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7145BF-03A3-45E0-85BE-3561C18089DF}"/>
              </a:ext>
            </a:extLst>
          </p:cNvPr>
          <p:cNvSpPr/>
          <p:nvPr/>
        </p:nvSpPr>
        <p:spPr>
          <a:xfrm>
            <a:off x="10023794" y="1034817"/>
            <a:ext cx="2092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E25F83-B67F-4DF4-B491-86360A6D6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138" y="2152250"/>
            <a:ext cx="2271861" cy="17987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D0D2E7-D4C0-49C3-A65D-0684FF7D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91" y="2132307"/>
            <a:ext cx="2299089" cy="1807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33D0C-2E7F-4DCC-933A-9B1C88ACA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725" y="2113130"/>
            <a:ext cx="2326206" cy="18228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1B6B02-AFF8-4071-8827-8DA790B2F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93" y="2138691"/>
            <a:ext cx="2180733" cy="17385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D1AC1D-C534-4878-B74C-8390DE3C7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490" y="2128023"/>
            <a:ext cx="2319990" cy="180792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1308F3-EFF1-4C5A-8302-831D7542FAC0}"/>
              </a:ext>
            </a:extLst>
          </p:cNvPr>
          <p:cNvSpPr/>
          <p:nvPr/>
        </p:nvSpPr>
        <p:spPr>
          <a:xfrm>
            <a:off x="0" y="70994"/>
            <a:ext cx="1132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Contrast experiment based on point feature: large motion</a:t>
            </a:r>
          </a:p>
        </p:txBody>
      </p:sp>
    </p:spTree>
    <p:extLst>
      <p:ext uri="{BB962C8B-B14F-4D97-AF65-F5344CB8AC3E}">
        <p14:creationId xmlns:p14="http://schemas.microsoft.com/office/powerpoint/2010/main" val="4954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4A31D3-75EB-4494-A503-99F1BB6C5CD2}"/>
              </a:ext>
            </a:extLst>
          </p:cNvPr>
          <p:cNvSpPr/>
          <p:nvPr/>
        </p:nvSpPr>
        <p:spPr>
          <a:xfrm>
            <a:off x="446414" y="893760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A3392B-C5FA-4A3C-8FB7-8D57B19A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9" y="2706524"/>
            <a:ext cx="4882522" cy="36618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46BAB5-D6A4-4A0B-B3A0-B5016FA1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41" y="1998482"/>
            <a:ext cx="6162675" cy="47910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8184026-3974-458E-B96B-468B7AE87055}"/>
              </a:ext>
            </a:extLst>
          </p:cNvPr>
          <p:cNvSpPr/>
          <p:nvPr/>
        </p:nvSpPr>
        <p:spPr>
          <a:xfrm>
            <a:off x="0" y="289583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Contrast experiment based on line feature:  simple 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A5596C-08EA-4EFD-A474-DCC1DF61DD69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183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85840"/>
              </p:ext>
            </p:extLst>
          </p:nvPr>
        </p:nvGraphicFramePr>
        <p:xfrm>
          <a:off x="1467072" y="4466338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[15,-15]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θ=2.9967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[13.9895,-15.3759]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MSE=0.8627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MSE1=0.8591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21717"/>
              </p:ext>
            </p:extLst>
          </p:nvPr>
        </p:nvGraphicFramePr>
        <p:xfrm>
          <a:off x="8439775" y="4466338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[15,-15]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θ=3.0655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[14.6741,-13.8144]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MSE=1.4847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MSE1=1.4837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5A6E5565-854F-4517-87C3-638FDE88C24F}"/>
              </a:ext>
            </a:extLst>
          </p:cNvPr>
          <p:cNvSpPr/>
          <p:nvPr/>
        </p:nvSpPr>
        <p:spPr>
          <a:xfrm>
            <a:off x="512478" y="876715"/>
            <a:ext cx="1016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400 iterations, and the result is the value of 500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C8A5F-8DA4-45F9-9871-7E2134CD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901" y="1495040"/>
            <a:ext cx="3360291" cy="266861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0974DB8-A11A-462C-98AB-DF6671CBA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7" y="1431593"/>
            <a:ext cx="3967613" cy="297571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0963519-24C5-481B-8F3D-0EDB1AC63F11}"/>
              </a:ext>
            </a:extLst>
          </p:cNvPr>
          <p:cNvSpPr/>
          <p:nvPr/>
        </p:nvSpPr>
        <p:spPr>
          <a:xfrm>
            <a:off x="9583" y="293636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Contrast experiment based on line feature:  simple environment</a:t>
            </a:r>
          </a:p>
        </p:txBody>
      </p:sp>
    </p:spTree>
    <p:extLst>
      <p:ext uri="{BB962C8B-B14F-4D97-AF65-F5344CB8AC3E}">
        <p14:creationId xmlns:p14="http://schemas.microsoft.com/office/powerpoint/2010/main" val="134550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0D0870-DBCF-41FE-BCC3-17AAE0FF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9" y="2349249"/>
            <a:ext cx="4962248" cy="37216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CDFD17-44B5-40FA-995E-612335465B96}"/>
              </a:ext>
            </a:extLst>
          </p:cNvPr>
          <p:cNvSpPr/>
          <p:nvPr/>
        </p:nvSpPr>
        <p:spPr>
          <a:xfrm>
            <a:off x="9583" y="293636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Contrast experiment based on line feature:  simple 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49B597-6028-45D8-B2BF-998C4D7A8BE4}"/>
              </a:ext>
            </a:extLst>
          </p:cNvPr>
          <p:cNvSpPr/>
          <p:nvPr/>
        </p:nvSpPr>
        <p:spPr>
          <a:xfrm>
            <a:off x="446414" y="893760"/>
            <a:ext cx="2393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609FD7-2711-4194-8018-5C6BCBD8DCB3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B1BB1-CC87-46C0-8D5A-428AB8D3F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481" y="2286894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87978"/>
              </p:ext>
            </p:extLst>
          </p:nvPr>
        </p:nvGraphicFramePr>
        <p:xfrm>
          <a:off x="1819731" y="4096794"/>
          <a:ext cx="2498575" cy="26355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θ=34.9919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[100.0986,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-79.3386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MSE=9.6643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MSE1=9.6649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7713"/>
              </p:ext>
            </p:extLst>
          </p:nvPr>
        </p:nvGraphicFramePr>
        <p:xfrm>
          <a:off x="8279081" y="4110227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[100,-80]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θ=34.9335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[99.5925,-79.6011]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MSE=9.6108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MSE1=9.6106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EBF3967-344A-4641-842B-59C61856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50" y="1745737"/>
            <a:ext cx="2679606" cy="21957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FFD90C-7CFA-4F13-86C7-D8667A66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278" y="1590468"/>
            <a:ext cx="3165482" cy="250632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3D43AC-C5FA-4DBD-9435-BB35F95CDBD4}"/>
              </a:ext>
            </a:extLst>
          </p:cNvPr>
          <p:cNvSpPr/>
          <p:nvPr/>
        </p:nvSpPr>
        <p:spPr>
          <a:xfrm>
            <a:off x="9583" y="293636"/>
            <a:ext cx="1240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Contrast experiment based on line feature:  simple environment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E96F78-D056-46F2-B58A-B853204B6B78}"/>
              </a:ext>
            </a:extLst>
          </p:cNvPr>
          <p:cNvSpPr/>
          <p:nvPr/>
        </p:nvSpPr>
        <p:spPr>
          <a:xfrm>
            <a:off x="582817" y="1018996"/>
            <a:ext cx="104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2000 iterations, and the result is the value of 2100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44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B3A21-599E-44A3-A05B-8B90493B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72" y="3054231"/>
            <a:ext cx="4225184" cy="31688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964331-A6B3-44A2-BF1A-EE11CA6C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465" y="2361259"/>
            <a:ext cx="5829300" cy="4419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68D976-5EA7-4285-A1FD-9F0F54602603}"/>
              </a:ext>
            </a:extLst>
          </p:cNvPr>
          <p:cNvSpPr/>
          <p:nvPr/>
        </p:nvSpPr>
        <p:spPr>
          <a:xfrm>
            <a:off x="-80852" y="289862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Contrast experiment based on line feature:  complex environment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DCF5C7-2352-434D-A2F1-119E396F1558}"/>
              </a:ext>
            </a:extLst>
          </p:cNvPr>
          <p:cNvSpPr/>
          <p:nvPr/>
        </p:nvSpPr>
        <p:spPr>
          <a:xfrm>
            <a:off x="446414" y="893760"/>
            <a:ext cx="2956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8A68BD-E571-4CC3-AFB1-99AA3C5008F8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61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39508"/>
              </p:ext>
            </p:extLst>
          </p:nvPr>
        </p:nvGraphicFramePr>
        <p:xfrm>
          <a:off x="1874643" y="4366761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θ=16.8175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[31.4357,24.2395]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MSE=11.0157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MSE1=10.8630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6563"/>
              </p:ext>
            </p:extLst>
          </p:nvPr>
        </p:nvGraphicFramePr>
        <p:xfrm>
          <a:off x="8252518" y="4366761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[20,20]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θ=20.2215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3151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[19.3807,19.7836]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MSE=4.8902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MSE1=4.8862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59A8D7F-A27E-4AAE-BC03-5C9E41E5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02" y="1148630"/>
            <a:ext cx="4277020" cy="3207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3AD3C6-ADA7-4E04-AD0C-9AD54170F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67" y="1158996"/>
            <a:ext cx="4370044" cy="32775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5180660-0B46-4536-9E80-917D8020DCED}"/>
              </a:ext>
            </a:extLst>
          </p:cNvPr>
          <p:cNvSpPr/>
          <p:nvPr/>
        </p:nvSpPr>
        <p:spPr>
          <a:xfrm>
            <a:off x="9583" y="293636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Contrast experiment based on line feature:  complex environment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2A2DB5-32C8-4FBC-9F8A-229019A85FD6}"/>
              </a:ext>
            </a:extLst>
          </p:cNvPr>
          <p:cNvSpPr/>
          <p:nvPr/>
        </p:nvSpPr>
        <p:spPr>
          <a:xfrm>
            <a:off x="627205" y="839513"/>
            <a:ext cx="104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700 iterations, and the result is the value of 2500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DFCEB5-9283-434F-9D1A-54F9921D1768}"/>
              </a:ext>
            </a:extLst>
          </p:cNvPr>
          <p:cNvSpPr/>
          <p:nvPr/>
        </p:nvSpPr>
        <p:spPr>
          <a:xfrm>
            <a:off x="-28602" y="316052"/>
            <a:ext cx="11395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Algorithms and programs used in comparative experiments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45CCDC-9E31-459B-B69E-345AC0E1F8B3}"/>
              </a:ext>
            </a:extLst>
          </p:cNvPr>
          <p:cNvSpPr/>
          <p:nvPr/>
        </p:nvSpPr>
        <p:spPr>
          <a:xfrm>
            <a:off x="28032" y="1215485"/>
            <a:ext cx="8751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ICP1992: 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method for registration of 3-D shapes”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01AF19-5B86-4F11-8059-47BE7035B032}"/>
              </a:ext>
            </a:extLst>
          </p:cNvPr>
          <p:cNvSpPr/>
          <p:nvPr/>
        </p:nvSpPr>
        <p:spPr>
          <a:xfrm>
            <a:off x="28032" y="2088760"/>
            <a:ext cx="9947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TrICP2002: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Trimmed Iterative Closest Point Algorithm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0161E9-5AC1-482A-A8CA-B748AA69BDB8}"/>
              </a:ext>
            </a:extLst>
          </p:cNvPr>
          <p:cNvSpPr/>
          <p:nvPr/>
        </p:nvSpPr>
        <p:spPr>
          <a:xfrm>
            <a:off x="28032" y="2962035"/>
            <a:ext cx="11524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PSM2005: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Laser scan matching in polar coordinates with application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999CD7-874E-4BF8-AD9B-F3CCDEC1FD64}"/>
              </a:ext>
            </a:extLst>
          </p:cNvPr>
          <p:cNvSpPr/>
          <p:nvPr/>
        </p:nvSpPr>
        <p:spPr>
          <a:xfrm>
            <a:off x="28032" y="3835310"/>
            <a:ext cx="7321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SICP2013: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Sparse Iterative Closest Point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7D95E3-48B3-4641-951B-8238762597C8}"/>
              </a:ext>
            </a:extLst>
          </p:cNvPr>
          <p:cNvSpPr/>
          <p:nvPr/>
        </p:nvSpPr>
        <p:spPr>
          <a:xfrm>
            <a:off x="28032" y="4708585"/>
            <a:ext cx="12437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Holy2018: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Registration of Lines in 2D LIDAR Scans via Functions of Angles”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3C8DAA-67BF-42C9-A9FA-DBE9D892EF8D}"/>
              </a:ext>
            </a:extLst>
          </p:cNvPr>
          <p:cNvSpPr/>
          <p:nvPr/>
        </p:nvSpPr>
        <p:spPr>
          <a:xfrm>
            <a:off x="28032" y="5581862"/>
            <a:ext cx="4015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613867-C88B-4896-A5B9-437F66B52DDF}"/>
              </a:ext>
            </a:extLst>
          </p:cNvPr>
          <p:cNvSpPr/>
          <p:nvPr/>
        </p:nvSpPr>
        <p:spPr>
          <a:xfrm>
            <a:off x="1161852" y="1742662"/>
            <a:ext cx="796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2D_LIDAR_Data\01_ICP\</a:t>
            </a:r>
            <a:r>
              <a:rPr lang="en-US" altLang="zh-CN" dirty="0" err="1">
                <a:solidFill>
                  <a:srgbClr val="FF0000"/>
                </a:solidFill>
              </a:rPr>
              <a:t>IcpAlgorithm.m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57164B-9AC6-4734-A371-16D01DA33168}"/>
              </a:ext>
            </a:extLst>
          </p:cNvPr>
          <p:cNvSpPr/>
          <p:nvPr/>
        </p:nvSpPr>
        <p:spPr>
          <a:xfrm>
            <a:off x="1161852" y="2602341"/>
            <a:ext cx="842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2D_LIDAR_Data\02_TrICP\</a:t>
            </a:r>
            <a:r>
              <a:rPr lang="en-US" altLang="zh-CN" dirty="0" err="1">
                <a:solidFill>
                  <a:srgbClr val="FF0000"/>
                </a:solidFill>
              </a:rPr>
              <a:t>TrIcpAlgorithm.m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3E6C49-CE9B-4D40-80AB-EF2C81FCB20D}"/>
              </a:ext>
            </a:extLst>
          </p:cNvPr>
          <p:cNvSpPr/>
          <p:nvPr/>
        </p:nvSpPr>
        <p:spPr>
          <a:xfrm>
            <a:off x="1161852" y="6111730"/>
            <a:ext cx="880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2D_LIDAR_Data\05_MyMethod\</a:t>
            </a:r>
            <a:r>
              <a:rPr lang="en-US" altLang="zh-CN" dirty="0" err="1">
                <a:solidFill>
                  <a:srgbClr val="FF0000"/>
                </a:solidFill>
              </a:rPr>
              <a:t>MyAlgorithm.m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CFCC33-6325-4CB8-9ED8-3879C9EFBF52}"/>
              </a:ext>
            </a:extLst>
          </p:cNvPr>
          <p:cNvSpPr/>
          <p:nvPr/>
        </p:nvSpPr>
        <p:spPr>
          <a:xfrm>
            <a:off x="1161852" y="4327672"/>
            <a:ext cx="1037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2D_LIDAR_Data\03_SICP_IterativeReweighting\</a:t>
            </a:r>
            <a:r>
              <a:rPr lang="en-US" altLang="zh-CN" dirty="0" err="1">
                <a:solidFill>
                  <a:srgbClr val="FF0000"/>
                </a:solidFill>
              </a:rPr>
              <a:t>SicpAlgorithm.m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4B2238-2923-4B8F-975C-FD3EFB875946}"/>
              </a:ext>
            </a:extLst>
          </p:cNvPr>
          <p:cNvSpPr/>
          <p:nvPr/>
        </p:nvSpPr>
        <p:spPr>
          <a:xfrm>
            <a:off x="1161852" y="5212528"/>
            <a:ext cx="9954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FF0000"/>
                </a:solidFill>
              </a:rPr>
              <a:t>Registration_of</a:t>
            </a:r>
            <a:r>
              <a:rPr lang="en-US" altLang="zh-CN" dirty="0">
                <a:solidFill>
                  <a:srgbClr val="FF0000"/>
                </a:solidFill>
              </a:rPr>
              <a:t>_ 2D_LIDAR_Data\04_Holy2018-adam\Holy2018Algorithm.m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CFF3EC-6252-4A8A-8441-9F36E596DDBF}"/>
              </a:ext>
            </a:extLst>
          </p:cNvPr>
          <p:cNvSpPr/>
          <p:nvPr/>
        </p:nvSpPr>
        <p:spPr>
          <a:xfrm>
            <a:off x="1161852" y="3452587"/>
            <a:ext cx="1025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Program: </a:t>
            </a:r>
            <a:r>
              <a:rPr lang="en-US" altLang="zh-CN" dirty="0" err="1">
                <a:solidFill>
                  <a:srgbClr val="0070C0"/>
                </a:solidFill>
              </a:rPr>
              <a:t>Registration_of</a:t>
            </a:r>
            <a:r>
              <a:rPr lang="en-US" altLang="zh-CN" dirty="0">
                <a:solidFill>
                  <a:srgbClr val="0070C0"/>
                </a:solidFill>
              </a:rPr>
              <a:t>_ 2D_LIDAR_Data\06_PSM\02_PSM_SourceCode\test\example.cpp 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C++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84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ED8C15-5A10-452B-9686-3891E19C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9" y="3239785"/>
            <a:ext cx="4412736" cy="33095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5F38F8-3826-4823-8A78-8F7571CB57DF}"/>
              </a:ext>
            </a:extLst>
          </p:cNvPr>
          <p:cNvSpPr/>
          <p:nvPr/>
        </p:nvSpPr>
        <p:spPr>
          <a:xfrm>
            <a:off x="9583" y="293636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Contrast experiment based on line feature:  complex environment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0C093F-BF5A-40EE-B720-2218EA67F73F}"/>
              </a:ext>
            </a:extLst>
          </p:cNvPr>
          <p:cNvSpPr/>
          <p:nvPr/>
        </p:nvSpPr>
        <p:spPr>
          <a:xfrm>
            <a:off x="446414" y="893760"/>
            <a:ext cx="2393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 motion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37B311-05CE-4E6B-AFC6-F55EC89B77AE}"/>
              </a:ext>
            </a:extLst>
          </p:cNvPr>
          <p:cNvSpPr/>
          <p:nvPr/>
        </p:nvSpPr>
        <p:spPr>
          <a:xfrm>
            <a:off x="446414" y="1451488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-140~+140 (add 5dB Gaussian noise)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CBB21-41DE-402B-B573-1BA0BDBC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153" y="2135239"/>
            <a:ext cx="6962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0FDECB-1528-4C85-8130-793267A6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34129"/>
              </p:ext>
            </p:extLst>
          </p:nvPr>
        </p:nvGraphicFramePr>
        <p:xfrm>
          <a:off x="1924885" y="4080656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[50,-50]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θ=12.4217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[55.3863,-25.7186]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MSE=39.3127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MSE1=28.2052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6DD7536-16DB-4790-9423-8FAB34D8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04090"/>
              </p:ext>
            </p:extLst>
          </p:nvPr>
        </p:nvGraphicFramePr>
        <p:xfrm>
          <a:off x="7366161" y="4064508"/>
          <a:ext cx="2498575" cy="2391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63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2007112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</a:tblGrid>
              <a:tr h="379982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[50,-50]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7998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θ=30.2325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499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[51.2185,-50.0804]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MSE=16.7208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MSE1=16.7180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88B2C96-BC9F-4AFD-896C-37942E70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91" y="1110491"/>
            <a:ext cx="3723588" cy="2792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C9183D-3CA1-4057-B714-B79B044C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267" y="1110491"/>
            <a:ext cx="3723588" cy="27926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0CBBAF-FABA-43B0-AC29-D6D8077471B3}"/>
              </a:ext>
            </a:extLst>
          </p:cNvPr>
          <p:cNvSpPr/>
          <p:nvPr/>
        </p:nvSpPr>
        <p:spPr>
          <a:xfrm>
            <a:off x="9583" y="293636"/>
            <a:ext cx="1275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Contrast experiment based on line feature:  complex environment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F50E5B-5C1C-48D3-B416-710291D07F5F}"/>
              </a:ext>
            </a:extLst>
          </p:cNvPr>
          <p:cNvSpPr/>
          <p:nvPr/>
        </p:nvSpPr>
        <p:spPr>
          <a:xfrm>
            <a:off x="591695" y="818426"/>
            <a:ext cx="104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Holy2018 converges after about 1700 iterations, and the result is the value of 2500 iterations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75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>
            <a:extLst>
              <a:ext uri="{FF2B5EF4-FFF2-40B4-BE49-F238E27FC236}">
                <a16:creationId xmlns:a16="http://schemas.microsoft.com/office/drawing/2014/main" id="{D0D84384-6024-47CC-A92E-08EAE7A31539}"/>
              </a:ext>
            </a:extLst>
          </p:cNvPr>
          <p:cNvSpPr/>
          <p:nvPr/>
        </p:nvSpPr>
        <p:spPr>
          <a:xfrm>
            <a:off x="2382130" y="1354179"/>
            <a:ext cx="4384344" cy="4384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508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9B64E36-44A8-4103-89FA-1AFF4D97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13" y="713859"/>
            <a:ext cx="2717671" cy="522255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A1C6374-BB9D-4D1D-AA54-3DC7560D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21" y="0"/>
            <a:ext cx="2920982" cy="29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DFCEB5-9283-434F-9D1A-54F9921D1768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B3FB1-012F-44D0-B952-B69E0002F746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365CEB-A01C-4FCC-978E-34AA874B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1770666"/>
            <a:ext cx="11068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6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AE9552-4621-4B4A-8C77-A605430A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627" y="2459380"/>
            <a:ext cx="3644416" cy="27271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A0D6F4-56E8-41ED-8CFE-FAF7E7A6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36" y="2571824"/>
            <a:ext cx="3298264" cy="246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BE44E5-C38D-4F19-85F8-F5E628E00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508" y="2365129"/>
            <a:ext cx="3850704" cy="2881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F33700-3C54-469B-88E9-6DE53495A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342" y="2305015"/>
            <a:ext cx="3850705" cy="288147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7A597C-85EA-49C5-A693-5D187A7DA7FD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30CBF6-04F5-4E45-B166-FDD053880F86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969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23F86-BED3-4BF4-ADD6-804654E1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6" y="2076234"/>
            <a:ext cx="5092045" cy="3819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96C2C7-1B72-4A81-AE56-0D3F1C43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54" y="2076235"/>
            <a:ext cx="5092045" cy="38190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94D592-D84E-44FF-A064-D298862AFF96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68248E-1836-4F2C-951C-5DD5029EA935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60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26AE61-BEA9-4690-8D42-B4B66E10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7" y="2410519"/>
            <a:ext cx="4630501" cy="346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4D5477-020A-4CAC-8970-7AF88C9B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33" y="2495244"/>
            <a:ext cx="4553325" cy="3531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EBA258B-825D-46C9-88FE-BD50F972FDD1}"/>
              </a:ext>
            </a:extLst>
          </p:cNvPr>
          <p:cNvSpPr/>
          <p:nvPr/>
        </p:nvSpPr>
        <p:spPr>
          <a:xfrm>
            <a:off x="0" y="246981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82461F-3376-47C6-B09D-1F03B1E3CDD8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E986341-D2EE-43C8-8996-FE37F0BEF84A}"/>
              </a:ext>
            </a:extLst>
          </p:cNvPr>
          <p:cNvSpPr/>
          <p:nvPr/>
        </p:nvSpPr>
        <p:spPr>
          <a:xfrm>
            <a:off x="5572053" y="3878906"/>
            <a:ext cx="795252" cy="76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693C8E-985F-408B-842C-A39C90C4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54" y="2264700"/>
            <a:ext cx="4553325" cy="353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1472AF-CA5E-4B17-B2E0-9B131C8D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4" y="2264700"/>
            <a:ext cx="4553325" cy="3531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59DC813-A4C9-439D-9FBC-FCFB80099324}"/>
              </a:ext>
            </a:extLst>
          </p:cNvPr>
          <p:cNvSpPr/>
          <p:nvPr/>
        </p:nvSpPr>
        <p:spPr>
          <a:xfrm>
            <a:off x="0" y="305197"/>
            <a:ext cx="811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Demonstration of our algorithm principle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AF7B4-0B19-430E-9381-2DB48DCEE4F2}"/>
              </a:ext>
            </a:extLst>
          </p:cNvPr>
          <p:cNvSpPr/>
          <p:nvPr/>
        </p:nvSpPr>
        <p:spPr>
          <a:xfrm>
            <a:off x="491319" y="1062300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(No Gaussian noise)</a:t>
            </a:r>
            <a:endParaRPr lang="zh-CN" altLang="en-US" sz="28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AAF97A4-8B0D-4901-A799-1444E86968FD}"/>
              </a:ext>
            </a:extLst>
          </p:cNvPr>
          <p:cNvSpPr/>
          <p:nvPr/>
        </p:nvSpPr>
        <p:spPr>
          <a:xfrm>
            <a:off x="5353013" y="3828664"/>
            <a:ext cx="795252" cy="76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5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194906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89670-35D5-4FF2-8E60-809767A0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1987560"/>
            <a:ext cx="5187148" cy="38903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64F571B-A61D-438B-B067-9FBB2E6FE66E}"/>
              </a:ext>
            </a:extLst>
          </p:cNvPr>
          <p:cNvSpPr/>
          <p:nvPr/>
        </p:nvSpPr>
        <p:spPr>
          <a:xfrm>
            <a:off x="0" y="289457"/>
            <a:ext cx="11362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Contrast experiment based on point feature: small motion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6B64F-94EA-4609-871A-8128EB95E669}"/>
              </a:ext>
            </a:extLst>
          </p:cNvPr>
          <p:cNvSpPr/>
          <p:nvPr/>
        </p:nvSpPr>
        <p:spPr>
          <a:xfrm>
            <a:off x="491319" y="1048852"/>
            <a:ext cx="11299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range: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-180~+180 (add 5dB Gaussian noise)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AB1E7A-1D9D-4590-A0BB-233C20B1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7" y="1861528"/>
            <a:ext cx="69151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0957C73-8F0D-4E73-B66A-2F373AA8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7" t="-1" r="-12485" b="-10102"/>
          <a:stretch/>
        </p:blipFill>
        <p:spPr>
          <a:xfrm>
            <a:off x="0" y="-401"/>
            <a:ext cx="491319" cy="743803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0078FEA3-2210-4459-90F9-1AC7F97B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3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1963F02-CDB4-431D-A681-18991BB0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74121"/>
              </p:ext>
            </p:extLst>
          </p:nvPr>
        </p:nvGraphicFramePr>
        <p:xfrm>
          <a:off x="131270" y="4085486"/>
          <a:ext cx="12040066" cy="2645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3650">
                  <a:extLst>
                    <a:ext uri="{9D8B030D-6E8A-4147-A177-3AD203B41FA5}">
                      <a16:colId xmlns:a16="http://schemas.microsoft.com/office/drawing/2014/main" val="1659616165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2364895286"/>
                    </a:ext>
                  </a:extLst>
                </a:gridCol>
                <a:gridCol w="470681">
                  <a:extLst>
                    <a:ext uri="{9D8B030D-6E8A-4147-A177-3AD203B41FA5}">
                      <a16:colId xmlns:a16="http://schemas.microsoft.com/office/drawing/2014/main" val="378976309"/>
                    </a:ext>
                  </a:extLst>
                </a:gridCol>
                <a:gridCol w="1937332">
                  <a:extLst>
                    <a:ext uri="{9D8B030D-6E8A-4147-A177-3AD203B41FA5}">
                      <a16:colId xmlns:a16="http://schemas.microsoft.com/office/drawing/2014/main" val="252120482"/>
                    </a:ext>
                  </a:extLst>
                </a:gridCol>
                <a:gridCol w="441758">
                  <a:extLst>
                    <a:ext uri="{9D8B030D-6E8A-4147-A177-3AD203B41FA5}">
                      <a16:colId xmlns:a16="http://schemas.microsoft.com/office/drawing/2014/main" val="56222411"/>
                    </a:ext>
                  </a:extLst>
                </a:gridCol>
                <a:gridCol w="1966255">
                  <a:extLst>
                    <a:ext uri="{9D8B030D-6E8A-4147-A177-3AD203B41FA5}">
                      <a16:colId xmlns:a16="http://schemas.microsoft.com/office/drawing/2014/main" val="1068133339"/>
                    </a:ext>
                  </a:extLst>
                </a:gridCol>
                <a:gridCol w="412835">
                  <a:extLst>
                    <a:ext uri="{9D8B030D-6E8A-4147-A177-3AD203B41FA5}">
                      <a16:colId xmlns:a16="http://schemas.microsoft.com/office/drawing/2014/main" val="3253634749"/>
                    </a:ext>
                  </a:extLst>
                </a:gridCol>
                <a:gridCol w="1995178">
                  <a:extLst>
                    <a:ext uri="{9D8B030D-6E8A-4147-A177-3AD203B41FA5}">
                      <a16:colId xmlns:a16="http://schemas.microsoft.com/office/drawing/2014/main" val="189227131"/>
                    </a:ext>
                  </a:extLst>
                </a:gridCol>
                <a:gridCol w="453120">
                  <a:extLst>
                    <a:ext uri="{9D8B030D-6E8A-4147-A177-3AD203B41FA5}">
                      <a16:colId xmlns:a16="http://schemas.microsoft.com/office/drawing/2014/main" val="3927254668"/>
                    </a:ext>
                  </a:extLst>
                </a:gridCol>
                <a:gridCol w="1954894">
                  <a:extLst>
                    <a:ext uri="{9D8B030D-6E8A-4147-A177-3AD203B41FA5}">
                      <a16:colId xmlns:a16="http://schemas.microsoft.com/office/drawing/2014/main" val="3677859222"/>
                    </a:ext>
                  </a:extLst>
                </a:gridCol>
              </a:tblGrid>
              <a:tr h="389481">
                <a:tc rowSpan="2"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真实值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469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[-10,10]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52344"/>
                  </a:ext>
                </a:extLst>
              </a:tr>
              <a:tr h="3894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θ=3.3063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θ=3.0069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θ=4.9513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θ=3.3697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实验值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θ=2.9712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67314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 -10.2346,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10.6858]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MSE=1.1440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MSE1=1.1375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 -9.6947,10.3881]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MSE=1.0030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MSE1=0.9980</a:t>
                      </a:r>
                    </a:p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T=[0.0300,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15.0029]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MSE=6.9767</a:t>
                      </a:r>
                    </a:p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MSE1=6.9009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T=[-9.7349,10.4288]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MSE=1.1392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MSE1=1.1334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 [-9.7959;9.6398]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MSE=1.0637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MSE1=1.0611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79894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4DA98736-494D-4CAB-9DEF-BD5EF6AC248E}"/>
              </a:ext>
            </a:extLst>
          </p:cNvPr>
          <p:cNvSpPr/>
          <p:nvPr/>
        </p:nvSpPr>
        <p:spPr>
          <a:xfrm>
            <a:off x="826174" y="912164"/>
            <a:ext cx="750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22A526-51CE-493C-B917-BCDA13C4F217}"/>
              </a:ext>
            </a:extLst>
          </p:cNvPr>
          <p:cNvSpPr/>
          <p:nvPr/>
        </p:nvSpPr>
        <p:spPr>
          <a:xfrm>
            <a:off x="3083847" y="912164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TrICP</a:t>
            </a:r>
            <a:endParaRPr lang="zh-CN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71394D-AA69-4287-9FF6-AD4A17573D6E}"/>
              </a:ext>
            </a:extLst>
          </p:cNvPr>
          <p:cNvSpPr/>
          <p:nvPr/>
        </p:nvSpPr>
        <p:spPr>
          <a:xfrm>
            <a:off x="5564438" y="912164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PSM</a:t>
            </a:r>
            <a:endParaRPr lang="zh-CN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A1D28B-F5D9-49FF-AFD3-1114E02144DD}"/>
              </a:ext>
            </a:extLst>
          </p:cNvPr>
          <p:cNvSpPr/>
          <p:nvPr/>
        </p:nvSpPr>
        <p:spPr>
          <a:xfrm>
            <a:off x="7796521" y="912164"/>
            <a:ext cx="95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SICP</a:t>
            </a:r>
            <a:endParaRPr lang="zh-CN" altLang="en-US" sz="2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7145BF-03A3-45E0-85BE-3561C18089DF}"/>
              </a:ext>
            </a:extLst>
          </p:cNvPr>
          <p:cNvSpPr/>
          <p:nvPr/>
        </p:nvSpPr>
        <p:spPr>
          <a:xfrm>
            <a:off x="9941551" y="912164"/>
            <a:ext cx="2092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MyMethod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9A85F5-66C3-453A-89E1-F1D595D7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342" y="1829122"/>
            <a:ext cx="2408658" cy="18867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17FA2E3-A51D-4786-9B86-BDF033E5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625" y="1835330"/>
            <a:ext cx="2373757" cy="1856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773349-CED5-46D0-9A1E-B965090B3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932" y="1793369"/>
            <a:ext cx="2412495" cy="1898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99C018-6342-4BA5-808B-4964B0994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151" y="1769100"/>
            <a:ext cx="2421176" cy="1922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8E4DB-08E8-49DE-BC78-97786F4A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334" y="1786856"/>
            <a:ext cx="2397574" cy="188799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DC9DAA5-287A-4F83-899C-DA1F6135A56D}"/>
              </a:ext>
            </a:extLst>
          </p:cNvPr>
          <p:cNvSpPr/>
          <p:nvPr/>
        </p:nvSpPr>
        <p:spPr>
          <a:xfrm>
            <a:off x="0" y="126575"/>
            <a:ext cx="11362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Contrast experiment based on point feature: small motion</a:t>
            </a:r>
          </a:p>
        </p:txBody>
      </p:sp>
    </p:spTree>
    <p:extLst>
      <p:ext uri="{BB962C8B-B14F-4D97-AF65-F5344CB8AC3E}">
        <p14:creationId xmlns:p14="http://schemas.microsoft.com/office/powerpoint/2010/main" val="256005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14493</TotalTime>
  <Words>1273</Words>
  <Application>Microsoft Office PowerPoint</Application>
  <PresentationFormat>宽屏</PresentationFormat>
  <Paragraphs>265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华文行楷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乖小乖</dc:creator>
  <cp:lastModifiedBy>吴绍锋</cp:lastModifiedBy>
  <cp:revision>688</cp:revision>
  <dcterms:created xsi:type="dcterms:W3CDTF">2018-02-11T02:07:41Z</dcterms:created>
  <dcterms:modified xsi:type="dcterms:W3CDTF">2020-05-09T01:27:04Z</dcterms:modified>
</cp:coreProperties>
</file>