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2"/>
  </p:notesMasterIdLst>
  <p:sldIdLst>
    <p:sldId id="256" r:id="rId2"/>
    <p:sldId id="309" r:id="rId3"/>
    <p:sldId id="310" r:id="rId4"/>
    <p:sldId id="257" r:id="rId5"/>
    <p:sldId id="305" r:id="rId6"/>
    <p:sldId id="311" r:id="rId7"/>
    <p:sldId id="312" r:id="rId8"/>
    <p:sldId id="263" r:id="rId9"/>
    <p:sldId id="307" r:id="rId10"/>
    <p:sldId id="308" r:id="rId11"/>
  </p:sldIdLst>
  <p:sldSz cx="9144000" cy="5143500" type="screen16x9"/>
  <p:notesSz cx="6858000" cy="9144000"/>
  <p:embeddedFontLst>
    <p:embeddedFont>
      <p:font typeface="Cambria Math" panose="02040503050406030204" pitchFamily="18" charset="0"/>
      <p:regular r:id="rId13"/>
    </p:embeddedFont>
    <p:embeddedFont>
      <p:font typeface="Kanit" panose="020B0604020202020204" charset="-34"/>
      <p:regular r:id="rId14"/>
      <p:bold r:id="rId15"/>
      <p:italic r:id="rId16"/>
      <p:boldItalic r:id="rId17"/>
    </p:embeddedFont>
    <p:embeddedFont>
      <p:font typeface="Lato" panose="020F05020202040302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D39B23-EF1A-4EC5-8A2A-3C664E3C6D1F}">
  <a:tblStyle styleId="{F6D39B23-EF1A-4EC5-8A2A-3C664E3C6D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94353" autoAdjust="0"/>
  </p:normalViewPr>
  <p:slideViewPr>
    <p:cSldViewPr snapToGrid="0">
      <p:cViewPr varScale="1">
        <p:scale>
          <a:sx n="107" d="100"/>
          <a:sy n="107" d="100"/>
        </p:scale>
        <p:origin x="1109"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147233e349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47233e349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490f8ae8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490f8ae8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58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47233e34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47233e34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1475a8157b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1475a8157b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787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1475a8157b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1475a8157b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1475a8157b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1475a8157b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52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2744750" y="776617"/>
            <a:ext cx="5848500" cy="2822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1pPr>
            <a:lvl2pPr lvl="1"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2pPr>
            <a:lvl3pPr lvl="2"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3pPr>
            <a:lvl4pPr lvl="3"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4pPr>
            <a:lvl5pPr lvl="4"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5pPr>
            <a:lvl6pPr lvl="5"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6pPr>
            <a:lvl7pPr lvl="6"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7pPr>
            <a:lvl8pPr lvl="7"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8pPr>
            <a:lvl9pPr lvl="8"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9pPr>
          </a:lstStyle>
          <a:p>
            <a:endParaRPr/>
          </a:p>
        </p:txBody>
      </p:sp>
      <p:sp>
        <p:nvSpPr>
          <p:cNvPr id="10" name="Google Shape;10;p2"/>
          <p:cNvSpPr txBox="1">
            <a:spLocks noGrp="1"/>
          </p:cNvSpPr>
          <p:nvPr>
            <p:ph type="subTitle" idx="1"/>
          </p:nvPr>
        </p:nvSpPr>
        <p:spPr>
          <a:xfrm>
            <a:off x="2744750" y="3967650"/>
            <a:ext cx="5526600" cy="3288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400"/>
              <a:buNone/>
              <a:defRPr sz="1800">
                <a:solidFill>
                  <a:schemeClr val="lt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11" name="Google Shape;11;p2"/>
          <p:cNvGrpSpPr/>
          <p:nvPr/>
        </p:nvGrpSpPr>
        <p:grpSpPr>
          <a:xfrm>
            <a:off x="8206454" y="-420621"/>
            <a:ext cx="1178671" cy="1323924"/>
            <a:chOff x="8206454" y="-420621"/>
            <a:chExt cx="1178671" cy="1323924"/>
          </a:xfrm>
        </p:grpSpPr>
        <p:sp>
          <p:nvSpPr>
            <p:cNvPr id="12" name="Google Shape;12;p2"/>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07386" y="4296442"/>
            <a:ext cx="1134920" cy="1323924"/>
            <a:chOff x="-207386" y="4296442"/>
            <a:chExt cx="1134920" cy="1323924"/>
          </a:xfrm>
        </p:grpSpPr>
        <p:sp>
          <p:nvSpPr>
            <p:cNvPr id="19" name="Google Shape;19;p2"/>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93"/>
        <p:cNvGrpSpPr/>
        <p:nvPr/>
      </p:nvGrpSpPr>
      <p:grpSpPr>
        <a:xfrm>
          <a:off x="0" y="0"/>
          <a:ext cx="0" cy="0"/>
          <a:chOff x="0" y="0"/>
          <a:chExt cx="0" cy="0"/>
        </a:xfrm>
      </p:grpSpPr>
      <p:grpSp>
        <p:nvGrpSpPr>
          <p:cNvPr id="94" name="Google Shape;94;p6"/>
          <p:cNvGrpSpPr/>
          <p:nvPr/>
        </p:nvGrpSpPr>
        <p:grpSpPr>
          <a:xfrm rot="-8563052" flipH="1">
            <a:off x="-418004" y="4100735"/>
            <a:ext cx="1134836" cy="1323826"/>
            <a:chOff x="-207386" y="4296442"/>
            <a:chExt cx="1134920" cy="1323924"/>
          </a:xfrm>
        </p:grpSpPr>
        <p:sp>
          <p:nvSpPr>
            <p:cNvPr id="95" name="Google Shape;95;p6"/>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6"/>
          <p:cNvGrpSpPr/>
          <p:nvPr/>
        </p:nvGrpSpPr>
        <p:grpSpPr>
          <a:xfrm rot="9650092" flipH="1">
            <a:off x="8367311" y="-372153"/>
            <a:ext cx="1134949" cy="1323957"/>
            <a:chOff x="-207386" y="4296442"/>
            <a:chExt cx="1134920" cy="1323924"/>
          </a:xfrm>
        </p:grpSpPr>
        <p:sp>
          <p:nvSpPr>
            <p:cNvPr id="102" name="Google Shape;102;p6"/>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6"/>
          <p:cNvGrpSpPr/>
          <p:nvPr/>
        </p:nvGrpSpPr>
        <p:grpSpPr>
          <a:xfrm>
            <a:off x="369052" y="238424"/>
            <a:ext cx="912508" cy="1026084"/>
            <a:chOff x="369052" y="162224"/>
            <a:chExt cx="912508" cy="1026084"/>
          </a:xfrm>
        </p:grpSpPr>
        <p:sp>
          <p:nvSpPr>
            <p:cNvPr id="109" name="Google Shape;109;p6"/>
            <p:cNvSpPr/>
            <p:nvPr/>
          </p:nvSpPr>
          <p:spPr>
            <a:xfrm>
              <a:off x="683582" y="1622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369052" y="3669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8970948">
              <a:off x="683657" y="9120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8970948">
              <a:off x="1005165" y="7232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1006557" y="3689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376544" y="7202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txBox="1">
            <a:spLocks noGrp="1"/>
          </p:cNvSpPr>
          <p:nvPr>
            <p:ph type="title"/>
          </p:nvPr>
        </p:nvSpPr>
        <p:spPr>
          <a:xfrm>
            <a:off x="725550" y="385271"/>
            <a:ext cx="76929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Font typeface="Kanit"/>
              <a:buNone/>
              <a:defRPr sz="3500" b="1">
                <a:solidFill>
                  <a:schemeClr val="lt1"/>
                </a:solidFill>
                <a:latin typeface="Kanit"/>
                <a:ea typeface="Kanit"/>
                <a:cs typeface="Kanit"/>
                <a:sym typeface="Kanit"/>
              </a:defRPr>
            </a:lvl1pPr>
            <a:lvl2pPr lvl="1"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54"/>
        <p:cNvGrpSpPr/>
        <p:nvPr/>
      </p:nvGrpSpPr>
      <p:grpSpPr>
        <a:xfrm>
          <a:off x="0" y="0"/>
          <a:ext cx="0" cy="0"/>
          <a:chOff x="0" y="0"/>
          <a:chExt cx="0" cy="0"/>
        </a:xfrm>
      </p:grpSpPr>
      <p:sp>
        <p:nvSpPr>
          <p:cNvPr id="155" name="Google Shape;155;p9"/>
          <p:cNvSpPr/>
          <p:nvPr/>
        </p:nvSpPr>
        <p:spPr>
          <a:xfrm>
            <a:off x="8366832" y="4942645"/>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txBox="1">
            <a:spLocks noGrp="1"/>
          </p:cNvSpPr>
          <p:nvPr>
            <p:ph type="title"/>
          </p:nvPr>
        </p:nvSpPr>
        <p:spPr>
          <a:xfrm>
            <a:off x="2122800" y="1309150"/>
            <a:ext cx="4901100" cy="1604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Kanit"/>
              <a:buNone/>
              <a:defRPr sz="12000" b="1">
                <a:solidFill>
                  <a:schemeClr val="lt1"/>
                </a:solidFill>
                <a:latin typeface="Kanit"/>
                <a:ea typeface="Kanit"/>
                <a:cs typeface="Kanit"/>
                <a:sym typeface="Kanit"/>
              </a:defRPr>
            </a:lvl1pPr>
            <a:lvl2pPr lvl="1"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grpSp>
        <p:nvGrpSpPr>
          <p:cNvPr id="157" name="Google Shape;157;p9"/>
          <p:cNvGrpSpPr/>
          <p:nvPr/>
        </p:nvGrpSpPr>
        <p:grpSpPr>
          <a:xfrm rot="10800000" flipH="1">
            <a:off x="-351706" y="-305263"/>
            <a:ext cx="905740" cy="1026971"/>
            <a:chOff x="7371319" y="848424"/>
            <a:chExt cx="905740" cy="1026971"/>
          </a:xfrm>
        </p:grpSpPr>
        <p:sp>
          <p:nvSpPr>
            <p:cNvPr id="158" name="Google Shape;158;p9"/>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9"/>
          <p:cNvGrpSpPr/>
          <p:nvPr/>
        </p:nvGrpSpPr>
        <p:grpSpPr>
          <a:xfrm rot="10800000" flipH="1">
            <a:off x="2761468" y="4801424"/>
            <a:ext cx="905740" cy="1026971"/>
            <a:chOff x="7371319" y="848424"/>
            <a:chExt cx="905740" cy="1026971"/>
          </a:xfrm>
        </p:grpSpPr>
        <p:sp>
          <p:nvSpPr>
            <p:cNvPr id="171" name="Google Shape;171;p9"/>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9"/>
          <p:cNvGrpSpPr/>
          <p:nvPr/>
        </p:nvGrpSpPr>
        <p:grpSpPr>
          <a:xfrm rot="10800000" flipH="1">
            <a:off x="8542868" y="4480699"/>
            <a:ext cx="905740" cy="1026971"/>
            <a:chOff x="7371319" y="848424"/>
            <a:chExt cx="905740" cy="1026971"/>
          </a:xfrm>
        </p:grpSpPr>
        <p:sp>
          <p:nvSpPr>
            <p:cNvPr id="184" name="Google Shape;184;p9"/>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9"/>
          <p:cNvSpPr txBox="1">
            <a:spLocks noGrp="1"/>
          </p:cNvSpPr>
          <p:nvPr>
            <p:ph type="subTitle" idx="1"/>
          </p:nvPr>
        </p:nvSpPr>
        <p:spPr>
          <a:xfrm>
            <a:off x="2122800" y="2986350"/>
            <a:ext cx="4898400" cy="736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5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97" name="Google Shape;197;p9"/>
          <p:cNvGrpSpPr/>
          <p:nvPr/>
        </p:nvGrpSpPr>
        <p:grpSpPr>
          <a:xfrm>
            <a:off x="7892299" y="417972"/>
            <a:ext cx="1951833" cy="2080610"/>
            <a:chOff x="6625301" y="3609100"/>
            <a:chExt cx="1951833" cy="2080610"/>
          </a:xfrm>
        </p:grpSpPr>
        <p:sp>
          <p:nvSpPr>
            <p:cNvPr id="198" name="Google Shape;198;p9"/>
            <p:cNvSpPr/>
            <p:nvPr/>
          </p:nvSpPr>
          <p:spPr>
            <a:xfrm>
              <a:off x="7081694" y="3621359"/>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6635211" y="477714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7081709" y="52334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6625301" y="410439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7677331" y="360910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8120823" y="477714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7677321" y="5233397"/>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8120834" y="410439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9"/>
          <p:cNvGrpSpPr/>
          <p:nvPr/>
        </p:nvGrpSpPr>
        <p:grpSpPr>
          <a:xfrm>
            <a:off x="-700139" y="1642547"/>
            <a:ext cx="1951833" cy="2080610"/>
            <a:chOff x="6625301" y="3609100"/>
            <a:chExt cx="1951833" cy="2080610"/>
          </a:xfrm>
        </p:grpSpPr>
        <p:sp>
          <p:nvSpPr>
            <p:cNvPr id="207" name="Google Shape;207;p9"/>
            <p:cNvSpPr/>
            <p:nvPr/>
          </p:nvSpPr>
          <p:spPr>
            <a:xfrm>
              <a:off x="7081694" y="3621359"/>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6635211" y="477714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7081709" y="52334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6625301" y="410439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7677331" y="360910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8120823" y="477714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7677321" y="5233397"/>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8120834" y="410439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4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5">
  <p:cSld name="TITLE_ONLY_1_1_1_1_1_1">
    <p:spTree>
      <p:nvGrpSpPr>
        <p:cNvPr id="1" name="Shape 575"/>
        <p:cNvGrpSpPr/>
        <p:nvPr/>
      </p:nvGrpSpPr>
      <p:grpSpPr>
        <a:xfrm>
          <a:off x="0" y="0"/>
          <a:ext cx="0" cy="0"/>
          <a:chOff x="0" y="0"/>
          <a:chExt cx="0" cy="0"/>
        </a:xfrm>
      </p:grpSpPr>
      <p:grpSp>
        <p:nvGrpSpPr>
          <p:cNvPr id="576" name="Google Shape;576;p25"/>
          <p:cNvGrpSpPr/>
          <p:nvPr/>
        </p:nvGrpSpPr>
        <p:grpSpPr>
          <a:xfrm rot="10800000" flipH="1">
            <a:off x="8322594" y="-676963"/>
            <a:ext cx="905740" cy="1026971"/>
            <a:chOff x="7371319" y="848424"/>
            <a:chExt cx="905740" cy="1026971"/>
          </a:xfrm>
        </p:grpSpPr>
        <p:sp>
          <p:nvSpPr>
            <p:cNvPr id="577" name="Google Shape;577;p25"/>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5"/>
          <p:cNvGrpSpPr/>
          <p:nvPr/>
        </p:nvGrpSpPr>
        <p:grpSpPr>
          <a:xfrm rot="10800000" flipH="1">
            <a:off x="269032" y="-641701"/>
            <a:ext cx="905740" cy="1026971"/>
            <a:chOff x="7371319" y="848424"/>
            <a:chExt cx="905740" cy="1026971"/>
          </a:xfrm>
        </p:grpSpPr>
        <p:sp>
          <p:nvSpPr>
            <p:cNvPr id="590" name="Google Shape;590;p25"/>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25"/>
          <p:cNvSpPr txBox="1">
            <a:spLocks noGrp="1"/>
          </p:cNvSpPr>
          <p:nvPr>
            <p:ph type="title"/>
          </p:nvPr>
        </p:nvSpPr>
        <p:spPr>
          <a:xfrm>
            <a:off x="725550" y="385271"/>
            <a:ext cx="76929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Font typeface="Kanit"/>
              <a:buNone/>
              <a:defRPr sz="3500" b="1">
                <a:solidFill>
                  <a:schemeClr val="lt1"/>
                </a:solidFill>
                <a:latin typeface="Kanit"/>
                <a:ea typeface="Kanit"/>
                <a:cs typeface="Kanit"/>
                <a:sym typeface="Kanit"/>
              </a:defRPr>
            </a:lvl1pPr>
            <a:lvl2pPr lvl="1"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sp>
        <p:nvSpPr>
          <p:cNvPr id="603" name="Google Shape;603;p25"/>
          <p:cNvSpPr txBox="1">
            <a:spLocks noGrp="1"/>
          </p:cNvSpPr>
          <p:nvPr>
            <p:ph type="subTitle" idx="1"/>
          </p:nvPr>
        </p:nvSpPr>
        <p:spPr>
          <a:xfrm>
            <a:off x="914050" y="2382125"/>
            <a:ext cx="4455000" cy="161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5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04" name="Google Shape;604;p25"/>
          <p:cNvSpPr txBox="1">
            <a:spLocks noGrp="1"/>
          </p:cNvSpPr>
          <p:nvPr>
            <p:ph type="subTitle" idx="2"/>
          </p:nvPr>
        </p:nvSpPr>
        <p:spPr>
          <a:xfrm>
            <a:off x="914050" y="1833825"/>
            <a:ext cx="4455000" cy="475800"/>
          </a:xfrm>
          <a:prstGeom prst="rect">
            <a:avLst/>
          </a:prstGeom>
          <a:ln>
            <a:noFill/>
          </a:ln>
        </p:spPr>
        <p:txBody>
          <a:bodyPr spcFirstLastPara="1" wrap="square" lIns="91425" tIns="91425" rIns="91425" bIns="91425" anchor="b" anchorCtr="0">
            <a:noAutofit/>
          </a:bodyPr>
          <a:lstStyle>
            <a:lvl1pPr lvl="0" rtl="0">
              <a:lnSpc>
                <a:spcPct val="80000"/>
              </a:lnSpc>
              <a:spcBef>
                <a:spcPts val="0"/>
              </a:spcBef>
              <a:spcAft>
                <a:spcPts val="0"/>
              </a:spcAft>
              <a:buSzPts val="2200"/>
              <a:buFont typeface="Kanit"/>
              <a:buNone/>
              <a:defRPr sz="2200" b="1">
                <a:latin typeface="Kanit"/>
                <a:ea typeface="Kanit"/>
                <a:cs typeface="Kanit"/>
                <a:sym typeface="Kanit"/>
              </a:defRPr>
            </a:lvl1pPr>
            <a:lvl2pPr lvl="1" algn="ctr" rtl="0">
              <a:spcBef>
                <a:spcPts val="0"/>
              </a:spcBef>
              <a:spcAft>
                <a:spcPts val="0"/>
              </a:spcAft>
              <a:buSzPts val="2200"/>
              <a:buFont typeface="Kanit"/>
              <a:buNone/>
              <a:defRPr sz="2200" b="1">
                <a:latin typeface="Kanit"/>
                <a:ea typeface="Kanit"/>
                <a:cs typeface="Kanit"/>
                <a:sym typeface="Kanit"/>
              </a:defRPr>
            </a:lvl2pPr>
            <a:lvl3pPr lvl="2" algn="ctr" rtl="0">
              <a:spcBef>
                <a:spcPts val="1600"/>
              </a:spcBef>
              <a:spcAft>
                <a:spcPts val="0"/>
              </a:spcAft>
              <a:buSzPts val="2200"/>
              <a:buFont typeface="Kanit"/>
              <a:buNone/>
              <a:defRPr sz="2200" b="1">
                <a:latin typeface="Kanit"/>
                <a:ea typeface="Kanit"/>
                <a:cs typeface="Kanit"/>
                <a:sym typeface="Kanit"/>
              </a:defRPr>
            </a:lvl3pPr>
            <a:lvl4pPr lvl="3" algn="ctr" rtl="0">
              <a:spcBef>
                <a:spcPts val="1600"/>
              </a:spcBef>
              <a:spcAft>
                <a:spcPts val="0"/>
              </a:spcAft>
              <a:buSzPts val="2200"/>
              <a:buFont typeface="Kanit"/>
              <a:buNone/>
              <a:defRPr sz="2200" b="1">
                <a:latin typeface="Kanit"/>
                <a:ea typeface="Kanit"/>
                <a:cs typeface="Kanit"/>
                <a:sym typeface="Kanit"/>
              </a:defRPr>
            </a:lvl4pPr>
            <a:lvl5pPr lvl="4" algn="ctr" rtl="0">
              <a:spcBef>
                <a:spcPts val="1600"/>
              </a:spcBef>
              <a:spcAft>
                <a:spcPts val="0"/>
              </a:spcAft>
              <a:buSzPts val="2200"/>
              <a:buFont typeface="Kanit"/>
              <a:buNone/>
              <a:defRPr sz="2200" b="1">
                <a:latin typeface="Kanit"/>
                <a:ea typeface="Kanit"/>
                <a:cs typeface="Kanit"/>
                <a:sym typeface="Kanit"/>
              </a:defRPr>
            </a:lvl5pPr>
            <a:lvl6pPr lvl="5" algn="ctr" rtl="0">
              <a:spcBef>
                <a:spcPts val="1600"/>
              </a:spcBef>
              <a:spcAft>
                <a:spcPts val="0"/>
              </a:spcAft>
              <a:buSzPts val="2200"/>
              <a:buFont typeface="Kanit"/>
              <a:buNone/>
              <a:defRPr sz="2200" b="1">
                <a:latin typeface="Kanit"/>
                <a:ea typeface="Kanit"/>
                <a:cs typeface="Kanit"/>
                <a:sym typeface="Kanit"/>
              </a:defRPr>
            </a:lvl6pPr>
            <a:lvl7pPr lvl="6" algn="ctr" rtl="0">
              <a:spcBef>
                <a:spcPts val="1600"/>
              </a:spcBef>
              <a:spcAft>
                <a:spcPts val="0"/>
              </a:spcAft>
              <a:buSzPts val="2200"/>
              <a:buFont typeface="Kanit"/>
              <a:buNone/>
              <a:defRPr sz="2200" b="1">
                <a:latin typeface="Kanit"/>
                <a:ea typeface="Kanit"/>
                <a:cs typeface="Kanit"/>
                <a:sym typeface="Kanit"/>
              </a:defRPr>
            </a:lvl7pPr>
            <a:lvl8pPr lvl="7" algn="ctr" rtl="0">
              <a:spcBef>
                <a:spcPts val="1600"/>
              </a:spcBef>
              <a:spcAft>
                <a:spcPts val="0"/>
              </a:spcAft>
              <a:buSzPts val="2200"/>
              <a:buFont typeface="Kanit"/>
              <a:buNone/>
              <a:defRPr sz="2200" b="1">
                <a:latin typeface="Kanit"/>
                <a:ea typeface="Kanit"/>
                <a:cs typeface="Kanit"/>
                <a:sym typeface="Kanit"/>
              </a:defRPr>
            </a:lvl8pPr>
            <a:lvl9pPr lvl="8" algn="ctr" rtl="0">
              <a:spcBef>
                <a:spcPts val="1600"/>
              </a:spcBef>
              <a:spcAft>
                <a:spcPts val="1600"/>
              </a:spcAft>
              <a:buSzPts val="2200"/>
              <a:buFont typeface="Kanit"/>
              <a:buNone/>
              <a:defRPr sz="2200" b="1">
                <a:latin typeface="Kanit"/>
                <a:ea typeface="Kanit"/>
                <a:cs typeface="Kanit"/>
                <a:sym typeface="Kani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dk1"/>
        </a:solidFill>
        <a:effectLst/>
      </p:bgPr>
    </p:bg>
    <p:spTree>
      <p:nvGrpSpPr>
        <p:cNvPr id="1" name="Shape 690"/>
        <p:cNvGrpSpPr/>
        <p:nvPr/>
      </p:nvGrpSpPr>
      <p:grpSpPr>
        <a:xfrm>
          <a:off x="0" y="0"/>
          <a:ext cx="0" cy="0"/>
          <a:chOff x="0" y="0"/>
          <a:chExt cx="0" cy="0"/>
        </a:xfrm>
      </p:grpSpPr>
      <p:grpSp>
        <p:nvGrpSpPr>
          <p:cNvPr id="691" name="Google Shape;691;p29"/>
          <p:cNvGrpSpPr/>
          <p:nvPr/>
        </p:nvGrpSpPr>
        <p:grpSpPr>
          <a:xfrm rot="10800000" flipH="1">
            <a:off x="8206454" y="4147323"/>
            <a:ext cx="1178671" cy="1323924"/>
            <a:chOff x="8206454" y="-420621"/>
            <a:chExt cx="1178671" cy="1323924"/>
          </a:xfrm>
        </p:grpSpPr>
        <p:sp>
          <p:nvSpPr>
            <p:cNvPr id="692" name="Google Shape;692;p29"/>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9"/>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9"/>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9"/>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9"/>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9"/>
          <p:cNvGrpSpPr/>
          <p:nvPr/>
        </p:nvGrpSpPr>
        <p:grpSpPr>
          <a:xfrm rot="10800000" flipH="1">
            <a:off x="-583881" y="4191074"/>
            <a:ext cx="1178671" cy="1323924"/>
            <a:chOff x="8206454" y="-420621"/>
            <a:chExt cx="1178671" cy="1323924"/>
          </a:xfrm>
        </p:grpSpPr>
        <p:sp>
          <p:nvSpPr>
            <p:cNvPr id="699" name="Google Shape;699;p29"/>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9"/>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9"/>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29"/>
          <p:cNvGrpSpPr/>
          <p:nvPr/>
        </p:nvGrpSpPr>
        <p:grpSpPr>
          <a:xfrm rot="10800000" flipH="1">
            <a:off x="-584605" y="-396236"/>
            <a:ext cx="1178671" cy="1323924"/>
            <a:chOff x="8206454" y="-420621"/>
            <a:chExt cx="1178671" cy="1323924"/>
          </a:xfrm>
        </p:grpSpPr>
        <p:sp>
          <p:nvSpPr>
            <p:cNvPr id="706" name="Google Shape;706;p29"/>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9"/>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9"/>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9"/>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9"/>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29"/>
          <p:cNvGrpSpPr/>
          <p:nvPr/>
        </p:nvGrpSpPr>
        <p:grpSpPr>
          <a:xfrm rot="10800000">
            <a:off x="8468970" y="-396235"/>
            <a:ext cx="1178671" cy="1323924"/>
            <a:chOff x="8206454" y="-420621"/>
            <a:chExt cx="1178671" cy="1323924"/>
          </a:xfrm>
        </p:grpSpPr>
        <p:sp>
          <p:nvSpPr>
            <p:cNvPr id="713" name="Google Shape;713;p29"/>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9"/>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9"/>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9"/>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9"/>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9"/>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3">
    <p:bg>
      <p:bgPr>
        <a:solidFill>
          <a:schemeClr val="dk1"/>
        </a:solidFill>
        <a:effectLst/>
      </p:bgPr>
    </p:bg>
    <p:spTree>
      <p:nvGrpSpPr>
        <p:cNvPr id="1" name="Shape 719"/>
        <p:cNvGrpSpPr/>
        <p:nvPr/>
      </p:nvGrpSpPr>
      <p:grpSpPr>
        <a:xfrm>
          <a:off x="0" y="0"/>
          <a:ext cx="0" cy="0"/>
          <a:chOff x="0" y="0"/>
          <a:chExt cx="0" cy="0"/>
        </a:xfrm>
      </p:grpSpPr>
      <p:cxnSp>
        <p:nvCxnSpPr>
          <p:cNvPr id="720" name="Google Shape;720;p30"/>
          <p:cNvCxnSpPr/>
          <p:nvPr/>
        </p:nvCxnSpPr>
        <p:spPr>
          <a:xfrm>
            <a:off x="-11192" y="265525"/>
            <a:ext cx="5341500" cy="0"/>
          </a:xfrm>
          <a:prstGeom prst="straightConnector1">
            <a:avLst/>
          </a:prstGeom>
          <a:noFill/>
          <a:ln w="19050" cap="flat" cmpd="sng">
            <a:solidFill>
              <a:schemeClr val="lt1"/>
            </a:solidFill>
            <a:prstDash val="solid"/>
            <a:round/>
            <a:headEnd type="none" w="med" len="med"/>
            <a:tailEnd type="none" w="med" len="med"/>
          </a:ln>
        </p:spPr>
      </p:cxnSp>
      <p:cxnSp>
        <p:nvCxnSpPr>
          <p:cNvPr id="721" name="Google Shape;721;p30"/>
          <p:cNvCxnSpPr/>
          <p:nvPr/>
        </p:nvCxnSpPr>
        <p:spPr>
          <a:xfrm>
            <a:off x="3813692" y="4877400"/>
            <a:ext cx="5341500" cy="0"/>
          </a:xfrm>
          <a:prstGeom prst="straightConnector1">
            <a:avLst/>
          </a:prstGeom>
          <a:noFill/>
          <a:ln w="19050" cap="flat" cmpd="sng">
            <a:solidFill>
              <a:schemeClr val="lt1"/>
            </a:solidFill>
            <a:prstDash val="solid"/>
            <a:round/>
            <a:headEnd type="none" w="med" len="med"/>
            <a:tailEnd type="none" w="med" len="med"/>
          </a:ln>
        </p:spPr>
      </p:cxnSp>
      <p:grpSp>
        <p:nvGrpSpPr>
          <p:cNvPr id="722" name="Google Shape;722;p30"/>
          <p:cNvGrpSpPr/>
          <p:nvPr/>
        </p:nvGrpSpPr>
        <p:grpSpPr>
          <a:xfrm>
            <a:off x="-236254" y="1531452"/>
            <a:ext cx="899813" cy="2080597"/>
            <a:chOff x="-177919" y="491147"/>
            <a:chExt cx="899813" cy="2080597"/>
          </a:xfrm>
        </p:grpSpPr>
        <p:sp>
          <p:nvSpPr>
            <p:cNvPr id="723" name="Google Shape;723;p30"/>
            <p:cNvSpPr/>
            <p:nvPr/>
          </p:nvSpPr>
          <p:spPr>
            <a:xfrm>
              <a:off x="-177909" y="491147"/>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265583" y="1659189"/>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177919" y="211544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265594" y="986438"/>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0"/>
          <p:cNvGrpSpPr/>
          <p:nvPr/>
        </p:nvGrpSpPr>
        <p:grpSpPr>
          <a:xfrm flipH="1">
            <a:off x="8503782" y="1531452"/>
            <a:ext cx="899813" cy="2080597"/>
            <a:chOff x="-177919" y="491147"/>
            <a:chExt cx="899813" cy="2080597"/>
          </a:xfrm>
        </p:grpSpPr>
        <p:sp>
          <p:nvSpPr>
            <p:cNvPr id="728" name="Google Shape;728;p30"/>
            <p:cNvSpPr/>
            <p:nvPr/>
          </p:nvSpPr>
          <p:spPr>
            <a:xfrm>
              <a:off x="-177909" y="491147"/>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265583" y="1659189"/>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177919" y="211544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265594" y="986438"/>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21900" y="1254200"/>
            <a:ext cx="7692900" cy="3185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
        <p:nvSpPr>
          <p:cNvPr id="7" name="Google Shape;7;p1"/>
          <p:cNvSpPr txBox="1">
            <a:spLocks noGrp="1"/>
          </p:cNvSpPr>
          <p:nvPr>
            <p:ph type="title"/>
          </p:nvPr>
        </p:nvSpPr>
        <p:spPr>
          <a:xfrm>
            <a:off x="725550" y="385271"/>
            <a:ext cx="7692900" cy="572700"/>
          </a:xfrm>
          <a:prstGeom prst="rect">
            <a:avLst/>
          </a:prstGeom>
          <a:noFill/>
          <a:ln>
            <a:noFill/>
          </a:ln>
        </p:spPr>
        <p:txBody>
          <a:bodyPr spcFirstLastPara="1" wrap="square" lIns="91425" tIns="91425" rIns="91425" bIns="91425" anchor="t" anchorCtr="0">
            <a:noAutofit/>
          </a:bodyPr>
          <a:lstStyle>
            <a:lvl1pPr lvl="0" algn="ctr" rtl="0">
              <a:lnSpc>
                <a:spcPct val="80000"/>
              </a:lnSpc>
              <a:spcBef>
                <a:spcPts val="0"/>
              </a:spcBef>
              <a:spcAft>
                <a:spcPts val="0"/>
              </a:spcAft>
              <a:buClr>
                <a:schemeClr val="lt1"/>
              </a:buClr>
              <a:buSzPts val="3000"/>
              <a:buFont typeface="Kanit"/>
              <a:buNone/>
              <a:defRPr sz="3500" b="1">
                <a:solidFill>
                  <a:schemeClr val="lt1"/>
                </a:solidFill>
                <a:latin typeface="Kanit"/>
                <a:ea typeface="Kanit"/>
                <a:cs typeface="Kanit"/>
                <a:sym typeface="Kanit"/>
              </a:defRPr>
            </a:lvl1pPr>
            <a:lvl2pPr lvl="1"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71"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741"/>
        <p:cNvGrpSpPr/>
        <p:nvPr/>
      </p:nvGrpSpPr>
      <p:grpSpPr>
        <a:xfrm>
          <a:off x="0" y="0"/>
          <a:ext cx="0" cy="0"/>
          <a:chOff x="0" y="0"/>
          <a:chExt cx="0" cy="0"/>
        </a:xfrm>
      </p:grpSpPr>
      <p:sp>
        <p:nvSpPr>
          <p:cNvPr id="742" name="Google Shape;742;p34"/>
          <p:cNvSpPr txBox="1">
            <a:spLocks noGrp="1"/>
          </p:cNvSpPr>
          <p:nvPr>
            <p:ph type="title"/>
          </p:nvPr>
        </p:nvSpPr>
        <p:spPr>
          <a:xfrm>
            <a:off x="2744750" y="880102"/>
            <a:ext cx="5848928" cy="2539124"/>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None/>
            </a:pPr>
            <a:br>
              <a:rPr lang="th-TH" sz="4800" dirty="0"/>
            </a:br>
            <a:br>
              <a:rPr lang="th-TH" sz="4800" dirty="0"/>
            </a:br>
            <a:r>
              <a:rPr lang="th-TH" sz="4800" dirty="0"/>
              <a:t>ทดสอบว่าการกวนส่งผลต่อขนาดของอ</a:t>
            </a:r>
            <a:r>
              <a:rPr lang="th-TH" sz="4800" dirty="0" err="1"/>
              <a:t>ลูมิเนีย</a:t>
            </a:r>
            <a:r>
              <a:rPr lang="th-TH" sz="4800" dirty="0"/>
              <a:t>มอ</a:t>
            </a:r>
            <a:r>
              <a:rPr lang="th-TH" sz="4800" dirty="0" err="1"/>
              <a:t>ัลลอย</a:t>
            </a:r>
            <a:r>
              <a:rPr lang="th-TH" sz="4800" dirty="0"/>
              <a:t>หรือไม่</a:t>
            </a:r>
          </a:p>
        </p:txBody>
      </p:sp>
      <p:sp>
        <p:nvSpPr>
          <p:cNvPr id="743" name="Google Shape;743;p34"/>
          <p:cNvSpPr txBox="1">
            <a:spLocks noGrp="1"/>
          </p:cNvSpPr>
          <p:nvPr>
            <p:ph type="subTitle" idx="1"/>
          </p:nvPr>
        </p:nvSpPr>
        <p:spPr>
          <a:xfrm>
            <a:off x="2744750" y="3967650"/>
            <a:ext cx="5526600" cy="3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Pontagorn </a:t>
            </a:r>
            <a:r>
              <a:rPr lang="en-US" dirty="0" err="1"/>
              <a:t>Boonjen</a:t>
            </a:r>
            <a:endParaRPr dirty="0"/>
          </a:p>
        </p:txBody>
      </p:sp>
      <p:cxnSp>
        <p:nvCxnSpPr>
          <p:cNvPr id="744" name="Google Shape;744;p34"/>
          <p:cNvCxnSpPr/>
          <p:nvPr/>
        </p:nvCxnSpPr>
        <p:spPr>
          <a:xfrm>
            <a:off x="2849633" y="3745896"/>
            <a:ext cx="5216100" cy="0"/>
          </a:xfrm>
          <a:prstGeom prst="straightConnector1">
            <a:avLst/>
          </a:prstGeom>
          <a:noFill/>
          <a:ln w="19050" cap="flat" cmpd="sng">
            <a:solidFill>
              <a:schemeClr val="lt1"/>
            </a:solidFill>
            <a:prstDash val="solid"/>
            <a:round/>
            <a:headEnd type="none" w="med" len="med"/>
            <a:tailEnd type="none" w="med" len="med"/>
          </a:ln>
        </p:spPr>
      </p:cxnSp>
      <p:sp>
        <p:nvSpPr>
          <p:cNvPr id="745" name="Google Shape;745;p34"/>
          <p:cNvSpPr/>
          <p:nvPr/>
        </p:nvSpPr>
        <p:spPr>
          <a:xfrm>
            <a:off x="883869" y="154373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1302307" y="206397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996000" y="226867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rot="-8970948">
            <a:off x="1302382" y="281379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rot="-8970948">
            <a:off x="1623890" y="262503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1625282" y="227066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437386" y="26995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878196" y="315576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427476" y="20267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1479506" y="153147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1944448" y="26995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995269" y="262200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1479496" y="315577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1923009" y="20267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1026" name="Picture 2" descr="The End Scrabble Pieces">
            <a:extLst>
              <a:ext uri="{FF2B5EF4-FFF2-40B4-BE49-F238E27FC236}">
                <a16:creationId xmlns:a16="http://schemas.microsoft.com/office/drawing/2014/main" id="{B6BA8CBC-A8AC-7B28-18BC-242FF353F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522" y="598813"/>
            <a:ext cx="5918812" cy="3945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850A8E64-D96D-3313-CA53-54920CF25FED}"/>
              </a:ext>
            </a:extLst>
          </p:cNvPr>
          <p:cNvSpPr txBox="1"/>
          <p:nvPr/>
        </p:nvSpPr>
        <p:spPr>
          <a:xfrm>
            <a:off x="836679" y="311141"/>
            <a:ext cx="7272338" cy="1815882"/>
          </a:xfrm>
          <a:prstGeom prst="rect">
            <a:avLst/>
          </a:prstGeom>
          <a:noFill/>
        </p:spPr>
        <p:txBody>
          <a:bodyPr wrap="square" rtlCol="0">
            <a:spAutoFit/>
          </a:bodyPr>
          <a:lstStyle/>
          <a:p>
            <a:r>
              <a:rPr lang="en-US" dirty="0"/>
              <a:t>An aluminum master alloy manufacturer produces</a:t>
            </a:r>
          </a:p>
          <a:p>
            <a:r>
              <a:rPr lang="en-US" dirty="0"/>
              <a:t>grain refiners in ingot form. The company produces the product in four furnaces. Each furnace is known to have its own unique operating characteristics, so any experiment run in the foundry that involves more than one furnace will consider furnaces as a nuisance </a:t>
            </a:r>
            <a:r>
              <a:rPr lang="en-US" dirty="0" err="1"/>
              <a:t>variable.The</a:t>
            </a:r>
            <a:r>
              <a:rPr lang="en-US" dirty="0"/>
              <a:t> process engineers suspect that stirring rate affects the grain size of the product. Each furnace can be run at four different stirring rates. A randomized</a:t>
            </a:r>
          </a:p>
          <a:p>
            <a:r>
              <a:rPr lang="en-US" dirty="0"/>
              <a:t>block design is run for a particular refiner, and the resulting</a:t>
            </a:r>
          </a:p>
          <a:p>
            <a:r>
              <a:rPr lang="en-US" dirty="0"/>
              <a:t>grain size data is as follows.</a:t>
            </a:r>
            <a:endParaRPr lang="th-TH" dirty="0"/>
          </a:p>
        </p:txBody>
      </p:sp>
      <p:pic>
        <p:nvPicPr>
          <p:cNvPr id="5" name="รูปภาพ 4">
            <a:extLst>
              <a:ext uri="{FF2B5EF4-FFF2-40B4-BE49-F238E27FC236}">
                <a16:creationId xmlns:a16="http://schemas.microsoft.com/office/drawing/2014/main" id="{47275A18-9021-166D-56E2-5E29769678DD}"/>
              </a:ext>
            </a:extLst>
          </p:cNvPr>
          <p:cNvPicPr>
            <a:picLocks noChangeAspect="1"/>
          </p:cNvPicPr>
          <p:nvPr/>
        </p:nvPicPr>
        <p:blipFill>
          <a:blip r:embed="rId3"/>
          <a:stretch>
            <a:fillRect/>
          </a:stretch>
        </p:blipFill>
        <p:spPr>
          <a:xfrm>
            <a:off x="2258422" y="2358384"/>
            <a:ext cx="4428852" cy="1912115"/>
          </a:xfrm>
          <a:prstGeom prst="rect">
            <a:avLst/>
          </a:prstGeom>
        </p:spPr>
      </p:pic>
    </p:spTree>
    <p:extLst>
      <p:ext uri="{BB962C8B-B14F-4D97-AF65-F5344CB8AC3E}">
        <p14:creationId xmlns:p14="http://schemas.microsoft.com/office/powerpoint/2010/main" val="168860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858EDA-9911-9753-FB33-15E9E2C516F2}"/>
              </a:ext>
            </a:extLst>
          </p:cNvPr>
          <p:cNvSpPr>
            <a:spLocks noGrp="1"/>
          </p:cNvSpPr>
          <p:nvPr>
            <p:ph type="title"/>
          </p:nvPr>
        </p:nvSpPr>
        <p:spPr>
          <a:xfrm>
            <a:off x="541019" y="324225"/>
            <a:ext cx="4901100" cy="638264"/>
          </a:xfrm>
        </p:spPr>
        <p:txBody>
          <a:bodyPr/>
          <a:lstStyle/>
          <a:p>
            <a:r>
              <a:rPr lang="th-TH" sz="2400" dirty="0"/>
              <a:t>ตรวจสอบว่า ควรใช้ </a:t>
            </a:r>
            <a:r>
              <a:rPr lang="en-US" sz="2400" dirty="0"/>
              <a:t>RCBD </a:t>
            </a:r>
            <a:r>
              <a:rPr lang="th-TH" sz="2400" dirty="0"/>
              <a:t>หรือ </a:t>
            </a:r>
            <a:r>
              <a:rPr lang="en-US" sz="2400" dirty="0"/>
              <a:t>CRD</a:t>
            </a:r>
            <a:endParaRPr lang="th-TH" sz="2400" dirty="0"/>
          </a:p>
        </p:txBody>
      </p:sp>
      <mc:AlternateContent xmlns:mc="http://schemas.openxmlformats.org/markup-compatibility/2006" xmlns:a14="http://schemas.microsoft.com/office/drawing/2010/main">
        <mc:Choice Requires="a14">
          <p:sp>
            <p:nvSpPr>
              <p:cNvPr id="3" name="ชื่อเรื่องรอง 2">
                <a:extLst>
                  <a:ext uri="{FF2B5EF4-FFF2-40B4-BE49-F238E27FC236}">
                    <a16:creationId xmlns:a16="http://schemas.microsoft.com/office/drawing/2014/main" id="{05A020ED-BA63-ADBF-560E-78E8BDBC128E}"/>
                  </a:ext>
                </a:extLst>
              </p:cNvPr>
              <p:cNvSpPr>
                <a:spLocks noGrp="1"/>
              </p:cNvSpPr>
              <p:nvPr>
                <p:ph type="subTitle" idx="1"/>
              </p:nvPr>
            </p:nvSpPr>
            <p:spPr>
              <a:xfrm>
                <a:off x="4650206" y="2658107"/>
                <a:ext cx="3628005" cy="693285"/>
              </a:xfrm>
            </p:spPr>
            <p:txBody>
              <a:bodyPr/>
              <a:lstStyle/>
              <a:p>
                <a14:m>
                  <m:oMath xmlns:m="http://schemas.openxmlformats.org/officeDocument/2006/math">
                    <m:f>
                      <m:fPr>
                        <m:ctrlPr>
                          <a:rPr lang="en-US" sz="1800" i="1" dirty="0" smtClean="0">
                            <a:latin typeface="Cambria Math" panose="02040503050406030204" pitchFamily="18" charset="0"/>
                          </a:rPr>
                        </m:ctrlPr>
                      </m:fPr>
                      <m:num>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3</m:t>
                            </m:r>
                          </m:e>
                        </m:d>
                        <m:r>
                          <a:rPr lang="en-US" sz="1800" i="1" dirty="0" smtClean="0">
                            <a:latin typeface="Cambria Math" panose="02040503050406030204" pitchFamily="18" charset="0"/>
                          </a:rPr>
                          <m:t>55</m:t>
                        </m:r>
                        <m:r>
                          <a:rPr lang="en-US" sz="1800" i="1" dirty="0" smtClean="0">
                            <a:latin typeface="Cambria Math" panose="02040503050406030204" pitchFamily="18" charset="0"/>
                          </a:rPr>
                          <m:t>.</m:t>
                        </m:r>
                        <m:r>
                          <a:rPr lang="en-US" sz="1800" i="1" dirty="0" smtClean="0">
                            <a:latin typeface="Cambria Math" panose="02040503050406030204" pitchFamily="18" charset="0"/>
                          </a:rPr>
                          <m:t>063</m:t>
                        </m:r>
                        <m:r>
                          <a:rPr lang="en-US" sz="1800" i="1" dirty="0" smtClean="0">
                            <a:latin typeface="Cambria Math" panose="02040503050406030204" pitchFamily="18" charset="0"/>
                          </a:rPr>
                          <m:t>+</m:t>
                        </m:r>
                        <m:r>
                          <a:rPr lang="en-US" sz="1800" i="1" dirty="0" smtClean="0">
                            <a:latin typeface="Cambria Math" panose="02040503050406030204" pitchFamily="18" charset="0"/>
                          </a:rPr>
                          <m:t>4</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3</m:t>
                            </m:r>
                          </m:e>
                        </m:d>
                        <m:r>
                          <a:rPr lang="en-US" sz="1800" i="1" dirty="0" smtClean="0">
                            <a:latin typeface="Cambria Math" panose="02040503050406030204" pitchFamily="18" charset="0"/>
                          </a:rPr>
                          <m:t>9</m:t>
                        </m:r>
                        <m:r>
                          <a:rPr lang="en-US" sz="1800" i="1" dirty="0" smtClean="0">
                            <a:latin typeface="Cambria Math" panose="02040503050406030204" pitchFamily="18" charset="0"/>
                          </a:rPr>
                          <m:t>.</m:t>
                        </m:r>
                        <m:r>
                          <a:rPr lang="en-US" sz="1800" i="1" dirty="0" smtClean="0">
                            <a:latin typeface="Cambria Math" panose="02040503050406030204" pitchFamily="18" charset="0"/>
                          </a:rPr>
                          <m:t>674</m:t>
                        </m:r>
                      </m:num>
                      <m:den>
                        <m:r>
                          <a:rPr lang="en-US" sz="1800" i="1" dirty="0">
                            <a:latin typeface="Cambria Math" panose="02040503050406030204" pitchFamily="18" charset="0"/>
                          </a:rPr>
                          <m:t>15</m:t>
                        </m:r>
                        <m:r>
                          <a:rPr lang="en-US" sz="1800" i="1" dirty="0">
                            <a:latin typeface="Cambria Math" panose="02040503050406030204" pitchFamily="18" charset="0"/>
                          </a:rPr>
                          <m:t>(</m:t>
                        </m:r>
                        <m:r>
                          <a:rPr lang="en-US" sz="1800" i="1" dirty="0">
                            <a:latin typeface="Cambria Math" panose="02040503050406030204" pitchFamily="18" charset="0"/>
                          </a:rPr>
                          <m:t>9</m:t>
                        </m:r>
                        <m:r>
                          <a:rPr lang="en-US" sz="1800" i="1" dirty="0">
                            <a:latin typeface="Cambria Math" panose="02040503050406030204" pitchFamily="18" charset="0"/>
                          </a:rPr>
                          <m:t>.</m:t>
                        </m:r>
                        <m:r>
                          <a:rPr lang="en-US" sz="1800" i="1" dirty="0">
                            <a:latin typeface="Cambria Math" panose="02040503050406030204" pitchFamily="18" charset="0"/>
                          </a:rPr>
                          <m:t>674</m:t>
                        </m:r>
                        <m:r>
                          <a:rPr lang="en-US" sz="1800" i="1" dirty="0">
                            <a:latin typeface="Cambria Math" panose="02040503050406030204" pitchFamily="18" charset="0"/>
                          </a:rPr>
                          <m:t>)</m:t>
                        </m:r>
                      </m:den>
                    </m:f>
                  </m:oMath>
                </a14:m>
                <a:r>
                  <a:rPr lang="en-US" sz="1800" dirty="0"/>
                  <a:t>= 1.9383</a:t>
                </a:r>
              </a:p>
            </p:txBody>
          </p:sp>
        </mc:Choice>
        <mc:Fallback xmlns="">
          <p:sp>
            <p:nvSpPr>
              <p:cNvPr id="3" name="ชื่อเรื่องรอง 2">
                <a:extLst>
                  <a:ext uri="{FF2B5EF4-FFF2-40B4-BE49-F238E27FC236}">
                    <a16:creationId xmlns:a16="http://schemas.microsoft.com/office/drawing/2014/main" id="{05A020ED-BA63-ADBF-560E-78E8BDBC128E}"/>
                  </a:ext>
                </a:extLst>
              </p:cNvPr>
              <p:cNvSpPr>
                <a:spLocks noGrp="1" noRot="1" noChangeAspect="1" noMove="1" noResize="1" noEditPoints="1" noAdjustHandles="1" noChangeArrowheads="1" noChangeShapeType="1" noTextEdit="1"/>
              </p:cNvSpPr>
              <p:nvPr>
                <p:ph type="subTitle" idx="1"/>
              </p:nvPr>
            </p:nvSpPr>
            <p:spPr>
              <a:xfrm>
                <a:off x="4650206" y="2658107"/>
                <a:ext cx="3628005" cy="693285"/>
              </a:xfrm>
              <a:blipFill>
                <a:blip r:embed="rId2"/>
                <a:stretch>
                  <a:fillRect/>
                </a:stretch>
              </a:blipFill>
            </p:spPr>
            <p:txBody>
              <a:bodyPr/>
              <a:lstStyle/>
              <a:p>
                <a:r>
                  <a:rPr lang="th-TH">
                    <a:noFill/>
                  </a:rPr>
                  <a:t> </a:t>
                </a:r>
              </a:p>
            </p:txBody>
          </p:sp>
        </mc:Fallback>
      </mc:AlternateContent>
      <p:pic>
        <p:nvPicPr>
          <p:cNvPr id="5" name="รูปภาพ 4">
            <a:extLst>
              <a:ext uri="{FF2B5EF4-FFF2-40B4-BE49-F238E27FC236}">
                <a16:creationId xmlns:a16="http://schemas.microsoft.com/office/drawing/2014/main" id="{140885F0-8DD0-8CCE-DEBB-1F531A1E534A}"/>
              </a:ext>
            </a:extLst>
          </p:cNvPr>
          <p:cNvPicPr>
            <a:picLocks noChangeAspect="1"/>
          </p:cNvPicPr>
          <p:nvPr/>
        </p:nvPicPr>
        <p:blipFill>
          <a:blip r:embed="rId3"/>
          <a:stretch>
            <a:fillRect/>
          </a:stretch>
        </p:blipFill>
        <p:spPr>
          <a:xfrm>
            <a:off x="4034995" y="1750360"/>
            <a:ext cx="4858428" cy="638264"/>
          </a:xfrm>
          <a:prstGeom prst="rect">
            <a:avLst/>
          </a:prstGeom>
        </p:spPr>
      </p:pic>
      <p:sp>
        <p:nvSpPr>
          <p:cNvPr id="7" name="กล่องข้อความ 6">
            <a:extLst>
              <a:ext uri="{FF2B5EF4-FFF2-40B4-BE49-F238E27FC236}">
                <a16:creationId xmlns:a16="http://schemas.microsoft.com/office/drawing/2014/main" id="{425809EC-996B-EC3F-AC6C-12BBAB4D147F}"/>
              </a:ext>
            </a:extLst>
          </p:cNvPr>
          <p:cNvSpPr txBox="1"/>
          <p:nvPr/>
        </p:nvSpPr>
        <p:spPr>
          <a:xfrm>
            <a:off x="3784415" y="3620875"/>
            <a:ext cx="5359585" cy="393954"/>
          </a:xfrm>
          <a:prstGeom prst="rect">
            <a:avLst/>
          </a:prstGeom>
          <a:noFill/>
        </p:spPr>
        <p:txBody>
          <a:bodyPr wrap="square" rtlCol="0">
            <a:spAutoFit/>
          </a:bodyPr>
          <a:lstStyle/>
          <a:p>
            <a:r>
              <a:rPr lang="th-TH" dirty="0"/>
              <a:t>จากการคำนวณ </a:t>
            </a:r>
            <a:r>
              <a:rPr lang="en-US" dirty="0"/>
              <a:t>1.9383 &gt; 1.25 </a:t>
            </a:r>
            <a:r>
              <a:rPr lang="th-TH" dirty="0"/>
              <a:t>จึงควรใช้ </a:t>
            </a:r>
            <a:r>
              <a:rPr lang="en-US" dirty="0"/>
              <a:t>RCBD </a:t>
            </a:r>
            <a:endParaRPr lang="th-TH" dirty="0"/>
          </a:p>
        </p:txBody>
      </p:sp>
      <p:sp>
        <p:nvSpPr>
          <p:cNvPr id="8" name="กล่องข้อความ 7">
            <a:extLst>
              <a:ext uri="{FF2B5EF4-FFF2-40B4-BE49-F238E27FC236}">
                <a16:creationId xmlns:a16="http://schemas.microsoft.com/office/drawing/2014/main" id="{6B67C6A9-0B54-9760-EE7C-02BD5055CD68}"/>
              </a:ext>
            </a:extLst>
          </p:cNvPr>
          <p:cNvSpPr txBox="1"/>
          <p:nvPr/>
        </p:nvSpPr>
        <p:spPr>
          <a:xfrm>
            <a:off x="3339157" y="1326988"/>
            <a:ext cx="5359585" cy="307777"/>
          </a:xfrm>
          <a:prstGeom prst="rect">
            <a:avLst/>
          </a:prstGeom>
          <a:noFill/>
        </p:spPr>
        <p:txBody>
          <a:bodyPr wrap="square" rtlCol="0">
            <a:spAutoFit/>
          </a:bodyPr>
          <a:lstStyle/>
          <a:p>
            <a:r>
              <a:rPr lang="en-US" dirty="0"/>
              <a:t>The estimated relative </a:t>
            </a:r>
            <a:r>
              <a:rPr lang="en-US" dirty="0" err="1"/>
              <a:t>ficiency</a:t>
            </a:r>
            <a:r>
              <a:rPr lang="en-US" dirty="0"/>
              <a:t> of a RCBD to a CRD is defined as</a:t>
            </a:r>
            <a:endParaRPr lang="th-TH" dirty="0"/>
          </a:p>
        </p:txBody>
      </p:sp>
      <p:pic>
        <p:nvPicPr>
          <p:cNvPr id="10" name="รูปภาพ 9">
            <a:extLst>
              <a:ext uri="{FF2B5EF4-FFF2-40B4-BE49-F238E27FC236}">
                <a16:creationId xmlns:a16="http://schemas.microsoft.com/office/drawing/2014/main" id="{75A27DD1-06C5-A7AE-7EB3-8AEAF7216867}"/>
              </a:ext>
            </a:extLst>
          </p:cNvPr>
          <p:cNvPicPr>
            <a:picLocks noChangeAspect="1"/>
          </p:cNvPicPr>
          <p:nvPr/>
        </p:nvPicPr>
        <p:blipFill>
          <a:blip r:embed="rId4"/>
          <a:stretch>
            <a:fillRect/>
          </a:stretch>
        </p:blipFill>
        <p:spPr>
          <a:xfrm>
            <a:off x="14468" y="1525008"/>
            <a:ext cx="3324689" cy="1362265"/>
          </a:xfrm>
          <a:prstGeom prst="rect">
            <a:avLst/>
          </a:prstGeom>
        </p:spPr>
      </p:pic>
    </p:spTree>
    <p:extLst>
      <p:ext uri="{BB962C8B-B14F-4D97-AF65-F5344CB8AC3E}">
        <p14:creationId xmlns:p14="http://schemas.microsoft.com/office/powerpoint/2010/main" val="369119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762"/>
        <p:cNvGrpSpPr/>
        <p:nvPr/>
      </p:nvGrpSpPr>
      <p:grpSpPr>
        <a:xfrm>
          <a:off x="0" y="0"/>
          <a:ext cx="0" cy="0"/>
          <a:chOff x="0" y="0"/>
          <a:chExt cx="0" cy="0"/>
        </a:xfrm>
      </p:grpSpPr>
      <p:sp>
        <p:nvSpPr>
          <p:cNvPr id="764" name="Google Shape;764;p35"/>
          <p:cNvSpPr txBox="1">
            <a:spLocks noGrp="1"/>
          </p:cNvSpPr>
          <p:nvPr>
            <p:ph type="title"/>
          </p:nvPr>
        </p:nvSpPr>
        <p:spPr>
          <a:xfrm>
            <a:off x="1237614" y="229813"/>
            <a:ext cx="6894450" cy="989388"/>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US" dirty="0"/>
              <a:t>(a) Is there any evidence that stirring rate affects grain size?</a:t>
            </a:r>
            <a:endParaRPr b="0" dirty="0">
              <a:solidFill>
                <a:schemeClr val="dk2"/>
              </a:solidFill>
            </a:endParaRPr>
          </a:p>
        </p:txBody>
      </p:sp>
      <mc:AlternateContent xmlns:mc="http://schemas.openxmlformats.org/markup-compatibility/2006">
        <mc:Choice xmlns:a14="http://schemas.microsoft.com/office/drawing/2010/main" Requires="a14">
          <p:sp>
            <p:nvSpPr>
              <p:cNvPr id="3" name="กล่องข้อความ 2">
                <a:extLst>
                  <a:ext uri="{FF2B5EF4-FFF2-40B4-BE49-F238E27FC236}">
                    <a16:creationId xmlns:a16="http://schemas.microsoft.com/office/drawing/2014/main" id="{83B4F6EB-5E7E-7621-F50A-FE8E4D0187F4}"/>
                  </a:ext>
                </a:extLst>
              </p:cNvPr>
              <p:cNvSpPr txBox="1"/>
              <p:nvPr/>
            </p:nvSpPr>
            <p:spPr>
              <a:xfrm>
                <a:off x="4120896" y="1357267"/>
                <a:ext cx="4383128" cy="3065455"/>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10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15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20</m:t>
                        </m:r>
                      </m:sub>
                    </m:sSub>
                  </m:oMath>
                </a14:m>
                <a:r>
                  <a:rPr lang="en-US" dirty="0"/>
                  <a:t>  </a:t>
                </a:r>
                <a:r>
                  <a:rPr lang="th-TH" dirty="0"/>
                  <a:t>แทนค่าเฉลี่ยความเร็วในการกวน ที่ </a:t>
                </a:r>
                <a:r>
                  <a:rPr lang="en-US" dirty="0"/>
                  <a:t>5,10,15,20 </a:t>
                </a:r>
                <a:r>
                  <a:rPr lang="th-TH" dirty="0"/>
                  <a:t>รอบต่อนาที</a:t>
                </a:r>
              </a:p>
              <a:p>
                <a:endParaRPr lang="en-US" dirty="0"/>
              </a:p>
              <a:p>
                <a:endParaRPr lang="th-TH"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10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15</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20</m:t>
                          </m:r>
                        </m:sub>
                      </m:sSub>
                    </m:oMath>
                  </m:oMathPara>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𝑖</m:t>
                        </m:r>
                        <m:r>
                          <a:rPr lang="en-US" b="0" i="1" smtClean="0">
                            <a:latin typeface="Cambria Math" panose="02040503050406030204" pitchFamily="18" charset="0"/>
                          </a:rPr>
                          <m:t>  </m:t>
                        </m:r>
                      </m:sub>
                    </m:sSub>
                    <m:r>
                      <a:rPr lang="th-TH" b="0" i="1" smtClean="0">
                        <a:latin typeface="Cambria Math" panose="02040503050406030204" pitchFamily="18" charset="0"/>
                      </a:rPr>
                      <m:t>อย่างน้อยหนึ่งค่าที่แ</m:t>
                    </m:r>
                  </m:oMath>
                </a14:m>
                <a:r>
                  <a:rPr lang="th-TH" dirty="0"/>
                  <a:t>ตกต่าง</a:t>
                </a:r>
              </a:p>
              <a:p>
                <a:endParaRPr lang="th-TH" dirty="0"/>
              </a:p>
              <a:p>
                <a:r>
                  <a:rPr lang="th-TH" dirty="0"/>
                  <a:t>จะปฏิเสธ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th-TH" dirty="0"/>
                  <a:t> ถ้า </a:t>
                </a:r>
                <a:r>
                  <a:rPr lang="en-US" dirty="0"/>
                  <a:t>p-value &lt; 0.05</a:t>
                </a:r>
              </a:p>
              <a:p>
                <a:r>
                  <a:rPr lang="th-TH" dirty="0"/>
                  <a:t>จากการวิเคราะห์ พบว่า </a:t>
                </a:r>
                <a:r>
                  <a:rPr lang="en-US" dirty="0"/>
                  <a:t>F = 0.85 </a:t>
                </a:r>
                <a:r>
                  <a:rPr lang="th-TH" dirty="0"/>
                  <a:t>และ </a:t>
                </a:r>
                <a:r>
                  <a:rPr lang="en-US" dirty="0"/>
                  <a:t>p-value = 0.5</a:t>
                </a:r>
              </a:p>
              <a:p>
                <a:r>
                  <a:rPr lang="th-TH" dirty="0"/>
                  <a:t>จึงตัดสินใจย</a:t>
                </a:r>
                <a14:m>
                  <m:oMath xmlns:m="http://schemas.openxmlformats.org/officeDocument/2006/math">
                    <m:r>
                      <a:rPr lang="th-TH" b="0" i="0" smtClean="0">
                        <a:latin typeface="Cambria Math" panose="02040503050406030204" pitchFamily="18" charset="0"/>
                      </a:rPr>
                      <m:t>อมรับ</m:t>
                    </m:r>
                    <m:r>
                      <a:rPr lang="th-TH"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t>
                </a:r>
                <a:r>
                  <a:rPr lang="th-TH" dirty="0"/>
                  <a:t>และสรุปว่าความเร็วในการกวนสี่แบบ มีไม่ส่งผลต่อ ขนาดของอ</a:t>
                </a:r>
                <a:r>
                  <a:rPr lang="th-TH" dirty="0" err="1"/>
                  <a:t>ลูมิเนีย</a:t>
                </a:r>
                <a:r>
                  <a:rPr lang="th-TH" dirty="0"/>
                  <a:t>มอ</a:t>
                </a:r>
                <a:r>
                  <a:rPr lang="th-TH" dirty="0" err="1"/>
                  <a:t>ัลล</a:t>
                </a:r>
                <a:r>
                  <a:rPr lang="th-TH"/>
                  <a:t>อย</a:t>
                </a:r>
                <a:endParaRPr lang="th-TH" dirty="0"/>
              </a:p>
            </p:txBody>
          </p:sp>
        </mc:Choice>
        <mc:Fallback>
          <p:sp>
            <p:nvSpPr>
              <p:cNvPr id="3" name="กล่องข้อความ 2">
                <a:extLst>
                  <a:ext uri="{FF2B5EF4-FFF2-40B4-BE49-F238E27FC236}">
                    <a16:creationId xmlns:a16="http://schemas.microsoft.com/office/drawing/2014/main" id="{83B4F6EB-5E7E-7621-F50A-FE8E4D0187F4}"/>
                  </a:ext>
                </a:extLst>
              </p:cNvPr>
              <p:cNvSpPr txBox="1">
                <a:spLocks noRot="1" noChangeAspect="1" noMove="1" noResize="1" noEditPoints="1" noAdjustHandles="1" noChangeArrowheads="1" noChangeShapeType="1" noTextEdit="1"/>
              </p:cNvSpPr>
              <p:nvPr/>
            </p:nvSpPr>
            <p:spPr>
              <a:xfrm>
                <a:off x="4120896" y="1357267"/>
                <a:ext cx="4383128" cy="3065455"/>
              </a:xfrm>
              <a:prstGeom prst="rect">
                <a:avLst/>
              </a:prstGeom>
              <a:blipFill>
                <a:blip r:embed="rId3"/>
                <a:stretch>
                  <a:fillRect l="-1391" t="-1193" b="-2386"/>
                </a:stretch>
              </a:blipFill>
            </p:spPr>
            <p:txBody>
              <a:bodyPr/>
              <a:lstStyle/>
              <a:p>
                <a:r>
                  <a:rPr lang="th-TH">
                    <a:noFill/>
                  </a:rPr>
                  <a:t> </a:t>
                </a:r>
              </a:p>
            </p:txBody>
          </p:sp>
        </mc:Fallback>
      </mc:AlternateContent>
      <p:cxnSp>
        <p:nvCxnSpPr>
          <p:cNvPr id="4" name="Google Shape;890;p41">
            <a:extLst>
              <a:ext uri="{FF2B5EF4-FFF2-40B4-BE49-F238E27FC236}">
                <a16:creationId xmlns:a16="http://schemas.microsoft.com/office/drawing/2014/main" id="{80C90146-39C6-D6DE-DBBA-89ACF5311DC3}"/>
              </a:ext>
            </a:extLst>
          </p:cNvPr>
          <p:cNvCxnSpPr/>
          <p:nvPr/>
        </p:nvCxnSpPr>
        <p:spPr>
          <a:xfrm>
            <a:off x="4233784" y="2185463"/>
            <a:ext cx="4108500" cy="0"/>
          </a:xfrm>
          <a:prstGeom prst="straightConnector1">
            <a:avLst/>
          </a:prstGeom>
          <a:noFill/>
          <a:ln w="19050" cap="flat" cmpd="sng">
            <a:solidFill>
              <a:schemeClr val="lt1"/>
            </a:solidFill>
            <a:prstDash val="solid"/>
            <a:round/>
            <a:headEnd type="none" w="med" len="med"/>
            <a:tailEnd type="none" w="med" len="med"/>
          </a:ln>
        </p:spPr>
      </p:cxnSp>
      <p:pic>
        <p:nvPicPr>
          <p:cNvPr id="6" name="รูปภาพ 5">
            <a:extLst>
              <a:ext uri="{FF2B5EF4-FFF2-40B4-BE49-F238E27FC236}">
                <a16:creationId xmlns:a16="http://schemas.microsoft.com/office/drawing/2014/main" id="{B07AD5D7-0D0B-4AB5-F82E-C830E54BF7F8}"/>
              </a:ext>
            </a:extLst>
          </p:cNvPr>
          <p:cNvPicPr>
            <a:picLocks noChangeAspect="1"/>
          </p:cNvPicPr>
          <p:nvPr/>
        </p:nvPicPr>
        <p:blipFill>
          <a:blip r:embed="rId4"/>
          <a:stretch>
            <a:fillRect/>
          </a:stretch>
        </p:blipFill>
        <p:spPr>
          <a:xfrm>
            <a:off x="206132" y="1325375"/>
            <a:ext cx="3324689" cy="1362265"/>
          </a:xfrm>
          <a:prstGeom prst="rect">
            <a:avLst/>
          </a:prstGeom>
        </p:spPr>
      </p:pic>
      <p:pic>
        <p:nvPicPr>
          <p:cNvPr id="5" name="รูปภาพ 4">
            <a:extLst>
              <a:ext uri="{FF2B5EF4-FFF2-40B4-BE49-F238E27FC236}">
                <a16:creationId xmlns:a16="http://schemas.microsoft.com/office/drawing/2014/main" id="{CDA57C38-B325-369D-6C7C-B1BB52B7A685}"/>
              </a:ext>
            </a:extLst>
          </p:cNvPr>
          <p:cNvPicPr>
            <a:picLocks noChangeAspect="1"/>
          </p:cNvPicPr>
          <p:nvPr/>
        </p:nvPicPr>
        <p:blipFill rotWithShape="1">
          <a:blip r:embed="rId5"/>
          <a:srcRect r="50130" b="-2682"/>
          <a:stretch/>
        </p:blipFill>
        <p:spPr>
          <a:xfrm>
            <a:off x="327576" y="2976669"/>
            <a:ext cx="2565643" cy="17130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41"/>
          <p:cNvSpPr txBox="1">
            <a:spLocks noGrp="1"/>
          </p:cNvSpPr>
          <p:nvPr>
            <p:ph type="subTitle" idx="2"/>
          </p:nvPr>
        </p:nvSpPr>
        <p:spPr>
          <a:xfrm>
            <a:off x="4873838" y="1582736"/>
            <a:ext cx="4162775" cy="4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Normality Test</a:t>
            </a:r>
          </a:p>
        </p:txBody>
      </p:sp>
      <mc:AlternateContent xmlns:mc="http://schemas.openxmlformats.org/markup-compatibility/2006" xmlns:a14="http://schemas.microsoft.com/office/drawing/2010/main">
        <mc:Choice Requires="a14">
          <p:sp>
            <p:nvSpPr>
              <p:cNvPr id="874" name="Google Shape;874;p41"/>
              <p:cNvSpPr txBox="1">
                <a:spLocks noGrp="1"/>
              </p:cNvSpPr>
              <p:nvPr>
                <p:ph type="subTitle" idx="1"/>
              </p:nvPr>
            </p:nvSpPr>
            <p:spPr>
              <a:xfrm>
                <a:off x="4873838" y="2131036"/>
                <a:ext cx="4162775" cy="1618200"/>
              </a:xfrm>
              <a:prstGeom prst="rect">
                <a:avLst/>
              </a:prstGeom>
            </p:spPr>
            <p:txBody>
              <a:bodyPr spcFirstLastPara="1" wrap="square" lIns="91425" tIns="91425" rIns="91425" bIns="91425" anchor="t" anchorCtr="0">
                <a:noAutofit/>
              </a:bodyPr>
              <a:lstStyle/>
              <a:p>
                <a:pPr marL="0" lvl="0" indent="0">
                  <a:buClr>
                    <a:srgbClr val="000000"/>
                  </a:buClr>
                  <a:buSzTx/>
                  <a:defRPr/>
                </a:pPr>
                <a14:m>
                  <m:oMathPara xmlns:m="http://schemas.openxmlformats.org/officeDocument/2006/math">
                    <m:oMathParaPr>
                      <m:jc m:val="left"/>
                    </m:oMathParaPr>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 :</m:t>
                      </m:r>
                      <m:r>
                        <m:rPr>
                          <m:nor/>
                        </m:rPr>
                        <a:rPr lang="en-US" sz="1400" dirty="0">
                          <a:solidFill>
                            <a:srgbClr val="000000"/>
                          </a:solidFill>
                          <a:latin typeface="Arial"/>
                          <a:sym typeface="Arial"/>
                        </a:rPr>
                        <m:t>residual</m:t>
                      </m:r>
                      <m:r>
                        <m:rPr>
                          <m:nor/>
                        </m:rPr>
                        <a:rPr lang="en-US" sz="1400" dirty="0">
                          <a:solidFill>
                            <a:srgbClr val="000000"/>
                          </a:solidFill>
                          <a:latin typeface="Arial"/>
                          <a:sym typeface="Arial"/>
                        </a:rPr>
                        <m:t> </m:t>
                      </m:r>
                      <m:r>
                        <m:rPr>
                          <m:nor/>
                        </m:rPr>
                        <a:rPr lang="th-TH" sz="1400" dirty="0">
                          <a:solidFill>
                            <a:srgbClr val="000000"/>
                          </a:solidFill>
                          <a:latin typeface="Arial"/>
                          <a:sym typeface="Arial"/>
                        </a:rPr>
                        <m:t>มีการแจกแจงปกติ</m:t>
                      </m:r>
                    </m:oMath>
                  </m:oMathPara>
                </a14:m>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lvl="0" indent="0">
                  <a:buClr>
                    <a:srgbClr val="000000"/>
                  </a:buClr>
                  <a:buSzTx/>
                  <a:defRPr/>
                </a:pPr>
                <a14:m>
                  <m:oMathPara xmlns:m="http://schemas.openxmlformats.org/officeDocument/2006/math">
                    <m:oMathParaPr>
                      <m:jc m:val="left"/>
                    </m:oMathParaPr>
                    <m:oMath xmlns:m="http://schemas.openxmlformats.org/officeDocument/2006/math">
                      <m:sSub>
                        <m:sSubPr>
                          <m:ctrlPr>
                            <a:rPr lang="en-US" sz="1400" i="1">
                              <a:solidFill>
                                <a:srgbClr val="000000"/>
                              </a:solidFill>
                              <a:latin typeface="Cambria Math" panose="02040503050406030204" pitchFamily="18" charset="0"/>
                              <a:sym typeface="Arial"/>
                            </a:rPr>
                          </m:ctrlPr>
                        </m:sSubPr>
                        <m:e>
                          <m:r>
                            <a:rPr lang="en-US" sz="1400" i="1">
                              <a:solidFill>
                                <a:srgbClr val="000000"/>
                              </a:solidFill>
                              <a:latin typeface="Cambria Math" panose="02040503050406030204" pitchFamily="18" charset="0"/>
                              <a:sym typeface="Arial"/>
                            </a:rPr>
                            <m:t>𝐻</m:t>
                          </m:r>
                        </m:e>
                        <m:sub>
                          <m:r>
                            <a:rPr lang="en-US" sz="1400" b="0" i="1" smtClean="0">
                              <a:solidFill>
                                <a:srgbClr val="000000"/>
                              </a:solidFill>
                              <a:latin typeface="Cambria Math" panose="02040503050406030204" pitchFamily="18" charset="0"/>
                              <a:sym typeface="Arial"/>
                            </a:rPr>
                            <m:t>1</m:t>
                          </m:r>
                        </m:sub>
                      </m:sSub>
                      <m:r>
                        <a:rPr lang="en-US" sz="1400" i="1">
                          <a:solidFill>
                            <a:srgbClr val="000000"/>
                          </a:solidFill>
                          <a:latin typeface="Cambria Math" panose="02040503050406030204" pitchFamily="18" charset="0"/>
                          <a:sym typeface="Arial"/>
                        </a:rPr>
                        <m:t> :</m:t>
                      </m:r>
                      <m:r>
                        <m:rPr>
                          <m:nor/>
                        </m:rPr>
                        <a:rPr lang="en-US" sz="1400" dirty="0">
                          <a:solidFill>
                            <a:srgbClr val="000000"/>
                          </a:solidFill>
                          <a:latin typeface="Arial"/>
                          <a:sym typeface="Arial"/>
                        </a:rPr>
                        <m:t>residual</m:t>
                      </m:r>
                      <m:r>
                        <m:rPr>
                          <m:nor/>
                        </m:rPr>
                        <a:rPr lang="en-US" sz="1400" dirty="0">
                          <a:solidFill>
                            <a:srgbClr val="000000"/>
                          </a:solidFill>
                          <a:latin typeface="Arial"/>
                          <a:sym typeface="Arial"/>
                        </a:rPr>
                        <m:t> </m:t>
                      </m:r>
                      <m:r>
                        <m:rPr>
                          <m:nor/>
                        </m:rPr>
                        <a:rPr lang="th-TH" sz="1400" b="0" i="0" dirty="0" smtClean="0">
                          <a:solidFill>
                            <a:srgbClr val="000000"/>
                          </a:solidFill>
                          <a:latin typeface="Arial"/>
                          <a:sym typeface="Arial"/>
                        </a:rPr>
                        <m:t>ไม่</m:t>
                      </m:r>
                      <m:r>
                        <m:rPr>
                          <m:nor/>
                        </m:rPr>
                        <a:rPr lang="th-TH" sz="1400" dirty="0">
                          <a:solidFill>
                            <a:srgbClr val="000000"/>
                          </a:solidFill>
                          <a:latin typeface="Arial"/>
                          <a:sym typeface="Arial"/>
                        </a:rPr>
                        <m:t>มีการแจกแจงปกติ</m:t>
                      </m:r>
                    </m:oMath>
                  </m:oMathPara>
                </a14:m>
                <a:endParaRPr lang="en-US" sz="1400" dirty="0">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th-TH" sz="1400" b="0" i="0" u="none" strike="noStrike" kern="0" cap="none" spc="0" normalizeH="0" baseline="0" noProof="0" dirty="0">
                  <a:ln>
                    <a:noFill/>
                  </a:ln>
                  <a:solidFill>
                    <a:srgbClr val="000000"/>
                  </a:solidFill>
                  <a:effectLst/>
                  <a:uLnTx/>
                  <a:uFillTx/>
                  <a:latin typeface="Arial"/>
                  <a:sym typeface="Arial"/>
                </a:endParaRPr>
              </a:p>
              <a:p>
                <a:pPr marL="0" lvl="0" indent="0">
                  <a:buClr>
                    <a:srgbClr val="000000"/>
                  </a:buClr>
                  <a:buSzTx/>
                  <a:defRPr/>
                </a:pPr>
                <a:r>
                  <a:rPr kumimoji="0" lang="th-TH" sz="1400" b="0" i="0" u="none" strike="noStrike" kern="0" cap="none" spc="0" normalizeH="0" baseline="0" noProof="0" dirty="0">
                    <a:ln>
                      <a:noFill/>
                    </a:ln>
                    <a:solidFill>
                      <a:srgbClr val="000000"/>
                    </a:solidFill>
                    <a:effectLst/>
                    <a:uLnTx/>
                    <a:uFillTx/>
                    <a:latin typeface="Arial"/>
                    <a:sym typeface="Arial"/>
                  </a:rPr>
                  <a:t>จะ</a:t>
                </a:r>
                <a:r>
                  <a:rPr lang="th-TH" sz="1400" dirty="0">
                    <a:solidFill>
                      <a:srgbClr val="000000"/>
                    </a:solidFill>
                    <a:latin typeface="Arial"/>
                    <a:sym typeface="Arial"/>
                  </a:rPr>
                  <a:t>ปฏิเสธ </a:t>
                </a:r>
                <a14:m>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oMath>
                </a14:m>
                <a:r>
                  <a:rPr kumimoji="0" lang="th-TH" sz="1400" b="0" i="0" u="none" strike="noStrike" kern="0" cap="none" spc="0" normalizeH="0" baseline="0" noProof="0" dirty="0">
                    <a:ln>
                      <a:noFill/>
                    </a:ln>
                    <a:solidFill>
                      <a:srgbClr val="000000"/>
                    </a:solidFill>
                    <a:effectLst/>
                    <a:uLnTx/>
                    <a:uFillTx/>
                    <a:latin typeface="Arial"/>
                    <a:sym typeface="Arial"/>
                  </a:rPr>
                  <a:t> ถ้า </a:t>
                </a:r>
                <a:r>
                  <a:rPr kumimoji="0" lang="en-US" sz="1400" b="0" i="0" u="none" strike="noStrike" kern="0" cap="none" spc="0" normalizeH="0" baseline="0" noProof="0" dirty="0">
                    <a:ln>
                      <a:noFill/>
                    </a:ln>
                    <a:solidFill>
                      <a:srgbClr val="000000"/>
                    </a:solidFill>
                    <a:effectLst/>
                    <a:uLnTx/>
                    <a:uFillTx/>
                    <a:latin typeface="Arial"/>
                    <a:cs typeface="Arial"/>
                    <a:sym typeface="Arial"/>
                  </a:rPr>
                  <a:t>p-value &lt; 0.05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h-TH" sz="1400" b="0" i="0" u="none" strike="noStrike" kern="0" cap="none" spc="0" normalizeH="0" baseline="0" noProof="0" dirty="0">
                    <a:ln>
                      <a:noFill/>
                    </a:ln>
                    <a:solidFill>
                      <a:srgbClr val="000000"/>
                    </a:solidFill>
                    <a:effectLst/>
                    <a:uLnTx/>
                    <a:uFillTx/>
                    <a:latin typeface="Arial"/>
                    <a:sym typeface="Arial"/>
                  </a:rPr>
                  <a:t>จากการวิเคราะห์ พบว่า </a:t>
                </a:r>
                <a:r>
                  <a:rPr kumimoji="0" lang="en-US" sz="1400" b="0" i="0" u="none" strike="noStrike" kern="0" cap="none" spc="0" normalizeH="0" baseline="0" noProof="0" dirty="0">
                    <a:ln>
                      <a:noFill/>
                    </a:ln>
                    <a:solidFill>
                      <a:srgbClr val="000000"/>
                    </a:solidFill>
                    <a:effectLst/>
                    <a:uLnTx/>
                    <a:uFillTx/>
                    <a:latin typeface="Arial"/>
                    <a:cs typeface="Arial"/>
                    <a:sym typeface="Arial"/>
                  </a:rPr>
                  <a:t>RJ = </a:t>
                </a:r>
                <a:r>
                  <a:rPr lang="en-US" sz="1400" dirty="0">
                    <a:solidFill>
                      <a:srgbClr val="000000"/>
                    </a:solidFill>
                    <a:latin typeface="Arial"/>
                    <a:cs typeface="Arial"/>
                    <a:sym typeface="Arial"/>
                  </a:rPr>
                  <a:t>0.974</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th-TH" sz="1400" b="0" i="0" u="none" strike="noStrike" kern="0" cap="none" spc="0" normalizeH="0" baseline="0" noProof="0" dirty="0">
                    <a:ln>
                      <a:noFill/>
                    </a:ln>
                    <a:solidFill>
                      <a:srgbClr val="000000"/>
                    </a:solidFill>
                    <a:effectLst/>
                    <a:uLnTx/>
                    <a:uFillTx/>
                    <a:latin typeface="Arial"/>
                    <a:sym typeface="Arial"/>
                  </a:rPr>
                  <a:t>และ </a:t>
                </a:r>
                <a:r>
                  <a:rPr kumimoji="0" lang="en-US" sz="1400" b="0" i="0" u="none" strike="noStrike" kern="0" cap="none" spc="0" normalizeH="0" baseline="0" noProof="0" dirty="0">
                    <a:ln>
                      <a:noFill/>
                    </a:ln>
                    <a:solidFill>
                      <a:srgbClr val="000000"/>
                    </a:solidFill>
                    <a:effectLst/>
                    <a:uLnTx/>
                    <a:uFillTx/>
                    <a:latin typeface="Arial"/>
                    <a:cs typeface="Arial"/>
                    <a:sym typeface="Arial"/>
                  </a:rPr>
                  <a:t>p-value &gt; 0.1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h-TH" sz="1400" b="0" i="0" u="none" strike="noStrike" kern="0" cap="none" spc="0" normalizeH="0" baseline="0" noProof="0" dirty="0">
                    <a:ln>
                      <a:noFill/>
                    </a:ln>
                    <a:solidFill>
                      <a:srgbClr val="000000"/>
                    </a:solidFill>
                    <a:effectLst/>
                    <a:uLnTx/>
                    <a:uFillTx/>
                    <a:latin typeface="Arial"/>
                    <a:sym typeface="Arial"/>
                  </a:rPr>
                  <a:t>จึงตัดสินใจย</a:t>
                </a:r>
                <a14:m>
                  <m:oMath xmlns:m="http://schemas.openxmlformats.org/officeDocument/2006/math">
                    <m:r>
                      <a:rPr kumimoji="0" lang="th-TH" sz="1400" b="0" i="0" u="none" strike="noStrike" kern="0" cap="none" spc="0" normalizeH="0" baseline="0" noProof="0" smtClean="0">
                        <a:ln>
                          <a:noFill/>
                        </a:ln>
                        <a:solidFill>
                          <a:srgbClr val="000000"/>
                        </a:solidFill>
                        <a:effectLst/>
                        <a:uLnTx/>
                        <a:uFillTx/>
                        <a:latin typeface="Cambria Math" panose="02040503050406030204" pitchFamily="18" charset="0"/>
                        <a:sym typeface="Arial"/>
                      </a:rPr>
                      <m:t>อมรับ</m:t>
                    </m:r>
                    <m:r>
                      <a:rPr kumimoji="0" lang="th-TH" sz="1400" b="0" i="0" u="none" strike="noStrike" kern="0" cap="none" spc="0" normalizeH="0" baseline="0" noProof="0" smtClean="0">
                        <a:ln>
                          <a:noFill/>
                        </a:ln>
                        <a:solidFill>
                          <a:srgbClr val="000000"/>
                        </a:solidFill>
                        <a:effectLst/>
                        <a:uLnTx/>
                        <a:uFillTx/>
                        <a:latin typeface="Cambria Math" panose="02040503050406030204" pitchFamily="18" charset="0"/>
                        <a:sym typeface="Arial"/>
                      </a:rPr>
                      <m:t> </m:t>
                    </m:r>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oMath>
                </a14:m>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th-TH" sz="1400" b="0" i="0" u="none" strike="noStrike" kern="0" cap="none" spc="0" normalizeH="0" baseline="0" noProof="0" dirty="0">
                    <a:ln>
                      <a:noFill/>
                    </a:ln>
                    <a:solidFill>
                      <a:srgbClr val="000000"/>
                    </a:solidFill>
                    <a:effectLst/>
                    <a:uLnTx/>
                    <a:uFillTx/>
                    <a:latin typeface="Arial"/>
                    <a:sym typeface="Arial"/>
                  </a:rPr>
                  <a:t>และสรุปว่า </a:t>
                </a:r>
                <a:r>
                  <a:rPr kumimoji="0" lang="en-US" sz="1400" b="0" i="0" u="none" strike="noStrike" kern="0" cap="none" spc="0" normalizeH="0" baseline="0" noProof="0" dirty="0">
                    <a:ln>
                      <a:noFill/>
                    </a:ln>
                    <a:solidFill>
                      <a:srgbClr val="000000"/>
                    </a:solidFill>
                    <a:effectLst/>
                    <a:uLnTx/>
                    <a:uFillTx/>
                    <a:latin typeface="Arial"/>
                    <a:sym typeface="Arial"/>
                  </a:rPr>
                  <a:t>residual </a:t>
                </a:r>
                <a:r>
                  <a:rPr kumimoji="0" lang="th-TH" sz="1400" b="0" i="0" u="none" strike="noStrike" kern="0" cap="none" spc="0" normalizeH="0" baseline="0" noProof="0" dirty="0">
                    <a:ln>
                      <a:noFill/>
                    </a:ln>
                    <a:solidFill>
                      <a:srgbClr val="000000"/>
                    </a:solidFill>
                    <a:effectLst/>
                    <a:uLnTx/>
                    <a:uFillTx/>
                    <a:latin typeface="Arial"/>
                    <a:sym typeface="Arial"/>
                  </a:rPr>
                  <a:t>มีการแจกแจงปกติ</a:t>
                </a:r>
              </a:p>
            </p:txBody>
          </p:sp>
        </mc:Choice>
        <mc:Fallback xmlns="">
          <p:sp>
            <p:nvSpPr>
              <p:cNvPr id="874" name="Google Shape;874;p41"/>
              <p:cNvSpPr txBox="1">
                <a:spLocks noGrp="1" noRot="1" noChangeAspect="1" noMove="1" noResize="1" noEditPoints="1" noAdjustHandles="1" noChangeArrowheads="1" noChangeShapeType="1" noTextEdit="1"/>
              </p:cNvSpPr>
              <p:nvPr>
                <p:ph type="subTitle" idx="1"/>
              </p:nvPr>
            </p:nvSpPr>
            <p:spPr>
              <a:xfrm>
                <a:off x="4873838" y="2131036"/>
                <a:ext cx="4162775" cy="1618200"/>
              </a:xfrm>
              <a:prstGeom prst="rect">
                <a:avLst/>
              </a:prstGeom>
              <a:blipFill>
                <a:blip r:embed="rId3"/>
                <a:stretch>
                  <a:fillRect l="-440" b="-6038"/>
                </a:stretch>
              </a:blipFill>
            </p:spPr>
            <p:txBody>
              <a:bodyPr/>
              <a:lstStyle/>
              <a:p>
                <a:r>
                  <a:rPr lang="th-TH">
                    <a:noFill/>
                  </a:rPr>
                  <a:t> </a:t>
                </a:r>
              </a:p>
            </p:txBody>
          </p:sp>
        </mc:Fallback>
      </mc:AlternateContent>
      <p:sp>
        <p:nvSpPr>
          <p:cNvPr id="876" name="Google Shape;876;p41"/>
          <p:cNvSpPr/>
          <p:nvPr/>
        </p:nvSpPr>
        <p:spPr>
          <a:xfrm>
            <a:off x="8548373" y="4073535"/>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8966811" y="4593775"/>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8660504" y="4798477"/>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8970948">
            <a:off x="8966886" y="5343595"/>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8970948">
            <a:off x="9288384" y="50938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9289786" y="480046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8101880" y="51683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8542690" y="56246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8091980" y="4556567"/>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9144000" y="400032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9608942" y="51683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8659773" y="5151808"/>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9143990" y="562462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9587503" y="44956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0" name="Google Shape;890;p41"/>
          <p:cNvCxnSpPr>
            <a:cxnSpLocks/>
          </p:cNvCxnSpPr>
          <p:nvPr/>
        </p:nvCxnSpPr>
        <p:spPr>
          <a:xfrm>
            <a:off x="4982391" y="2103707"/>
            <a:ext cx="3839004" cy="0"/>
          </a:xfrm>
          <a:prstGeom prst="straightConnector1">
            <a:avLst/>
          </a:prstGeom>
          <a:noFill/>
          <a:ln w="19050" cap="flat" cmpd="sng">
            <a:solidFill>
              <a:schemeClr val="lt1"/>
            </a:solidFill>
            <a:prstDash val="solid"/>
            <a:round/>
            <a:headEnd type="none" w="med" len="med"/>
            <a:tailEnd type="none" w="med" len="med"/>
          </a:ln>
        </p:spPr>
      </p:cxnSp>
      <p:pic>
        <p:nvPicPr>
          <p:cNvPr id="4" name="รูปภาพ 3">
            <a:extLst>
              <a:ext uri="{FF2B5EF4-FFF2-40B4-BE49-F238E27FC236}">
                <a16:creationId xmlns:a16="http://schemas.microsoft.com/office/drawing/2014/main" id="{59CA787E-500F-35C9-7CE0-C4A747856023}"/>
              </a:ext>
            </a:extLst>
          </p:cNvPr>
          <p:cNvPicPr>
            <a:picLocks noChangeAspect="1"/>
          </p:cNvPicPr>
          <p:nvPr/>
        </p:nvPicPr>
        <p:blipFill>
          <a:blip r:embed="rId4"/>
          <a:stretch>
            <a:fillRect/>
          </a:stretch>
        </p:blipFill>
        <p:spPr>
          <a:xfrm>
            <a:off x="274940" y="1390693"/>
            <a:ext cx="4598898" cy="3065932"/>
          </a:xfrm>
          <a:prstGeom prst="rect">
            <a:avLst/>
          </a:prstGeom>
        </p:spPr>
      </p:pic>
      <p:sp>
        <p:nvSpPr>
          <p:cNvPr id="7" name="Google Shape;764;p35">
            <a:extLst>
              <a:ext uri="{FF2B5EF4-FFF2-40B4-BE49-F238E27FC236}">
                <a16:creationId xmlns:a16="http://schemas.microsoft.com/office/drawing/2014/main" id="{E8584781-7F60-1767-81E3-CB6814EC3B3D}"/>
              </a:ext>
            </a:extLst>
          </p:cNvPr>
          <p:cNvSpPr txBox="1">
            <a:spLocks noGrp="1"/>
          </p:cNvSpPr>
          <p:nvPr>
            <p:ph type="title"/>
          </p:nvPr>
        </p:nvSpPr>
        <p:spPr>
          <a:xfrm>
            <a:off x="997903" y="215671"/>
            <a:ext cx="7480663" cy="745092"/>
          </a:xfrm>
          <a:prstGeom prst="rect">
            <a:avLst/>
          </a:prstGeom>
        </p:spPr>
        <p:txBody>
          <a:bodyPr spcFirstLastPara="1" wrap="square" lIns="91425" tIns="91425" rIns="91425" bIns="91425" anchor="t" anchorCtr="0">
            <a:noAutofit/>
          </a:bodyPr>
          <a:lstStyle/>
          <a:p>
            <a:pPr>
              <a:lnSpc>
                <a:spcPct val="80000"/>
              </a:lnSpc>
            </a:pPr>
            <a:r>
              <a:rPr lang="en-US" sz="2400" dirty="0"/>
              <a:t>(b) Graph the residuals from this experiment on a normal probability plot. Interpret this plot.</a:t>
            </a:r>
            <a:endParaRPr lang="en-US" sz="2400" b="0" dirty="0">
              <a:solidFill>
                <a:schemeClr val="dk2"/>
              </a:solidFill>
            </a:endParaRPr>
          </a:p>
        </p:txBody>
      </p:sp>
    </p:spTree>
    <p:extLst>
      <p:ext uri="{BB962C8B-B14F-4D97-AF65-F5344CB8AC3E}">
        <p14:creationId xmlns:p14="http://schemas.microsoft.com/office/powerpoint/2010/main" val="390129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7ABA2BD-2B4D-1596-6A56-0FB3ED7F2D7C}"/>
              </a:ext>
            </a:extLst>
          </p:cNvPr>
          <p:cNvSpPr>
            <a:spLocks noGrp="1"/>
          </p:cNvSpPr>
          <p:nvPr>
            <p:ph type="title"/>
          </p:nvPr>
        </p:nvSpPr>
        <p:spPr>
          <a:xfrm>
            <a:off x="827637" y="131884"/>
            <a:ext cx="7692900" cy="848618"/>
          </a:xfrm>
        </p:spPr>
        <p:txBody>
          <a:bodyPr/>
          <a:lstStyle/>
          <a:p>
            <a:r>
              <a:rPr lang="en-US" sz="2400" dirty="0"/>
              <a:t>(c) Plot the residuals versus furnace and stirring rate. Does this plot convey any useful information? </a:t>
            </a:r>
            <a:endParaRPr lang="th-TH" sz="2400" dirty="0"/>
          </a:p>
        </p:txBody>
      </p:sp>
      <p:sp>
        <p:nvSpPr>
          <p:cNvPr id="3" name="ชื่อเรื่องรอง 2">
            <a:extLst>
              <a:ext uri="{FF2B5EF4-FFF2-40B4-BE49-F238E27FC236}">
                <a16:creationId xmlns:a16="http://schemas.microsoft.com/office/drawing/2014/main" id="{B0B5915B-A200-46FA-534B-41AA8370E467}"/>
              </a:ext>
            </a:extLst>
          </p:cNvPr>
          <p:cNvSpPr>
            <a:spLocks noGrp="1"/>
          </p:cNvSpPr>
          <p:nvPr>
            <p:ph type="subTitle" idx="1"/>
          </p:nvPr>
        </p:nvSpPr>
        <p:spPr>
          <a:xfrm>
            <a:off x="777967" y="4131668"/>
            <a:ext cx="7588065" cy="749809"/>
          </a:xfrm>
        </p:spPr>
        <p:txBody>
          <a:bodyPr/>
          <a:lstStyle/>
          <a:p>
            <a:r>
              <a:rPr lang="th-TH" dirty="0"/>
              <a:t>จะเห็นว่า ความแปรปรวนมันสม่ำเสมอกันเมื่อเทียบกับ อัตราการกวนและเตาหลอมที่แตกต่างกัน หมายความว่าอัตราการกวนที่ต่างกันจะไม่ส่งผลต่อความแปรปรวน</a:t>
            </a:r>
          </a:p>
        </p:txBody>
      </p:sp>
      <p:pic>
        <p:nvPicPr>
          <p:cNvPr id="6" name="รูปภาพ 5">
            <a:extLst>
              <a:ext uri="{FF2B5EF4-FFF2-40B4-BE49-F238E27FC236}">
                <a16:creationId xmlns:a16="http://schemas.microsoft.com/office/drawing/2014/main" id="{9C1FACEB-0EE1-6852-BA0F-A1D516AAC525}"/>
              </a:ext>
            </a:extLst>
          </p:cNvPr>
          <p:cNvPicPr>
            <a:picLocks noChangeAspect="1"/>
          </p:cNvPicPr>
          <p:nvPr/>
        </p:nvPicPr>
        <p:blipFill>
          <a:blip r:embed="rId2"/>
          <a:stretch>
            <a:fillRect/>
          </a:stretch>
        </p:blipFill>
        <p:spPr>
          <a:xfrm>
            <a:off x="143219" y="1120623"/>
            <a:ext cx="3921144" cy="2614096"/>
          </a:xfrm>
          <a:prstGeom prst="rect">
            <a:avLst/>
          </a:prstGeom>
        </p:spPr>
      </p:pic>
      <p:pic>
        <p:nvPicPr>
          <p:cNvPr id="8" name="รูปภาพ 7">
            <a:extLst>
              <a:ext uri="{FF2B5EF4-FFF2-40B4-BE49-F238E27FC236}">
                <a16:creationId xmlns:a16="http://schemas.microsoft.com/office/drawing/2014/main" id="{503617DE-E14C-D602-23E7-9E301B2A0C06}"/>
              </a:ext>
            </a:extLst>
          </p:cNvPr>
          <p:cNvPicPr>
            <a:picLocks noChangeAspect="1"/>
          </p:cNvPicPr>
          <p:nvPr/>
        </p:nvPicPr>
        <p:blipFill>
          <a:blip r:embed="rId3"/>
          <a:stretch>
            <a:fillRect/>
          </a:stretch>
        </p:blipFill>
        <p:spPr>
          <a:xfrm>
            <a:off x="4674087" y="1120623"/>
            <a:ext cx="4032173" cy="2688115"/>
          </a:xfrm>
          <a:prstGeom prst="rect">
            <a:avLst/>
          </a:prstGeom>
        </p:spPr>
      </p:pic>
    </p:spTree>
    <p:extLst>
      <p:ext uri="{BB962C8B-B14F-4D97-AF65-F5344CB8AC3E}">
        <p14:creationId xmlns:p14="http://schemas.microsoft.com/office/powerpoint/2010/main" val="220273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ชื่อเรื่องรอง 2">
            <a:extLst>
              <a:ext uri="{FF2B5EF4-FFF2-40B4-BE49-F238E27FC236}">
                <a16:creationId xmlns:a16="http://schemas.microsoft.com/office/drawing/2014/main" id="{2ECA2C5D-AB8F-7103-D790-9D9FE63E43A4}"/>
              </a:ext>
            </a:extLst>
          </p:cNvPr>
          <p:cNvSpPr>
            <a:spLocks noGrp="1"/>
          </p:cNvSpPr>
          <p:nvPr>
            <p:ph type="subTitle" idx="1"/>
          </p:nvPr>
        </p:nvSpPr>
        <p:spPr>
          <a:xfrm>
            <a:off x="1213225" y="2022676"/>
            <a:ext cx="5850307" cy="537345"/>
          </a:xfrm>
        </p:spPr>
        <p:txBody>
          <a:bodyPr/>
          <a:lstStyle/>
          <a:p>
            <a:r>
              <a:rPr lang="th-TH" dirty="0"/>
              <a:t>ความเร็วในการกวนสี่แบบมีผลต่อขนาดของอ</a:t>
            </a:r>
            <a:r>
              <a:rPr lang="th-TH" dirty="0" err="1"/>
              <a:t>ลูมิเนีย</a:t>
            </a:r>
            <a:r>
              <a:rPr lang="th-TH" dirty="0"/>
              <a:t>มอ</a:t>
            </a:r>
            <a:r>
              <a:rPr lang="th-TH" dirty="0" err="1"/>
              <a:t>ัลลอย</a:t>
            </a:r>
            <a:r>
              <a:rPr lang="th-TH" dirty="0"/>
              <a:t>เท่ากัน</a:t>
            </a:r>
          </a:p>
        </p:txBody>
      </p:sp>
      <p:sp>
        <p:nvSpPr>
          <p:cNvPr id="5" name="ชื่อเรื่อง 1">
            <a:extLst>
              <a:ext uri="{FF2B5EF4-FFF2-40B4-BE49-F238E27FC236}">
                <a16:creationId xmlns:a16="http://schemas.microsoft.com/office/drawing/2014/main" id="{A30BBF64-4833-43DC-10F2-2CA2450F8721}"/>
              </a:ext>
            </a:extLst>
          </p:cNvPr>
          <p:cNvSpPr>
            <a:spLocks noGrp="1"/>
          </p:cNvSpPr>
          <p:nvPr>
            <p:ph type="title"/>
          </p:nvPr>
        </p:nvSpPr>
        <p:spPr>
          <a:xfrm>
            <a:off x="728484" y="120866"/>
            <a:ext cx="8085009" cy="1476579"/>
          </a:xfrm>
        </p:spPr>
        <p:txBody>
          <a:bodyPr/>
          <a:lstStyle/>
          <a:p>
            <a:r>
              <a:rPr lang="en-US" sz="2400" dirty="0"/>
              <a:t>(d) What should the process engineers recommend concerning the choice of stirring rate and furnace for this particular grain refiner if small grain size is desirable?</a:t>
            </a:r>
            <a:endParaRPr lang="th-TH" sz="2400" dirty="0"/>
          </a:p>
        </p:txBody>
      </p:sp>
      <p:pic>
        <p:nvPicPr>
          <p:cNvPr id="6" name="รูปภาพ 5">
            <a:extLst>
              <a:ext uri="{FF2B5EF4-FFF2-40B4-BE49-F238E27FC236}">
                <a16:creationId xmlns:a16="http://schemas.microsoft.com/office/drawing/2014/main" id="{58A8A86B-F9BC-B999-3DA5-5CFCDC66D321}"/>
              </a:ext>
            </a:extLst>
          </p:cNvPr>
          <p:cNvPicPr>
            <a:picLocks noChangeAspect="1"/>
          </p:cNvPicPr>
          <p:nvPr/>
        </p:nvPicPr>
        <p:blipFill>
          <a:blip r:embed="rId2"/>
          <a:stretch>
            <a:fillRect/>
          </a:stretch>
        </p:blipFill>
        <p:spPr>
          <a:xfrm>
            <a:off x="486440" y="2985252"/>
            <a:ext cx="4085560" cy="1674026"/>
          </a:xfrm>
          <a:prstGeom prst="rect">
            <a:avLst/>
          </a:prstGeom>
        </p:spPr>
      </p:pic>
    </p:spTree>
    <p:extLst>
      <p:ext uri="{BB962C8B-B14F-4D97-AF65-F5344CB8AC3E}">
        <p14:creationId xmlns:p14="http://schemas.microsoft.com/office/powerpoint/2010/main" val="46442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41"/>
          <p:cNvSpPr txBox="1">
            <a:spLocks noGrp="1"/>
          </p:cNvSpPr>
          <p:nvPr>
            <p:ph type="subTitle" idx="2"/>
          </p:nvPr>
        </p:nvSpPr>
        <p:spPr>
          <a:xfrm>
            <a:off x="199675" y="1329000"/>
            <a:ext cx="4162775" cy="4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Test for Equal Variances</a:t>
            </a:r>
          </a:p>
        </p:txBody>
      </p:sp>
      <mc:AlternateContent xmlns:mc="http://schemas.openxmlformats.org/markup-compatibility/2006" xmlns:a14="http://schemas.microsoft.com/office/drawing/2010/main">
        <mc:Choice Requires="a14">
          <p:sp>
            <p:nvSpPr>
              <p:cNvPr id="874" name="Google Shape;874;p41"/>
              <p:cNvSpPr txBox="1">
                <a:spLocks noGrp="1"/>
              </p:cNvSpPr>
              <p:nvPr>
                <p:ph type="subTitle" idx="1"/>
              </p:nvPr>
            </p:nvSpPr>
            <p:spPr>
              <a:xfrm>
                <a:off x="199675" y="1877299"/>
                <a:ext cx="4162775" cy="1915137"/>
              </a:xfrm>
              <a:prstGeom prst="rect">
                <a:avLst/>
              </a:prstGeom>
            </p:spPr>
            <p:txBody>
              <a:bodyPr spcFirstLastPara="1" wrap="square" lIns="91425" tIns="91425" rIns="91425" bIns="91425" anchor="t" anchorCtr="0">
                <a:noAutofit/>
              </a:bodyPr>
              <a:lstStyle/>
              <a:p>
                <a:pPr marL="0" lvl="0" indent="0">
                  <a:buClr>
                    <a:srgbClr val="000000"/>
                  </a:buClr>
                  <a:buSzTx/>
                  <a:defRPr/>
                </a:pPr>
                <a14:m>
                  <m:oMathPara xmlns:m="http://schemas.openxmlformats.org/officeDocument/2006/math">
                    <m:oMathParaPr>
                      <m:jc m:val="left"/>
                    </m:oMathParaPr>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 : </m:t>
                      </m:r>
                      <m:sSubSup>
                        <m:sSubSupPr>
                          <m:ctrlPr>
                            <a:rPr lang="en-US" sz="1400" b="0" i="1" smtClean="0">
                              <a:solidFill>
                                <a:srgbClr val="000000"/>
                              </a:solidFill>
                              <a:latin typeface="Cambria Math" panose="02040503050406030204" pitchFamily="18" charset="0"/>
                              <a:sym typeface="Arial"/>
                            </a:rPr>
                          </m:ctrlPr>
                        </m:sSubSupPr>
                        <m:e>
                          <m:r>
                            <a:rPr lang="el-GR" sz="1400" i="1">
                              <a:solidFill>
                                <a:srgbClr val="000000"/>
                              </a:solidFill>
                              <a:latin typeface="Cambria Math" panose="02040503050406030204" pitchFamily="18" charset="0"/>
                              <a:sym typeface="Arial"/>
                            </a:rPr>
                            <m:t>𝜎</m:t>
                          </m:r>
                        </m:e>
                        <m:sub>
                          <m:r>
                            <a:rPr lang="en-US" sz="1400" b="0" i="1" smtClean="0">
                              <a:solidFill>
                                <a:srgbClr val="000000"/>
                              </a:solidFill>
                              <a:latin typeface="Cambria Math" panose="02040503050406030204" pitchFamily="18" charset="0"/>
                              <a:sym typeface="Arial"/>
                            </a:rPr>
                            <m:t>5</m:t>
                          </m:r>
                        </m:sub>
                        <m:sup>
                          <m:r>
                            <a:rPr lang="en-US" sz="1400" b="0" i="1" smtClean="0">
                              <a:solidFill>
                                <a:srgbClr val="000000"/>
                              </a:solidFill>
                              <a:latin typeface="Cambria Math" panose="02040503050406030204" pitchFamily="18" charset="0"/>
                              <a:sym typeface="Arial"/>
                            </a:rPr>
                            <m:t>2</m:t>
                          </m:r>
                        </m:sup>
                      </m:sSubSup>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m:t>
                      </m:r>
                      <m:sSubSup>
                        <m:sSubSupPr>
                          <m:ctrlPr>
                            <a:rPr lang="en-US" sz="1400" b="0" i="1" smtClean="0">
                              <a:solidFill>
                                <a:srgbClr val="000000"/>
                              </a:solidFill>
                              <a:latin typeface="Cambria Math" panose="02040503050406030204" pitchFamily="18" charset="0"/>
                              <a:sym typeface="Arial"/>
                            </a:rPr>
                          </m:ctrlPr>
                        </m:sSubSupPr>
                        <m:e>
                          <m:r>
                            <a:rPr lang="el-GR" sz="1400" i="1">
                              <a:solidFill>
                                <a:srgbClr val="000000"/>
                              </a:solidFill>
                              <a:latin typeface="Cambria Math" panose="02040503050406030204" pitchFamily="18" charset="0"/>
                              <a:sym typeface="Arial"/>
                            </a:rPr>
                            <m:t>𝜎</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10</m:t>
                          </m:r>
                        </m:sub>
                        <m:sup>
                          <m:r>
                            <a:rPr lang="en-US" sz="1400" b="0" i="1" smtClean="0">
                              <a:solidFill>
                                <a:srgbClr val="000000"/>
                              </a:solidFill>
                              <a:latin typeface="Cambria Math" panose="02040503050406030204" pitchFamily="18" charset="0"/>
                              <a:sym typeface="Arial"/>
                            </a:rPr>
                            <m:t>2</m:t>
                          </m:r>
                        </m:sup>
                      </m:sSubSup>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m:t>
                      </m:r>
                      <m:sSubSup>
                        <m:sSubSupPr>
                          <m:ctrlPr>
                            <a:rPr lang="en-US" sz="1400" b="0" i="1" smtClean="0">
                              <a:solidFill>
                                <a:srgbClr val="000000"/>
                              </a:solidFill>
                              <a:latin typeface="Cambria Math" panose="02040503050406030204" pitchFamily="18" charset="0"/>
                              <a:sym typeface="Arial"/>
                            </a:rPr>
                          </m:ctrlPr>
                        </m:sSubSupPr>
                        <m:e>
                          <m:r>
                            <a:rPr lang="el-GR" sz="1400" i="1">
                              <a:solidFill>
                                <a:srgbClr val="000000"/>
                              </a:solidFill>
                              <a:latin typeface="Cambria Math" panose="02040503050406030204" pitchFamily="18" charset="0"/>
                              <a:sym typeface="Arial"/>
                            </a:rPr>
                            <m:t>𝜎</m:t>
                          </m:r>
                        </m:e>
                        <m:sub>
                          <m:r>
                            <a:rPr lang="en-US" sz="1400" b="0" i="1" smtClean="0">
                              <a:solidFill>
                                <a:srgbClr val="000000"/>
                              </a:solidFill>
                              <a:latin typeface="Cambria Math" panose="02040503050406030204" pitchFamily="18" charset="0"/>
                              <a:sym typeface="Arial"/>
                            </a:rPr>
                            <m:t>15</m:t>
                          </m:r>
                        </m:sub>
                        <m:sup>
                          <m:r>
                            <a:rPr lang="en-US" sz="1400" b="0" i="1" smtClean="0">
                              <a:solidFill>
                                <a:srgbClr val="000000"/>
                              </a:solidFill>
                              <a:latin typeface="Cambria Math" panose="02040503050406030204" pitchFamily="18" charset="0"/>
                              <a:sym typeface="Arial"/>
                            </a:rPr>
                            <m:t>2</m:t>
                          </m:r>
                        </m:sup>
                      </m:sSubSup>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m:t>
                      </m:r>
                      <m:sSubSup>
                        <m:sSubSupPr>
                          <m:ctrlPr>
                            <a:rPr lang="en-US" sz="1400" b="0" i="1" smtClean="0">
                              <a:solidFill>
                                <a:srgbClr val="000000"/>
                              </a:solidFill>
                              <a:latin typeface="Cambria Math" panose="02040503050406030204" pitchFamily="18" charset="0"/>
                              <a:sym typeface="Arial"/>
                            </a:rPr>
                          </m:ctrlPr>
                        </m:sSubSupPr>
                        <m:e>
                          <m:r>
                            <a:rPr lang="el-GR" sz="1400" i="1">
                              <a:solidFill>
                                <a:srgbClr val="000000"/>
                              </a:solidFill>
                              <a:latin typeface="Cambria Math" panose="02040503050406030204" pitchFamily="18" charset="0"/>
                              <a:sym typeface="Arial"/>
                            </a:rPr>
                            <m:t>𝜎</m:t>
                          </m:r>
                        </m:e>
                        <m:sub>
                          <m:r>
                            <a:rPr lang="en-US" sz="1400" b="0" i="1" smtClean="0">
                              <a:solidFill>
                                <a:srgbClr val="000000"/>
                              </a:solidFill>
                              <a:latin typeface="Cambria Math" panose="02040503050406030204" pitchFamily="18" charset="0"/>
                              <a:sym typeface="Arial"/>
                            </a:rPr>
                            <m:t>20</m:t>
                          </m:r>
                        </m:sub>
                        <m:sup>
                          <m:r>
                            <a:rPr lang="en-US" sz="1400" b="0" i="1" smtClean="0">
                              <a:solidFill>
                                <a:srgbClr val="000000"/>
                              </a:solidFill>
                              <a:latin typeface="Cambria Math" panose="02040503050406030204" pitchFamily="18" charset="0"/>
                              <a:sym typeface="Arial"/>
                            </a:rPr>
                            <m:t>2</m:t>
                          </m:r>
                        </m:sup>
                      </m:sSubSup>
                    </m:oMath>
                  </m:oMathPara>
                </a14:m>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lvl="0" indent="0">
                  <a:buClr>
                    <a:srgbClr val="000000"/>
                  </a:buClr>
                  <a:buSzTx/>
                  <a:defRPr/>
                </a:pPr>
                <a14:m>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1</m:t>
                        </m:r>
                      </m:sub>
                    </m:s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 : </m:t>
                    </m:r>
                    <m:sSubSup>
                      <m:sSubSupPr>
                        <m:ctrlPr>
                          <a:rPr lang="en-US" sz="1400" i="1">
                            <a:solidFill>
                              <a:srgbClr val="000000"/>
                            </a:solidFill>
                            <a:latin typeface="Cambria Math" panose="02040503050406030204" pitchFamily="18" charset="0"/>
                            <a:sym typeface="Arial"/>
                          </a:rPr>
                        </m:ctrlPr>
                      </m:sSubSupPr>
                      <m:e>
                        <m:r>
                          <a:rPr lang="el-GR" sz="1400" i="1">
                            <a:solidFill>
                              <a:srgbClr val="000000"/>
                            </a:solidFill>
                            <a:latin typeface="Cambria Math" panose="02040503050406030204" pitchFamily="18" charset="0"/>
                            <a:sym typeface="Arial"/>
                          </a:rPr>
                          <m:t>𝜎</m:t>
                        </m:r>
                      </m:e>
                      <m:sub>
                        <m:r>
                          <a:rPr lang="en-US" sz="1400" b="0" i="1" smtClean="0">
                            <a:solidFill>
                              <a:srgbClr val="000000"/>
                            </a:solidFill>
                            <a:latin typeface="Cambria Math" panose="02040503050406030204" pitchFamily="18" charset="0"/>
                            <a:sym typeface="Arial"/>
                          </a:rPr>
                          <m:t>𝑖</m:t>
                        </m:r>
                      </m:sub>
                      <m:sup>
                        <m:r>
                          <a:rPr lang="en-US" sz="1400" i="1">
                            <a:solidFill>
                              <a:srgbClr val="000000"/>
                            </a:solidFill>
                            <a:latin typeface="Cambria Math" panose="02040503050406030204" pitchFamily="18" charset="0"/>
                            <a:sym typeface="Arial"/>
                          </a:rPr>
                          <m:t>2</m:t>
                        </m:r>
                        <m:r>
                          <a:rPr lang="en-US" sz="1400" b="0" i="1" smtClean="0">
                            <a:solidFill>
                              <a:srgbClr val="000000"/>
                            </a:solidFill>
                            <a:latin typeface="Cambria Math" panose="02040503050406030204" pitchFamily="18" charset="0"/>
                            <a:sym typeface="Arial"/>
                          </a:rPr>
                          <m:t> </m:t>
                        </m:r>
                      </m:sup>
                    </m:sSubSup>
                    <m:r>
                      <a:rPr kumimoji="0" lang="th-TH"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อย่างน้อยหนึ่งค่าที่แ</m:t>
                    </m:r>
                  </m:oMath>
                </a14:m>
                <a:r>
                  <a:rPr kumimoji="0" lang="th-TH" sz="1400" b="0" i="0" u="none" strike="noStrike" kern="0" cap="none" spc="0" normalizeH="0" baseline="0" noProof="0" dirty="0">
                    <a:ln>
                      <a:noFill/>
                    </a:ln>
                    <a:solidFill>
                      <a:srgbClr val="000000"/>
                    </a:solidFill>
                    <a:effectLst/>
                    <a:uLnTx/>
                    <a:uFillTx/>
                    <a:latin typeface="Arial"/>
                    <a:sym typeface="Arial"/>
                  </a:rPr>
                  <a:t>ตกต่าง</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th-TH" sz="1400" b="0" i="0" u="none" strike="noStrike" kern="0" cap="none" spc="0" normalizeH="0" baseline="0" noProof="0" dirty="0">
                  <a:ln>
                    <a:noFill/>
                  </a:ln>
                  <a:solidFill>
                    <a:srgbClr val="000000"/>
                  </a:solidFill>
                  <a:effectLst/>
                  <a:uLnTx/>
                  <a:uFillTx/>
                  <a:latin typeface="Arial"/>
                  <a:sym typeface="Arial"/>
                </a:endParaRPr>
              </a:p>
              <a:p>
                <a:pPr marL="0" lvl="0" indent="0">
                  <a:buClr>
                    <a:srgbClr val="000000"/>
                  </a:buClr>
                  <a:buSzTx/>
                  <a:defRPr/>
                </a:pPr>
                <a:r>
                  <a:rPr lang="th-TH" sz="1400" dirty="0">
                    <a:solidFill>
                      <a:srgbClr val="000000"/>
                    </a:solidFill>
                    <a:latin typeface="Arial"/>
                    <a:sym typeface="Arial"/>
                  </a:rPr>
                  <a:t>จะปฏิเสธ </a:t>
                </a:r>
                <a14:m>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oMath>
                </a14:m>
                <a:r>
                  <a:rPr kumimoji="0" lang="th-TH" sz="1400" b="0" i="0" u="none" strike="noStrike" kern="0" cap="none" spc="0" normalizeH="0" baseline="0" noProof="0" dirty="0">
                    <a:ln>
                      <a:noFill/>
                    </a:ln>
                    <a:solidFill>
                      <a:srgbClr val="000000"/>
                    </a:solidFill>
                    <a:effectLst/>
                    <a:uLnTx/>
                    <a:uFillTx/>
                    <a:latin typeface="Arial"/>
                    <a:sym typeface="Arial"/>
                  </a:rPr>
                  <a:t> ถ้า </a:t>
                </a:r>
                <a:r>
                  <a:rPr kumimoji="0" lang="en-US" sz="1400" b="0" i="0" u="none" strike="noStrike" kern="0" cap="none" spc="0" normalizeH="0" baseline="0" noProof="0" dirty="0">
                    <a:ln>
                      <a:noFill/>
                    </a:ln>
                    <a:solidFill>
                      <a:srgbClr val="000000"/>
                    </a:solidFill>
                    <a:effectLst/>
                    <a:uLnTx/>
                    <a:uFillTx/>
                    <a:latin typeface="Arial"/>
                    <a:cs typeface="Arial"/>
                    <a:sym typeface="Arial"/>
                  </a:rPr>
                  <a:t>p-value &lt; 0.05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h-TH" sz="1400" b="0" i="0" u="none" strike="noStrike" kern="0" cap="none" spc="0" normalizeH="0" baseline="0" noProof="0" dirty="0">
                    <a:ln>
                      <a:noFill/>
                    </a:ln>
                    <a:solidFill>
                      <a:srgbClr val="000000"/>
                    </a:solidFill>
                    <a:effectLst/>
                    <a:uLnTx/>
                    <a:uFillTx/>
                    <a:latin typeface="Arial"/>
                    <a:sym typeface="Arial"/>
                  </a:rPr>
                  <a:t>จากการวิเคราะห์ พบว่า </a:t>
                </a:r>
                <a:r>
                  <a:rPr kumimoji="0" lang="en-US" sz="1400" b="0" i="0" u="none" strike="noStrike" kern="0" cap="none" spc="0" normalizeH="0" baseline="0" noProof="0" dirty="0">
                    <a:ln>
                      <a:noFill/>
                    </a:ln>
                    <a:solidFill>
                      <a:srgbClr val="000000"/>
                    </a:solidFill>
                    <a:effectLst/>
                    <a:uLnTx/>
                    <a:uFillTx/>
                    <a:latin typeface="Arial"/>
                    <a:sym typeface="Arial"/>
                  </a:rPr>
                  <a:t> </a:t>
                </a:r>
                <a14:m>
                  <m:oMath xmlns:m="http://schemas.openxmlformats.org/officeDocument/2006/math">
                    <m:sSup>
                      <m:sSupPr>
                        <m:ctrlP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sym typeface="Arial"/>
                          </a:rPr>
                        </m:ctrlPr>
                      </m:sSupPr>
                      <m:e>
                        <m:r>
                          <a:rPr kumimoji="0" lang="th-TH" sz="1400" b="0" i="1" u="none" strike="noStrike" kern="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sym typeface="Arial"/>
                          </a:rPr>
                          <m:t>𝜒</m:t>
                        </m:r>
                      </m:e>
                      <m:sup>
                        <m: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sym typeface="Arial"/>
                          </a:rPr>
                          <m:t>2</m:t>
                        </m:r>
                      </m:sup>
                    </m:sSup>
                    <m: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sym typeface="Arial"/>
                      </a:rPr>
                      <m:t> </m:t>
                    </m:r>
                    <m: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cs typeface="Arial"/>
                        <a:sym typeface="Arial"/>
                      </a:rPr>
                      <m:t> =</m:t>
                    </m:r>
                    <m: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cs typeface="Arial"/>
                        <a:sym typeface="Arial"/>
                      </a:rPr>
                      <m:t>0</m:t>
                    </m:r>
                    <m: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cs typeface="Arial"/>
                        <a:sym typeface="Arial"/>
                      </a:rPr>
                      <m:t>.</m:t>
                    </m:r>
                    <m: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cs typeface="Arial"/>
                        <a:sym typeface="Arial"/>
                      </a:rPr>
                      <m:t>78</m:t>
                    </m:r>
                    <m:r>
                      <a:rPr lang="th-TH" sz="1400" i="1" noProof="0" dirty="0" smtClean="0">
                        <a:solidFill>
                          <a:srgbClr val="000000"/>
                        </a:solidFill>
                        <a:latin typeface="Cambria Math" panose="02040503050406030204" pitchFamily="18" charset="0"/>
                        <a:cs typeface="Arial"/>
                        <a:sym typeface="Arial"/>
                      </a:rPr>
                      <m:t> </m:t>
                    </m:r>
                  </m:oMath>
                </a14:m>
                <a:r>
                  <a:rPr kumimoji="0" lang="th-TH" sz="1400" b="0" i="0" u="none" strike="noStrike" kern="0" cap="none" spc="0" normalizeH="0" baseline="0" noProof="0" dirty="0">
                    <a:ln>
                      <a:noFill/>
                    </a:ln>
                    <a:solidFill>
                      <a:srgbClr val="000000"/>
                    </a:solidFill>
                    <a:effectLst/>
                    <a:uLnTx/>
                    <a:uFillTx/>
                    <a:latin typeface="Arial"/>
                    <a:sym typeface="Arial"/>
                  </a:rPr>
                  <a:t>และ </a:t>
                </a:r>
                <a:r>
                  <a:rPr kumimoji="0" lang="en-US" sz="1400" b="0" i="0" u="none" strike="noStrike" kern="0" cap="none" spc="0" normalizeH="0" baseline="0" noProof="0" dirty="0">
                    <a:ln>
                      <a:noFill/>
                    </a:ln>
                    <a:solidFill>
                      <a:srgbClr val="000000"/>
                    </a:solidFill>
                    <a:effectLst/>
                    <a:uLnTx/>
                    <a:uFillTx/>
                    <a:latin typeface="Arial"/>
                    <a:cs typeface="Arial"/>
                    <a:sym typeface="Arial"/>
                  </a:rPr>
                  <a:t>p-value </a:t>
                </a:r>
                <a14:m>
                  <m:oMath xmlns:m="http://schemas.openxmlformats.org/officeDocument/2006/math">
                    <m:r>
                      <a:rPr lang="en-US" sz="1400" i="1" dirty="0" smtClean="0">
                        <a:solidFill>
                          <a:srgbClr val="000000"/>
                        </a:solidFill>
                        <a:latin typeface="Cambria Math" panose="02040503050406030204" pitchFamily="18" charset="0"/>
                        <a:cs typeface="Arial"/>
                        <a:sym typeface="Arial"/>
                      </a:rPr>
                      <m:t>=</m:t>
                    </m:r>
                    <m:r>
                      <a:rPr kumimoji="0" lang="en-US" sz="1400" b="0" i="1" u="none" strike="noStrike" kern="0" cap="none" spc="0" normalizeH="0" baseline="0" noProof="0" dirty="0">
                        <a:ln>
                          <a:noFill/>
                        </a:ln>
                        <a:solidFill>
                          <a:srgbClr val="000000"/>
                        </a:solidFill>
                        <a:effectLst/>
                        <a:uLnTx/>
                        <a:uFillTx/>
                        <a:latin typeface="Cambria Math" panose="02040503050406030204" pitchFamily="18" charset="0"/>
                        <a:cs typeface="Arial"/>
                        <a:sym typeface="Arial"/>
                      </a:rPr>
                      <m:t> </m:t>
                    </m:r>
                    <m:r>
                      <a:rPr kumimoji="0" lang="en-US" sz="1400" b="0" i="1" u="none" strike="noStrike" kern="0" cap="none" spc="0" normalizeH="0" baseline="0" noProof="0" dirty="0">
                        <a:ln>
                          <a:noFill/>
                        </a:ln>
                        <a:solidFill>
                          <a:srgbClr val="000000"/>
                        </a:solidFill>
                        <a:effectLst/>
                        <a:uLnTx/>
                        <a:uFillTx/>
                        <a:latin typeface="Cambria Math" panose="02040503050406030204" pitchFamily="18" charset="0"/>
                        <a:cs typeface="Arial"/>
                        <a:sym typeface="Arial"/>
                      </a:rPr>
                      <m:t>0</m:t>
                    </m:r>
                    <m: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cs typeface="Arial"/>
                        <a:sym typeface="Arial"/>
                      </a:rPr>
                      <m:t>.</m:t>
                    </m:r>
                    <m: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cs typeface="Arial"/>
                        <a:sym typeface="Arial"/>
                      </a:rPr>
                      <m:t>855</m:t>
                    </m:r>
                  </m:oMath>
                </a14:m>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h-TH" sz="1400" b="0" i="0" u="none" strike="noStrike" kern="0" cap="none" spc="0" normalizeH="0" baseline="0" noProof="0" dirty="0">
                    <a:ln>
                      <a:noFill/>
                    </a:ln>
                    <a:solidFill>
                      <a:srgbClr val="000000"/>
                    </a:solidFill>
                    <a:effectLst/>
                    <a:uLnTx/>
                    <a:uFillTx/>
                    <a:latin typeface="Arial"/>
                    <a:sym typeface="Arial"/>
                  </a:rPr>
                  <a:t>จึงตัดสินใจย</a:t>
                </a:r>
                <a14:m>
                  <m:oMath xmlns:m="http://schemas.openxmlformats.org/officeDocument/2006/math">
                    <m:r>
                      <a:rPr kumimoji="0" lang="th-TH" sz="1400" b="0" i="0" u="none" strike="noStrike" kern="0" cap="none" spc="0" normalizeH="0" baseline="0" noProof="0" smtClean="0">
                        <a:ln>
                          <a:noFill/>
                        </a:ln>
                        <a:solidFill>
                          <a:srgbClr val="000000"/>
                        </a:solidFill>
                        <a:effectLst/>
                        <a:uLnTx/>
                        <a:uFillTx/>
                        <a:latin typeface="Cambria Math" panose="02040503050406030204" pitchFamily="18" charset="0"/>
                        <a:sym typeface="Arial"/>
                      </a:rPr>
                      <m:t>อมรับ</m:t>
                    </m:r>
                    <m:r>
                      <a:rPr kumimoji="0" lang="th-TH" sz="1400" b="0" i="0" u="none" strike="noStrike" kern="0" cap="none" spc="0" normalizeH="0" baseline="0" noProof="0" smtClean="0">
                        <a:ln>
                          <a:noFill/>
                        </a:ln>
                        <a:solidFill>
                          <a:srgbClr val="000000"/>
                        </a:solidFill>
                        <a:effectLst/>
                        <a:uLnTx/>
                        <a:uFillTx/>
                        <a:latin typeface="Cambria Math" panose="02040503050406030204" pitchFamily="18" charset="0"/>
                        <a:sym typeface="Arial"/>
                      </a:rPr>
                      <m:t> </m:t>
                    </m:r>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oMath>
                </a14:m>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th-TH" sz="1400" b="0" i="0" u="none" strike="noStrike" kern="0" cap="none" spc="0" normalizeH="0" baseline="0" noProof="0" dirty="0">
                    <a:ln>
                      <a:noFill/>
                    </a:ln>
                    <a:solidFill>
                      <a:srgbClr val="000000"/>
                    </a:solidFill>
                    <a:effectLst/>
                    <a:uLnTx/>
                    <a:uFillTx/>
                    <a:latin typeface="Arial"/>
                    <a:sym typeface="Arial"/>
                  </a:rPr>
                  <a:t>และสรุปว่า </a:t>
                </a:r>
                <a:r>
                  <a:rPr lang="th-TH" sz="1400" dirty="0">
                    <a:solidFill>
                      <a:srgbClr val="000000"/>
                    </a:solidFill>
                    <a:latin typeface="Arial"/>
                    <a:sym typeface="Arial"/>
                  </a:rPr>
                  <a:t>ความแปรปรวน ของ </a:t>
                </a:r>
                <a:r>
                  <a:rPr kumimoji="0" lang="en-US" sz="1400" b="0" i="0" u="none" strike="noStrike" kern="0" cap="none" spc="0" normalizeH="0" baseline="0" noProof="0" dirty="0">
                    <a:ln>
                      <a:noFill/>
                    </a:ln>
                    <a:solidFill>
                      <a:srgbClr val="000000"/>
                    </a:solidFill>
                    <a:effectLst/>
                    <a:uLnTx/>
                    <a:uFillTx/>
                    <a:latin typeface="Arial"/>
                    <a:sym typeface="Arial"/>
                  </a:rPr>
                  <a:t>residual </a:t>
                </a:r>
                <a:r>
                  <a:rPr kumimoji="0" lang="th-TH" sz="1400" b="0" i="0" u="none" strike="noStrike" kern="0" cap="none" spc="0" normalizeH="0" baseline="0" noProof="0" dirty="0">
                    <a:ln>
                      <a:noFill/>
                    </a:ln>
                    <a:solidFill>
                      <a:srgbClr val="000000"/>
                    </a:solidFill>
                    <a:effectLst/>
                    <a:uLnTx/>
                    <a:uFillTx/>
                    <a:latin typeface="Arial"/>
                    <a:sym typeface="Arial"/>
                  </a:rPr>
                  <a:t>ทุกกลุ่มเท่ากัน</a:t>
                </a:r>
              </a:p>
            </p:txBody>
          </p:sp>
        </mc:Choice>
        <mc:Fallback xmlns="">
          <p:sp>
            <p:nvSpPr>
              <p:cNvPr id="874" name="Google Shape;874;p41"/>
              <p:cNvSpPr txBox="1">
                <a:spLocks noGrp="1" noRot="1" noChangeAspect="1" noMove="1" noResize="1" noEditPoints="1" noAdjustHandles="1" noChangeArrowheads="1" noChangeShapeType="1" noTextEdit="1"/>
              </p:cNvSpPr>
              <p:nvPr>
                <p:ph type="subTitle" idx="1"/>
              </p:nvPr>
            </p:nvSpPr>
            <p:spPr>
              <a:xfrm>
                <a:off x="199675" y="1877299"/>
                <a:ext cx="4162775" cy="1915137"/>
              </a:xfrm>
              <a:prstGeom prst="rect">
                <a:avLst/>
              </a:prstGeom>
              <a:blipFill>
                <a:blip r:embed="rId3"/>
                <a:stretch>
                  <a:fillRect l="-439" b="-955"/>
                </a:stretch>
              </a:blipFill>
            </p:spPr>
            <p:txBody>
              <a:bodyPr/>
              <a:lstStyle/>
              <a:p>
                <a:r>
                  <a:rPr lang="th-TH">
                    <a:noFill/>
                  </a:rPr>
                  <a:t> </a:t>
                </a:r>
              </a:p>
            </p:txBody>
          </p:sp>
        </mc:Fallback>
      </mc:AlternateContent>
      <p:sp>
        <p:nvSpPr>
          <p:cNvPr id="876" name="Google Shape;876;p41"/>
          <p:cNvSpPr/>
          <p:nvPr/>
        </p:nvSpPr>
        <p:spPr>
          <a:xfrm>
            <a:off x="8548363" y="401258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8966801" y="45328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8660494" y="47375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8970948">
            <a:off x="8966876" y="52826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8970948">
            <a:off x="9288384" y="50938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9289776" y="47395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8101880" y="51683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8542690" y="56246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8091970" y="44956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9144000" y="400032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9608942" y="51683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8659763" y="50908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9143990" y="562462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9587503" y="44956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0" name="Google Shape;890;p41"/>
          <p:cNvCxnSpPr>
            <a:cxnSpLocks/>
          </p:cNvCxnSpPr>
          <p:nvPr/>
        </p:nvCxnSpPr>
        <p:spPr>
          <a:xfrm>
            <a:off x="308228" y="1849971"/>
            <a:ext cx="3839004" cy="0"/>
          </a:xfrm>
          <a:prstGeom prst="straightConnector1">
            <a:avLst/>
          </a:prstGeom>
          <a:noFill/>
          <a:ln w="19050" cap="flat" cmpd="sng">
            <a:solidFill>
              <a:schemeClr val="lt1"/>
            </a:solidFill>
            <a:prstDash val="solid"/>
            <a:round/>
            <a:headEnd type="none" w="med" len="med"/>
            <a:tailEnd type="none" w="med" len="med"/>
          </a:ln>
        </p:spPr>
      </p:cxnSp>
      <p:pic>
        <p:nvPicPr>
          <p:cNvPr id="3" name="รูปภาพ 2">
            <a:extLst>
              <a:ext uri="{FF2B5EF4-FFF2-40B4-BE49-F238E27FC236}">
                <a16:creationId xmlns:a16="http://schemas.microsoft.com/office/drawing/2014/main" id="{A3AF4373-849F-6B91-AA9E-FF19A66A9301}"/>
              </a:ext>
            </a:extLst>
          </p:cNvPr>
          <p:cNvPicPr>
            <a:picLocks noChangeAspect="1"/>
          </p:cNvPicPr>
          <p:nvPr/>
        </p:nvPicPr>
        <p:blipFill rotWithShape="1">
          <a:blip r:embed="rId4"/>
          <a:srcRect t="33253" r="1217"/>
          <a:stretch/>
        </p:blipFill>
        <p:spPr>
          <a:xfrm>
            <a:off x="308228" y="463196"/>
            <a:ext cx="1684209" cy="712055"/>
          </a:xfrm>
          <a:prstGeom prst="rect">
            <a:avLst/>
          </a:prstGeom>
        </p:spPr>
      </p:pic>
      <p:pic>
        <p:nvPicPr>
          <p:cNvPr id="5" name="รูปภาพ 4">
            <a:extLst>
              <a:ext uri="{FF2B5EF4-FFF2-40B4-BE49-F238E27FC236}">
                <a16:creationId xmlns:a16="http://schemas.microsoft.com/office/drawing/2014/main" id="{C6E5395F-E773-3033-5D86-EB8DC134AF37}"/>
              </a:ext>
            </a:extLst>
          </p:cNvPr>
          <p:cNvPicPr>
            <a:picLocks noChangeAspect="1"/>
          </p:cNvPicPr>
          <p:nvPr/>
        </p:nvPicPr>
        <p:blipFill>
          <a:blip r:embed="rId5"/>
          <a:stretch>
            <a:fillRect/>
          </a:stretch>
        </p:blipFill>
        <p:spPr>
          <a:xfrm>
            <a:off x="4614419" y="1017264"/>
            <a:ext cx="4162775" cy="27751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41"/>
          <p:cNvSpPr txBox="1">
            <a:spLocks noGrp="1"/>
          </p:cNvSpPr>
          <p:nvPr>
            <p:ph type="subTitle" idx="2"/>
          </p:nvPr>
        </p:nvSpPr>
        <p:spPr>
          <a:xfrm>
            <a:off x="246396" y="1208860"/>
            <a:ext cx="4162775" cy="4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residual have a mean of 0</a:t>
            </a:r>
          </a:p>
        </p:txBody>
      </p:sp>
      <mc:AlternateContent xmlns:mc="http://schemas.openxmlformats.org/markup-compatibility/2006" xmlns:a14="http://schemas.microsoft.com/office/drawing/2010/main">
        <mc:Choice Requires="a14">
          <p:sp>
            <p:nvSpPr>
              <p:cNvPr id="874" name="Google Shape;874;p41"/>
              <p:cNvSpPr txBox="1">
                <a:spLocks noGrp="1"/>
              </p:cNvSpPr>
              <p:nvPr>
                <p:ph type="subTitle" idx="1"/>
              </p:nvPr>
            </p:nvSpPr>
            <p:spPr>
              <a:xfrm>
                <a:off x="246396" y="1757160"/>
                <a:ext cx="4162775" cy="1618200"/>
              </a:xfrm>
              <a:prstGeom prst="rect">
                <a:avLst/>
              </a:prstGeom>
            </p:spPr>
            <p:txBody>
              <a:bodyPr spcFirstLastPara="1" wrap="square" lIns="91425" tIns="91425" rIns="91425" bIns="91425" anchor="t" anchorCtr="0">
                <a:noAutofit/>
              </a:bodyPr>
              <a:lstStyle/>
              <a:p>
                <a:pPr marL="0" lvl="0" indent="0">
                  <a:buClr>
                    <a:srgbClr val="000000"/>
                  </a:buClr>
                  <a:buSzTx/>
                  <a:defRPr/>
                </a:pPr>
                <a14:m>
                  <m:oMathPara xmlns:m="http://schemas.openxmlformats.org/officeDocument/2006/math">
                    <m:oMathParaPr>
                      <m:jc m:val="left"/>
                    </m:oMathParaPr>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 :</m:t>
                      </m:r>
                      <m:sSub>
                        <m:sSubPr>
                          <m:ctrlPr>
                            <a:rPr kumimoji="0" lang="en-US" sz="14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a:ln>
                                <a:noFill/>
                              </a:ln>
                              <a:solidFill>
                                <a:srgbClr val="000000"/>
                              </a:solidFill>
                              <a:effectLst/>
                              <a:uLnTx/>
                              <a:uFillTx/>
                              <a:latin typeface="Cambria Math" panose="02040503050406030204" pitchFamily="18" charset="0"/>
                              <a:sym typeface="Arial"/>
                            </a:rPr>
                            <m:t>𝜇</m:t>
                          </m:r>
                        </m:e>
                        <m:sub>
                          <m:r>
                            <a:rPr lang="el-GR" sz="1400" i="1">
                              <a:solidFill>
                                <a:srgbClr val="000000"/>
                              </a:solidFill>
                              <a:latin typeface="Cambria Math" panose="02040503050406030204" pitchFamily="18" charset="0"/>
                              <a:sym typeface="Arial"/>
                            </a:rPr>
                            <m:t>𝜀</m:t>
                          </m:r>
                        </m:sub>
                      </m:s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oMath>
                  </m:oMathPara>
                </a14:m>
                <a:endParaRPr kumimoji="0" lang="en-US" sz="1400" b="0" i="1" u="none" strike="noStrike" kern="0" cap="none" spc="0" normalizeH="0" baseline="0" noProof="0" dirty="0">
                  <a:ln>
                    <a:noFill/>
                  </a:ln>
                  <a:solidFill>
                    <a:srgbClr val="000000"/>
                  </a:solidFill>
                  <a:effectLst/>
                  <a:uLnTx/>
                  <a:uFillTx/>
                  <a:latin typeface="Cambria Math" panose="02040503050406030204" pitchFamily="18" charset="0"/>
                  <a:sym typeface="Arial"/>
                </a:endParaRPr>
              </a:p>
              <a:p>
                <a:pPr marL="0" lvl="0" indent="0">
                  <a:buClr>
                    <a:srgbClr val="000000"/>
                  </a:buClr>
                  <a:buSzTx/>
                  <a:defRPr/>
                </a:pPr>
                <a14:m>
                  <m:oMathPara xmlns:m="http://schemas.openxmlformats.org/officeDocument/2006/math">
                    <m:oMathParaPr>
                      <m:jc m:val="left"/>
                    </m:oMathParaPr>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1</m:t>
                          </m:r>
                        </m:sub>
                      </m:s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 :</m:t>
                      </m:r>
                      <m:sSub>
                        <m:sSubPr>
                          <m:ctrlPr>
                            <a:rPr lang="en-US" sz="1400" i="1">
                              <a:solidFill>
                                <a:srgbClr val="000000"/>
                              </a:solidFill>
                              <a:latin typeface="Cambria Math" panose="02040503050406030204" pitchFamily="18" charset="0"/>
                              <a:sym typeface="Arial"/>
                            </a:rPr>
                          </m:ctrlPr>
                        </m:sSubPr>
                        <m:e>
                          <m:r>
                            <a:rPr lang="en-US" sz="1400" i="1">
                              <a:solidFill>
                                <a:srgbClr val="000000"/>
                              </a:solidFill>
                              <a:latin typeface="Cambria Math" panose="02040503050406030204" pitchFamily="18" charset="0"/>
                              <a:sym typeface="Arial"/>
                            </a:rPr>
                            <m:t>𝜇</m:t>
                          </m:r>
                        </m:e>
                        <m:sub>
                          <m:r>
                            <a:rPr lang="el-GR" sz="1400" i="1">
                              <a:solidFill>
                                <a:srgbClr val="000000"/>
                              </a:solidFill>
                              <a:latin typeface="Cambria Math" panose="02040503050406030204" pitchFamily="18" charset="0"/>
                              <a:sym typeface="Arial"/>
                            </a:rPr>
                            <m:t>𝜀</m:t>
                          </m:r>
                        </m:sub>
                      </m:sSub>
                      <m:r>
                        <a:rPr lang="en-US" sz="1400" i="1" smtClean="0">
                          <a:solidFill>
                            <a:srgbClr val="000000"/>
                          </a:solidFill>
                          <a:latin typeface="Cambria Math" panose="02040503050406030204" pitchFamily="18" charset="0"/>
                          <a:ea typeface="Cambria Math" panose="02040503050406030204" pitchFamily="18" charset="0"/>
                          <a:sym typeface="Arial"/>
                        </a:rPr>
                        <m:t>≠</m:t>
                      </m:r>
                      <m:r>
                        <a:rPr lang="en-US" sz="1400" i="1">
                          <a:solidFill>
                            <a:srgbClr val="000000"/>
                          </a:solidFill>
                          <a:latin typeface="Cambria Math" panose="02040503050406030204" pitchFamily="18" charset="0"/>
                          <a:sym typeface="Arial"/>
                        </a:rPr>
                        <m:t>0</m:t>
                      </m:r>
                    </m:oMath>
                  </m:oMathPara>
                </a14:m>
                <a:endParaRPr lang="en-US" sz="1400" dirty="0">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th-TH" sz="1400" b="0" i="0" u="none" strike="noStrike" kern="0" cap="none" spc="0" normalizeH="0" baseline="0" noProof="0" dirty="0">
                  <a:ln>
                    <a:noFill/>
                  </a:ln>
                  <a:solidFill>
                    <a:srgbClr val="000000"/>
                  </a:solidFill>
                  <a:effectLst/>
                  <a:uLnTx/>
                  <a:uFillTx/>
                  <a:latin typeface="Arial"/>
                  <a:sym typeface="Arial"/>
                </a:endParaRPr>
              </a:p>
              <a:p>
                <a:pPr marL="0" lvl="0" indent="0">
                  <a:buClr>
                    <a:srgbClr val="000000"/>
                  </a:buClr>
                  <a:buSzTx/>
                  <a:defRPr/>
                </a:pPr>
                <a:r>
                  <a:rPr kumimoji="0" lang="th-TH" sz="1400" b="0" i="0" u="none" strike="noStrike" kern="0" cap="none" spc="0" normalizeH="0" baseline="0" noProof="0" dirty="0">
                    <a:ln>
                      <a:noFill/>
                    </a:ln>
                    <a:solidFill>
                      <a:srgbClr val="000000"/>
                    </a:solidFill>
                    <a:effectLst/>
                    <a:uLnTx/>
                    <a:uFillTx/>
                    <a:latin typeface="Arial"/>
                    <a:sym typeface="Arial"/>
                  </a:rPr>
                  <a:t>จะ</a:t>
                </a:r>
                <a:r>
                  <a:rPr lang="th-TH" sz="1400" dirty="0">
                    <a:solidFill>
                      <a:srgbClr val="000000"/>
                    </a:solidFill>
                    <a:latin typeface="Arial"/>
                    <a:sym typeface="Arial"/>
                  </a:rPr>
                  <a:t>ปฏิเสธ </a:t>
                </a:r>
                <a14:m>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oMath>
                </a14:m>
                <a:r>
                  <a:rPr kumimoji="0" lang="th-TH" sz="1400" b="0" i="0" u="none" strike="noStrike" kern="0" cap="none" spc="0" normalizeH="0" baseline="0" noProof="0" dirty="0">
                    <a:ln>
                      <a:noFill/>
                    </a:ln>
                    <a:solidFill>
                      <a:srgbClr val="000000"/>
                    </a:solidFill>
                    <a:effectLst/>
                    <a:uLnTx/>
                    <a:uFillTx/>
                    <a:latin typeface="Arial"/>
                    <a:sym typeface="Arial"/>
                  </a:rPr>
                  <a:t> ถ้า </a:t>
                </a:r>
                <a:r>
                  <a:rPr kumimoji="0" lang="en-US" sz="1400" b="0" i="0" u="none" strike="noStrike" kern="0" cap="none" spc="0" normalizeH="0" baseline="0" noProof="0" dirty="0">
                    <a:ln>
                      <a:noFill/>
                    </a:ln>
                    <a:solidFill>
                      <a:srgbClr val="000000"/>
                    </a:solidFill>
                    <a:effectLst/>
                    <a:uLnTx/>
                    <a:uFillTx/>
                    <a:latin typeface="Arial"/>
                    <a:cs typeface="Arial"/>
                    <a:sym typeface="Arial"/>
                  </a:rPr>
                  <a:t>p-value &lt; 0.05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h-TH" sz="1400" b="0" i="0" u="none" strike="noStrike" kern="0" cap="none" spc="0" normalizeH="0" baseline="0" noProof="0" dirty="0">
                    <a:ln>
                      <a:noFill/>
                    </a:ln>
                    <a:solidFill>
                      <a:srgbClr val="000000"/>
                    </a:solidFill>
                    <a:effectLst/>
                    <a:uLnTx/>
                    <a:uFillTx/>
                    <a:latin typeface="Arial"/>
                    <a:sym typeface="Arial"/>
                  </a:rPr>
                  <a:t>จากการวิเคราะห์ พบว่า </a:t>
                </a:r>
                <a:r>
                  <a:rPr kumimoji="0" lang="en-US" sz="1400" b="0" i="0" u="none" strike="noStrike" kern="0" cap="none" spc="0" normalizeH="0" baseline="0" noProof="0" dirty="0">
                    <a:ln>
                      <a:noFill/>
                    </a:ln>
                    <a:solidFill>
                      <a:srgbClr val="000000"/>
                    </a:solidFill>
                    <a:effectLst/>
                    <a:uLnTx/>
                    <a:uFillTx/>
                    <a:latin typeface="Arial"/>
                    <a:cs typeface="Arial"/>
                    <a:sym typeface="Arial"/>
                  </a:rPr>
                  <a:t>T = 0 </a:t>
                </a:r>
                <a:r>
                  <a:rPr kumimoji="0" lang="th-TH" sz="1400" b="0" i="0" u="none" strike="noStrike" kern="0" cap="none" spc="0" normalizeH="0" baseline="0" noProof="0" dirty="0">
                    <a:ln>
                      <a:noFill/>
                    </a:ln>
                    <a:solidFill>
                      <a:srgbClr val="000000"/>
                    </a:solidFill>
                    <a:effectLst/>
                    <a:uLnTx/>
                    <a:uFillTx/>
                    <a:latin typeface="Arial"/>
                    <a:sym typeface="Arial"/>
                  </a:rPr>
                  <a:t>และ </a:t>
                </a:r>
                <a:r>
                  <a:rPr kumimoji="0" lang="en-US" sz="1400" b="0" i="0" u="none" strike="noStrike" kern="0" cap="none" spc="0" normalizeH="0" baseline="0" noProof="0" dirty="0">
                    <a:ln>
                      <a:noFill/>
                    </a:ln>
                    <a:solidFill>
                      <a:srgbClr val="000000"/>
                    </a:solidFill>
                    <a:effectLst/>
                    <a:uLnTx/>
                    <a:uFillTx/>
                    <a:latin typeface="Arial"/>
                    <a:cs typeface="Arial"/>
                    <a:sym typeface="Arial"/>
                  </a:rPr>
                  <a:t>p-value = 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h-TH" sz="1400" b="0" i="0" u="none" strike="noStrike" kern="0" cap="none" spc="0" normalizeH="0" baseline="0" noProof="0" dirty="0">
                    <a:ln>
                      <a:noFill/>
                    </a:ln>
                    <a:solidFill>
                      <a:srgbClr val="000000"/>
                    </a:solidFill>
                    <a:effectLst/>
                    <a:uLnTx/>
                    <a:uFillTx/>
                    <a:latin typeface="Arial"/>
                    <a:sym typeface="Arial"/>
                  </a:rPr>
                  <a:t>จึงตัดสินใจย</a:t>
                </a:r>
                <a14:m>
                  <m:oMath xmlns:m="http://schemas.openxmlformats.org/officeDocument/2006/math">
                    <m:r>
                      <a:rPr kumimoji="0" lang="th-TH" sz="1400" b="0" i="0" u="none" strike="noStrike" kern="0" cap="none" spc="0" normalizeH="0" baseline="0" noProof="0" smtClean="0">
                        <a:ln>
                          <a:noFill/>
                        </a:ln>
                        <a:solidFill>
                          <a:srgbClr val="000000"/>
                        </a:solidFill>
                        <a:effectLst/>
                        <a:uLnTx/>
                        <a:uFillTx/>
                        <a:latin typeface="Cambria Math" panose="02040503050406030204" pitchFamily="18" charset="0"/>
                        <a:sym typeface="Arial"/>
                      </a:rPr>
                      <m:t>อมรับ</m:t>
                    </m:r>
                    <m:r>
                      <a:rPr kumimoji="0" lang="th-TH" sz="1400" b="0" i="0" u="none" strike="noStrike" kern="0" cap="none" spc="0" normalizeH="0" baseline="0" noProof="0" smtClean="0">
                        <a:ln>
                          <a:noFill/>
                        </a:ln>
                        <a:solidFill>
                          <a:srgbClr val="000000"/>
                        </a:solidFill>
                        <a:effectLst/>
                        <a:uLnTx/>
                        <a:uFillTx/>
                        <a:latin typeface="Cambria Math" panose="02040503050406030204" pitchFamily="18" charset="0"/>
                        <a:sym typeface="Arial"/>
                      </a:rPr>
                      <m:t> </m:t>
                    </m:r>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oMath>
                </a14:m>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th-TH" sz="1400" b="0" i="0" u="none" strike="noStrike" kern="0" cap="none" spc="0" normalizeH="0" baseline="0" noProof="0" dirty="0">
                    <a:ln>
                      <a:noFill/>
                    </a:ln>
                    <a:solidFill>
                      <a:srgbClr val="000000"/>
                    </a:solidFill>
                    <a:effectLst/>
                    <a:uLnTx/>
                    <a:uFillTx/>
                    <a:latin typeface="Arial"/>
                    <a:sym typeface="Arial"/>
                  </a:rPr>
                  <a:t>และสรุปว่า </a:t>
                </a:r>
                <a:r>
                  <a:rPr lang="th-TH" sz="1400" dirty="0">
                    <a:solidFill>
                      <a:srgbClr val="000000"/>
                    </a:solidFill>
                    <a:latin typeface="Arial"/>
                    <a:sym typeface="Arial"/>
                  </a:rPr>
                  <a:t>ค่าเฉลี่ยของ </a:t>
                </a:r>
                <a:r>
                  <a:rPr kumimoji="0" lang="en-US" sz="1400" b="0" i="0" u="none" strike="noStrike" kern="0" cap="none" spc="0" normalizeH="0" baseline="0" noProof="0" dirty="0">
                    <a:ln>
                      <a:noFill/>
                    </a:ln>
                    <a:solidFill>
                      <a:srgbClr val="000000"/>
                    </a:solidFill>
                    <a:effectLst/>
                    <a:uLnTx/>
                    <a:uFillTx/>
                    <a:latin typeface="Arial"/>
                    <a:sym typeface="Arial"/>
                  </a:rPr>
                  <a:t>residual </a:t>
                </a:r>
                <a:r>
                  <a:rPr lang="en-US" sz="1400" dirty="0">
                    <a:solidFill>
                      <a:srgbClr val="000000"/>
                    </a:solidFill>
                    <a:latin typeface="Arial"/>
                    <a:sym typeface="Arial"/>
                  </a:rPr>
                  <a:t>= 0</a:t>
                </a:r>
                <a:endParaRPr kumimoji="0" lang="th-TH" sz="1400" b="0" i="0" u="none" strike="noStrike" kern="0" cap="none" spc="0" normalizeH="0" baseline="0" noProof="0" dirty="0">
                  <a:ln>
                    <a:noFill/>
                  </a:ln>
                  <a:solidFill>
                    <a:srgbClr val="000000"/>
                  </a:solidFill>
                  <a:effectLst/>
                  <a:uLnTx/>
                  <a:uFillTx/>
                  <a:latin typeface="Arial"/>
                  <a:sym typeface="Arial"/>
                </a:endParaRPr>
              </a:p>
            </p:txBody>
          </p:sp>
        </mc:Choice>
        <mc:Fallback xmlns="">
          <p:sp>
            <p:nvSpPr>
              <p:cNvPr id="874" name="Google Shape;874;p41"/>
              <p:cNvSpPr txBox="1">
                <a:spLocks noGrp="1" noRot="1" noChangeAspect="1" noMove="1" noResize="1" noEditPoints="1" noAdjustHandles="1" noChangeArrowheads="1" noChangeShapeType="1" noTextEdit="1"/>
              </p:cNvSpPr>
              <p:nvPr>
                <p:ph type="subTitle" idx="1"/>
              </p:nvPr>
            </p:nvSpPr>
            <p:spPr>
              <a:xfrm>
                <a:off x="246396" y="1757160"/>
                <a:ext cx="4162775" cy="1618200"/>
              </a:xfrm>
              <a:prstGeom prst="rect">
                <a:avLst/>
              </a:prstGeom>
              <a:blipFill>
                <a:blip r:embed="rId3"/>
                <a:stretch>
                  <a:fillRect l="-439"/>
                </a:stretch>
              </a:blipFill>
            </p:spPr>
            <p:txBody>
              <a:bodyPr/>
              <a:lstStyle/>
              <a:p>
                <a:r>
                  <a:rPr lang="th-TH">
                    <a:noFill/>
                  </a:rPr>
                  <a:t> </a:t>
                </a:r>
              </a:p>
            </p:txBody>
          </p:sp>
        </mc:Fallback>
      </mc:AlternateContent>
      <p:sp>
        <p:nvSpPr>
          <p:cNvPr id="876" name="Google Shape;876;p41"/>
          <p:cNvSpPr/>
          <p:nvPr/>
        </p:nvSpPr>
        <p:spPr>
          <a:xfrm>
            <a:off x="8548363" y="401258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8966801" y="45328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8660494" y="47375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8970948">
            <a:off x="8966876" y="52826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8970948">
            <a:off x="9288384" y="50938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9289776" y="47395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8101880" y="51683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8542690" y="56246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8091970" y="44956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9144000" y="400032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9608942" y="51683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8659763" y="50908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9143990" y="562462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9587503" y="44956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0" name="Google Shape;890;p41"/>
          <p:cNvCxnSpPr>
            <a:cxnSpLocks/>
          </p:cNvCxnSpPr>
          <p:nvPr/>
        </p:nvCxnSpPr>
        <p:spPr>
          <a:xfrm>
            <a:off x="354949" y="1729831"/>
            <a:ext cx="3839004" cy="0"/>
          </a:xfrm>
          <a:prstGeom prst="straightConnector1">
            <a:avLst/>
          </a:prstGeom>
          <a:noFill/>
          <a:ln w="19050" cap="flat" cmpd="sng">
            <a:solidFill>
              <a:schemeClr val="lt1"/>
            </a:solidFill>
            <a:prstDash val="solid"/>
            <a:round/>
            <a:headEnd type="none" w="med" len="med"/>
            <a:tailEnd type="none" w="med" len="med"/>
          </a:ln>
        </p:spPr>
      </p:cxnSp>
      <p:pic>
        <p:nvPicPr>
          <p:cNvPr id="7" name="รูปภาพ 6">
            <a:extLst>
              <a:ext uri="{FF2B5EF4-FFF2-40B4-BE49-F238E27FC236}">
                <a16:creationId xmlns:a16="http://schemas.microsoft.com/office/drawing/2014/main" id="{011BC349-E357-DCDE-6A2E-BCF6B30D1BEC}"/>
              </a:ext>
            </a:extLst>
          </p:cNvPr>
          <p:cNvPicPr>
            <a:picLocks noChangeAspect="1"/>
          </p:cNvPicPr>
          <p:nvPr/>
        </p:nvPicPr>
        <p:blipFill>
          <a:blip r:embed="rId4"/>
          <a:stretch>
            <a:fillRect/>
          </a:stretch>
        </p:blipFill>
        <p:spPr>
          <a:xfrm>
            <a:off x="4800010" y="610676"/>
            <a:ext cx="3147441" cy="1499952"/>
          </a:xfrm>
          <a:prstGeom prst="rect">
            <a:avLst/>
          </a:prstGeom>
        </p:spPr>
      </p:pic>
      <p:pic>
        <p:nvPicPr>
          <p:cNvPr id="9" name="รูปภาพ 8">
            <a:extLst>
              <a:ext uri="{FF2B5EF4-FFF2-40B4-BE49-F238E27FC236}">
                <a16:creationId xmlns:a16="http://schemas.microsoft.com/office/drawing/2014/main" id="{9A5798A2-BE16-291B-DD79-FB33EF128767}"/>
              </a:ext>
            </a:extLst>
          </p:cNvPr>
          <p:cNvPicPr>
            <a:picLocks noChangeAspect="1"/>
          </p:cNvPicPr>
          <p:nvPr/>
        </p:nvPicPr>
        <p:blipFill>
          <a:blip r:embed="rId5"/>
          <a:stretch>
            <a:fillRect/>
          </a:stretch>
        </p:blipFill>
        <p:spPr>
          <a:xfrm>
            <a:off x="4800010" y="2566260"/>
            <a:ext cx="2722531" cy="1774386"/>
          </a:xfrm>
          <a:prstGeom prst="rect">
            <a:avLst/>
          </a:prstGeom>
        </p:spPr>
      </p:pic>
    </p:spTree>
    <p:extLst>
      <p:ext uri="{BB962C8B-B14F-4D97-AF65-F5344CB8AC3E}">
        <p14:creationId xmlns:p14="http://schemas.microsoft.com/office/powerpoint/2010/main" val="297361868"/>
      </p:ext>
    </p:extLst>
  </p:cSld>
  <p:clrMapOvr>
    <a:masterClrMapping/>
  </p:clrMapOvr>
</p:sld>
</file>

<file path=ppt/theme/theme1.xml><?xml version="1.0" encoding="utf-8"?>
<a:theme xmlns:a="http://schemas.openxmlformats.org/drawingml/2006/main" name="Stock Management System Project Proposal by Slidesgo">
  <a:themeElements>
    <a:clrScheme name="Simple Light">
      <a:dk1>
        <a:srgbClr val="F6F6F6"/>
      </a:dk1>
      <a:lt1>
        <a:srgbClr val="219362"/>
      </a:lt1>
      <a:dk2>
        <a:srgbClr val="FFA015"/>
      </a:dk2>
      <a:lt2>
        <a:srgbClr val="FFFFFF"/>
      </a:lt2>
      <a:accent1>
        <a:srgbClr val="C8C8C8"/>
      </a:accent1>
      <a:accent2>
        <a:srgbClr val="FFFFFF"/>
      </a:accent2>
      <a:accent3>
        <a:srgbClr val="FFFFFF"/>
      </a:accent3>
      <a:accent4>
        <a:srgbClr val="FFFFFF"/>
      </a:accent4>
      <a:accent5>
        <a:srgbClr val="FFFFFF"/>
      </a:accent5>
      <a:accent6>
        <a:srgbClr val="FFFFFF"/>
      </a:accent6>
      <a:hlink>
        <a:srgbClr val="21936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498</Words>
  <Application>Microsoft Office PowerPoint</Application>
  <PresentationFormat>นำเสนอทางหน้าจอ (16:9)</PresentationFormat>
  <Paragraphs>46</Paragraphs>
  <Slides>10</Slides>
  <Notes>6</Notes>
  <HiddenSlides>0</HiddenSlides>
  <MMClips>0</MMClips>
  <ScaleCrop>false</ScaleCrop>
  <HeadingPairs>
    <vt:vector size="6" baseType="variant">
      <vt:variant>
        <vt:lpstr>ฟอนต์ที่ถูกใช้</vt:lpstr>
      </vt:variant>
      <vt:variant>
        <vt:i4>4</vt:i4>
      </vt:variant>
      <vt:variant>
        <vt:lpstr>ธีม</vt:lpstr>
      </vt:variant>
      <vt:variant>
        <vt:i4>1</vt:i4>
      </vt:variant>
      <vt:variant>
        <vt:lpstr>ชื่อเรื่องสไลด์</vt:lpstr>
      </vt:variant>
      <vt:variant>
        <vt:i4>10</vt:i4>
      </vt:variant>
    </vt:vector>
  </HeadingPairs>
  <TitlesOfParts>
    <vt:vector size="15" baseType="lpstr">
      <vt:lpstr>Arial</vt:lpstr>
      <vt:lpstr>Kanit</vt:lpstr>
      <vt:lpstr>Cambria Math</vt:lpstr>
      <vt:lpstr>Lato</vt:lpstr>
      <vt:lpstr>Stock Management System Project Proposal by Slidesgo</vt:lpstr>
      <vt:lpstr>  ทดสอบว่าการกวนส่งผลต่อขนาดของอลูมิเนียมอัลลอยหรือไม่</vt:lpstr>
      <vt:lpstr>งานนำเสนอ PowerPoint</vt:lpstr>
      <vt:lpstr>ตรวจสอบว่า ควรใช้ RCBD หรือ CRD</vt:lpstr>
      <vt:lpstr>(a) Is there any evidence that stirring rate affects grain size?</vt:lpstr>
      <vt:lpstr>(b) Graph the residuals from this experiment on a normal probability plot. Interpret this plot.</vt:lpstr>
      <vt:lpstr>(c) Plot the residuals versus furnace and stirring rate. Does this plot convey any useful information? </vt:lpstr>
      <vt:lpstr>(d) What should the process engineers recommend concerning the choice of stirring rate and furnace for this particular grain refiner if small grain size is desirable?</vt:lpstr>
      <vt:lpstr>งานนำเสนอ PowerPoint</vt:lpstr>
      <vt:lpstr>งานนำเสนอ PowerPoint</vt:lpstr>
      <vt:lpstr>งานนำเสนอ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ตรวจสอบว่าปุ๋ยแต่ละชนิดมีผลต่อความสูงหรือไม่ ด้วยใช้ ANOVA</dc:title>
  <dc:creator>pontagorn boon</dc:creator>
  <cp:lastModifiedBy>pontagorn</cp:lastModifiedBy>
  <cp:revision>14</cp:revision>
  <dcterms:modified xsi:type="dcterms:W3CDTF">2022-10-20T06:27:44Z</dcterms:modified>
</cp:coreProperties>
</file>