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1"/>
  </p:notesMasterIdLst>
  <p:sldIdLst>
    <p:sldId id="256" r:id="rId2"/>
    <p:sldId id="309" r:id="rId3"/>
    <p:sldId id="257" r:id="rId4"/>
    <p:sldId id="312" r:id="rId5"/>
    <p:sldId id="311" r:id="rId6"/>
    <p:sldId id="305" r:id="rId7"/>
    <p:sldId id="263" r:id="rId8"/>
    <p:sldId id="307" r:id="rId9"/>
    <p:sldId id="308" r:id="rId1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2"/>
    </p:embeddedFont>
    <p:embeddedFont>
      <p:font typeface="Kanit" panose="020B0604020202020204" charset="-34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D39B23-EF1A-4EC5-8A2A-3C664E3C6D1F}">
  <a:tblStyle styleId="{F6D39B23-EF1A-4EC5-8A2A-3C664E3C6D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1" autoAdjust="0"/>
    <p:restoredTop sz="94353" autoAdjust="0"/>
  </p:normalViewPr>
  <p:slideViewPr>
    <p:cSldViewPr snapToGrid="0">
      <p:cViewPr varScale="1">
        <p:scale>
          <a:sx n="107" d="100"/>
          <a:sy n="107" d="100"/>
        </p:scale>
        <p:origin x="1109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31T16:03:46.9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1,'730'0,"-581"19,1417-18,-741-3,-676 22,524-21,-524 20,1479-18,-772-2,-764 11,3 0,838-11,-917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47233e349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47233e349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490f8ae8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490f8ae8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582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47233e349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147233e349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475a8157b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475a8157b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787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475a8157b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475a8157b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475a8157b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475a8157b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52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2744750" y="776617"/>
            <a:ext cx="5848500" cy="28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44750" y="3967650"/>
            <a:ext cx="5526600" cy="32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206454" y="-420621"/>
            <a:ext cx="1178671" cy="1323924"/>
            <a:chOff x="8206454" y="-420621"/>
            <a:chExt cx="1178671" cy="1323924"/>
          </a:xfrm>
        </p:grpSpPr>
        <p:sp>
          <p:nvSpPr>
            <p:cNvPr id="12" name="Google Shape;12;p2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207386" y="4296442"/>
            <a:ext cx="1134920" cy="1323924"/>
            <a:chOff x="-207386" y="4296442"/>
            <a:chExt cx="1134920" cy="1323924"/>
          </a:xfrm>
        </p:grpSpPr>
        <p:sp>
          <p:nvSpPr>
            <p:cNvPr id="19" name="Google Shape;19;p2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6"/>
          <p:cNvGrpSpPr/>
          <p:nvPr/>
        </p:nvGrpSpPr>
        <p:grpSpPr>
          <a:xfrm rot="-8563052" flipH="1">
            <a:off x="-418004" y="4100735"/>
            <a:ext cx="1134836" cy="1323826"/>
            <a:chOff x="-207386" y="4296442"/>
            <a:chExt cx="1134920" cy="1323924"/>
          </a:xfrm>
        </p:grpSpPr>
        <p:sp>
          <p:nvSpPr>
            <p:cNvPr id="95" name="Google Shape;95;p6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6"/>
          <p:cNvGrpSpPr/>
          <p:nvPr/>
        </p:nvGrpSpPr>
        <p:grpSpPr>
          <a:xfrm rot="9650092" flipH="1">
            <a:off x="8367311" y="-372153"/>
            <a:ext cx="1134949" cy="1323957"/>
            <a:chOff x="-207386" y="4296442"/>
            <a:chExt cx="1134920" cy="1323924"/>
          </a:xfrm>
        </p:grpSpPr>
        <p:sp>
          <p:nvSpPr>
            <p:cNvPr id="102" name="Google Shape;102;p6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6"/>
          <p:cNvGrpSpPr/>
          <p:nvPr/>
        </p:nvGrpSpPr>
        <p:grpSpPr>
          <a:xfrm>
            <a:off x="369052" y="238424"/>
            <a:ext cx="912508" cy="1026084"/>
            <a:chOff x="369052" y="162224"/>
            <a:chExt cx="912508" cy="1026084"/>
          </a:xfrm>
        </p:grpSpPr>
        <p:sp>
          <p:nvSpPr>
            <p:cNvPr id="109" name="Google Shape;109;p6"/>
            <p:cNvSpPr/>
            <p:nvPr/>
          </p:nvSpPr>
          <p:spPr>
            <a:xfrm>
              <a:off x="683582" y="1622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369052" y="3669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-8970948">
              <a:off x="683657" y="9120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-8970948">
              <a:off x="1005165" y="7232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1006557" y="3689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76544" y="7202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/>
          <p:nvPr/>
        </p:nvSpPr>
        <p:spPr>
          <a:xfrm>
            <a:off x="8366832" y="4942645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2122800" y="1309150"/>
            <a:ext cx="4901100" cy="16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12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grpSp>
        <p:nvGrpSpPr>
          <p:cNvPr id="157" name="Google Shape;157;p9"/>
          <p:cNvGrpSpPr/>
          <p:nvPr/>
        </p:nvGrpSpPr>
        <p:grpSpPr>
          <a:xfrm rot="10800000" flipH="1">
            <a:off x="-351706" y="-305263"/>
            <a:ext cx="905740" cy="1026971"/>
            <a:chOff x="7371319" y="848424"/>
            <a:chExt cx="905740" cy="1026971"/>
          </a:xfrm>
        </p:grpSpPr>
        <p:sp>
          <p:nvSpPr>
            <p:cNvPr id="158" name="Google Shape;158;p9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9"/>
          <p:cNvGrpSpPr/>
          <p:nvPr/>
        </p:nvGrpSpPr>
        <p:grpSpPr>
          <a:xfrm rot="10800000" flipH="1">
            <a:off x="2761468" y="4801424"/>
            <a:ext cx="905740" cy="1026971"/>
            <a:chOff x="7371319" y="848424"/>
            <a:chExt cx="905740" cy="1026971"/>
          </a:xfrm>
        </p:grpSpPr>
        <p:sp>
          <p:nvSpPr>
            <p:cNvPr id="171" name="Google Shape;171;p9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9"/>
          <p:cNvGrpSpPr/>
          <p:nvPr/>
        </p:nvGrpSpPr>
        <p:grpSpPr>
          <a:xfrm rot="10800000" flipH="1">
            <a:off x="8542868" y="4480699"/>
            <a:ext cx="905740" cy="1026971"/>
            <a:chOff x="7371319" y="848424"/>
            <a:chExt cx="905740" cy="1026971"/>
          </a:xfrm>
        </p:grpSpPr>
        <p:sp>
          <p:nvSpPr>
            <p:cNvPr id="184" name="Google Shape;184;p9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9"/>
          <p:cNvSpPr txBox="1">
            <a:spLocks noGrp="1"/>
          </p:cNvSpPr>
          <p:nvPr>
            <p:ph type="subTitle" idx="1"/>
          </p:nvPr>
        </p:nvSpPr>
        <p:spPr>
          <a:xfrm>
            <a:off x="2122800" y="2986350"/>
            <a:ext cx="4898400" cy="73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7" name="Google Shape;197;p9"/>
          <p:cNvGrpSpPr/>
          <p:nvPr/>
        </p:nvGrpSpPr>
        <p:grpSpPr>
          <a:xfrm>
            <a:off x="7892299" y="417972"/>
            <a:ext cx="1951833" cy="2080610"/>
            <a:chOff x="6625301" y="3609100"/>
            <a:chExt cx="1951833" cy="2080610"/>
          </a:xfrm>
        </p:grpSpPr>
        <p:sp>
          <p:nvSpPr>
            <p:cNvPr id="198" name="Google Shape;198;p9"/>
            <p:cNvSpPr/>
            <p:nvPr/>
          </p:nvSpPr>
          <p:spPr>
            <a:xfrm>
              <a:off x="7081694" y="36213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6635211" y="47771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7081709" y="523341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6625301" y="41043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677331" y="36091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8120823" y="47771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7677321" y="52333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8120834" y="41043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9"/>
          <p:cNvGrpSpPr/>
          <p:nvPr/>
        </p:nvGrpSpPr>
        <p:grpSpPr>
          <a:xfrm>
            <a:off x="-700139" y="1642547"/>
            <a:ext cx="1951833" cy="2080610"/>
            <a:chOff x="6625301" y="3609100"/>
            <a:chExt cx="1951833" cy="2080610"/>
          </a:xfrm>
        </p:grpSpPr>
        <p:sp>
          <p:nvSpPr>
            <p:cNvPr id="207" name="Google Shape;207;p9"/>
            <p:cNvSpPr/>
            <p:nvPr/>
          </p:nvSpPr>
          <p:spPr>
            <a:xfrm>
              <a:off x="7081694" y="36213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6635211" y="47771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081709" y="523341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6625301" y="41043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7677331" y="36091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8120823" y="47771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7677321" y="52333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120834" y="41043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ONLY_1_1_1_1_1_1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25"/>
          <p:cNvGrpSpPr/>
          <p:nvPr/>
        </p:nvGrpSpPr>
        <p:grpSpPr>
          <a:xfrm rot="10800000" flipH="1">
            <a:off x="8322594" y="-676963"/>
            <a:ext cx="905740" cy="1026971"/>
            <a:chOff x="7371319" y="848424"/>
            <a:chExt cx="905740" cy="1026971"/>
          </a:xfrm>
        </p:grpSpPr>
        <p:sp>
          <p:nvSpPr>
            <p:cNvPr id="577" name="Google Shape;577;p25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5"/>
          <p:cNvGrpSpPr/>
          <p:nvPr/>
        </p:nvGrpSpPr>
        <p:grpSpPr>
          <a:xfrm rot="10800000" flipH="1">
            <a:off x="269032" y="-641701"/>
            <a:ext cx="905740" cy="1026971"/>
            <a:chOff x="7371319" y="848424"/>
            <a:chExt cx="905740" cy="1026971"/>
          </a:xfrm>
        </p:grpSpPr>
        <p:sp>
          <p:nvSpPr>
            <p:cNvPr id="590" name="Google Shape;590;p25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" name="Google Shape;602;p25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603" name="Google Shape;603;p25"/>
          <p:cNvSpPr txBox="1">
            <a:spLocks noGrp="1"/>
          </p:cNvSpPr>
          <p:nvPr>
            <p:ph type="subTitle" idx="1"/>
          </p:nvPr>
        </p:nvSpPr>
        <p:spPr>
          <a:xfrm>
            <a:off x="914050" y="2382125"/>
            <a:ext cx="4455000" cy="16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25"/>
          <p:cNvSpPr txBox="1">
            <a:spLocks noGrp="1"/>
          </p:cNvSpPr>
          <p:nvPr>
            <p:ph type="subTitle" idx="2"/>
          </p:nvPr>
        </p:nvSpPr>
        <p:spPr>
          <a:xfrm>
            <a:off x="914050" y="1833825"/>
            <a:ext cx="4455000" cy="47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dk1"/>
        </a:solidFill>
        <a:effectLst/>
      </p:bgPr>
    </p:bg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29"/>
          <p:cNvGrpSpPr/>
          <p:nvPr/>
        </p:nvGrpSpPr>
        <p:grpSpPr>
          <a:xfrm rot="10800000" flipH="1">
            <a:off x="8206454" y="4147323"/>
            <a:ext cx="1178671" cy="1323924"/>
            <a:chOff x="8206454" y="-420621"/>
            <a:chExt cx="1178671" cy="1323924"/>
          </a:xfrm>
        </p:grpSpPr>
        <p:sp>
          <p:nvSpPr>
            <p:cNvPr id="692" name="Google Shape;692;p29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29"/>
          <p:cNvGrpSpPr/>
          <p:nvPr/>
        </p:nvGrpSpPr>
        <p:grpSpPr>
          <a:xfrm rot="10800000" flipH="1">
            <a:off x="-583881" y="4191074"/>
            <a:ext cx="1178671" cy="1323924"/>
            <a:chOff x="8206454" y="-420621"/>
            <a:chExt cx="1178671" cy="1323924"/>
          </a:xfrm>
        </p:grpSpPr>
        <p:sp>
          <p:nvSpPr>
            <p:cNvPr id="699" name="Google Shape;699;p29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29"/>
          <p:cNvGrpSpPr/>
          <p:nvPr/>
        </p:nvGrpSpPr>
        <p:grpSpPr>
          <a:xfrm rot="10800000" flipH="1">
            <a:off x="-584605" y="-396236"/>
            <a:ext cx="1178671" cy="1323924"/>
            <a:chOff x="8206454" y="-420621"/>
            <a:chExt cx="1178671" cy="1323924"/>
          </a:xfrm>
        </p:grpSpPr>
        <p:sp>
          <p:nvSpPr>
            <p:cNvPr id="706" name="Google Shape;706;p29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29"/>
          <p:cNvGrpSpPr/>
          <p:nvPr/>
        </p:nvGrpSpPr>
        <p:grpSpPr>
          <a:xfrm rot="10800000">
            <a:off x="8468970" y="-396235"/>
            <a:ext cx="1178671" cy="1323924"/>
            <a:chOff x="8206454" y="-420621"/>
            <a:chExt cx="1178671" cy="1323924"/>
          </a:xfrm>
        </p:grpSpPr>
        <p:sp>
          <p:nvSpPr>
            <p:cNvPr id="713" name="Google Shape;713;p29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bg>
      <p:bgPr>
        <a:solidFill>
          <a:schemeClr val="dk1"/>
        </a:solidFill>
        <a:effectLst/>
      </p:bgPr>
    </p:bg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0" name="Google Shape;720;p30"/>
          <p:cNvCxnSpPr/>
          <p:nvPr/>
        </p:nvCxnSpPr>
        <p:spPr>
          <a:xfrm>
            <a:off x="-11192" y="265525"/>
            <a:ext cx="534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1" name="Google Shape;721;p30"/>
          <p:cNvCxnSpPr/>
          <p:nvPr/>
        </p:nvCxnSpPr>
        <p:spPr>
          <a:xfrm>
            <a:off x="3813692" y="4877400"/>
            <a:ext cx="534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2" name="Google Shape;722;p30"/>
          <p:cNvGrpSpPr/>
          <p:nvPr/>
        </p:nvGrpSpPr>
        <p:grpSpPr>
          <a:xfrm>
            <a:off x="-236254" y="1531452"/>
            <a:ext cx="899813" cy="2080597"/>
            <a:chOff x="-177919" y="491147"/>
            <a:chExt cx="899813" cy="2080597"/>
          </a:xfrm>
        </p:grpSpPr>
        <p:sp>
          <p:nvSpPr>
            <p:cNvPr id="723" name="Google Shape;723;p30"/>
            <p:cNvSpPr/>
            <p:nvPr/>
          </p:nvSpPr>
          <p:spPr>
            <a:xfrm>
              <a:off x="-177909" y="491147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265583" y="1659189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-177919" y="2115444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265594" y="986438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0"/>
          <p:cNvGrpSpPr/>
          <p:nvPr/>
        </p:nvGrpSpPr>
        <p:grpSpPr>
          <a:xfrm flipH="1">
            <a:off x="8503782" y="1531452"/>
            <a:ext cx="899813" cy="2080597"/>
            <a:chOff x="-177919" y="491147"/>
            <a:chExt cx="899813" cy="2080597"/>
          </a:xfrm>
        </p:grpSpPr>
        <p:sp>
          <p:nvSpPr>
            <p:cNvPr id="728" name="Google Shape;728;p30"/>
            <p:cNvSpPr/>
            <p:nvPr/>
          </p:nvSpPr>
          <p:spPr>
            <a:xfrm>
              <a:off x="-177909" y="491147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265583" y="1659189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-177919" y="2115444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265594" y="986438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721900" y="1254200"/>
            <a:ext cx="7692900" cy="3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71" r:id="rId5"/>
    <p:sldLayoutId id="2147483675" r:id="rId6"/>
    <p:sldLayoutId id="214748367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4"/>
          <p:cNvSpPr txBox="1">
            <a:spLocks noGrp="1"/>
          </p:cNvSpPr>
          <p:nvPr>
            <p:ph type="title"/>
          </p:nvPr>
        </p:nvSpPr>
        <p:spPr>
          <a:xfrm>
            <a:off x="2618167" y="1120098"/>
            <a:ext cx="5848928" cy="18877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th-TH" sz="4800" dirty="0"/>
            </a:br>
            <a:br>
              <a:rPr lang="th-TH" sz="4800" dirty="0"/>
            </a:br>
            <a:r>
              <a:rPr lang="th-TH" sz="4800" dirty="0"/>
              <a:t>ทดสอบว่าเวลาที่ใช้ส่งผลต่อปริมาณของผลผลิตหรือไม่</a:t>
            </a:r>
          </a:p>
        </p:txBody>
      </p:sp>
      <p:sp>
        <p:nvSpPr>
          <p:cNvPr id="743" name="Google Shape;743;p34"/>
          <p:cNvSpPr txBox="1">
            <a:spLocks noGrp="1"/>
          </p:cNvSpPr>
          <p:nvPr>
            <p:ph type="subTitle" idx="1"/>
          </p:nvPr>
        </p:nvSpPr>
        <p:spPr>
          <a:xfrm>
            <a:off x="2744750" y="3967650"/>
            <a:ext cx="55266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Pontagorn </a:t>
            </a:r>
            <a:r>
              <a:rPr lang="en-US" dirty="0" err="1"/>
              <a:t>Boonjen</a:t>
            </a:r>
            <a:endParaRPr dirty="0"/>
          </a:p>
        </p:txBody>
      </p:sp>
      <p:cxnSp>
        <p:nvCxnSpPr>
          <p:cNvPr id="744" name="Google Shape;744;p34"/>
          <p:cNvCxnSpPr/>
          <p:nvPr/>
        </p:nvCxnSpPr>
        <p:spPr>
          <a:xfrm>
            <a:off x="2744750" y="3057076"/>
            <a:ext cx="5216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5" name="Google Shape;745;p34"/>
          <p:cNvSpPr/>
          <p:nvPr/>
        </p:nvSpPr>
        <p:spPr>
          <a:xfrm>
            <a:off x="883869" y="1543734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4"/>
          <p:cNvSpPr/>
          <p:nvPr/>
        </p:nvSpPr>
        <p:spPr>
          <a:xfrm>
            <a:off x="1302307" y="2063974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4"/>
          <p:cNvSpPr/>
          <p:nvPr/>
        </p:nvSpPr>
        <p:spPr>
          <a:xfrm>
            <a:off x="996000" y="2268676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4"/>
          <p:cNvSpPr/>
          <p:nvPr/>
        </p:nvSpPr>
        <p:spPr>
          <a:xfrm rot="-8970948">
            <a:off x="1302382" y="2813794"/>
            <a:ext cx="233589" cy="23302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4"/>
          <p:cNvSpPr/>
          <p:nvPr/>
        </p:nvSpPr>
        <p:spPr>
          <a:xfrm rot="-8970948">
            <a:off x="1623890" y="2625035"/>
            <a:ext cx="233589" cy="233027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4"/>
          <p:cNvSpPr/>
          <p:nvPr/>
        </p:nvSpPr>
        <p:spPr>
          <a:xfrm>
            <a:off x="1625282" y="2270665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4"/>
          <p:cNvSpPr/>
          <p:nvPr/>
        </p:nvSpPr>
        <p:spPr>
          <a:xfrm>
            <a:off x="437386" y="269951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4"/>
          <p:cNvSpPr/>
          <p:nvPr/>
        </p:nvSpPr>
        <p:spPr>
          <a:xfrm>
            <a:off x="878196" y="3155760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4"/>
          <p:cNvSpPr/>
          <p:nvPr/>
        </p:nvSpPr>
        <p:spPr>
          <a:xfrm>
            <a:off x="427476" y="202676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4"/>
          <p:cNvSpPr/>
          <p:nvPr/>
        </p:nvSpPr>
        <p:spPr>
          <a:xfrm>
            <a:off x="1479506" y="1531475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4"/>
          <p:cNvSpPr/>
          <p:nvPr/>
        </p:nvSpPr>
        <p:spPr>
          <a:xfrm>
            <a:off x="1944448" y="269951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4"/>
          <p:cNvSpPr/>
          <p:nvPr/>
        </p:nvSpPr>
        <p:spPr>
          <a:xfrm>
            <a:off x="995269" y="2622007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4"/>
          <p:cNvSpPr/>
          <p:nvPr/>
        </p:nvSpPr>
        <p:spPr>
          <a:xfrm>
            <a:off x="1479496" y="3155772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4"/>
          <p:cNvSpPr/>
          <p:nvPr/>
        </p:nvSpPr>
        <p:spPr>
          <a:xfrm>
            <a:off x="1923009" y="202676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850A8E64-D96D-3313-CA53-54920CF25FED}"/>
              </a:ext>
            </a:extLst>
          </p:cNvPr>
          <p:cNvSpPr txBox="1"/>
          <p:nvPr/>
        </p:nvSpPr>
        <p:spPr>
          <a:xfrm>
            <a:off x="836679" y="311141"/>
            <a:ext cx="7272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yield of a chemical process was measured using five batches of raw material, five acid concentrations, five standing times (A, B, C, D, E), and five catalyst concentrations (</a:t>
            </a:r>
            <a:r>
              <a:rPr lang="el-GR" sz="1600" dirty="0"/>
              <a:t>α</a:t>
            </a:r>
            <a:r>
              <a:rPr lang="en-US" sz="1600" dirty="0"/>
              <a:t>,</a:t>
            </a:r>
            <a:r>
              <a:rPr lang="el-GR" sz="1600" dirty="0"/>
              <a:t> β</a:t>
            </a:r>
            <a:r>
              <a:rPr lang="en-US" sz="1600" dirty="0"/>
              <a:t> ,</a:t>
            </a:r>
            <a:r>
              <a:rPr lang="el-GR" sz="1600" dirty="0"/>
              <a:t> γ</a:t>
            </a:r>
            <a:r>
              <a:rPr lang="en-US" sz="1600" dirty="0"/>
              <a:t> , </a:t>
            </a:r>
            <a:r>
              <a:rPr lang="el-GR" sz="1600" dirty="0"/>
              <a:t>δ</a:t>
            </a:r>
            <a:r>
              <a:rPr lang="en-US" sz="1600" dirty="0"/>
              <a:t>, </a:t>
            </a:r>
            <a:r>
              <a:rPr lang="el-GR" sz="1600" dirty="0"/>
              <a:t>ε</a:t>
            </a:r>
            <a:r>
              <a:rPr lang="en-US" sz="1600" dirty="0"/>
              <a:t>). The Graeco-Latin square that follows was used. Analyze the data from this experiment (</a:t>
            </a:r>
            <a:r>
              <a:rPr lang="el-GR" sz="1600" dirty="0"/>
              <a:t>α </a:t>
            </a:r>
            <a:r>
              <a:rPr lang="en-US" sz="1600" dirty="0"/>
              <a:t>= 0.05) and draw conclusions. </a:t>
            </a:r>
            <a:endParaRPr lang="th-TH" sz="1600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B47F2F62-6EB6-D3AF-1227-2A07ED05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29" y="1810784"/>
            <a:ext cx="3512297" cy="1830352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9116397E-A270-BF16-1C42-63B74D82D4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009"/>
          <a:stretch/>
        </p:blipFill>
        <p:spPr>
          <a:xfrm>
            <a:off x="4795026" y="1798728"/>
            <a:ext cx="2297996" cy="1842408"/>
          </a:xfrm>
          <a:prstGeom prst="rect">
            <a:avLst/>
          </a:prstGeom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CD97B87C-A8E7-F330-BC03-423D197CD8BC}"/>
              </a:ext>
            </a:extLst>
          </p:cNvPr>
          <p:cNvSpPr txBox="1"/>
          <p:nvPr/>
        </p:nvSpPr>
        <p:spPr>
          <a:xfrm>
            <a:off x="1024703" y="3817340"/>
            <a:ext cx="6731306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/>
              <a:t>มี </a:t>
            </a:r>
            <a:r>
              <a:rPr lang="en-US" sz="1600" dirty="0"/>
              <a:t>catalyst concentrations, batches of raw material, acid concentrations </a:t>
            </a:r>
            <a:r>
              <a:rPr lang="th-TH" sz="1600" dirty="0"/>
              <a:t>เป็น</a:t>
            </a:r>
            <a:r>
              <a:rPr lang="en-US" sz="1600" dirty="0"/>
              <a:t> block </a:t>
            </a:r>
            <a:r>
              <a:rPr lang="th-TH" sz="1600" dirty="0"/>
              <a:t>และ </a:t>
            </a:r>
            <a:r>
              <a:rPr lang="en-US" sz="1600" dirty="0"/>
              <a:t>standing times </a:t>
            </a:r>
            <a:r>
              <a:rPr lang="th-TH" sz="1600" dirty="0"/>
              <a:t>เป็น </a:t>
            </a:r>
            <a:r>
              <a:rPr lang="en-US" sz="1600" dirty="0"/>
              <a:t>treatment </a:t>
            </a:r>
            <a:r>
              <a:rPr lang="th-TH" sz="1600" dirty="0"/>
              <a:t>วิธีที่ใช้คือ </a:t>
            </a:r>
            <a:r>
              <a:rPr lang="en-GB" sz="1600" dirty="0"/>
              <a:t>The Graeco-Latin Square Design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168860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5"/>
          <p:cNvSpPr txBox="1">
            <a:spLocks noGrp="1"/>
          </p:cNvSpPr>
          <p:nvPr>
            <p:ph type="title"/>
          </p:nvPr>
        </p:nvSpPr>
        <p:spPr>
          <a:xfrm>
            <a:off x="1049330" y="128022"/>
            <a:ext cx="7454694" cy="1095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b="0" dirty="0">
                <a:solidFill>
                  <a:schemeClr val="tx1">
                    <a:lumMod val="10000"/>
                  </a:schemeClr>
                </a:solidFill>
              </a:rPr>
              <a:t>ทดสอบว่า</a:t>
            </a:r>
            <a:r>
              <a:rPr lang="th-TH" sz="3600" b="0" dirty="0">
                <a:solidFill>
                  <a:schemeClr val="tx1">
                    <a:lumMod val="10000"/>
                  </a:schemeClr>
                </a:solidFill>
              </a:rPr>
              <a:t>เวลาที่ใช้</a:t>
            </a:r>
            <a:r>
              <a:rPr lang="th-TH" b="0" dirty="0">
                <a:solidFill>
                  <a:schemeClr val="tx1">
                    <a:lumMod val="10000"/>
                  </a:schemeClr>
                </a:solidFill>
              </a:rPr>
              <a:t>ผลต่อ</a:t>
            </a:r>
            <a:r>
              <a:rPr lang="th-TH" sz="3600" b="0" dirty="0">
                <a:solidFill>
                  <a:schemeClr val="tx1">
                    <a:lumMod val="10000"/>
                  </a:schemeClr>
                </a:solidFill>
              </a:rPr>
              <a:t>ปริมาณของผลผลิต</a:t>
            </a:r>
            <a:r>
              <a:rPr lang="th-TH" dirty="0">
                <a:solidFill>
                  <a:schemeClr val="tx1">
                    <a:lumMod val="10000"/>
                  </a:schemeClr>
                </a:solidFill>
              </a:rPr>
              <a:t>ต่างกัน</a:t>
            </a:r>
            <a:r>
              <a:rPr lang="th-TH" b="0" dirty="0">
                <a:solidFill>
                  <a:schemeClr val="tx1">
                    <a:lumMod val="10000"/>
                  </a:schemeClr>
                </a:solidFill>
              </a:rPr>
              <a:t>หรือไม่</a:t>
            </a:r>
            <a:endParaRPr b="0" dirty="0">
              <a:solidFill>
                <a:schemeClr val="tx1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กล่องข้อความ 2">
                <a:extLst>
                  <a:ext uri="{FF2B5EF4-FFF2-40B4-BE49-F238E27FC236}">
                    <a16:creationId xmlns:a16="http://schemas.microsoft.com/office/drawing/2014/main" id="{83B4F6EB-5E7E-7621-F50A-FE8E4D0187F4}"/>
                  </a:ext>
                </a:extLst>
              </p:cNvPr>
              <p:cNvSpPr txBox="1"/>
              <p:nvPr/>
            </p:nvSpPr>
            <p:spPr>
              <a:xfrm>
                <a:off x="4120896" y="1357267"/>
                <a:ext cx="4383128" cy="276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  <a:r>
                  <a:rPr lang="th-TH" dirty="0"/>
                  <a:t>แทนค่าเฉลี่ยเวลาที่ใช้ที่ </a:t>
                </a:r>
                <a:r>
                  <a:rPr lang="en-US" dirty="0"/>
                  <a:t>A,B,C,D</a:t>
                </a:r>
                <a:endParaRPr lang="th-TH" dirty="0"/>
              </a:p>
              <a:p>
                <a:endParaRPr lang="en-US" dirty="0"/>
              </a:p>
              <a:p>
                <a:endParaRPr lang="th-TH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th-TH" b="0" i="1" smtClean="0">
                        <a:latin typeface="Cambria Math" panose="02040503050406030204" pitchFamily="18" charset="0"/>
                      </a:rPr>
                      <m:t>อย่างน้อยหนึ่งค่าที่แ</m:t>
                    </m:r>
                  </m:oMath>
                </a14:m>
                <a:r>
                  <a:rPr lang="th-TH" dirty="0"/>
                  <a:t>ตกต่าง</a:t>
                </a:r>
              </a:p>
              <a:p>
                <a:endParaRPr lang="th-TH" dirty="0"/>
              </a:p>
              <a:p>
                <a:r>
                  <a:rPr lang="th-TH" dirty="0"/>
                  <a:t>จะปฏิเสธ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h-TH" dirty="0"/>
                  <a:t> ถ้า </a:t>
                </a:r>
                <a:r>
                  <a:rPr lang="en-US" dirty="0"/>
                  <a:t>p-value &lt; 0.05</a:t>
                </a:r>
              </a:p>
              <a:p>
                <a:r>
                  <a:rPr lang="th-TH" dirty="0"/>
                  <a:t>จากการวิเคราะห์ พบว่า </a:t>
                </a:r>
                <a:r>
                  <a:rPr lang="en-US" dirty="0"/>
                  <a:t>F = 0.85 </a:t>
                </a:r>
                <a:r>
                  <a:rPr lang="th-TH" dirty="0"/>
                  <a:t>และ </a:t>
                </a:r>
                <a:r>
                  <a:rPr lang="en-US" dirty="0"/>
                  <a:t>p-value &lt; 0.5</a:t>
                </a:r>
              </a:p>
              <a:p>
                <a:r>
                  <a:rPr lang="th-TH" dirty="0"/>
                  <a:t>จึงตัดสินใจไม่ย</a:t>
                </a:r>
                <a14:m>
                  <m:oMath xmlns:m="http://schemas.openxmlformats.org/officeDocument/2006/math">
                    <m:r>
                      <a:rPr lang="th-TH" b="0" i="0" smtClean="0">
                        <a:latin typeface="Cambria Math" panose="02040503050406030204" pitchFamily="18" charset="0"/>
                      </a:rPr>
                      <m:t>อมรับ</m:t>
                    </m:r>
                    <m:r>
                      <a:rPr lang="th-TH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th-TH" dirty="0"/>
                  <a:t>และสรุปว่าเวลาที่ใช้ห้าแบบ ส่งผลให้ปริมาณของผลผลิตต่างกัน</a:t>
                </a:r>
              </a:p>
            </p:txBody>
          </p:sp>
        </mc:Choice>
        <mc:Fallback>
          <p:sp>
            <p:nvSpPr>
              <p:cNvPr id="3" name="กล่องข้อความ 2">
                <a:extLst>
                  <a:ext uri="{FF2B5EF4-FFF2-40B4-BE49-F238E27FC236}">
                    <a16:creationId xmlns:a16="http://schemas.microsoft.com/office/drawing/2014/main" id="{83B4F6EB-5E7E-7621-F50A-FE8E4D018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896" y="1357267"/>
                <a:ext cx="4383128" cy="2763834"/>
              </a:xfrm>
              <a:prstGeom prst="rect">
                <a:avLst/>
              </a:prstGeom>
              <a:blipFill>
                <a:blip r:embed="rId3"/>
                <a:stretch>
                  <a:fillRect l="-1391" t="-1325" b="-287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oogle Shape;890;p41">
            <a:extLst>
              <a:ext uri="{FF2B5EF4-FFF2-40B4-BE49-F238E27FC236}">
                <a16:creationId xmlns:a16="http://schemas.microsoft.com/office/drawing/2014/main" id="{80C90146-39C6-D6DE-DBBA-89ACF5311DC3}"/>
              </a:ext>
            </a:extLst>
          </p:cNvPr>
          <p:cNvCxnSpPr/>
          <p:nvPr/>
        </p:nvCxnSpPr>
        <p:spPr>
          <a:xfrm>
            <a:off x="4120896" y="1821906"/>
            <a:ext cx="4108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8E9FD06-825E-B931-C250-2FAAC9176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72" y="1514315"/>
            <a:ext cx="3201835" cy="18338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6E4D69C-48A0-A947-ACC2-2BAC2D432A72}"/>
                  </a:ext>
                </a:extLst>
              </p14:cNvPr>
              <p14:cNvContentPartPr/>
              <p14:nvPr/>
            </p14:nvContentPartPr>
            <p14:xfrm>
              <a:off x="510639" y="2581369"/>
              <a:ext cx="2830320" cy="27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6E4D69C-48A0-A947-ACC2-2BAC2D432A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6639" y="2473729"/>
                <a:ext cx="2937960" cy="24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7FAB67D-36E8-3809-C94F-EECBA0F5C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0472" y="330506"/>
            <a:ext cx="3473770" cy="848299"/>
          </a:xfrm>
        </p:spPr>
        <p:txBody>
          <a:bodyPr/>
          <a:lstStyle/>
          <a:p>
            <a:pPr algn="l"/>
            <a:r>
              <a:rPr lang="th-TH" dirty="0"/>
              <a:t>เปรียบเทียบแต่ละ </a:t>
            </a:r>
            <a:r>
              <a:rPr lang="en-US" dirty="0"/>
              <a:t>treatment </a:t>
            </a:r>
            <a:r>
              <a:rPr lang="th-TH" dirty="0"/>
              <a:t>โดย </a:t>
            </a:r>
            <a:r>
              <a:rPr lang="en-US" dirty="0"/>
              <a:t>Tukey Comparisons </a:t>
            </a:r>
            <a:endParaRPr lang="th-TH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B64F2447-1231-1F5B-FD29-E92DA89FD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12" y="330506"/>
            <a:ext cx="4501260" cy="4145228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F7499391-0F5E-20D2-297A-5BE9599AECA7}"/>
              </a:ext>
            </a:extLst>
          </p:cNvPr>
          <p:cNvSpPr txBox="1"/>
          <p:nvPr/>
        </p:nvSpPr>
        <p:spPr>
          <a:xfrm>
            <a:off x="5354198" y="1872867"/>
            <a:ext cx="2599980" cy="220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สรุปได้ว่า ค่าเฉลี่ยเวลาที่ใช้ที่ </a:t>
            </a:r>
            <a:r>
              <a:rPr lang="en-US" dirty="0"/>
              <a:t>A,C </a:t>
            </a:r>
            <a:r>
              <a:rPr lang="th-TH" dirty="0"/>
              <a:t>อยู่ในกลุ่มเดี่ยวกันและได้ปริมาณของผลผลิตมากที่สุด</a:t>
            </a:r>
          </a:p>
          <a:p>
            <a:r>
              <a:rPr lang="en-US" dirty="0"/>
              <a:t>C,B,D </a:t>
            </a:r>
            <a:r>
              <a:rPr lang="th-TH" dirty="0"/>
              <a:t>อยู่ในกลุ่มเดี่ยวกันได้ปริมาณของผลผลิตตามลงมา</a:t>
            </a:r>
          </a:p>
          <a:p>
            <a:r>
              <a:rPr lang="en-US" dirty="0"/>
              <a:t>B,D,E </a:t>
            </a:r>
            <a:r>
              <a:rPr lang="th-TH" dirty="0"/>
              <a:t>อยู่ในกลุ่มที่ได้ปริมาณของผลผลิตน้อยที่สุด</a:t>
            </a:r>
          </a:p>
        </p:txBody>
      </p:sp>
    </p:spTree>
    <p:extLst>
      <p:ext uri="{BB962C8B-B14F-4D97-AF65-F5344CB8AC3E}">
        <p14:creationId xmlns:p14="http://schemas.microsoft.com/office/powerpoint/2010/main" val="151392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A80B2BC0-2632-2262-C3C0-826D63D5B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70" y="414854"/>
            <a:ext cx="6470688" cy="431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5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1"/>
          <p:cNvSpPr txBox="1">
            <a:spLocks noGrp="1"/>
          </p:cNvSpPr>
          <p:nvPr>
            <p:ph type="subTitle" idx="2"/>
          </p:nvPr>
        </p:nvSpPr>
        <p:spPr>
          <a:xfrm>
            <a:off x="4873838" y="1582736"/>
            <a:ext cx="4162775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Normality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4" name="Google Shape;874;p41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4873838" y="2131036"/>
                <a:ext cx="4162775" cy="1618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Clr>
                    <a:srgbClr val="000000"/>
                  </a:buClr>
                  <a:buSzTx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𝐻</m:t>
                          </m:r>
                        </m:e>
                        <m:sub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0</m:t>
                          </m:r>
                        </m:sub>
                      </m:sSub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: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sym typeface="Arial"/>
                        </a:rPr>
                        <m:t>residual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sym typeface="Arial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1400" dirty="0">
                          <a:solidFill>
                            <a:srgbClr val="000000"/>
                          </a:solidFill>
                          <a:latin typeface="Arial"/>
                          <a:sym typeface="Arial"/>
                        </a:rPr>
                        <m:t>มีการแจกแจงปกติ</m:t>
                      </m:r>
                    </m:oMath>
                  </m:oMathPara>
                </a14:m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0" lvl="0" indent="0">
                  <a:buClr>
                    <a:srgbClr val="000000"/>
                  </a:buClr>
                  <a:buSzTx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 :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sym typeface="Arial"/>
                        </a:rPr>
                        <m:t>residual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sym typeface="Arial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1400" b="0" i="0" dirty="0" smtClean="0">
                          <a:solidFill>
                            <a:srgbClr val="000000"/>
                          </a:solidFill>
                          <a:latin typeface="Arial"/>
                          <a:sym typeface="Arial"/>
                        </a:rPr>
                        <m:t>ไม่</m:t>
                      </m:r>
                      <m:r>
                        <m:rPr>
                          <m:nor/>
                        </m:rPr>
                        <a:rPr lang="th-TH" sz="1400" dirty="0">
                          <a:solidFill>
                            <a:srgbClr val="000000"/>
                          </a:solidFill>
                          <a:latin typeface="Arial"/>
                          <a:sym typeface="Arial"/>
                        </a:rPr>
                        <m:t>มีการแจกแจงปกติ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th-TH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sym typeface="Arial"/>
                </a:endParaRPr>
              </a:p>
              <a:p>
                <a:pPr marL="0" lvl="0" indent="0">
                  <a:buClr>
                    <a:srgbClr val="000000"/>
                  </a:buClr>
                  <a:buSzTx/>
                  <a:defRPr/>
                </a:pP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จะ</a:t>
                </a:r>
                <a:r>
                  <a:rPr lang="th-TH" sz="1400" dirty="0">
                    <a:solidFill>
                      <a:srgbClr val="000000"/>
                    </a:solidFill>
                    <a:latin typeface="Arial"/>
                    <a:sym typeface="Arial"/>
                  </a:rPr>
                  <a:t>ปฏิเสธ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𝐻</m:t>
                        </m:r>
                      </m:e>
                      <m:sub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 ถ้า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p-value &lt; 0.05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จากการวิเคราะห์ พบว่า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RJ = </a:t>
                </a:r>
                <a:r>
                  <a:rPr lang="en-US" sz="140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0.982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</a:t>
                </a: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และ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p-value &gt; 0.1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จึงตัดสินใจย</a:t>
                </a:r>
                <a14:m>
                  <m:oMath xmlns:m="http://schemas.openxmlformats.org/officeDocument/2006/math">
                    <m:r>
                      <a:rPr kumimoji="0" lang="th-TH" sz="1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อมรับ</m:t>
                    </m:r>
                    <m:r>
                      <a:rPr kumimoji="0" lang="th-TH" sz="1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  <m:sSub>
                      <m:sSubPr>
                        <m:ctrlP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𝐻</m:t>
                        </m:r>
                      </m:e>
                      <m:sub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</a:t>
                </a: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และสรุปว่า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residual </a:t>
                </a: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มีการแจกแจงปกติ</a:t>
                </a:r>
              </a:p>
            </p:txBody>
          </p:sp>
        </mc:Choice>
        <mc:Fallback xmlns="">
          <p:sp>
            <p:nvSpPr>
              <p:cNvPr id="874" name="Google Shape;874;p4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873838" y="2131036"/>
                <a:ext cx="4162775" cy="1618200"/>
              </a:xfrm>
              <a:prstGeom prst="rect">
                <a:avLst/>
              </a:prstGeom>
              <a:blipFill>
                <a:blip r:embed="rId3"/>
                <a:stretch>
                  <a:fillRect l="-440" b="-603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6" name="Google Shape;876;p41"/>
          <p:cNvSpPr/>
          <p:nvPr/>
        </p:nvSpPr>
        <p:spPr>
          <a:xfrm>
            <a:off x="8548373" y="4073535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41"/>
          <p:cNvSpPr/>
          <p:nvPr/>
        </p:nvSpPr>
        <p:spPr>
          <a:xfrm>
            <a:off x="8966811" y="4593775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1"/>
          <p:cNvSpPr/>
          <p:nvPr/>
        </p:nvSpPr>
        <p:spPr>
          <a:xfrm>
            <a:off x="8660504" y="4798477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41"/>
          <p:cNvSpPr/>
          <p:nvPr/>
        </p:nvSpPr>
        <p:spPr>
          <a:xfrm rot="-8970948">
            <a:off x="8966886" y="5343595"/>
            <a:ext cx="233589" cy="23302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1"/>
          <p:cNvSpPr/>
          <p:nvPr/>
        </p:nvSpPr>
        <p:spPr>
          <a:xfrm rot="-8970948">
            <a:off x="9288384" y="5093885"/>
            <a:ext cx="233589" cy="233027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41"/>
          <p:cNvSpPr/>
          <p:nvPr/>
        </p:nvSpPr>
        <p:spPr>
          <a:xfrm>
            <a:off x="9289786" y="4800466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41"/>
          <p:cNvSpPr/>
          <p:nvPr/>
        </p:nvSpPr>
        <p:spPr>
          <a:xfrm>
            <a:off x="8101880" y="516836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1"/>
          <p:cNvSpPr/>
          <p:nvPr/>
        </p:nvSpPr>
        <p:spPr>
          <a:xfrm>
            <a:off x="8542690" y="5624610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1"/>
          <p:cNvSpPr/>
          <p:nvPr/>
        </p:nvSpPr>
        <p:spPr>
          <a:xfrm>
            <a:off x="8091980" y="4556567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1"/>
          <p:cNvSpPr/>
          <p:nvPr/>
        </p:nvSpPr>
        <p:spPr>
          <a:xfrm>
            <a:off x="9144000" y="4000325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1"/>
          <p:cNvSpPr/>
          <p:nvPr/>
        </p:nvSpPr>
        <p:spPr>
          <a:xfrm>
            <a:off x="9608942" y="516836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1"/>
          <p:cNvSpPr/>
          <p:nvPr/>
        </p:nvSpPr>
        <p:spPr>
          <a:xfrm>
            <a:off x="8659773" y="5151808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1"/>
          <p:cNvSpPr/>
          <p:nvPr/>
        </p:nvSpPr>
        <p:spPr>
          <a:xfrm>
            <a:off x="9143990" y="5624622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1"/>
          <p:cNvSpPr/>
          <p:nvPr/>
        </p:nvSpPr>
        <p:spPr>
          <a:xfrm>
            <a:off x="9587503" y="449561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0" name="Google Shape;890;p41"/>
          <p:cNvCxnSpPr>
            <a:cxnSpLocks/>
          </p:cNvCxnSpPr>
          <p:nvPr/>
        </p:nvCxnSpPr>
        <p:spPr>
          <a:xfrm>
            <a:off x="4982391" y="2103707"/>
            <a:ext cx="3839004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DA2A2EF6-8D17-5184-4090-41547AFE3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61" y="1324916"/>
            <a:ext cx="4517850" cy="30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9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1"/>
          <p:cNvSpPr txBox="1">
            <a:spLocks noGrp="1"/>
          </p:cNvSpPr>
          <p:nvPr>
            <p:ph type="subTitle" idx="2"/>
          </p:nvPr>
        </p:nvSpPr>
        <p:spPr>
          <a:xfrm>
            <a:off x="199675" y="1329000"/>
            <a:ext cx="4162775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Test for Equal Variances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4" name="Google Shape;874;p41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99675" y="1877299"/>
                <a:ext cx="4162775" cy="191513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Clr>
                    <a:srgbClr val="000000"/>
                  </a:buClr>
                  <a:buSzTx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𝐻</m:t>
                          </m:r>
                        </m:e>
                        <m:sub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0</m:t>
                          </m:r>
                        </m:sub>
                      </m:sSub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: 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SupPr>
                        <m:e>
                          <m:r>
                            <a:rPr lang="el-G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𝜎</m:t>
                          </m:r>
                        </m:e>
                        <m:sub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0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2</m:t>
                          </m:r>
                        </m:sup>
                      </m:sSubSup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SupPr>
                        <m:e>
                          <m:r>
                            <a:rPr lang="el-G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𝜎</m:t>
                          </m:r>
                        </m:e>
                        <m:sub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2</m:t>
                          </m:r>
                        </m:sup>
                      </m:sSubSup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SupPr>
                        <m:e>
                          <m:r>
                            <a:rPr lang="el-G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𝜎</m:t>
                          </m:r>
                        </m:e>
                        <m:sub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2</m:t>
                          </m:r>
                        </m:sup>
                      </m:sSubSup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SupPr>
                        <m:e>
                          <m:r>
                            <a:rPr lang="el-G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𝜎</m:t>
                          </m:r>
                        </m:e>
                        <m:sub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3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0" lvl="0" indent="0">
                  <a:buClr>
                    <a:srgbClr val="000000"/>
                  </a:buClr>
                  <a:buSzTx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𝐻</m:t>
                        </m:r>
                      </m:e>
                      <m:sub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1</m:t>
                        </m:r>
                      </m:sub>
                    </m:sSub>
                    <m:r>
                      <a:rPr kumimoji="0" lang="en-US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 : </m:t>
                    </m:r>
                    <m:sSubSup>
                      <m:sSubSupPr>
                        <m:ctrlP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SupPr>
                      <m:e>
                        <m:r>
                          <a:rPr lang="el-G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𝑖</m:t>
                        </m:r>
                      </m:sub>
                      <m:sup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2</m:t>
                        </m:r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</m:sup>
                    </m:sSubSup>
                    <m:r>
                      <a:rPr kumimoji="0" lang="th-TH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อย่างน้อยหนึ่งค่าที่แ</m:t>
                    </m:r>
                  </m:oMath>
                </a14:m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ตกต่าง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th-TH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sym typeface="Arial"/>
                </a:endParaRPr>
              </a:p>
              <a:p>
                <a:pPr marL="0" lvl="0" indent="0">
                  <a:buClr>
                    <a:srgbClr val="000000"/>
                  </a:buClr>
                  <a:buSzTx/>
                  <a:defRPr/>
                </a:pPr>
                <a:r>
                  <a:rPr lang="th-TH" sz="1400" dirty="0">
                    <a:solidFill>
                      <a:srgbClr val="000000"/>
                    </a:solidFill>
                    <a:latin typeface="Arial"/>
                    <a:sym typeface="Arial"/>
                  </a:rPr>
                  <a:t>จะปฏิเสธ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𝐻</m:t>
                        </m:r>
                      </m:e>
                      <m:sub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 ถ้า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p-value &lt; 0.05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จากการวิเคราะห์ พบว่า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kumimoji="0" lang="th-TH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𝜒</m:t>
                        </m:r>
                      </m:e>
                      <m:sup>
                        <m:r>
                          <a:rPr kumimoji="0" lang="en-US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2</m:t>
                        </m:r>
                      </m:sup>
                    </m:sSup>
                    <m:r>
                      <a:rPr kumimoji="0" lang="en-US" sz="1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 </m:t>
                    </m:r>
                    <m:r>
                      <a:rPr kumimoji="0" lang="en-US" sz="1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 =</m:t>
                    </m:r>
                    <m:r>
                      <a:rPr kumimoji="0" lang="en-US" sz="1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1</m:t>
                    </m:r>
                    <m:r>
                      <a:rPr kumimoji="0" lang="en-US" sz="1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.</m:t>
                    </m:r>
                    <m:r>
                      <a:rPr kumimoji="0" lang="en-US" sz="1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42</m:t>
                    </m:r>
                    <m:r>
                      <a:rPr lang="th-TH" sz="1400" i="1" noProof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 </m:t>
                    </m:r>
                  </m:oMath>
                </a14:m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และ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p-value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=</m:t>
                    </m:r>
                    <m:r>
                      <a:rPr kumimoji="0" lang="en-US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 </m:t>
                    </m:r>
                    <m:r>
                      <a:rPr kumimoji="0" lang="en-US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0</m:t>
                    </m:r>
                    <m:r>
                      <a:rPr kumimoji="0" lang="en-US" sz="1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.</m:t>
                    </m:r>
                    <m:r>
                      <a:rPr kumimoji="0" lang="en-US" sz="1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84</m:t>
                    </m:r>
                  </m:oMath>
                </a14:m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จึงตัดสินใจย</a:t>
                </a:r>
                <a14:m>
                  <m:oMath xmlns:m="http://schemas.openxmlformats.org/officeDocument/2006/math">
                    <m:r>
                      <a:rPr kumimoji="0" lang="th-TH" sz="1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อมรับ</m:t>
                    </m:r>
                    <m:r>
                      <a:rPr kumimoji="0" lang="th-TH" sz="1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  <m:sSub>
                      <m:sSubPr>
                        <m:ctrlP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𝐻</m:t>
                        </m:r>
                      </m:e>
                      <m:sub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</a:t>
                </a: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และสรุปว่า </a:t>
                </a:r>
                <a:r>
                  <a:rPr lang="th-TH" sz="1400" dirty="0">
                    <a:solidFill>
                      <a:srgbClr val="000000"/>
                    </a:solidFill>
                    <a:latin typeface="Arial"/>
                    <a:sym typeface="Arial"/>
                  </a:rPr>
                  <a:t>ความแปรปรวน ของ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residual </a:t>
                </a: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ทุกกลุ่มเท่ากัน</a:t>
                </a:r>
              </a:p>
            </p:txBody>
          </p:sp>
        </mc:Choice>
        <mc:Fallback xmlns="">
          <p:sp>
            <p:nvSpPr>
              <p:cNvPr id="874" name="Google Shape;874;p4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9675" y="1877299"/>
                <a:ext cx="4162775" cy="1915137"/>
              </a:xfrm>
              <a:prstGeom prst="rect">
                <a:avLst/>
              </a:prstGeom>
              <a:blipFill>
                <a:blip r:embed="rId3"/>
                <a:stretch>
                  <a:fillRect l="-43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6" name="Google Shape;876;p41"/>
          <p:cNvSpPr/>
          <p:nvPr/>
        </p:nvSpPr>
        <p:spPr>
          <a:xfrm>
            <a:off x="8548363" y="4012584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41"/>
          <p:cNvSpPr/>
          <p:nvPr/>
        </p:nvSpPr>
        <p:spPr>
          <a:xfrm>
            <a:off x="8966801" y="4532824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1"/>
          <p:cNvSpPr/>
          <p:nvPr/>
        </p:nvSpPr>
        <p:spPr>
          <a:xfrm>
            <a:off x="8660494" y="4737526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41"/>
          <p:cNvSpPr/>
          <p:nvPr/>
        </p:nvSpPr>
        <p:spPr>
          <a:xfrm rot="-8970948">
            <a:off x="8966876" y="5282644"/>
            <a:ext cx="233589" cy="23302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1"/>
          <p:cNvSpPr/>
          <p:nvPr/>
        </p:nvSpPr>
        <p:spPr>
          <a:xfrm rot="-8970948">
            <a:off x="9288384" y="5093885"/>
            <a:ext cx="233589" cy="233027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41"/>
          <p:cNvSpPr/>
          <p:nvPr/>
        </p:nvSpPr>
        <p:spPr>
          <a:xfrm>
            <a:off x="9289776" y="4739515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41"/>
          <p:cNvSpPr/>
          <p:nvPr/>
        </p:nvSpPr>
        <p:spPr>
          <a:xfrm>
            <a:off x="8101880" y="516836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1"/>
          <p:cNvSpPr/>
          <p:nvPr/>
        </p:nvSpPr>
        <p:spPr>
          <a:xfrm>
            <a:off x="8542690" y="5624610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1"/>
          <p:cNvSpPr/>
          <p:nvPr/>
        </p:nvSpPr>
        <p:spPr>
          <a:xfrm>
            <a:off x="8091970" y="449561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1"/>
          <p:cNvSpPr/>
          <p:nvPr/>
        </p:nvSpPr>
        <p:spPr>
          <a:xfrm>
            <a:off x="9144000" y="4000325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1"/>
          <p:cNvSpPr/>
          <p:nvPr/>
        </p:nvSpPr>
        <p:spPr>
          <a:xfrm>
            <a:off x="9608942" y="516836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1"/>
          <p:cNvSpPr/>
          <p:nvPr/>
        </p:nvSpPr>
        <p:spPr>
          <a:xfrm>
            <a:off x="8659763" y="5090857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1"/>
          <p:cNvSpPr/>
          <p:nvPr/>
        </p:nvSpPr>
        <p:spPr>
          <a:xfrm>
            <a:off x="9143990" y="5624622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1"/>
          <p:cNvSpPr/>
          <p:nvPr/>
        </p:nvSpPr>
        <p:spPr>
          <a:xfrm>
            <a:off x="9587503" y="449561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0" name="Google Shape;890;p41"/>
          <p:cNvCxnSpPr>
            <a:cxnSpLocks/>
          </p:cNvCxnSpPr>
          <p:nvPr/>
        </p:nvCxnSpPr>
        <p:spPr>
          <a:xfrm>
            <a:off x="308228" y="1849971"/>
            <a:ext cx="3839004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368DAF2C-2F27-1DCB-9EC5-B0323E4EB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988" y="910409"/>
            <a:ext cx="4396835" cy="2931223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BA1FEB52-D520-5B0C-6753-5E2651FC78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011" r="4156"/>
          <a:stretch/>
        </p:blipFill>
        <p:spPr>
          <a:xfrm>
            <a:off x="712477" y="470126"/>
            <a:ext cx="1634115" cy="6186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1"/>
          <p:cNvSpPr txBox="1">
            <a:spLocks noGrp="1"/>
          </p:cNvSpPr>
          <p:nvPr>
            <p:ph type="subTitle" idx="2"/>
          </p:nvPr>
        </p:nvSpPr>
        <p:spPr>
          <a:xfrm>
            <a:off x="246396" y="1208860"/>
            <a:ext cx="4162775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residual have a mean of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4" name="Google Shape;874;p41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246396" y="1757160"/>
                <a:ext cx="4162775" cy="1618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Clr>
                    <a:srgbClr val="000000"/>
                  </a:buClr>
                  <a:buSzTx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𝐻</m:t>
                          </m:r>
                        </m:e>
                        <m:sub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0</m:t>
                          </m:r>
                        </m:sub>
                      </m:sSub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:</m:t>
                      </m:r>
                      <m:sSub>
                        <m:sSubPr>
                          <m:ctrlPr>
                            <a:rPr kumimoji="0" lang="en-US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𝜇</m:t>
                          </m:r>
                        </m:e>
                        <m:sub>
                          <m:r>
                            <a:rPr lang="el-G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𝜀</m:t>
                          </m:r>
                        </m:sub>
                      </m:sSub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0</m:t>
                      </m:r>
                    </m:oMath>
                  </m:oMathPara>
                </a14:m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sym typeface="Arial"/>
                </a:endParaRPr>
              </a:p>
              <a:p>
                <a:pPr marL="0" lvl="0" indent="0">
                  <a:buClr>
                    <a:srgbClr val="000000"/>
                  </a:buClr>
                  <a:buSzTx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𝐻</m:t>
                          </m:r>
                        </m:e>
                        <m:sub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1</m:t>
                          </m:r>
                        </m:sub>
                      </m:sSub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: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𝜇</m:t>
                          </m:r>
                        </m:e>
                        <m:sub>
                          <m:r>
                            <a:rPr lang="el-G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𝜀</m:t>
                          </m:r>
                        </m:sub>
                      </m:sSub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th-TH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sym typeface="Arial"/>
                </a:endParaRPr>
              </a:p>
              <a:p>
                <a:pPr marL="0" lvl="0" indent="0">
                  <a:buClr>
                    <a:srgbClr val="000000"/>
                  </a:buClr>
                  <a:buSzTx/>
                  <a:defRPr/>
                </a:pP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จะ</a:t>
                </a:r>
                <a:r>
                  <a:rPr lang="th-TH" sz="1400" dirty="0">
                    <a:solidFill>
                      <a:srgbClr val="000000"/>
                    </a:solidFill>
                    <a:latin typeface="Arial"/>
                    <a:sym typeface="Arial"/>
                  </a:rPr>
                  <a:t>ปฏิเสธ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𝐻</m:t>
                        </m:r>
                      </m:e>
                      <m:sub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 ถ้า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p-value &lt; 0.05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จากการวิเคราะห์ พบว่า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T = 0 </a:t>
                </a: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และ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p-value = 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จึงตัดสินใจย</a:t>
                </a:r>
                <a14:m>
                  <m:oMath xmlns:m="http://schemas.openxmlformats.org/officeDocument/2006/math">
                    <m:r>
                      <a:rPr kumimoji="0" lang="th-TH" sz="1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อมรับ</m:t>
                    </m:r>
                    <m:r>
                      <a:rPr kumimoji="0" lang="th-TH" sz="1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  <m:sSub>
                      <m:sSubPr>
                        <m:ctrlP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𝐻</m:t>
                        </m:r>
                      </m:e>
                      <m:sub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</a:t>
                </a: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และสรุปว่า </a:t>
                </a:r>
                <a:r>
                  <a:rPr lang="th-TH" sz="1400" dirty="0">
                    <a:solidFill>
                      <a:srgbClr val="000000"/>
                    </a:solidFill>
                    <a:latin typeface="Arial"/>
                    <a:sym typeface="Arial"/>
                  </a:rPr>
                  <a:t>ค่าเฉลี่ยของ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residual </a:t>
                </a:r>
                <a:r>
                  <a:rPr lang="en-US" sz="1400" dirty="0">
                    <a:solidFill>
                      <a:srgbClr val="000000"/>
                    </a:solidFill>
                    <a:latin typeface="Arial"/>
                    <a:sym typeface="Arial"/>
                  </a:rPr>
                  <a:t>= 0</a:t>
                </a:r>
                <a:endParaRPr kumimoji="0" lang="th-TH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sym typeface="Arial"/>
                </a:endParaRPr>
              </a:p>
            </p:txBody>
          </p:sp>
        </mc:Choice>
        <mc:Fallback xmlns="">
          <p:sp>
            <p:nvSpPr>
              <p:cNvPr id="874" name="Google Shape;874;p4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46396" y="1757160"/>
                <a:ext cx="4162775" cy="1618200"/>
              </a:xfrm>
              <a:prstGeom prst="rect">
                <a:avLst/>
              </a:prstGeom>
              <a:blipFill>
                <a:blip r:embed="rId3"/>
                <a:stretch>
                  <a:fillRect l="-43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6" name="Google Shape;876;p41"/>
          <p:cNvSpPr/>
          <p:nvPr/>
        </p:nvSpPr>
        <p:spPr>
          <a:xfrm>
            <a:off x="8548363" y="4012584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41"/>
          <p:cNvSpPr/>
          <p:nvPr/>
        </p:nvSpPr>
        <p:spPr>
          <a:xfrm>
            <a:off x="8966801" y="4532824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1"/>
          <p:cNvSpPr/>
          <p:nvPr/>
        </p:nvSpPr>
        <p:spPr>
          <a:xfrm>
            <a:off x="8660494" y="4737526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41"/>
          <p:cNvSpPr/>
          <p:nvPr/>
        </p:nvSpPr>
        <p:spPr>
          <a:xfrm rot="-8970948">
            <a:off x="8966876" y="5282644"/>
            <a:ext cx="233589" cy="23302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1"/>
          <p:cNvSpPr/>
          <p:nvPr/>
        </p:nvSpPr>
        <p:spPr>
          <a:xfrm rot="-8970948">
            <a:off x="9288384" y="5093885"/>
            <a:ext cx="233589" cy="233027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41"/>
          <p:cNvSpPr/>
          <p:nvPr/>
        </p:nvSpPr>
        <p:spPr>
          <a:xfrm>
            <a:off x="9289776" y="4739515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41"/>
          <p:cNvSpPr/>
          <p:nvPr/>
        </p:nvSpPr>
        <p:spPr>
          <a:xfrm>
            <a:off x="8101880" y="516836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1"/>
          <p:cNvSpPr/>
          <p:nvPr/>
        </p:nvSpPr>
        <p:spPr>
          <a:xfrm>
            <a:off x="8542690" y="5624610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1"/>
          <p:cNvSpPr/>
          <p:nvPr/>
        </p:nvSpPr>
        <p:spPr>
          <a:xfrm>
            <a:off x="8091970" y="449561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1"/>
          <p:cNvSpPr/>
          <p:nvPr/>
        </p:nvSpPr>
        <p:spPr>
          <a:xfrm>
            <a:off x="9144000" y="4000325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1"/>
          <p:cNvSpPr/>
          <p:nvPr/>
        </p:nvSpPr>
        <p:spPr>
          <a:xfrm>
            <a:off x="9608942" y="516836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1"/>
          <p:cNvSpPr/>
          <p:nvPr/>
        </p:nvSpPr>
        <p:spPr>
          <a:xfrm>
            <a:off x="8659763" y="5090857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1"/>
          <p:cNvSpPr/>
          <p:nvPr/>
        </p:nvSpPr>
        <p:spPr>
          <a:xfrm>
            <a:off x="9143990" y="5624622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1"/>
          <p:cNvSpPr/>
          <p:nvPr/>
        </p:nvSpPr>
        <p:spPr>
          <a:xfrm>
            <a:off x="9587503" y="449561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0" name="Google Shape;890;p41"/>
          <p:cNvCxnSpPr>
            <a:cxnSpLocks/>
          </p:cNvCxnSpPr>
          <p:nvPr/>
        </p:nvCxnSpPr>
        <p:spPr>
          <a:xfrm>
            <a:off x="354949" y="1729831"/>
            <a:ext cx="3839004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E1D56990-28D9-356C-2C6F-08F777FF2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831" y="440551"/>
            <a:ext cx="3230364" cy="1539470"/>
          </a:xfrm>
          <a:prstGeom prst="rect">
            <a:avLst/>
          </a:prstGeo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7BE069DD-0154-6631-0C8F-66851CBA9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831" y="2599051"/>
            <a:ext cx="2689122" cy="175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End Scrabble Pieces">
            <a:extLst>
              <a:ext uri="{FF2B5EF4-FFF2-40B4-BE49-F238E27FC236}">
                <a16:creationId xmlns:a16="http://schemas.microsoft.com/office/drawing/2014/main" id="{B6BA8CBC-A8AC-7B28-18BC-242FF353F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22" y="598813"/>
            <a:ext cx="5918812" cy="394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047002"/>
      </p:ext>
    </p:extLst>
  </p:cSld>
  <p:clrMapOvr>
    <a:masterClrMapping/>
  </p:clrMapOvr>
</p:sld>
</file>

<file path=ppt/theme/theme1.xml><?xml version="1.0" encoding="utf-8"?>
<a:theme xmlns:a="http://schemas.openxmlformats.org/drawingml/2006/main" name="Stock Management System Project Proposal by Slidesgo">
  <a:themeElements>
    <a:clrScheme name="Simple Light">
      <a:dk1>
        <a:srgbClr val="F6F6F6"/>
      </a:dk1>
      <a:lt1>
        <a:srgbClr val="219362"/>
      </a:lt1>
      <a:dk2>
        <a:srgbClr val="FFA015"/>
      </a:dk2>
      <a:lt2>
        <a:srgbClr val="FFFFFF"/>
      </a:lt2>
      <a:accent1>
        <a:srgbClr val="C8C8C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93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406</Words>
  <Application>Microsoft Office PowerPoint</Application>
  <PresentationFormat>นำเสนอทางหน้าจอ (16:9)</PresentationFormat>
  <Paragraphs>39</Paragraphs>
  <Slides>9</Slides>
  <Notes>6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9</vt:i4>
      </vt:variant>
    </vt:vector>
  </HeadingPairs>
  <TitlesOfParts>
    <vt:vector size="14" baseType="lpstr">
      <vt:lpstr>Lato</vt:lpstr>
      <vt:lpstr>Kanit</vt:lpstr>
      <vt:lpstr>Arial</vt:lpstr>
      <vt:lpstr>Cambria Math</vt:lpstr>
      <vt:lpstr>Stock Management System Project Proposal by Slidesgo</vt:lpstr>
      <vt:lpstr>  ทดสอบว่าเวลาที่ใช้ส่งผลต่อปริมาณของผลผลิตหรือไม่</vt:lpstr>
      <vt:lpstr>งานนำเสนอ PowerPoint</vt:lpstr>
      <vt:lpstr>ทดสอบว่าเวลาที่ใช้ผลต่อปริมาณของผลผลิตต่างกันหรือไม่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ตรวจสอบว่าปุ๋ยแต่ละชนิดมีผลต่อความสูงหรือไม่ ด้วยใช้ ANOVA</dc:title>
  <dc:creator>pontagorn boon</dc:creator>
  <cp:lastModifiedBy>pontagorn</cp:lastModifiedBy>
  <cp:revision>14</cp:revision>
  <dcterms:modified xsi:type="dcterms:W3CDTF">2022-11-01T05:47:15Z</dcterms:modified>
</cp:coreProperties>
</file>