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309" r:id="rId3"/>
    <p:sldId id="257" r:id="rId4"/>
    <p:sldId id="313" r:id="rId5"/>
    <p:sldId id="314" r:id="rId6"/>
    <p:sldId id="312" r:id="rId7"/>
    <p:sldId id="315" r:id="rId8"/>
    <p:sldId id="311" r:id="rId9"/>
    <p:sldId id="305" r:id="rId10"/>
    <p:sldId id="263" r:id="rId11"/>
    <p:sldId id="307" r:id="rId12"/>
    <p:sldId id="308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Kanit" panose="020B0604020202020204" charset="-34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39B23-EF1A-4EC5-8A2A-3C664E3C6D1F}">
  <a:tblStyle styleId="{F6D39B23-EF1A-4EC5-8A2A-3C664E3C6D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353" autoAdjust="0"/>
  </p:normalViewPr>
  <p:slideViewPr>
    <p:cSldViewPr snapToGrid="0">
      <p:cViewPr varScale="1">
        <p:scale>
          <a:sx n="87" d="100"/>
          <a:sy n="87" d="100"/>
        </p:scale>
        <p:origin x="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5:26:1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65,'129'3,"141"-6,-188-12,-60 9,1 2,33-2,78 5,-70 2,0-2,103-16,-96 8,1 3,142 7,-81 1,601-2,-710 2,-1 0,40 10,-38-7,1-1,27 2,78-6,-69-1,1 2,110 17,-104-9,0-2,0-4,81-7,-17 1,4151 3,-4253 2,0 1,34 8,-31-5,50 3,36-10,-77-1,0 1,0 3,75 12,-46-3,0-3,0-3,123-8,-55 1,73 2,-186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5:26:1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65,'129'3,"141"-6,-188-12,-60 9,1 2,33-2,78 5,-70 2,0-2,103-16,-96 8,1 3,142 7,-81 1,601-2,-710 2,-1 0,40 10,-38-7,1-1,27 2,78-6,-69-1,1 2,110 17,-104-9,0-2,0-4,81-7,-17 1,4151 3,-4253 2,0 1,34 8,-31-5,50 3,36-10,-77-1,0 1,0 3,75 12,-46-3,0-3,0-3,123-8,-55 1,73 2,-186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5:26:1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65,'129'3,"141"-6,-188-12,-60 9,1 2,33-2,78 5,-70 2,0-2,103-16,-96 8,1 3,142 7,-81 1,601-2,-710 2,-1 0,40 10,-38-7,1-1,27 2,78-6,-69-1,1 2,110 17,-104-9,0-2,0-4,81-7,-17 1,4151 3,-4253 2,0 1,34 8,-31-5,50 3,36-10,-77-1,0 1,0 3,75 12,-46-3,0-3,0-3,123-8,-55 1,73 2,-186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490f8ae8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490f8ae8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8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3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7233e34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7233e34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5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78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475a8157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475a8157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2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6454" y="-420621"/>
            <a:ext cx="1178671" cy="1323924"/>
            <a:chOff x="8206454" y="-420621"/>
            <a:chExt cx="1178671" cy="1323924"/>
          </a:xfrm>
        </p:grpSpPr>
        <p:sp>
          <p:nvSpPr>
            <p:cNvPr id="12" name="Google Shape;12;p2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07386" y="4296442"/>
            <a:ext cx="1134920" cy="1323924"/>
            <a:chOff x="-207386" y="4296442"/>
            <a:chExt cx="1134920" cy="1323924"/>
          </a:xfrm>
        </p:grpSpPr>
        <p:sp>
          <p:nvSpPr>
            <p:cNvPr id="19" name="Google Shape;19;p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 rot="-8563052" flipH="1">
            <a:off x="-418004" y="4100735"/>
            <a:ext cx="1134836" cy="1323826"/>
            <a:chOff x="-207386" y="4296442"/>
            <a:chExt cx="1134920" cy="1323924"/>
          </a:xfrm>
        </p:grpSpPr>
        <p:sp>
          <p:nvSpPr>
            <p:cNvPr id="95" name="Google Shape;95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rot="9650092" flipH="1">
            <a:off x="8367311" y="-372153"/>
            <a:ext cx="1134949" cy="1323957"/>
            <a:chOff x="-207386" y="4296442"/>
            <a:chExt cx="1134920" cy="1323924"/>
          </a:xfrm>
        </p:grpSpPr>
        <p:sp>
          <p:nvSpPr>
            <p:cNvPr id="102" name="Google Shape;102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369052" y="238424"/>
            <a:ext cx="912508" cy="1026084"/>
            <a:chOff x="369052" y="162224"/>
            <a:chExt cx="912508" cy="1026084"/>
          </a:xfrm>
        </p:grpSpPr>
        <p:sp>
          <p:nvSpPr>
            <p:cNvPr id="109" name="Google Shape;109;p6"/>
            <p:cNvSpPr/>
            <p:nvPr/>
          </p:nvSpPr>
          <p:spPr>
            <a:xfrm>
              <a:off x="683582" y="1622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9052" y="3669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70948">
              <a:off x="683657" y="9120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70948">
              <a:off x="1005165" y="72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6557" y="36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6544" y="7202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22800" y="1309150"/>
            <a:ext cx="49011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12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-351706" y="-305263"/>
            <a:ext cx="905740" cy="1026971"/>
            <a:chOff x="7371319" y="848424"/>
            <a:chExt cx="905740" cy="1026971"/>
          </a:xfrm>
        </p:grpSpPr>
        <p:sp>
          <p:nvSpPr>
            <p:cNvPr id="158" name="Google Shape;158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 rot="10800000" flipH="1">
            <a:off x="2761468" y="4801424"/>
            <a:ext cx="905740" cy="1026971"/>
            <a:chOff x="7371319" y="848424"/>
            <a:chExt cx="905740" cy="1026971"/>
          </a:xfrm>
        </p:grpSpPr>
        <p:sp>
          <p:nvSpPr>
            <p:cNvPr id="171" name="Google Shape;171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9"/>
          <p:cNvGrpSpPr/>
          <p:nvPr/>
        </p:nvGrpSpPr>
        <p:grpSpPr>
          <a:xfrm rot="10800000" flipH="1">
            <a:off x="8542868" y="4480699"/>
            <a:ext cx="905740" cy="1026971"/>
            <a:chOff x="7371319" y="848424"/>
            <a:chExt cx="905740" cy="1026971"/>
          </a:xfrm>
        </p:grpSpPr>
        <p:sp>
          <p:nvSpPr>
            <p:cNvPr id="184" name="Google Shape;184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9"/>
          <p:cNvSpPr txBox="1">
            <a:spLocks noGrp="1"/>
          </p:cNvSpPr>
          <p:nvPr>
            <p:ph type="subTitle" idx="1"/>
          </p:nvPr>
        </p:nvSpPr>
        <p:spPr>
          <a:xfrm>
            <a:off x="2122800" y="2986350"/>
            <a:ext cx="4898400" cy="7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9"/>
          <p:cNvGrpSpPr/>
          <p:nvPr/>
        </p:nvGrpSpPr>
        <p:grpSpPr>
          <a:xfrm>
            <a:off x="7892299" y="417972"/>
            <a:ext cx="1951833" cy="2080610"/>
            <a:chOff x="6625301" y="3609100"/>
            <a:chExt cx="1951833" cy="2080610"/>
          </a:xfrm>
        </p:grpSpPr>
        <p:sp>
          <p:nvSpPr>
            <p:cNvPr id="198" name="Google Shape;198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700139" y="1642547"/>
            <a:ext cx="1951833" cy="2080610"/>
            <a:chOff x="6625301" y="3609100"/>
            <a:chExt cx="1951833" cy="2080610"/>
          </a:xfrm>
        </p:grpSpPr>
        <p:sp>
          <p:nvSpPr>
            <p:cNvPr id="207" name="Google Shape;207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1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77" name="Google Shape;577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90" name="Google Shape;590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4550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9"/>
          <p:cNvGrpSpPr/>
          <p:nvPr/>
        </p:nvGrpSpPr>
        <p:grpSpPr>
          <a:xfrm rot="10800000" flipH="1">
            <a:off x="8206454" y="4147323"/>
            <a:ext cx="1178671" cy="1323924"/>
            <a:chOff x="8206454" y="-420621"/>
            <a:chExt cx="1178671" cy="1323924"/>
          </a:xfrm>
        </p:grpSpPr>
        <p:sp>
          <p:nvSpPr>
            <p:cNvPr id="692" name="Google Shape;692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 rot="10800000" flipH="1">
            <a:off x="-583881" y="4191074"/>
            <a:ext cx="1178671" cy="1323924"/>
            <a:chOff x="8206454" y="-420621"/>
            <a:chExt cx="1178671" cy="1323924"/>
          </a:xfrm>
        </p:grpSpPr>
        <p:sp>
          <p:nvSpPr>
            <p:cNvPr id="699" name="Google Shape;699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9"/>
          <p:cNvGrpSpPr/>
          <p:nvPr/>
        </p:nvGrpSpPr>
        <p:grpSpPr>
          <a:xfrm rot="10800000" flipH="1">
            <a:off x="-584605" y="-396236"/>
            <a:ext cx="1178671" cy="1323924"/>
            <a:chOff x="8206454" y="-420621"/>
            <a:chExt cx="1178671" cy="1323924"/>
          </a:xfrm>
        </p:grpSpPr>
        <p:sp>
          <p:nvSpPr>
            <p:cNvPr id="706" name="Google Shape;706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 rot="10800000">
            <a:off x="8468970" y="-396235"/>
            <a:ext cx="1178671" cy="1323924"/>
            <a:chOff x="8206454" y="-420621"/>
            <a:chExt cx="1178671" cy="1323924"/>
          </a:xfrm>
        </p:grpSpPr>
        <p:sp>
          <p:nvSpPr>
            <p:cNvPr id="713" name="Google Shape;713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0"/>
          <p:cNvCxnSpPr/>
          <p:nvPr/>
        </p:nvCxnSpPr>
        <p:spPr>
          <a:xfrm>
            <a:off x="-11192" y="265525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3813692" y="4877400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30"/>
          <p:cNvGrpSpPr/>
          <p:nvPr/>
        </p:nvGrpSpPr>
        <p:grpSpPr>
          <a:xfrm>
            <a:off x="-236254" y="1531452"/>
            <a:ext cx="899813" cy="2080597"/>
            <a:chOff x="-177919" y="491147"/>
            <a:chExt cx="899813" cy="2080597"/>
          </a:xfrm>
        </p:grpSpPr>
        <p:sp>
          <p:nvSpPr>
            <p:cNvPr id="723" name="Google Shape;723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 flipH="1">
            <a:off x="8503782" y="1531452"/>
            <a:ext cx="899813" cy="2080597"/>
            <a:chOff x="-177919" y="491147"/>
            <a:chExt cx="899813" cy="2080597"/>
          </a:xfrm>
        </p:grpSpPr>
        <p:sp>
          <p:nvSpPr>
            <p:cNvPr id="728" name="Google Shape;728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1900" y="1254200"/>
            <a:ext cx="76929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1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 txBox="1">
            <a:spLocks noGrp="1"/>
          </p:cNvSpPr>
          <p:nvPr>
            <p:ph type="title"/>
          </p:nvPr>
        </p:nvSpPr>
        <p:spPr>
          <a:xfrm>
            <a:off x="2400748" y="1108745"/>
            <a:ext cx="4581385" cy="94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</a:t>
            </a:r>
            <a:r>
              <a:rPr lang="en-GB" sz="4800" dirty="0" err="1"/>
              <a:t>omework</a:t>
            </a:r>
            <a:r>
              <a:rPr lang="en-GB" sz="4800" dirty="0"/>
              <a:t> ch5</a:t>
            </a:r>
            <a:endParaRPr lang="th-TH" sz="4800" dirty="0"/>
          </a:p>
        </p:txBody>
      </p:sp>
      <p:sp>
        <p:nvSpPr>
          <p:cNvPr id="743" name="Google Shape;743;p34"/>
          <p:cNvSpPr txBox="1">
            <a:spLocks noGrp="1"/>
          </p:cNvSpPr>
          <p:nvPr>
            <p:ph type="subTitle" idx="1"/>
          </p:nvPr>
        </p:nvSpPr>
        <p:spPr>
          <a:xfrm>
            <a:off x="2887969" y="4165954"/>
            <a:ext cx="55266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Pontagorn </a:t>
            </a:r>
            <a:r>
              <a:rPr lang="en-US" dirty="0" err="1"/>
              <a:t>Boonjen</a:t>
            </a:r>
            <a:endParaRPr dirty="0"/>
          </a:p>
        </p:txBody>
      </p:sp>
      <p:cxnSp>
        <p:nvCxnSpPr>
          <p:cNvPr id="744" name="Google Shape;744;p34"/>
          <p:cNvCxnSpPr/>
          <p:nvPr/>
        </p:nvCxnSpPr>
        <p:spPr>
          <a:xfrm>
            <a:off x="2491362" y="2180524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34"/>
          <p:cNvSpPr/>
          <p:nvPr/>
        </p:nvSpPr>
        <p:spPr>
          <a:xfrm>
            <a:off x="883869" y="15437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1302307" y="20639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996000" y="22686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4"/>
          <p:cNvSpPr/>
          <p:nvPr/>
        </p:nvSpPr>
        <p:spPr>
          <a:xfrm rot="-8970948">
            <a:off x="1302382" y="28137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4"/>
          <p:cNvSpPr/>
          <p:nvPr/>
        </p:nvSpPr>
        <p:spPr>
          <a:xfrm rot="-8970948">
            <a:off x="1623890" y="262503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1625282" y="227066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37386" y="26995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878196" y="315576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427476" y="20267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1479506" y="15314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1944448" y="26995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995269" y="26220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1479496" y="31557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1923009" y="20267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199675" y="1329000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 for Equal Variances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99675" y="1877299"/>
                <a:ext cx="4162775" cy="19151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 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SupPr>
                        <m:e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: </m:t>
                    </m:r>
                    <m:sSubSup>
                      <m:sSubSup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SupPr>
                      <m:e>
                        <m:r>
                          <a:rPr lang="el-G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sup>
                    </m:sSubSup>
                    <m:r>
                      <a:rPr kumimoji="0" lang="th-TH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อย่างน้อยหนึ่งค่าที่แ</m:t>
                    </m:r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ตกต่าง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th-TH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𝜒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2</m:t>
                        </m:r>
                      </m:sup>
                    </m:sSup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=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4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29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r>
                      <a:rPr kumimoji="0" lang="en-US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  <m:r>
                      <a:rPr kumimoji="0" lang="en-US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</m:t>
                    </m:r>
                    <m:r>
                      <a:rPr kumimoji="0" lang="en-US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038</m:t>
                    </m:r>
                  </m:oMath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ความแปรปรวน ของ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ทุกกลุ่มเท่ากัน</a:t>
                </a:r>
              </a:p>
            </p:txBody>
          </p:sp>
        </mc:Choice>
        <mc:Fallback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9675" y="1877299"/>
                <a:ext cx="4162775" cy="1915137"/>
              </a:xfrm>
              <a:prstGeom prst="rect">
                <a:avLst/>
              </a:prstGeom>
              <a:blipFill>
                <a:blip r:embed="rId3"/>
                <a:stretch>
                  <a:fillRect l="-439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63" y="401258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01" y="453282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494" y="473752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76" y="528264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76" y="473951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70" y="44956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63" y="509085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308228" y="1849971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7208A58-261D-BE17-2904-3B61D2487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16" y="826086"/>
            <a:ext cx="4204656" cy="2803104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1460D1C-5429-3CF2-EFB1-0307E9C46C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844" r="1629"/>
          <a:stretch/>
        </p:blipFill>
        <p:spPr>
          <a:xfrm>
            <a:off x="897018" y="384094"/>
            <a:ext cx="2661423" cy="800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246396" y="1208860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residual have a mean of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46396" y="1757160"/>
                <a:ext cx="4162775" cy="161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𝜀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lang="el-G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𝜀</m:t>
                          </m:r>
                        </m:sub>
                      </m:sSub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จะ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 = 0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ค่าเฉลี่ยของ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= 0</a:t>
                </a: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</p:txBody>
          </p:sp>
        </mc:Choice>
        <mc:Fallback xmlns=""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6396" y="1757160"/>
                <a:ext cx="4162775" cy="1618200"/>
              </a:xfrm>
              <a:prstGeom prst="rect">
                <a:avLst/>
              </a:prstGeom>
              <a:blipFill>
                <a:blip r:embed="rId3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63" y="401258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01" y="453282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494" y="473752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76" y="528264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76" y="473951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70" y="44956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63" y="509085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354949" y="1729831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18A0EB1-A8A7-89C1-546E-5289A67A4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831" y="2744845"/>
            <a:ext cx="2822361" cy="153947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DBD4E14-1783-537A-A61A-66D194EDA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92421"/>
            <a:ext cx="3951437" cy="10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nd Scrabble Pieces">
            <a:extLst>
              <a:ext uri="{FF2B5EF4-FFF2-40B4-BE49-F238E27FC236}">
                <a16:creationId xmlns:a16="http://schemas.microsoft.com/office/drawing/2014/main" id="{B6BA8CBC-A8AC-7B28-18BC-242FF353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598813"/>
            <a:ext cx="5918812" cy="39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0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50A8E64-D96D-3313-CA53-54920CF25FED}"/>
              </a:ext>
            </a:extLst>
          </p:cNvPr>
          <p:cNvSpPr txBox="1"/>
          <p:nvPr/>
        </p:nvSpPr>
        <p:spPr>
          <a:xfrm>
            <a:off x="836679" y="311141"/>
            <a:ext cx="7272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article in Industrial Quality Control (1956, pp. 5–8) describes an experiment to investigate the effect of the type of glass and the type of phosphor on the brightness of a television tube. The response variable is the current necessary (in microamps) to obtain a specified brightness level. The data are as follows :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D97B87C-A8E7-F330-BC03-423D197CD8BC}"/>
              </a:ext>
            </a:extLst>
          </p:cNvPr>
          <p:cNvSpPr txBox="1"/>
          <p:nvPr/>
        </p:nvSpPr>
        <p:spPr>
          <a:xfrm>
            <a:off x="1013552" y="3977089"/>
            <a:ext cx="673130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 </a:t>
            </a:r>
            <a:r>
              <a:rPr lang="en-US" dirty="0"/>
              <a:t>glass type, phosphor type </a:t>
            </a:r>
            <a:r>
              <a:rPr lang="th-TH" dirty="0"/>
              <a:t> เป็น </a:t>
            </a:r>
            <a:r>
              <a:rPr lang="en-US" dirty="0"/>
              <a:t>treatment </a:t>
            </a:r>
            <a:r>
              <a:rPr lang="th-TH" dirty="0"/>
              <a:t>วิธีที่ใช้คือ </a:t>
            </a:r>
            <a:r>
              <a:rPr lang="en-GB" dirty="0"/>
              <a:t>TWO FACTOR FACTORIAL DESIGNS</a:t>
            </a:r>
            <a:r>
              <a:rPr lang="th-TH" dirty="0"/>
              <a:t> </a:t>
            </a:r>
            <a:r>
              <a:rPr lang="en-US" dirty="0"/>
              <a:t>(2*3)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AB3B657-E8D7-8BD4-6FB7-9EE1D959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795" y="1380195"/>
            <a:ext cx="2879591" cy="23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049330" y="12802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ทดสอบ</a:t>
            </a:r>
            <a:r>
              <a:rPr lang="en-US" dirty="0"/>
              <a:t> interaction </a:t>
            </a:r>
            <a:r>
              <a:rPr lang="th-TH" dirty="0"/>
              <a:t>ระหว่าง </a:t>
            </a:r>
            <a:r>
              <a:rPr lang="en-US" dirty="0" err="1"/>
              <a:t>Facter</a:t>
            </a:r>
            <a:r>
              <a:rPr lang="en-US" dirty="0"/>
              <a:t> Glass type, Phosphor type</a:t>
            </a:r>
            <a:endParaRPr b="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120896" y="1357267"/>
                <a:ext cx="4383128" cy="303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</m:t>
                    </m:r>
                  </m:oMath>
                </a14:m>
                <a:r>
                  <a:rPr lang="th-TH" dirty="0"/>
                  <a:t>ทน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</a:t>
                </a:r>
                <a:r>
                  <a:rPr lang="en-GB" dirty="0"/>
                  <a:t> Phosphor type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/>
                            <m:t>αβ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/>
                          <m:t>αβ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th-T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1.61 </a:t>
                </a:r>
                <a:r>
                  <a:rPr lang="th-TH" dirty="0"/>
                  <a:t>และ </a:t>
                </a:r>
                <a:r>
                  <a:rPr lang="en-US" dirty="0"/>
                  <a:t>p-value &gt; 0.05</a:t>
                </a:r>
              </a:p>
              <a:p>
                <a:r>
                  <a:rPr lang="th-TH" dirty="0"/>
                  <a:t>จึงตัดสินใจยอมรับ 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</a:t>
                </a:r>
                <a:r>
                  <a:rPr lang="th-TH" dirty="0">
                    <a:solidFill>
                      <a:srgbClr val="FF0000"/>
                    </a:solidFill>
                  </a:rPr>
                  <a:t>ไม่มี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</a:t>
                </a:r>
                <a:r>
                  <a:rPr lang="en-GB" dirty="0"/>
                  <a:t> Phosphor type</a:t>
                </a:r>
                <a:endParaRPr lang="th-TH" dirty="0"/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6" y="1357267"/>
                <a:ext cx="4383128" cy="3033395"/>
              </a:xfrm>
              <a:prstGeom prst="rect">
                <a:avLst/>
              </a:prstGeom>
              <a:blipFill>
                <a:blip r:embed="rId3"/>
                <a:stretch>
                  <a:fillRect l="-1391" t="-1207" b="-261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120896" y="2021931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EB472FB-3AF8-22F7-5ACF-B5F91B5C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64" y="1629726"/>
            <a:ext cx="3680204" cy="1622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14:cNvPr>
              <p14:cNvContentPartPr/>
              <p14:nvPr/>
            </p14:nvContentPartPr>
            <p14:xfrm>
              <a:off x="352071" y="2686398"/>
              <a:ext cx="326016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431" y="2578758"/>
                <a:ext cx="3367800" cy="26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236617" y="20183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ทดสอบ</a:t>
            </a:r>
            <a:r>
              <a:rPr lang="en-US" dirty="0"/>
              <a:t> interaction </a:t>
            </a:r>
            <a:r>
              <a:rPr lang="th-TH" dirty="0"/>
              <a:t>ของ </a:t>
            </a:r>
            <a:r>
              <a:rPr lang="en-US" dirty="0"/>
              <a:t>Glass type</a:t>
            </a:r>
            <a:endParaRPr b="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120896" y="1357267"/>
                <a:ext cx="4383128" cy="294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mtClean="0"/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</m:t>
                    </m:r>
                  </m:oMath>
                </a14:m>
                <a:r>
                  <a:rPr lang="th-TH" dirty="0"/>
                  <a:t>ทน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 </a:t>
                </a:r>
                <a:r>
                  <a:rPr lang="en-GB" dirty="0"/>
                  <a:t>brightness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th-T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31.58 </a:t>
                </a:r>
                <a:r>
                  <a:rPr lang="th-TH" dirty="0"/>
                  <a:t>และ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จึงตัดสินใจยอมรับ 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</a:t>
                </a:r>
                <a:r>
                  <a:rPr lang="th-TH" dirty="0">
                    <a:solidFill>
                      <a:srgbClr val="FF0000"/>
                    </a:solidFill>
                  </a:rPr>
                  <a:t>มี</a:t>
                </a:r>
                <a:r>
                  <a:rPr lang="th-TH" dirty="0"/>
                  <a:t>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</a:t>
                </a:r>
                <a:r>
                  <a:rPr lang="en-GB" dirty="0"/>
                  <a:t> brightness</a:t>
                </a:r>
                <a:endParaRPr lang="th-TH" dirty="0"/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6" y="1357267"/>
                <a:ext cx="4383128" cy="2947217"/>
              </a:xfrm>
              <a:prstGeom prst="rect">
                <a:avLst/>
              </a:prstGeom>
              <a:blipFill>
                <a:blip r:embed="rId3"/>
                <a:stretch>
                  <a:fillRect l="-1391" t="-1242" b="-26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120896" y="2021931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EB472FB-3AF8-22F7-5ACF-B5F91B5C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64" y="1629726"/>
            <a:ext cx="3680204" cy="1622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14:cNvPr>
              <p14:cNvContentPartPr/>
              <p14:nvPr/>
            </p14:nvContentPartPr>
            <p14:xfrm>
              <a:off x="376086" y="2393589"/>
              <a:ext cx="326016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446" y="2285949"/>
                <a:ext cx="336780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8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 txBox="1">
            <a:spLocks noGrp="1"/>
          </p:cNvSpPr>
          <p:nvPr>
            <p:ph type="title"/>
          </p:nvPr>
        </p:nvSpPr>
        <p:spPr>
          <a:xfrm>
            <a:off x="1236617" y="201832"/>
            <a:ext cx="7454694" cy="1095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ทดสอบ</a:t>
            </a:r>
            <a:r>
              <a:rPr lang="en-US" dirty="0"/>
              <a:t> interaction </a:t>
            </a:r>
            <a:r>
              <a:rPr lang="th-TH" dirty="0"/>
              <a:t>ของ </a:t>
            </a:r>
            <a:r>
              <a:rPr lang="en-US" dirty="0"/>
              <a:t>Phosphor type</a:t>
            </a:r>
            <a:endParaRPr b="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/>
              <p:nvPr/>
            </p:nvSpPr>
            <p:spPr>
              <a:xfrm>
                <a:off x="4308183" y="1297394"/>
                <a:ext cx="4383128" cy="294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</m:t>
                    </m:r>
                  </m:oMath>
                </a14:m>
                <a:r>
                  <a:rPr lang="th-TH" dirty="0"/>
                  <a:t>ทน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Glass type</a:t>
                </a:r>
                <a:r>
                  <a:rPr lang="th-TH" dirty="0"/>
                  <a:t> และ </a:t>
                </a:r>
                <a:r>
                  <a:rPr lang="en-GB" dirty="0"/>
                  <a:t>brightness</a:t>
                </a:r>
                <a:endParaRPr lang="th-TH" dirty="0"/>
              </a:p>
              <a:p>
                <a:endParaRPr lang="en-US" dirty="0"/>
              </a:p>
              <a:p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h-TH" b="0" i="1" smtClean="0">
                        <a:latin typeface="Cambria Math" panose="02040503050406030204" pitchFamily="18" charset="0"/>
                      </a:rPr>
                      <m:t>อย่างน้อยหนึ่งค่าที่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r>
                      <a:rPr lang="th-T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/>
              </a:p>
              <a:p>
                <a:endParaRPr lang="th-TH" dirty="0"/>
              </a:p>
              <a:p>
                <a:r>
                  <a:rPr lang="th-TH" dirty="0"/>
                  <a:t>จะปฏิเสธ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h-TH" dirty="0"/>
                  <a:t> ถ้า </a:t>
                </a:r>
                <a:r>
                  <a:rPr lang="en-US" dirty="0"/>
                  <a:t>p-value &lt; 0.05</a:t>
                </a:r>
              </a:p>
              <a:p>
                <a:r>
                  <a:rPr lang="th-TH" dirty="0"/>
                  <a:t>จากการวิเคราะห์ พบว่า </a:t>
                </a:r>
                <a:r>
                  <a:rPr lang="en-US" dirty="0"/>
                  <a:t>F = 0.64 </a:t>
                </a:r>
                <a:r>
                  <a:rPr lang="th-TH" dirty="0"/>
                  <a:t>และ </a:t>
                </a:r>
                <a:r>
                  <a:rPr lang="en-US" dirty="0"/>
                  <a:t>p-value &gt; 0.05</a:t>
                </a:r>
              </a:p>
              <a:p>
                <a:r>
                  <a:rPr lang="th-TH" dirty="0"/>
                  <a:t>จึงตัดสินใจไม่ยอมรับ </a:t>
                </a:r>
                <a14:m>
                  <m:oMath xmlns:m="http://schemas.openxmlformats.org/officeDocument/2006/math">
                    <m:r>
                      <a:rPr lang="th-TH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th-TH" dirty="0"/>
                  <a:t>และสรุปว่า</a:t>
                </a:r>
                <a:r>
                  <a:rPr lang="th-TH" dirty="0">
                    <a:solidFill>
                      <a:srgbClr val="FF0000"/>
                    </a:solidFill>
                  </a:rPr>
                  <a:t>ไม่มี </a:t>
                </a:r>
                <a:r>
                  <a:rPr lang="en-US" dirty="0"/>
                  <a:t>interaction </a:t>
                </a:r>
                <a:r>
                  <a:rPr lang="th-TH" dirty="0"/>
                  <a:t>ระหว่าง </a:t>
                </a:r>
                <a:r>
                  <a:rPr lang="en-GB" dirty="0"/>
                  <a:t>Phosphor type</a:t>
                </a:r>
                <a:r>
                  <a:rPr lang="th-TH" dirty="0"/>
                  <a:t> และ</a:t>
                </a:r>
                <a:r>
                  <a:rPr lang="en-GB" dirty="0"/>
                  <a:t> brightness</a:t>
                </a:r>
                <a:endParaRPr lang="th-TH" dirty="0"/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83B4F6EB-5E7E-7621-F50A-FE8E4D018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83" y="1297394"/>
                <a:ext cx="4383128" cy="2947217"/>
              </a:xfrm>
              <a:prstGeom prst="rect">
                <a:avLst/>
              </a:prstGeom>
              <a:blipFill>
                <a:blip r:embed="rId3"/>
                <a:stretch>
                  <a:fillRect l="-1391" t="-1035" b="-26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oogle Shape;890;p41">
            <a:extLst>
              <a:ext uri="{FF2B5EF4-FFF2-40B4-BE49-F238E27FC236}">
                <a16:creationId xmlns:a16="http://schemas.microsoft.com/office/drawing/2014/main" id="{80C90146-39C6-D6DE-DBBA-89ACF5311DC3}"/>
              </a:ext>
            </a:extLst>
          </p:cNvPr>
          <p:cNvCxnSpPr/>
          <p:nvPr/>
        </p:nvCxnSpPr>
        <p:spPr>
          <a:xfrm>
            <a:off x="4308183" y="2010914"/>
            <a:ext cx="4108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EB472FB-3AF8-22F7-5ACF-B5F91B5C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03" y="1640743"/>
            <a:ext cx="3680204" cy="1622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14:cNvPr>
              <p14:cNvContentPartPr/>
              <p14:nvPr/>
            </p14:nvContentPartPr>
            <p14:xfrm>
              <a:off x="490025" y="2524230"/>
              <a:ext cx="3260160" cy="4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7DC0F-8ED1-4874-1157-D0DFA5B97E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385" y="2416590"/>
                <a:ext cx="336780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12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7FAB67D-36E8-3809-C94F-EECBA0F5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4708" y="330506"/>
            <a:ext cx="3473770" cy="848299"/>
          </a:xfrm>
        </p:spPr>
        <p:txBody>
          <a:bodyPr/>
          <a:lstStyle/>
          <a:p>
            <a:pPr algn="l"/>
            <a:r>
              <a:rPr lang="th-TH" dirty="0"/>
              <a:t>เปรียบเทียบแต่ละ </a:t>
            </a:r>
            <a:r>
              <a:rPr lang="en-US" dirty="0"/>
              <a:t>Glass type </a:t>
            </a:r>
            <a:r>
              <a:rPr lang="th-TH" dirty="0"/>
              <a:t>โดย </a:t>
            </a:r>
            <a:r>
              <a:rPr lang="en-US" dirty="0"/>
              <a:t>Tukey Comparisons 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7499391-0F5E-20D2-297A-5BE9599AECA7}"/>
              </a:ext>
            </a:extLst>
          </p:cNvPr>
          <p:cNvSpPr txBox="1"/>
          <p:nvPr/>
        </p:nvSpPr>
        <p:spPr>
          <a:xfrm>
            <a:off x="5354198" y="1872867"/>
            <a:ext cx="2599980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สรุปได้ว่า ค่าความสว่างเมื่อใช้แก้วแบบที่ </a:t>
            </a:r>
            <a:r>
              <a:rPr lang="en-US" dirty="0"/>
              <a:t>1 </a:t>
            </a:r>
            <a:r>
              <a:rPr lang="th-TH" dirty="0"/>
              <a:t>มากกว่าใช้แก้วแบบที่ </a:t>
            </a:r>
            <a:r>
              <a:rPr lang="en-US" dirty="0"/>
              <a:t>2</a:t>
            </a:r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D6E0A93-B1AE-0315-2398-5BB1C1F3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3" y="539181"/>
            <a:ext cx="455358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A80A69C-E533-FCB6-CEEF-2EBEF1D9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4" y="489562"/>
            <a:ext cx="5332164" cy="35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7797482-F0DA-BEB0-B999-54E8EA3F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98" y="478544"/>
            <a:ext cx="5883007" cy="39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 txBox="1">
            <a:spLocks noGrp="1"/>
          </p:cNvSpPr>
          <p:nvPr>
            <p:ph type="subTitle" idx="2"/>
          </p:nvPr>
        </p:nvSpPr>
        <p:spPr>
          <a:xfrm>
            <a:off x="4873838" y="1582736"/>
            <a:ext cx="4162775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Normality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4" name="Google Shape;874;p4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873838" y="2131036"/>
                <a:ext cx="4162775" cy="1618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residual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มีการแจกแจงปกติ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residual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1400" b="0" i="0" dirty="0" smtClean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ไม่</m:t>
                      </m:r>
                      <m:r>
                        <m:rPr>
                          <m:nor/>
                        </m:rPr>
                        <a:rPr lang="th-TH" sz="1400" dirty="0">
                          <a:solidFill>
                            <a:srgbClr val="000000"/>
                          </a:solidFill>
                          <a:latin typeface="Arial"/>
                          <a:sym typeface="Arial"/>
                        </a:rPr>
                        <m:t>มีการแจกแจงปกติ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th-TH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Arial"/>
                </a:endParaRPr>
              </a:p>
              <a:p>
                <a:pPr marL="0" lvl="0" indent="0">
                  <a:buClr>
                    <a:srgbClr val="000000"/>
                  </a:buClr>
                  <a:buSzTx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จะ</a:t>
                </a:r>
                <a:r>
                  <a:rPr lang="th-TH" sz="1400" dirty="0">
                    <a:solidFill>
                      <a:srgbClr val="000000"/>
                    </a:solidFill>
                    <a:latin typeface="Arial"/>
                    <a:sym typeface="Arial"/>
                  </a:rPr>
                  <a:t>ปฏิเสธ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 ถ้า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จากการวิเคราะห์ พบว่า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RJ = 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0.86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p-value &lt; 0.01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จึงตัดสินใจไม่ย</a:t>
                </a:r>
                <a14:m>
                  <m:oMath xmlns:m="http://schemas.openxmlformats.org/officeDocument/2006/math"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อมรับ</m:t>
                    </m:r>
                    <m:r>
                      <a:rPr kumimoji="0" lang="th-TH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𝐻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และสรุปว่า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residual 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ไม่มี</a:t>
                </a:r>
                <a:r>
                  <a:rPr kumimoji="0" lang="th-TH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sym typeface="Arial"/>
                  </a:rPr>
                  <a:t>การแจกแจงปกติ</a:t>
                </a:r>
              </a:p>
            </p:txBody>
          </p:sp>
        </mc:Choice>
        <mc:Fallback>
          <p:sp>
            <p:nvSpPr>
              <p:cNvPr id="874" name="Google Shape;874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73838" y="2131036"/>
                <a:ext cx="4162775" cy="1618200"/>
              </a:xfrm>
              <a:prstGeom prst="rect">
                <a:avLst/>
              </a:prstGeom>
              <a:blipFill>
                <a:blip r:embed="rId3"/>
                <a:stretch>
                  <a:fillRect l="-440" b="-603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6" name="Google Shape;876;p41"/>
          <p:cNvSpPr/>
          <p:nvPr/>
        </p:nvSpPr>
        <p:spPr>
          <a:xfrm>
            <a:off x="8548373" y="4073535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8966811" y="4593775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8660504" y="4798477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1"/>
          <p:cNvSpPr/>
          <p:nvPr/>
        </p:nvSpPr>
        <p:spPr>
          <a:xfrm rot="-8970948">
            <a:off x="8966886" y="5343595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"/>
          <p:cNvSpPr/>
          <p:nvPr/>
        </p:nvSpPr>
        <p:spPr>
          <a:xfrm rot="-8970948">
            <a:off x="9288384" y="509388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9289786" y="480046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8101880" y="51683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8542690" y="562461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8091980" y="4556567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9144000" y="400032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9608942" y="51683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8659773" y="5151808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9143990" y="562462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9587503" y="44956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0" name="Google Shape;890;p41"/>
          <p:cNvCxnSpPr>
            <a:cxnSpLocks/>
          </p:cNvCxnSpPr>
          <p:nvPr/>
        </p:nvCxnSpPr>
        <p:spPr>
          <a:xfrm>
            <a:off x="4982391" y="2103707"/>
            <a:ext cx="38390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B8BD4E6-6F50-B26A-EF7D-53DE65927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29" y="1134837"/>
            <a:ext cx="4422146" cy="29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8622"/>
      </p:ext>
    </p:extLst>
  </p:cSld>
  <p:clrMapOvr>
    <a:masterClrMapping/>
  </p:clrMapOvr>
</p:sld>
</file>

<file path=ppt/theme/theme1.xml><?xml version="1.0" encoding="utf-8"?>
<a:theme xmlns:a="http://schemas.openxmlformats.org/drawingml/2006/main" name="Stock Management System Project Proposal by Slidesgo">
  <a:themeElements>
    <a:clrScheme name="Simple Light">
      <a:dk1>
        <a:srgbClr val="F6F6F6"/>
      </a:dk1>
      <a:lt1>
        <a:srgbClr val="219362"/>
      </a:lt1>
      <a:dk2>
        <a:srgbClr val="FFA015"/>
      </a:dk2>
      <a:lt2>
        <a:srgbClr val="FFFFFF"/>
      </a:lt2>
      <a:accent1>
        <a:srgbClr val="C8C8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93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456</Words>
  <Application>Microsoft Office PowerPoint</Application>
  <PresentationFormat>นำเสนอทางหน้าจอ (16:9)</PresentationFormat>
  <Paragraphs>57</Paragraphs>
  <Slides>12</Slides>
  <Notes>8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7" baseType="lpstr">
      <vt:lpstr>Cambria Math</vt:lpstr>
      <vt:lpstr>Lato</vt:lpstr>
      <vt:lpstr>Arial</vt:lpstr>
      <vt:lpstr>Kanit</vt:lpstr>
      <vt:lpstr>Stock Management System Project Proposal by Slidesgo</vt:lpstr>
      <vt:lpstr>Homework ch5</vt:lpstr>
      <vt:lpstr>งานนำเสนอ PowerPoint</vt:lpstr>
      <vt:lpstr>ทดสอบ interaction ระหว่าง Facter Glass type, Phosphor type</vt:lpstr>
      <vt:lpstr>ทดสอบ interaction ของ Glass type</vt:lpstr>
      <vt:lpstr>ทดสอบ interaction ของ Phosphor type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ตรวจสอบว่าปุ๋ยแต่ละชนิดมีผลต่อความสูงหรือไม่ ด้วยใช้ ANOVA</dc:title>
  <dc:creator>pontagorn boon</dc:creator>
  <cp:lastModifiedBy>pontagorn</cp:lastModifiedBy>
  <cp:revision>15</cp:revision>
  <dcterms:modified xsi:type="dcterms:W3CDTF">2022-11-14T16:37:51Z</dcterms:modified>
</cp:coreProperties>
</file>