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6" r:id="rId2"/>
    <p:sldId id="258" r:id="rId3"/>
    <p:sldId id="261" r:id="rId4"/>
    <p:sldId id="259" r:id="rId5"/>
    <p:sldId id="260" r:id="rId6"/>
    <p:sldId id="262" r:id="rId7"/>
    <p:sldId id="263" r:id="rId8"/>
    <p:sldId id="266" r:id="rId9"/>
    <p:sldId id="267" r:id="rId10"/>
    <p:sldId id="264" r:id="rId1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277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576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545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6971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4240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425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6786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351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837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767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830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6413579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F9AD578-CAFB-4600-AA8C-FAF37C0A617C}"/>
              </a:ext>
            </a:extLst>
          </p:cNvPr>
          <p:cNvPicPr>
            <a:picLocks noChangeAspect="1"/>
          </p:cNvPicPr>
          <p:nvPr/>
        </p:nvPicPr>
        <p:blipFill rotWithShape="1">
          <a:blip r:embed="rId2"/>
          <a:srcRect t="22722" r="9089" b="5355"/>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1FDE24-C620-4CC9-93CD-9FEDBD8141E0}"/>
              </a:ext>
            </a:extLst>
          </p:cNvPr>
          <p:cNvSpPr>
            <a:spLocks noGrp="1"/>
          </p:cNvSpPr>
          <p:nvPr>
            <p:ph type="ctrTitle"/>
          </p:nvPr>
        </p:nvSpPr>
        <p:spPr>
          <a:xfrm>
            <a:off x="477981" y="1122363"/>
            <a:ext cx="4023360" cy="3204134"/>
          </a:xfrm>
        </p:spPr>
        <p:txBody>
          <a:bodyPr anchor="b">
            <a:normAutofit/>
          </a:bodyPr>
          <a:lstStyle/>
          <a:p>
            <a:r>
              <a:rPr lang="en-US" sz="4800" dirty="0"/>
              <a:t>GLOBACOM SIM-REG</a:t>
            </a:r>
            <a:br>
              <a:rPr lang="en-US" sz="4800" dirty="0"/>
            </a:br>
            <a:r>
              <a:rPr lang="en-US" sz="4800" dirty="0"/>
              <a:t>ACTIVITY</a:t>
            </a:r>
            <a:br>
              <a:rPr lang="en-US" sz="4800" dirty="0"/>
            </a:br>
            <a:r>
              <a:rPr lang="en-US" sz="4800" dirty="0"/>
              <a:t>REPORT</a:t>
            </a:r>
            <a:endParaRPr lang="LID4096" sz="4800" dirty="0"/>
          </a:p>
        </p:txBody>
      </p:sp>
      <p:sp>
        <p:nvSpPr>
          <p:cNvPr id="3" name="Subtitle 2">
            <a:extLst>
              <a:ext uri="{FF2B5EF4-FFF2-40B4-BE49-F238E27FC236}">
                <a16:creationId xmlns:a16="http://schemas.microsoft.com/office/drawing/2014/main" id="{0E46D77A-EB62-48A6-890D-B7072920CF83}"/>
              </a:ext>
            </a:extLst>
          </p:cNvPr>
          <p:cNvSpPr>
            <a:spLocks noGrp="1"/>
          </p:cNvSpPr>
          <p:nvPr>
            <p:ph type="subTitle" idx="1"/>
          </p:nvPr>
        </p:nvSpPr>
        <p:spPr>
          <a:xfrm>
            <a:off x="477980" y="4872922"/>
            <a:ext cx="4023359" cy="1208141"/>
          </a:xfrm>
        </p:spPr>
        <p:txBody>
          <a:bodyPr>
            <a:normAutofit/>
          </a:bodyPr>
          <a:lstStyle/>
          <a:p>
            <a:r>
              <a:rPr lang="en-US" sz="2000" dirty="0"/>
              <a:t>By Jacinta Ejiofor</a:t>
            </a:r>
          </a:p>
          <a:p>
            <a:r>
              <a:rPr lang="en-US" sz="2000" dirty="0"/>
              <a:t>April, 2020</a:t>
            </a:r>
            <a:endParaRPr lang="LID4096" sz="2000" dirty="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858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62B1-2BC7-488A-A198-902E2BCFBFF0}"/>
              </a:ext>
            </a:extLst>
          </p:cNvPr>
          <p:cNvSpPr>
            <a:spLocks noGrp="1"/>
          </p:cNvSpPr>
          <p:nvPr>
            <p:ph type="title"/>
          </p:nvPr>
        </p:nvSpPr>
        <p:spPr/>
        <p:txBody>
          <a:bodyPr/>
          <a:lstStyle/>
          <a:p>
            <a:r>
              <a:rPr lang="en-US" dirty="0"/>
              <a:t>Concluding Remarks</a:t>
            </a:r>
            <a:endParaRPr lang="LID4096" dirty="0"/>
          </a:p>
        </p:txBody>
      </p:sp>
      <p:sp>
        <p:nvSpPr>
          <p:cNvPr id="3" name="Content Placeholder 2">
            <a:extLst>
              <a:ext uri="{FF2B5EF4-FFF2-40B4-BE49-F238E27FC236}">
                <a16:creationId xmlns:a16="http://schemas.microsoft.com/office/drawing/2014/main" id="{69D8DEAD-8107-4CB1-9FF5-2BDE8870333D}"/>
              </a:ext>
            </a:extLst>
          </p:cNvPr>
          <p:cNvSpPr>
            <a:spLocks noGrp="1"/>
          </p:cNvSpPr>
          <p:nvPr>
            <p:ph idx="1"/>
          </p:nvPr>
        </p:nvSpPr>
        <p:spPr/>
        <p:txBody>
          <a:bodyPr>
            <a:normAutofit/>
          </a:bodyPr>
          <a:lstStyle/>
          <a:p>
            <a:pPr>
              <a:buFont typeface="Wingdings" panose="05000000000000000000" pitchFamily="2" charset="2"/>
              <a:buChar char="q"/>
            </a:pPr>
            <a:r>
              <a:rPr lang="en-US" sz="2000" dirty="0"/>
              <a:t>A lot of these abnormal registrations were captured at earlier dates and then uploaded later. This seems to be a common practice for agents. Some of these records with extreme dates (like ’01-01-1980’ and ‘01-04-2080’) are obviously bad dates. Altogether, these dates skew performance metrics and make it look like the system is inefficient.</a:t>
            </a:r>
            <a:br>
              <a:rPr lang="en-US" sz="2000" dirty="0"/>
            </a:br>
            <a:r>
              <a:rPr lang="en-US" sz="2000" dirty="0"/>
              <a:t>We should look into how this can be eradicated. For now, I have found a way to evaluate the performance of the system and this can be seen in the previous slide.</a:t>
            </a:r>
          </a:p>
          <a:p>
            <a:pPr>
              <a:buFont typeface="Wingdings" panose="05000000000000000000" pitchFamily="2" charset="2"/>
              <a:buChar char="q"/>
            </a:pPr>
            <a:r>
              <a:rPr lang="en-US" sz="2000" dirty="0"/>
              <a:t>We don’t store nationality data. Is this a deliberate decision or an oversight?</a:t>
            </a:r>
          </a:p>
          <a:p>
            <a:pPr>
              <a:buFont typeface="Wingdings" panose="05000000000000000000" pitchFamily="2" charset="2"/>
              <a:buChar char="q"/>
            </a:pPr>
            <a:r>
              <a:rPr lang="en-US" sz="2000" dirty="0"/>
              <a:t>Business should determine the appropriate definition of what an ‘abnormal registration’ </a:t>
            </a:r>
            <a:r>
              <a:rPr lang="en-US" sz="2000"/>
              <a:t>is if </a:t>
            </a:r>
            <a:r>
              <a:rPr lang="en-US" sz="2000" dirty="0"/>
              <a:t>my definition does not apply.</a:t>
            </a:r>
          </a:p>
        </p:txBody>
      </p:sp>
    </p:spTree>
    <p:extLst>
      <p:ext uri="{BB962C8B-B14F-4D97-AF65-F5344CB8AC3E}">
        <p14:creationId xmlns:p14="http://schemas.microsoft.com/office/powerpoint/2010/main" val="313980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62B1-2BC7-488A-A198-902E2BCFBFF0}"/>
              </a:ext>
            </a:extLst>
          </p:cNvPr>
          <p:cNvSpPr>
            <a:spLocks noGrp="1"/>
          </p:cNvSpPr>
          <p:nvPr>
            <p:ph type="title"/>
          </p:nvPr>
        </p:nvSpPr>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69D8DEAD-8107-4CB1-9FF5-2BDE8870333D}"/>
              </a:ext>
            </a:extLst>
          </p:cNvPr>
          <p:cNvSpPr>
            <a:spLocks noGrp="1"/>
          </p:cNvSpPr>
          <p:nvPr>
            <p:ph idx="1"/>
          </p:nvPr>
        </p:nvSpPr>
        <p:spPr/>
        <p:txBody>
          <a:bodyPr>
            <a:normAutofit/>
          </a:bodyPr>
          <a:lstStyle/>
          <a:p>
            <a:pPr marL="0" indent="0">
              <a:buNone/>
            </a:pPr>
            <a:r>
              <a:rPr lang="en-US" sz="2000" dirty="0"/>
              <a:t>This report breaks down some key activities that have happened on the </a:t>
            </a:r>
            <a:r>
              <a:rPr lang="en-US" sz="2000" dirty="0" err="1"/>
              <a:t>Globacom</a:t>
            </a:r>
            <a:r>
              <a:rPr lang="en-US" sz="2000" dirty="0"/>
              <a:t> DB this past week (</a:t>
            </a:r>
            <a:r>
              <a:rPr lang="en-US" sz="2000" b="1" dirty="0"/>
              <a:t>19-04-2020 – 25/04/2020</a:t>
            </a:r>
            <a:r>
              <a:rPr lang="en-US" sz="2000" dirty="0"/>
              <a:t>).</a:t>
            </a:r>
            <a:endParaRPr lang="LID4096" sz="2000" dirty="0"/>
          </a:p>
        </p:txBody>
      </p:sp>
    </p:spTree>
    <p:extLst>
      <p:ext uri="{BB962C8B-B14F-4D97-AF65-F5344CB8AC3E}">
        <p14:creationId xmlns:p14="http://schemas.microsoft.com/office/powerpoint/2010/main" val="139391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C3E59-EF4D-4E9D-A540-138CE2CBCAC3}"/>
              </a:ext>
            </a:extLst>
          </p:cNvPr>
          <p:cNvSpPr txBox="1"/>
          <p:nvPr/>
        </p:nvSpPr>
        <p:spPr>
          <a:xfrm flipH="1">
            <a:off x="297501" y="6265625"/>
            <a:ext cx="11579088" cy="461665"/>
          </a:xfrm>
          <a:prstGeom prst="rect">
            <a:avLst/>
          </a:prstGeom>
          <a:noFill/>
        </p:spPr>
        <p:txBody>
          <a:bodyPr wrap="square" rtlCol="0">
            <a:spAutoFit/>
          </a:bodyPr>
          <a:lstStyle/>
          <a:p>
            <a:pPr algn="ctr"/>
            <a:r>
              <a:rPr lang="en-US" sz="1200" dirty="0"/>
              <a:t>Why do we have so many registrations of people older than 100? Is this a realistic expectation or is it driven by the corona virus pandemic? Oyo, Edo and Lagos – all Western states- recorded the most registrations for the week in consideration.</a:t>
            </a:r>
            <a:endParaRPr lang="LID4096" sz="1200" dirty="0"/>
          </a:p>
        </p:txBody>
      </p:sp>
      <p:pic>
        <p:nvPicPr>
          <p:cNvPr id="4" name="Picture 3">
            <a:extLst>
              <a:ext uri="{FF2B5EF4-FFF2-40B4-BE49-F238E27FC236}">
                <a16:creationId xmlns:a16="http://schemas.microsoft.com/office/drawing/2014/main" id="{1305EF83-519B-4FD7-8312-869D8C223838}"/>
              </a:ext>
            </a:extLst>
          </p:cNvPr>
          <p:cNvPicPr>
            <a:picLocks noChangeAspect="1"/>
          </p:cNvPicPr>
          <p:nvPr/>
        </p:nvPicPr>
        <p:blipFill>
          <a:blip r:embed="rId2"/>
          <a:stretch>
            <a:fillRect/>
          </a:stretch>
        </p:blipFill>
        <p:spPr>
          <a:xfrm>
            <a:off x="55661" y="47705"/>
            <a:ext cx="12069682" cy="6217919"/>
          </a:xfrm>
          <a:prstGeom prst="rect">
            <a:avLst/>
          </a:prstGeom>
        </p:spPr>
      </p:pic>
    </p:spTree>
    <p:extLst>
      <p:ext uri="{BB962C8B-B14F-4D97-AF65-F5344CB8AC3E}">
        <p14:creationId xmlns:p14="http://schemas.microsoft.com/office/powerpoint/2010/main" val="280628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CD5700-5E63-4B64-8D93-2737CC4775CE}"/>
              </a:ext>
            </a:extLst>
          </p:cNvPr>
          <p:cNvPicPr>
            <a:picLocks noChangeAspect="1"/>
          </p:cNvPicPr>
          <p:nvPr/>
        </p:nvPicPr>
        <p:blipFill>
          <a:blip r:embed="rId2"/>
          <a:stretch>
            <a:fillRect/>
          </a:stretch>
        </p:blipFill>
        <p:spPr>
          <a:xfrm>
            <a:off x="39756" y="31806"/>
            <a:ext cx="12103553" cy="6233820"/>
          </a:xfrm>
          <a:prstGeom prst="rect">
            <a:avLst/>
          </a:prstGeom>
        </p:spPr>
      </p:pic>
      <p:sp>
        <p:nvSpPr>
          <p:cNvPr id="3" name="TextBox 2">
            <a:extLst>
              <a:ext uri="{FF2B5EF4-FFF2-40B4-BE49-F238E27FC236}">
                <a16:creationId xmlns:a16="http://schemas.microsoft.com/office/drawing/2014/main" id="{990EA043-9109-49AC-A293-8DE18FACA794}"/>
              </a:ext>
            </a:extLst>
          </p:cNvPr>
          <p:cNvSpPr txBox="1"/>
          <p:nvPr/>
        </p:nvSpPr>
        <p:spPr>
          <a:xfrm flipH="1">
            <a:off x="297501" y="6265625"/>
            <a:ext cx="11579088" cy="461665"/>
          </a:xfrm>
          <a:prstGeom prst="rect">
            <a:avLst/>
          </a:prstGeom>
          <a:noFill/>
        </p:spPr>
        <p:txBody>
          <a:bodyPr wrap="square" rtlCol="0">
            <a:spAutoFit/>
          </a:bodyPr>
          <a:lstStyle/>
          <a:p>
            <a:pPr algn="ctr"/>
            <a:r>
              <a:rPr lang="en-US" sz="1200" dirty="0"/>
              <a:t>Sunday has the lowest number of registrations which is in line with previous records. The most active time for file synchronization is between 8am – 6pm. Why are we not capturing Nationality information?</a:t>
            </a:r>
            <a:endParaRPr lang="LID4096" sz="1200" dirty="0"/>
          </a:p>
        </p:txBody>
      </p:sp>
    </p:spTree>
    <p:extLst>
      <p:ext uri="{BB962C8B-B14F-4D97-AF65-F5344CB8AC3E}">
        <p14:creationId xmlns:p14="http://schemas.microsoft.com/office/powerpoint/2010/main" val="202831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2DB30B-2667-4B6C-B35A-826FA0A534EE}"/>
              </a:ext>
            </a:extLst>
          </p:cNvPr>
          <p:cNvPicPr>
            <a:picLocks noChangeAspect="1"/>
          </p:cNvPicPr>
          <p:nvPr/>
        </p:nvPicPr>
        <p:blipFill>
          <a:blip r:embed="rId2"/>
          <a:stretch>
            <a:fillRect/>
          </a:stretch>
        </p:blipFill>
        <p:spPr>
          <a:xfrm>
            <a:off x="849540" y="-1"/>
            <a:ext cx="10492919" cy="6265625"/>
          </a:xfrm>
          <a:prstGeom prst="rect">
            <a:avLst/>
          </a:prstGeom>
        </p:spPr>
      </p:pic>
      <p:sp>
        <p:nvSpPr>
          <p:cNvPr id="4" name="TextBox 3">
            <a:extLst>
              <a:ext uri="{FF2B5EF4-FFF2-40B4-BE49-F238E27FC236}">
                <a16:creationId xmlns:a16="http://schemas.microsoft.com/office/drawing/2014/main" id="{62E8EE37-A44F-4ABE-AF20-0773F48176F5}"/>
              </a:ext>
            </a:extLst>
          </p:cNvPr>
          <p:cNvSpPr txBox="1"/>
          <p:nvPr/>
        </p:nvSpPr>
        <p:spPr>
          <a:xfrm flipH="1">
            <a:off x="297501" y="6265625"/>
            <a:ext cx="11579088" cy="646331"/>
          </a:xfrm>
          <a:prstGeom prst="rect">
            <a:avLst/>
          </a:prstGeom>
          <a:noFill/>
        </p:spPr>
        <p:txBody>
          <a:bodyPr wrap="square" rtlCol="0">
            <a:spAutoFit/>
          </a:bodyPr>
          <a:lstStyle/>
          <a:p>
            <a:pPr algn="ctr"/>
            <a:r>
              <a:rPr lang="en-US" sz="1200" dirty="0"/>
              <a:t>For the week in consideration, the registrations were all NMSI registration types, mostly occurred via HTTP transfer mode and for the most part happened online. It is too soon to identify a pattern. </a:t>
            </a:r>
            <a:br>
              <a:rPr lang="en-US" sz="1200" dirty="0"/>
            </a:br>
            <a:r>
              <a:rPr lang="en-US" sz="1200" dirty="0"/>
              <a:t>**Registration records with non-matching file synchronization dates and registration dates are classified as Abnormal Registrations **</a:t>
            </a:r>
            <a:endParaRPr lang="LID4096" sz="1200" dirty="0"/>
          </a:p>
        </p:txBody>
      </p:sp>
    </p:spTree>
    <p:extLst>
      <p:ext uri="{BB962C8B-B14F-4D97-AF65-F5344CB8AC3E}">
        <p14:creationId xmlns:p14="http://schemas.microsoft.com/office/powerpoint/2010/main" val="133298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35AD3-B8FA-45A4-9B3A-B3ED5DD80897}"/>
              </a:ext>
            </a:extLst>
          </p:cNvPr>
          <p:cNvSpPr txBox="1"/>
          <p:nvPr/>
        </p:nvSpPr>
        <p:spPr>
          <a:xfrm flipH="1">
            <a:off x="297501" y="6265625"/>
            <a:ext cx="11579088" cy="646331"/>
          </a:xfrm>
          <a:prstGeom prst="rect">
            <a:avLst/>
          </a:prstGeom>
          <a:noFill/>
        </p:spPr>
        <p:txBody>
          <a:bodyPr wrap="square" rtlCol="0">
            <a:spAutoFit/>
          </a:bodyPr>
          <a:lstStyle/>
          <a:p>
            <a:pPr algn="ctr"/>
            <a:r>
              <a:rPr lang="en-US" sz="1200" dirty="0"/>
              <a:t>Comparing the graphical representations of all the normal registrations with those of the abnormal registrations, it is apparent that abnormal registrations happen in all states. More info on this is provided on slide 10. The size of the bubbles on the chart shows the total number of registrations for that state in respect to the total number. That is why the bubble for Katsina on the left is more than that on the right despite the total on the left being higher.</a:t>
            </a:r>
            <a:endParaRPr lang="LID4096" sz="1200" dirty="0"/>
          </a:p>
        </p:txBody>
      </p:sp>
      <p:pic>
        <p:nvPicPr>
          <p:cNvPr id="5" name="Picture 4">
            <a:extLst>
              <a:ext uri="{FF2B5EF4-FFF2-40B4-BE49-F238E27FC236}">
                <a16:creationId xmlns:a16="http://schemas.microsoft.com/office/drawing/2014/main" id="{27117B89-5F50-4428-BFF3-ED8A0145E93C}"/>
              </a:ext>
            </a:extLst>
          </p:cNvPr>
          <p:cNvPicPr>
            <a:picLocks noChangeAspect="1"/>
          </p:cNvPicPr>
          <p:nvPr/>
        </p:nvPicPr>
        <p:blipFill>
          <a:blip r:embed="rId2"/>
          <a:stretch>
            <a:fillRect/>
          </a:stretch>
        </p:blipFill>
        <p:spPr>
          <a:xfrm>
            <a:off x="47708" y="39755"/>
            <a:ext cx="12085621" cy="6225870"/>
          </a:xfrm>
          <a:prstGeom prst="rect">
            <a:avLst/>
          </a:prstGeom>
        </p:spPr>
      </p:pic>
    </p:spTree>
    <p:extLst>
      <p:ext uri="{BB962C8B-B14F-4D97-AF65-F5344CB8AC3E}">
        <p14:creationId xmlns:p14="http://schemas.microsoft.com/office/powerpoint/2010/main" val="230417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AF1EB9-7E98-4EB1-B21A-C6112FBB0B28}"/>
              </a:ext>
            </a:extLst>
          </p:cNvPr>
          <p:cNvPicPr>
            <a:picLocks noChangeAspect="1"/>
          </p:cNvPicPr>
          <p:nvPr/>
        </p:nvPicPr>
        <p:blipFill>
          <a:blip r:embed="rId2"/>
          <a:stretch>
            <a:fillRect/>
          </a:stretch>
        </p:blipFill>
        <p:spPr>
          <a:xfrm>
            <a:off x="1452282" y="39755"/>
            <a:ext cx="9287435" cy="6225871"/>
          </a:xfrm>
          <a:prstGeom prst="rect">
            <a:avLst/>
          </a:prstGeom>
        </p:spPr>
      </p:pic>
    </p:spTree>
    <p:extLst>
      <p:ext uri="{BB962C8B-B14F-4D97-AF65-F5344CB8AC3E}">
        <p14:creationId xmlns:p14="http://schemas.microsoft.com/office/powerpoint/2010/main" val="403000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70F6B-241A-4FC8-A71B-67174E3C14B7}"/>
              </a:ext>
            </a:extLst>
          </p:cNvPr>
          <p:cNvPicPr>
            <a:picLocks noChangeAspect="1"/>
          </p:cNvPicPr>
          <p:nvPr/>
        </p:nvPicPr>
        <p:blipFill>
          <a:blip r:embed="rId2"/>
          <a:stretch>
            <a:fillRect/>
          </a:stretch>
        </p:blipFill>
        <p:spPr>
          <a:xfrm>
            <a:off x="1385887" y="1028700"/>
            <a:ext cx="9420225" cy="4800600"/>
          </a:xfrm>
          <a:prstGeom prst="rect">
            <a:avLst/>
          </a:prstGeom>
        </p:spPr>
      </p:pic>
      <p:sp>
        <p:nvSpPr>
          <p:cNvPr id="5" name="TextBox 4">
            <a:extLst>
              <a:ext uri="{FF2B5EF4-FFF2-40B4-BE49-F238E27FC236}">
                <a16:creationId xmlns:a16="http://schemas.microsoft.com/office/drawing/2014/main" id="{4E06EE5A-5CA0-4956-B18A-926C39408873}"/>
              </a:ext>
            </a:extLst>
          </p:cNvPr>
          <p:cNvSpPr txBox="1"/>
          <p:nvPr/>
        </p:nvSpPr>
        <p:spPr>
          <a:xfrm flipH="1">
            <a:off x="306455" y="5891914"/>
            <a:ext cx="11579088" cy="646331"/>
          </a:xfrm>
          <a:prstGeom prst="rect">
            <a:avLst/>
          </a:prstGeom>
          <a:noFill/>
        </p:spPr>
        <p:txBody>
          <a:bodyPr wrap="square" rtlCol="0">
            <a:spAutoFit/>
          </a:bodyPr>
          <a:lstStyle/>
          <a:p>
            <a:pPr algn="ctr"/>
            <a:r>
              <a:rPr lang="en-US" sz="1200" dirty="0"/>
              <a:t>This chart shows the predicted number of registrations expected for the week based on the weekly averages of the registrations we have processed so far. </a:t>
            </a:r>
          </a:p>
          <a:p>
            <a:pPr algn="ctr"/>
            <a:r>
              <a:rPr lang="en-US" sz="1200" dirty="0"/>
              <a:t>There are three color ranges: red, yellow and green. Red is the unacceptable range, Yellow is the manageable range while Green is the desired range. </a:t>
            </a:r>
          </a:p>
          <a:p>
            <a:pPr algn="ctr"/>
            <a:r>
              <a:rPr lang="en-US" sz="1200" dirty="0"/>
              <a:t>This report says that we expect to hit 223k registrations by the end of the week but we are currently at 64k.</a:t>
            </a:r>
            <a:endParaRPr lang="LID4096" sz="1200" dirty="0"/>
          </a:p>
        </p:txBody>
      </p:sp>
    </p:spTree>
    <p:extLst>
      <p:ext uri="{BB962C8B-B14F-4D97-AF65-F5344CB8AC3E}">
        <p14:creationId xmlns:p14="http://schemas.microsoft.com/office/powerpoint/2010/main" val="228935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5A18D1F4-F082-4F06-947A-0128CB1468E2}"/>
              </a:ext>
            </a:extLst>
          </p:cNvPr>
          <p:cNvGraphicFramePr>
            <a:graphicFrameLocks noGrp="1"/>
          </p:cNvGraphicFramePr>
          <p:nvPr>
            <p:extLst>
              <p:ext uri="{D42A27DB-BD31-4B8C-83A1-F6EECF244321}">
                <p14:modId xmlns:p14="http://schemas.microsoft.com/office/powerpoint/2010/main" val="2580950999"/>
              </p:ext>
            </p:extLst>
          </p:nvPr>
        </p:nvGraphicFramePr>
        <p:xfrm>
          <a:off x="548640" y="880807"/>
          <a:ext cx="11084120" cy="1439428"/>
        </p:xfrm>
        <a:graphic>
          <a:graphicData uri="http://schemas.openxmlformats.org/drawingml/2006/table">
            <a:tbl>
              <a:tblPr firstRow="1" bandRow="1">
                <a:tableStyleId>{5C22544A-7EE6-4342-B048-85BDC9FD1C3A}</a:tableStyleId>
              </a:tblPr>
              <a:tblGrid>
                <a:gridCol w="2186609">
                  <a:extLst>
                    <a:ext uri="{9D8B030D-6E8A-4147-A177-3AD203B41FA5}">
                      <a16:colId xmlns:a16="http://schemas.microsoft.com/office/drawing/2014/main" val="328296877"/>
                    </a:ext>
                  </a:extLst>
                </a:gridCol>
                <a:gridCol w="1796994">
                  <a:extLst>
                    <a:ext uri="{9D8B030D-6E8A-4147-A177-3AD203B41FA5}">
                      <a16:colId xmlns:a16="http://schemas.microsoft.com/office/drawing/2014/main" val="1468495498"/>
                    </a:ext>
                  </a:extLst>
                </a:gridCol>
                <a:gridCol w="2544418">
                  <a:extLst>
                    <a:ext uri="{9D8B030D-6E8A-4147-A177-3AD203B41FA5}">
                      <a16:colId xmlns:a16="http://schemas.microsoft.com/office/drawing/2014/main" val="1753030171"/>
                    </a:ext>
                  </a:extLst>
                </a:gridCol>
                <a:gridCol w="2631882">
                  <a:extLst>
                    <a:ext uri="{9D8B030D-6E8A-4147-A177-3AD203B41FA5}">
                      <a16:colId xmlns:a16="http://schemas.microsoft.com/office/drawing/2014/main" val="1041981670"/>
                    </a:ext>
                  </a:extLst>
                </a:gridCol>
                <a:gridCol w="1924217">
                  <a:extLst>
                    <a:ext uri="{9D8B030D-6E8A-4147-A177-3AD203B41FA5}">
                      <a16:colId xmlns:a16="http://schemas.microsoft.com/office/drawing/2014/main" val="1741366484"/>
                    </a:ext>
                  </a:extLst>
                </a:gridCol>
              </a:tblGrid>
              <a:tr h="550428">
                <a:tc>
                  <a:txBody>
                    <a:bodyPr/>
                    <a:lstStyle/>
                    <a:p>
                      <a:r>
                        <a:rPr lang="en-US" sz="1400" dirty="0"/>
                        <a:t>Nature of Registration</a:t>
                      </a:r>
                      <a:endParaRPr lang="LID4096" sz="1400" dirty="0"/>
                    </a:p>
                  </a:txBody>
                  <a:tcPr/>
                </a:tc>
                <a:tc>
                  <a:txBody>
                    <a:bodyPr/>
                    <a:lstStyle/>
                    <a:p>
                      <a:r>
                        <a:rPr lang="en-US" sz="1400" dirty="0"/>
                        <a:t>Total Registrations</a:t>
                      </a:r>
                      <a:endParaRPr lang="LID4096" sz="1400" dirty="0"/>
                    </a:p>
                  </a:txBody>
                  <a:tcPr/>
                </a:tc>
                <a:tc>
                  <a:txBody>
                    <a:bodyPr/>
                    <a:lstStyle/>
                    <a:p>
                      <a:r>
                        <a:rPr lang="en-US" sz="1400" dirty="0"/>
                        <a:t>Capture2Sync Time</a:t>
                      </a:r>
                      <a:endParaRPr lang="LID4096" sz="1400" dirty="0"/>
                    </a:p>
                  </a:txBody>
                  <a:tcPr/>
                </a:tc>
                <a:tc>
                  <a:txBody>
                    <a:bodyPr/>
                    <a:lstStyle/>
                    <a:p>
                      <a:r>
                        <a:rPr lang="en-US" sz="1400" dirty="0"/>
                        <a:t>Capture2Mcentric Time</a:t>
                      </a:r>
                      <a:endParaRPr lang="LID4096" sz="1400" dirty="0"/>
                    </a:p>
                  </a:txBody>
                  <a:tcPr/>
                </a:tc>
                <a:tc>
                  <a:txBody>
                    <a:bodyPr/>
                    <a:lstStyle/>
                    <a:p>
                      <a:r>
                        <a:rPr lang="en-US" sz="1400" dirty="0"/>
                        <a:t>Sync2Backend Time</a:t>
                      </a:r>
                      <a:endParaRPr lang="LID4096" sz="1400" dirty="0"/>
                    </a:p>
                  </a:txBody>
                  <a:tcPr/>
                </a:tc>
                <a:extLst>
                  <a:ext uri="{0D108BD9-81ED-4DB2-BD59-A6C34878D82A}">
                    <a16:rowId xmlns:a16="http://schemas.microsoft.com/office/drawing/2014/main" val="3810154132"/>
                  </a:ext>
                </a:extLst>
              </a:tr>
              <a:tr h="370840">
                <a:tc>
                  <a:txBody>
                    <a:bodyPr/>
                    <a:lstStyle/>
                    <a:p>
                      <a:r>
                        <a:rPr lang="en-US" sz="1400" dirty="0"/>
                        <a:t>Abnormal </a:t>
                      </a:r>
                      <a:endParaRPr lang="LID4096" sz="1400" dirty="0"/>
                    </a:p>
                  </a:txBody>
                  <a:tcPr/>
                </a:tc>
                <a:tc>
                  <a:txBody>
                    <a:bodyPr/>
                    <a:lstStyle/>
                    <a:p>
                      <a:r>
                        <a:rPr lang="en-US" sz="1400" dirty="0"/>
                        <a:t>20,308</a:t>
                      </a:r>
                      <a:endParaRPr lang="LID4096" sz="1400" dirty="0"/>
                    </a:p>
                  </a:txBody>
                  <a:tcPr/>
                </a:tc>
                <a:tc>
                  <a:txBody>
                    <a:bodyPr/>
                    <a:lstStyle/>
                    <a:p>
                      <a:r>
                        <a:rPr lang="en-US" sz="1400" dirty="0"/>
                        <a:t>93 days, 10minutes &amp; 39 seconds</a:t>
                      </a:r>
                      <a:endParaRPr lang="LID4096" sz="1400" dirty="0"/>
                    </a:p>
                  </a:txBody>
                  <a:tcPr/>
                </a:tc>
                <a:tc>
                  <a:txBody>
                    <a:bodyPr/>
                    <a:lstStyle/>
                    <a:p>
                      <a:r>
                        <a:rPr lang="en-US" sz="1400" dirty="0"/>
                        <a:t>93 days, 14 minutes &amp; 1 second</a:t>
                      </a:r>
                      <a:endParaRPr lang="LID4096" sz="1400" dirty="0"/>
                    </a:p>
                  </a:txBody>
                  <a:tcPr/>
                </a:tc>
                <a:tc>
                  <a:txBody>
                    <a:bodyPr/>
                    <a:lstStyle/>
                    <a:p>
                      <a:r>
                        <a:rPr lang="en-US" sz="1400" dirty="0"/>
                        <a:t>9 seconds</a:t>
                      </a:r>
                      <a:endParaRPr lang="LID4096" sz="1400" dirty="0"/>
                    </a:p>
                  </a:txBody>
                  <a:tcPr/>
                </a:tc>
                <a:extLst>
                  <a:ext uri="{0D108BD9-81ED-4DB2-BD59-A6C34878D82A}">
                    <a16:rowId xmlns:a16="http://schemas.microsoft.com/office/drawing/2014/main" val="512850392"/>
                  </a:ext>
                </a:extLst>
              </a:tr>
              <a:tr h="370840">
                <a:tc>
                  <a:txBody>
                    <a:bodyPr/>
                    <a:lstStyle/>
                    <a:p>
                      <a:r>
                        <a:rPr lang="en-US" sz="1400" dirty="0"/>
                        <a:t>Normal</a:t>
                      </a:r>
                      <a:endParaRPr lang="LID4096" sz="1400" dirty="0"/>
                    </a:p>
                  </a:txBody>
                  <a:tcPr/>
                </a:tc>
                <a:tc>
                  <a:txBody>
                    <a:bodyPr/>
                    <a:lstStyle/>
                    <a:p>
                      <a:r>
                        <a:rPr lang="en-US" sz="1400" dirty="0"/>
                        <a:t>201,094</a:t>
                      </a:r>
                      <a:endParaRPr lang="LID4096" sz="1400" dirty="0"/>
                    </a:p>
                  </a:txBody>
                  <a:tcPr/>
                </a:tc>
                <a:tc>
                  <a:txBody>
                    <a:bodyPr/>
                    <a:lstStyle/>
                    <a:p>
                      <a:r>
                        <a:rPr lang="en-US" sz="1400" dirty="0"/>
                        <a:t>31 minutes &amp; 54 seconds</a:t>
                      </a:r>
                      <a:endParaRPr lang="LID4096" sz="1400" dirty="0"/>
                    </a:p>
                  </a:txBody>
                  <a:tcPr/>
                </a:tc>
                <a:tc>
                  <a:txBody>
                    <a:bodyPr/>
                    <a:lstStyle/>
                    <a:p>
                      <a:r>
                        <a:rPr lang="en-US" sz="1400" dirty="0"/>
                        <a:t>41minutes &amp; 57 seconds</a:t>
                      </a:r>
                      <a:endParaRPr lang="LID4096" sz="1400" dirty="0"/>
                    </a:p>
                  </a:txBody>
                  <a:tcPr/>
                </a:tc>
                <a:tc>
                  <a:txBody>
                    <a:bodyPr/>
                    <a:lstStyle/>
                    <a:p>
                      <a:r>
                        <a:rPr lang="en-US" sz="1400" dirty="0"/>
                        <a:t>8 seconds</a:t>
                      </a:r>
                      <a:endParaRPr lang="LID4096" sz="1400" dirty="0"/>
                    </a:p>
                  </a:txBody>
                  <a:tcPr/>
                </a:tc>
                <a:extLst>
                  <a:ext uri="{0D108BD9-81ED-4DB2-BD59-A6C34878D82A}">
                    <a16:rowId xmlns:a16="http://schemas.microsoft.com/office/drawing/2014/main" val="1683269922"/>
                  </a:ext>
                </a:extLst>
              </a:tr>
            </a:tbl>
          </a:graphicData>
        </a:graphic>
      </p:graphicFrame>
      <p:sp>
        <p:nvSpPr>
          <p:cNvPr id="5" name="TextBox 4">
            <a:extLst>
              <a:ext uri="{FF2B5EF4-FFF2-40B4-BE49-F238E27FC236}">
                <a16:creationId xmlns:a16="http://schemas.microsoft.com/office/drawing/2014/main" id="{5461E2CB-AEB2-473E-A357-AF8B89983B77}"/>
              </a:ext>
            </a:extLst>
          </p:cNvPr>
          <p:cNvSpPr txBox="1"/>
          <p:nvPr/>
        </p:nvSpPr>
        <p:spPr>
          <a:xfrm flipH="1">
            <a:off x="293205" y="4430375"/>
            <a:ext cx="11579088" cy="461665"/>
          </a:xfrm>
          <a:prstGeom prst="rect">
            <a:avLst/>
          </a:prstGeom>
          <a:noFill/>
        </p:spPr>
        <p:txBody>
          <a:bodyPr wrap="square" rtlCol="0">
            <a:spAutoFit/>
          </a:bodyPr>
          <a:lstStyle/>
          <a:p>
            <a:pPr algn="ctr"/>
            <a:r>
              <a:rPr lang="en-US" sz="1200" dirty="0"/>
              <a:t>It might interest you to know that from Sunday (19</a:t>
            </a:r>
            <a:r>
              <a:rPr lang="en-US" sz="1200" baseline="30000" dirty="0"/>
              <a:t>th</a:t>
            </a:r>
            <a:r>
              <a:rPr lang="en-US" sz="1200" dirty="0"/>
              <a:t> ) till Wednesday (22</a:t>
            </a:r>
            <a:r>
              <a:rPr lang="en-US" sz="1200" baseline="30000" dirty="0"/>
              <a:t>nd</a:t>
            </a:r>
            <a:r>
              <a:rPr lang="en-US" sz="1200" dirty="0"/>
              <a:t>), the average sync2BackendTime was less than a second for both Abnormal and Normal registrations. This number started to increase significantly from Thursday between the range of 18seconds – 22seconds.</a:t>
            </a:r>
          </a:p>
        </p:txBody>
      </p:sp>
      <p:graphicFrame>
        <p:nvGraphicFramePr>
          <p:cNvPr id="2" name="Table 3">
            <a:extLst>
              <a:ext uri="{FF2B5EF4-FFF2-40B4-BE49-F238E27FC236}">
                <a16:creationId xmlns:a16="http://schemas.microsoft.com/office/drawing/2014/main" id="{D87AB161-A623-4851-99E7-0F7A64D6B325}"/>
              </a:ext>
            </a:extLst>
          </p:cNvPr>
          <p:cNvGraphicFramePr>
            <a:graphicFrameLocks noGrp="1"/>
          </p:cNvGraphicFramePr>
          <p:nvPr>
            <p:extLst>
              <p:ext uri="{D42A27DB-BD31-4B8C-83A1-F6EECF244321}">
                <p14:modId xmlns:p14="http://schemas.microsoft.com/office/powerpoint/2010/main" val="2890922242"/>
              </p:ext>
            </p:extLst>
          </p:nvPr>
        </p:nvGraphicFramePr>
        <p:xfrm>
          <a:off x="548639" y="2715443"/>
          <a:ext cx="9159902" cy="1407160"/>
        </p:xfrm>
        <a:graphic>
          <a:graphicData uri="http://schemas.openxmlformats.org/drawingml/2006/table">
            <a:tbl>
              <a:tblPr firstRow="1" bandRow="1">
                <a:tableStyleId>{5C22544A-7EE6-4342-B048-85BDC9FD1C3A}</a:tableStyleId>
              </a:tblPr>
              <a:tblGrid>
                <a:gridCol w="2170707">
                  <a:extLst>
                    <a:ext uri="{9D8B030D-6E8A-4147-A177-3AD203B41FA5}">
                      <a16:colId xmlns:a16="http://schemas.microsoft.com/office/drawing/2014/main" val="3802701802"/>
                    </a:ext>
                  </a:extLst>
                </a:gridCol>
                <a:gridCol w="1812897">
                  <a:extLst>
                    <a:ext uri="{9D8B030D-6E8A-4147-A177-3AD203B41FA5}">
                      <a16:colId xmlns:a16="http://schemas.microsoft.com/office/drawing/2014/main" val="514125311"/>
                    </a:ext>
                  </a:extLst>
                </a:gridCol>
                <a:gridCol w="2544418">
                  <a:extLst>
                    <a:ext uri="{9D8B030D-6E8A-4147-A177-3AD203B41FA5}">
                      <a16:colId xmlns:a16="http://schemas.microsoft.com/office/drawing/2014/main" val="211606095"/>
                    </a:ext>
                  </a:extLst>
                </a:gridCol>
                <a:gridCol w="2631880">
                  <a:extLst>
                    <a:ext uri="{9D8B030D-6E8A-4147-A177-3AD203B41FA5}">
                      <a16:colId xmlns:a16="http://schemas.microsoft.com/office/drawing/2014/main" val="36092034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Nature of Registration</a:t>
                      </a:r>
                      <a:endParaRPr lang="LID4096" sz="1400" dirty="0"/>
                    </a:p>
                    <a:p>
                      <a:endParaRPr lang="LID4096"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Total Registrations</a:t>
                      </a:r>
                      <a:endParaRPr lang="LID4096" sz="1400" dirty="0"/>
                    </a:p>
                    <a:p>
                      <a:endParaRPr lang="LID4096" sz="1400" dirty="0"/>
                    </a:p>
                  </a:txBody>
                  <a:tcPr/>
                </a:tc>
                <a:tc>
                  <a:txBody>
                    <a:bodyPr/>
                    <a:lstStyle/>
                    <a:p>
                      <a:r>
                        <a:rPr lang="en-US" sz="1400" dirty="0"/>
                        <a:t>Backend2Mcentric Time</a:t>
                      </a:r>
                      <a:endParaRPr lang="LID4096" sz="1400" dirty="0"/>
                    </a:p>
                  </a:txBody>
                  <a:tcPr/>
                </a:tc>
                <a:tc>
                  <a:txBody>
                    <a:bodyPr/>
                    <a:lstStyle/>
                    <a:p>
                      <a:r>
                        <a:rPr lang="en-US" sz="1400" dirty="0"/>
                        <a:t>Capture2Backend Time</a:t>
                      </a:r>
                      <a:endParaRPr lang="LID4096" sz="1400" dirty="0"/>
                    </a:p>
                  </a:txBody>
                  <a:tcPr/>
                </a:tc>
                <a:extLst>
                  <a:ext uri="{0D108BD9-81ED-4DB2-BD59-A6C34878D82A}">
                    <a16:rowId xmlns:a16="http://schemas.microsoft.com/office/drawing/2014/main" val="379247274"/>
                  </a:ext>
                </a:extLst>
              </a:tr>
              <a:tr h="370840">
                <a:tc>
                  <a:txBody>
                    <a:bodyPr/>
                    <a:lstStyle/>
                    <a:p>
                      <a:r>
                        <a:rPr lang="en-US" sz="1400" dirty="0"/>
                        <a:t>Abnormal</a:t>
                      </a:r>
                      <a:endParaRPr lang="LID4096" sz="1400" dirty="0"/>
                    </a:p>
                  </a:txBody>
                  <a:tcPr/>
                </a:tc>
                <a:tc>
                  <a:txBody>
                    <a:bodyPr/>
                    <a:lstStyle/>
                    <a:p>
                      <a:r>
                        <a:rPr lang="en-US" sz="1400" dirty="0"/>
                        <a:t>20,308</a:t>
                      </a:r>
                      <a:endParaRPr lang="LID4096" sz="1400" dirty="0"/>
                    </a:p>
                  </a:txBody>
                  <a:tcPr/>
                </a:tc>
                <a:tc>
                  <a:txBody>
                    <a:bodyPr/>
                    <a:lstStyle/>
                    <a:p>
                      <a:r>
                        <a:rPr lang="en-US" sz="1400" dirty="0"/>
                        <a:t>3 minutes &amp; 13 seconds</a:t>
                      </a:r>
                      <a:endParaRPr lang="LID4096" sz="1400" dirty="0"/>
                    </a:p>
                  </a:txBody>
                  <a:tcPr/>
                </a:tc>
                <a:tc>
                  <a:txBody>
                    <a:bodyPr/>
                    <a:lstStyle/>
                    <a:p>
                      <a:r>
                        <a:rPr lang="en-US" sz="1400" dirty="0"/>
                        <a:t>93 days, 10 minutes &amp; 48 seconds</a:t>
                      </a:r>
                      <a:endParaRPr lang="LID4096" sz="1400" dirty="0"/>
                    </a:p>
                  </a:txBody>
                  <a:tcPr/>
                </a:tc>
                <a:extLst>
                  <a:ext uri="{0D108BD9-81ED-4DB2-BD59-A6C34878D82A}">
                    <a16:rowId xmlns:a16="http://schemas.microsoft.com/office/drawing/2014/main" val="3574213975"/>
                  </a:ext>
                </a:extLst>
              </a:tr>
              <a:tr h="370840">
                <a:tc>
                  <a:txBody>
                    <a:bodyPr/>
                    <a:lstStyle/>
                    <a:p>
                      <a:r>
                        <a:rPr lang="en-US" sz="1400" dirty="0"/>
                        <a:t>Normal</a:t>
                      </a:r>
                      <a:endParaRPr lang="LID4096" sz="1400" dirty="0"/>
                    </a:p>
                  </a:txBody>
                  <a:tcPr/>
                </a:tc>
                <a:tc>
                  <a:txBody>
                    <a:bodyPr/>
                    <a:lstStyle/>
                    <a:p>
                      <a:r>
                        <a:rPr lang="en-US" sz="1400" dirty="0"/>
                        <a:t>201,094</a:t>
                      </a:r>
                      <a:endParaRPr lang="LID4096" sz="1400" dirty="0"/>
                    </a:p>
                  </a:txBody>
                  <a:tcPr/>
                </a:tc>
                <a:tc>
                  <a:txBody>
                    <a:bodyPr/>
                    <a:lstStyle/>
                    <a:p>
                      <a:r>
                        <a:rPr lang="en-US" sz="1400" dirty="0"/>
                        <a:t>11 minutes &amp; 24 seconds</a:t>
                      </a:r>
                      <a:endParaRPr lang="LID4096" sz="1400" dirty="0"/>
                    </a:p>
                  </a:txBody>
                  <a:tcPr/>
                </a:tc>
                <a:tc>
                  <a:txBody>
                    <a:bodyPr/>
                    <a:lstStyle/>
                    <a:p>
                      <a:r>
                        <a:rPr lang="en-US" sz="1400" dirty="0"/>
                        <a:t>32 mins &amp; 3 seconds</a:t>
                      </a:r>
                      <a:endParaRPr lang="LID4096" sz="1400" dirty="0"/>
                    </a:p>
                  </a:txBody>
                  <a:tcPr/>
                </a:tc>
                <a:extLst>
                  <a:ext uri="{0D108BD9-81ED-4DB2-BD59-A6C34878D82A}">
                    <a16:rowId xmlns:a16="http://schemas.microsoft.com/office/drawing/2014/main" val="2211696216"/>
                  </a:ext>
                </a:extLst>
              </a:tr>
            </a:tbl>
          </a:graphicData>
        </a:graphic>
      </p:graphicFrame>
      <p:sp>
        <p:nvSpPr>
          <p:cNvPr id="6" name="TextBox 5">
            <a:extLst>
              <a:ext uri="{FF2B5EF4-FFF2-40B4-BE49-F238E27FC236}">
                <a16:creationId xmlns:a16="http://schemas.microsoft.com/office/drawing/2014/main" id="{CC681EAB-6525-4921-945E-5A5C668E8F14}"/>
              </a:ext>
            </a:extLst>
          </p:cNvPr>
          <p:cNvSpPr txBox="1"/>
          <p:nvPr/>
        </p:nvSpPr>
        <p:spPr>
          <a:xfrm>
            <a:off x="1105231" y="5168347"/>
            <a:ext cx="9939131" cy="1600438"/>
          </a:xfrm>
          <a:prstGeom prst="rect">
            <a:avLst/>
          </a:prstGeom>
          <a:noFill/>
        </p:spPr>
        <p:txBody>
          <a:bodyPr wrap="square" rtlCol="0">
            <a:spAutoFit/>
          </a:bodyPr>
          <a:lstStyle/>
          <a:p>
            <a:pPr lvl="0" algn="ctr"/>
            <a:r>
              <a:rPr lang="en-US" sz="1400" b="1" dirty="0">
                <a:solidFill>
                  <a:prstClr val="black"/>
                </a:solidFill>
              </a:rPr>
              <a:t>Metrics Explanation</a:t>
            </a:r>
          </a:p>
          <a:p>
            <a:pPr marL="228600" lvl="0" indent="-228600">
              <a:buFont typeface="Arial" panose="020B0604020202020204" pitchFamily="34" charset="0"/>
              <a:buChar char="•"/>
            </a:pPr>
            <a:r>
              <a:rPr lang="en-US" sz="1200" b="1" dirty="0">
                <a:solidFill>
                  <a:prstClr val="black"/>
                </a:solidFill>
              </a:rPr>
              <a:t>Capture2Sync: </a:t>
            </a:r>
            <a:r>
              <a:rPr lang="en-US" sz="1200" dirty="0">
                <a:solidFill>
                  <a:prstClr val="black"/>
                </a:solidFill>
              </a:rPr>
              <a:t>Time it takes for SIM registration to move from client device to the SFTP Server/Sync Processor server.</a:t>
            </a:r>
          </a:p>
          <a:p>
            <a:pPr marL="228600" lvl="0" indent="-228600">
              <a:buFont typeface="Arial" panose="020B0604020202020204" pitchFamily="34" charset="0"/>
              <a:buChar char="•"/>
            </a:pPr>
            <a:r>
              <a:rPr lang="en-US" sz="1200" b="1" dirty="0">
                <a:solidFill>
                  <a:prstClr val="black"/>
                </a:solidFill>
              </a:rPr>
              <a:t>Capture2Mcentric: </a:t>
            </a:r>
            <a:r>
              <a:rPr lang="en-US" sz="1200" dirty="0">
                <a:solidFill>
                  <a:prstClr val="black"/>
                </a:solidFill>
              </a:rPr>
              <a:t>Time it takes for SIM registration to move from a client device to the SFTP Server, be processed into the database and then pushed to the </a:t>
            </a:r>
            <a:r>
              <a:rPr lang="en-US" sz="1200" dirty="0" err="1">
                <a:solidFill>
                  <a:prstClr val="black"/>
                </a:solidFill>
              </a:rPr>
              <a:t>MCentric</a:t>
            </a:r>
            <a:r>
              <a:rPr lang="en-US" sz="1200" dirty="0">
                <a:solidFill>
                  <a:prstClr val="black"/>
                </a:solidFill>
              </a:rPr>
              <a:t> server.</a:t>
            </a:r>
            <a:endParaRPr lang="LID4096" sz="1200" dirty="0">
              <a:solidFill>
                <a:prstClr val="black"/>
              </a:solidFill>
            </a:endParaRPr>
          </a:p>
          <a:p>
            <a:pPr marL="228600" lvl="0" indent="-228600">
              <a:buFont typeface="Arial" panose="020B0604020202020204" pitchFamily="34" charset="0"/>
              <a:buChar char="•"/>
            </a:pPr>
            <a:r>
              <a:rPr lang="en-US" sz="1200" b="1" dirty="0">
                <a:solidFill>
                  <a:prstClr val="black"/>
                </a:solidFill>
              </a:rPr>
              <a:t>Sync2Backend: </a:t>
            </a:r>
            <a:r>
              <a:rPr lang="en-US" sz="1200" dirty="0">
                <a:solidFill>
                  <a:prstClr val="black"/>
                </a:solidFill>
              </a:rPr>
              <a:t>Time it takes for BFP or Sync Processor to process a registration from the SFTP server into the database.</a:t>
            </a:r>
          </a:p>
          <a:p>
            <a:pPr marL="228600" lvl="0" indent="-228600">
              <a:buFont typeface="Arial" panose="020B0604020202020204" pitchFamily="34" charset="0"/>
              <a:buChar char="•"/>
            </a:pPr>
            <a:r>
              <a:rPr lang="en-US" sz="1200" b="1" dirty="0">
                <a:solidFill>
                  <a:prstClr val="black"/>
                </a:solidFill>
              </a:rPr>
              <a:t>Backend2Mcentric: </a:t>
            </a:r>
            <a:r>
              <a:rPr lang="en-US" sz="1200" dirty="0">
                <a:solidFill>
                  <a:prstClr val="black"/>
                </a:solidFill>
              </a:rPr>
              <a:t>Time it takes for registration to be pushed from our database to the </a:t>
            </a:r>
            <a:r>
              <a:rPr lang="en-US" sz="1200" dirty="0" err="1">
                <a:solidFill>
                  <a:prstClr val="black"/>
                </a:solidFill>
              </a:rPr>
              <a:t>MCentric</a:t>
            </a:r>
            <a:r>
              <a:rPr lang="en-US" sz="1200" dirty="0">
                <a:solidFill>
                  <a:prstClr val="black"/>
                </a:solidFill>
              </a:rPr>
              <a:t> server.</a:t>
            </a:r>
          </a:p>
          <a:p>
            <a:pPr marL="228600" lvl="0" indent="-228600">
              <a:buFont typeface="Arial" panose="020B0604020202020204" pitchFamily="34" charset="0"/>
              <a:buChar char="•"/>
            </a:pPr>
            <a:r>
              <a:rPr lang="en-US" sz="1200" b="1" dirty="0">
                <a:solidFill>
                  <a:prstClr val="black"/>
                </a:solidFill>
              </a:rPr>
              <a:t>Capture2Backend: </a:t>
            </a:r>
            <a:r>
              <a:rPr lang="en-US" sz="1200" dirty="0">
                <a:solidFill>
                  <a:prstClr val="black"/>
                </a:solidFill>
              </a:rPr>
              <a:t>Time it takes for SIM registration to move from a client device to the SFTP Server and be processed into the database.</a:t>
            </a:r>
          </a:p>
        </p:txBody>
      </p:sp>
      <p:sp>
        <p:nvSpPr>
          <p:cNvPr id="7" name="TextBox 6">
            <a:extLst>
              <a:ext uri="{FF2B5EF4-FFF2-40B4-BE49-F238E27FC236}">
                <a16:creationId xmlns:a16="http://schemas.microsoft.com/office/drawing/2014/main" id="{BB46880F-8FA2-4583-8C97-9883889B3C46}"/>
              </a:ext>
            </a:extLst>
          </p:cNvPr>
          <p:cNvSpPr txBox="1"/>
          <p:nvPr/>
        </p:nvSpPr>
        <p:spPr>
          <a:xfrm>
            <a:off x="2858493" y="302067"/>
            <a:ext cx="6432605" cy="369332"/>
          </a:xfrm>
          <a:prstGeom prst="rect">
            <a:avLst/>
          </a:prstGeom>
          <a:noFill/>
        </p:spPr>
        <p:txBody>
          <a:bodyPr wrap="square" rtlCol="0">
            <a:spAutoFit/>
          </a:bodyPr>
          <a:lstStyle/>
          <a:p>
            <a:pPr algn="ctr"/>
            <a:r>
              <a:rPr lang="en-US" dirty="0"/>
              <a:t>IMPORTANT METRICS</a:t>
            </a:r>
            <a:endParaRPr lang="LID4096" dirty="0"/>
          </a:p>
        </p:txBody>
      </p:sp>
    </p:spTree>
    <p:extLst>
      <p:ext uri="{BB962C8B-B14F-4D97-AF65-F5344CB8AC3E}">
        <p14:creationId xmlns:p14="http://schemas.microsoft.com/office/powerpoint/2010/main" val="2177145621"/>
      </p:ext>
    </p:extLst>
  </p:cSld>
  <p:clrMapOvr>
    <a:masterClrMapping/>
  </p:clrMapOvr>
</p:sld>
</file>

<file path=ppt/theme/theme1.xml><?xml version="1.0" encoding="utf-8"?>
<a:theme xmlns:a="http://schemas.openxmlformats.org/drawingml/2006/main" name="AccentBoxVTI">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369</TotalTime>
  <Words>726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Wingdings</vt:lpstr>
      <vt:lpstr>AccentBoxVTI</vt:lpstr>
      <vt:lpstr>GLOBACOM SIM-REG ACTIVITY REPORT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Globacom Sim-Reg Activity Report</dc:title>
  <dc:creator>Jacinta Ejiofor</dc:creator>
  <cp:lastModifiedBy>Jacinta Ejiofor</cp:lastModifiedBy>
  <cp:revision>28</cp:revision>
  <dcterms:created xsi:type="dcterms:W3CDTF">2020-04-28T11:30:07Z</dcterms:created>
  <dcterms:modified xsi:type="dcterms:W3CDTF">2020-04-29T09:34:47Z</dcterms:modified>
</cp:coreProperties>
</file>