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9" r:id="rId4"/>
    <p:sldId id="258" r:id="rId5"/>
    <p:sldId id="290" r:id="rId6"/>
    <p:sldId id="291" r:id="rId7"/>
    <p:sldId id="293" r:id="rId8"/>
    <p:sldId id="259" r:id="rId9"/>
    <p:sldId id="294" r:id="rId10"/>
    <p:sldId id="260" r:id="rId11"/>
    <p:sldId id="295" r:id="rId12"/>
    <p:sldId id="296" r:id="rId13"/>
    <p:sldId id="297" r:id="rId14"/>
    <p:sldId id="298" r:id="rId15"/>
    <p:sldId id="272" r:id="rId16"/>
    <p:sldId id="299" r:id="rId17"/>
    <p:sldId id="261" r:id="rId18"/>
    <p:sldId id="273" r:id="rId19"/>
    <p:sldId id="274" r:id="rId20"/>
    <p:sldId id="300" r:id="rId21"/>
    <p:sldId id="276" r:id="rId22"/>
    <p:sldId id="277" r:id="rId23"/>
    <p:sldId id="284" r:id="rId24"/>
    <p:sldId id="275" r:id="rId25"/>
    <p:sldId id="278" r:id="rId26"/>
    <p:sldId id="302" r:id="rId27"/>
    <p:sldId id="282" r:id="rId28"/>
    <p:sldId id="301" r:id="rId29"/>
    <p:sldId id="279" r:id="rId30"/>
    <p:sldId id="285" r:id="rId31"/>
    <p:sldId id="286" r:id="rId32"/>
    <p:sldId id="262" r:id="rId33"/>
    <p:sldId id="287" r:id="rId34"/>
    <p:sldId id="288" r:id="rId35"/>
    <p:sldId id="26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A79D"/>
    <a:srgbClr val="333F50"/>
    <a:srgbClr val="2D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1741" autoAdjust="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67C4-318F-47F7-AFEE-96FF368007C2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5B2-4BAE-4702-9D67-798C33AF63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程序自动生成是人工智能领域最具挑战性的任务，也是人类梦寐以求的最高理想。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海量数据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深度学习</a:t>
            </a:r>
            <a:r>
              <a:rPr lang="zh-CN" altLang="en-US" dirty="0" smtClean="0"/>
              <a:t>、计算能力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程序自动生成成为可能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5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2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将数组中的每个元素与基准值（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，通常是数组的首个值，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）比较，数组中比基准值小的放在基准值的左边，形成左部；大的放在右边，形成右部；接下来将左部和右部分别递归地执行上面的过程：选基准值，小的放在左边，大的放在右边。。。直到排序结束。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605B2-4BAE-4702-9D67-798C33AF63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1C3F-E544-4F16-A9FB-0CBB471A51E8}" type="datetimeFigureOut">
              <a:rPr lang="zh-CN" altLang="en-US" smtClean="0"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4973-0C59-4E86-AF3B-7F4BC17B4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8697" y="5364819"/>
            <a:ext cx="2514600" cy="1285763"/>
          </a:xfrm>
        </p:spPr>
        <p:txBody>
          <a:bodyPr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报告人：刘芳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老师：李双庆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校外指导老师：李戈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2762"/>
              </p:ext>
            </p:extLst>
          </p:nvPr>
        </p:nvGraphicFramePr>
        <p:xfrm>
          <a:off x="5220303" y="3755043"/>
          <a:ext cx="1392037" cy="142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BMP 图像" r:id="rId3" imgW="2400635" imgH="2476190" progId="Paint.Picture">
                  <p:embed/>
                </p:oleObj>
              </mc:Choice>
              <mc:Fallback>
                <p:oleObj name="BMP 图像" r:id="rId3" imgW="2400635" imgH="247619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303" y="3755043"/>
                        <a:ext cx="1392037" cy="1425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82715" y="2791168"/>
            <a:ext cx="6426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Automatic Program Generation Based on RNN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2234020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0847695" y="2256598"/>
            <a:ext cx="1335996" cy="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1483056" y="1900899"/>
            <a:ext cx="9503391" cy="666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的程序自动生成方法的设计与实现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5439955" y="1131393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16209"/>
              </p:ext>
            </p:extLst>
          </p:nvPr>
        </p:nvGraphicFramePr>
        <p:xfrm>
          <a:off x="1243416" y="1196482"/>
          <a:ext cx="5734159" cy="3940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Visio" r:id="rId4" imgW="7953223" imgH="5505319" progId="Visio.Drawing.15">
                  <p:embed/>
                </p:oleObj>
              </mc:Choice>
              <mc:Fallback>
                <p:oleObj name="Visio" r:id="rId4" imgW="7953223" imgH="5505319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416" y="1196482"/>
                        <a:ext cx="5734159" cy="3940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68308" y="1870044"/>
            <a:ext cx="4815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每一层神经元与下一层神经元之间采用全连接的方式，但是神经元之间不存在同层或者跨层的的连接，因此当前输出只与当前输入有关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82790" y="3936750"/>
            <a:ext cx="4574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通过修改权重，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可以学会多种函数，实际上，具有单隐藏层并且具有足够多非线性单元的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已经被证明可以近似表示任何连续函数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94838"/>
              </p:ext>
            </p:extLst>
          </p:nvPr>
        </p:nvGraphicFramePr>
        <p:xfrm>
          <a:off x="3505041" y="1589650"/>
          <a:ext cx="7509962" cy="331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Visio" r:id="rId4" imgW="9420241" imgH="4162517" progId="Visio.Drawing.15">
                  <p:embed/>
                </p:oleObj>
              </mc:Choice>
              <mc:Fallback>
                <p:oleObj name="Visio" r:id="rId4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41" y="1589650"/>
                        <a:ext cx="7509962" cy="3311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20393" y="2416144"/>
            <a:ext cx="2987040" cy="1506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由于增加了隐藏层之间节点的连接，因此隐藏层的输入不仅仅包括输入层的输出，同时也包括了上一时刻隐藏层的输出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041" y="5315038"/>
            <a:ext cx="6096000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中当前输出不仅与当前输入有关，同时也与之前的输入有关，使得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可以利用上文信息得到当前输出。因此，对于一些序列问题，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可以很好地解决。例如预测一句话中下一个单词，显然该结果依赖于前面多个单词。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1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17046"/>
              </p:ext>
            </p:extLst>
          </p:nvPr>
        </p:nvGraphicFramePr>
        <p:xfrm>
          <a:off x="3652140" y="1027906"/>
          <a:ext cx="7857693" cy="25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Visio" r:id="rId4" imgW="10982421" imgH="3629012" progId="Visio.Drawing.15">
                  <p:embed/>
                </p:oleObj>
              </mc:Choice>
              <mc:Fallback>
                <p:oleObj name="Visio" r:id="rId4" imgW="10982421" imgH="3629012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140" y="1027906"/>
                        <a:ext cx="7857693" cy="258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17113"/>
              </p:ext>
            </p:extLst>
          </p:nvPr>
        </p:nvGraphicFramePr>
        <p:xfrm>
          <a:off x="393893" y="3821130"/>
          <a:ext cx="5134709" cy="281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Visio" r:id="rId6" imgW="7505623" imgH="4152847" progId="Visio.Drawing.15">
                  <p:embed/>
                </p:oleObj>
              </mc:Choice>
              <mc:Fallback>
                <p:oleObj name="Visio" r:id="rId6" imgW="7505623" imgH="4152847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93" y="3821130"/>
                        <a:ext cx="5134709" cy="2813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5088106" cy="2117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9" y="4270114"/>
            <a:ext cx="6804217" cy="21699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6453" y="2518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梯度消失</a:t>
            </a:r>
            <a:endParaRPr lang="zh-CN" altLang="en-US" sz="24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8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" y="1690688"/>
            <a:ext cx="3905431" cy="43672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13937"/>
              </p:ext>
            </p:extLst>
          </p:nvPr>
        </p:nvGraphicFramePr>
        <p:xfrm>
          <a:off x="4160133" y="2222109"/>
          <a:ext cx="7848759" cy="34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Visio" r:id="rId5" imgW="9420241" imgH="4162517" progId="Visio.Drawing.15">
                  <p:embed/>
                </p:oleObj>
              </mc:Choice>
              <mc:Fallback>
                <p:oleObj name="Visio" r:id="rId5" imgW="9420241" imgH="4162517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133" y="2222109"/>
                        <a:ext cx="7848759" cy="3460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667" y="234069"/>
            <a:ext cx="4959119" cy="191220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4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4524" y="2129050"/>
            <a:ext cx="17143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71919"/>
              </p:ext>
            </p:extLst>
          </p:nvPr>
        </p:nvGraphicFramePr>
        <p:xfrm>
          <a:off x="1064525" y="2129050"/>
          <a:ext cx="7192373" cy="38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Visio" r:id="rId3" imgW="10020270" imgH="5305622" progId="Visio.Drawing.15">
                  <p:embed/>
                </p:oleObj>
              </mc:Choice>
              <mc:Fallback>
                <p:oleObj name="Visio" r:id="rId3" imgW="10020270" imgH="530562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25" y="2129050"/>
                        <a:ext cx="7192373" cy="3817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63363" y="7704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正是由于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独特的记忆块，使得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可以较好地处理长期依赖问题。在过去几年中，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在许多需要长期依赖记忆的任务中取得了成功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[18,19]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最重要的是，它解决了其他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RNN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结构无法解决的人工智能相关问题。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43562" cy="1190171"/>
            <a:chOff x="0" y="0"/>
            <a:chExt cx="5643562" cy="1190171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0099" y="543840"/>
              <a:ext cx="4843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循环神经网络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en-US" altLang="zh-CN" sz="24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24114" y="543840"/>
              <a:ext cx="44824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8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76343" y="2727780"/>
            <a:ext cx="1693716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8612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04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8929" y="1114320"/>
            <a:ext cx="8038945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的程序自动生成模型</a:t>
            </a:r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95377" y="543840"/>
            <a:ext cx="2767099" cy="584775"/>
            <a:chOff x="624114" y="543840"/>
            <a:chExt cx="2900657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779812" y="543840"/>
              <a:ext cx="2744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24567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47571" y="2563057"/>
            <a:ext cx="2788836" cy="902811"/>
            <a:chOff x="3247571" y="2563057"/>
            <a:chExt cx="2788836" cy="902811"/>
          </a:xfrm>
        </p:grpSpPr>
        <p:sp>
          <p:nvSpPr>
            <p:cNvPr id="7" name="五边形 6"/>
            <p:cNvSpPr/>
            <p:nvPr/>
          </p:nvSpPr>
          <p:spPr>
            <a:xfrm>
              <a:off x="3247571" y="2563057"/>
              <a:ext cx="2655449" cy="902811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06140" y="2728846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1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935377" y="2564974"/>
            <a:ext cx="2655449" cy="902811"/>
            <a:chOff x="6935377" y="2564974"/>
            <a:chExt cx="2655449" cy="902811"/>
          </a:xfrm>
        </p:grpSpPr>
        <p:sp>
          <p:nvSpPr>
            <p:cNvPr id="8" name="五边形 7"/>
            <p:cNvSpPr/>
            <p:nvPr/>
          </p:nvSpPr>
          <p:spPr>
            <a:xfrm>
              <a:off x="6935377" y="2564974"/>
              <a:ext cx="2655449" cy="902811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1867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60559" y="2767601"/>
              <a:ext cx="22302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latin typeface="Century Gothic"/>
                  <a:ea typeface="微软雅黑"/>
                </a:rPr>
                <a:t>Part </a:t>
              </a:r>
              <a:r>
                <a:rPr lang="en-US" altLang="zh-CN" sz="3200" b="1" dirty="0" smtClean="0">
                  <a:solidFill>
                    <a:srgbClr val="FFFFFF"/>
                  </a:solidFill>
                  <a:latin typeface="Century Gothic"/>
                  <a:ea typeface="微软雅黑"/>
                </a:rPr>
                <a:t>2</a:t>
              </a:r>
              <a:endPara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247570" y="3619412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01851" y="3721934"/>
            <a:ext cx="2440603" cy="1650741"/>
            <a:chOff x="3501851" y="3721934"/>
            <a:chExt cx="2440603" cy="1650741"/>
          </a:xfrm>
        </p:grpSpPr>
        <p:sp>
          <p:nvSpPr>
            <p:cNvPr id="13" name="文本框 8"/>
            <p:cNvSpPr txBox="1"/>
            <p:nvPr/>
          </p:nvSpPr>
          <p:spPr>
            <a:xfrm>
              <a:off x="3573491" y="4560145"/>
              <a:ext cx="236896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程序转换为</a:t>
              </a:r>
              <a:r>
                <a:rPr lang="en-US" altLang="zh-CN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AST</a:t>
              </a: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AST</a:t>
              </a: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序列化</a:t>
              </a:r>
              <a:endParaRPr lang="zh-CN" altLang="en-US" dirty="0">
                <a:solidFill>
                  <a:srgbClr val="333F5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1851" y="3721934"/>
              <a:ext cx="2031325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accent4">
                      <a:lumMod val="50000"/>
                    </a:schemeClr>
                  </a:solidFill>
                  <a:ea typeface="微软雅黑" charset="0"/>
                </a:rPr>
                <a:t>保留程序结构</a:t>
              </a:r>
              <a:endParaRPr lang="en-US" altLang="zh-CN" sz="2400" b="1" dirty="0">
                <a:solidFill>
                  <a:schemeClr val="accent4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935377" y="3621329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21863" y="3750850"/>
            <a:ext cx="2368963" cy="1981924"/>
            <a:chOff x="7221863" y="3750850"/>
            <a:chExt cx="2368963" cy="1981924"/>
          </a:xfrm>
        </p:grpSpPr>
        <p:sp>
          <p:nvSpPr>
            <p:cNvPr id="15" name="文本框 8"/>
            <p:cNvSpPr txBox="1"/>
            <p:nvPr/>
          </p:nvSpPr>
          <p:spPr>
            <a:xfrm>
              <a:off x="7221863" y="4560145"/>
              <a:ext cx="2368963" cy="1172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标准</a:t>
              </a:r>
              <a:r>
                <a:rPr lang="en-US" altLang="zh-CN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LSTM</a:t>
              </a: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模型</a:t>
              </a:r>
              <a:endParaRPr lang="en-US" altLang="zh-CN" dirty="0" smtClean="0">
                <a:solidFill>
                  <a:srgbClr val="333F50"/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清</a:t>
              </a: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rgbClr val="333F50"/>
                </a:solidFill>
                <a:latin typeface="微软雅黑" charset="0"/>
                <a:ea typeface="微软雅黑" charset="0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不清</a:t>
              </a:r>
              <a:r>
                <a:rPr lang="zh-CN" altLang="en-US" dirty="0" smtClean="0">
                  <a:solidFill>
                    <a:srgbClr val="333F50"/>
                  </a:solidFill>
                  <a:latin typeface="微软雅黑" charset="0"/>
                  <a:ea typeface="微软雅黑" charset="0"/>
                </a:rPr>
                <a:t>零模型</a:t>
              </a:r>
              <a:endParaRPr lang="en-US" altLang="zh-CN" dirty="0" smtClean="0">
                <a:solidFill>
                  <a:srgbClr val="333F5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60559" y="3750850"/>
              <a:ext cx="1415772" cy="532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chemeClr val="accent4">
                      <a:lumMod val="75000"/>
                    </a:schemeClr>
                  </a:solidFill>
                  <a:ea typeface="微软雅黑" charset="0"/>
                </a:rPr>
                <a:t>模型设计</a:t>
              </a:r>
              <a:endParaRPr lang="en-US" altLang="zh-CN" sz="24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409" y="2458233"/>
            <a:ext cx="4006755" cy="7947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程序转换为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6347" y="20744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844955" y="24582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00444"/>
              </p:ext>
            </p:extLst>
          </p:nvPr>
        </p:nvGraphicFramePr>
        <p:xfrm>
          <a:off x="5149527" y="1801333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27" y="1801333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3"/>
          <p:cNvGrpSpPr>
            <a:grpSpLocks noChangeAspect="1"/>
          </p:cNvGrpSpPr>
          <p:nvPr/>
        </p:nvGrpSpPr>
        <p:grpSpPr bwMode="auto">
          <a:xfrm>
            <a:off x="782409" y="3945320"/>
            <a:ext cx="11329988" cy="1130300"/>
            <a:chOff x="220" y="1651"/>
            <a:chExt cx="7137" cy="712"/>
          </a:xfrm>
        </p:grpSpPr>
        <p:sp>
          <p:nvSpPr>
            <p:cNvPr id="1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20" y="1651"/>
              <a:ext cx="7137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481" y="1651"/>
              <a:ext cx="2451" cy="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35"/>
            <p:cNvSpPr>
              <a:spLocks noChangeArrowheads="1"/>
            </p:cNvSpPr>
            <p:nvPr/>
          </p:nvSpPr>
          <p:spPr bwMode="auto">
            <a:xfrm>
              <a:off x="503" y="1693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1.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658" y="1697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787" y="1693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while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174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253" y="1693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i&lt;5: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1565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64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722" y="1693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447" y="1651"/>
              <a:ext cx="34" cy="245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481" y="1896"/>
              <a:ext cx="2451" cy="244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503" y="1938"/>
              <a:ext cx="2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2.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658" y="1942"/>
              <a:ext cx="1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78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864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942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1019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097" y="1938"/>
              <a:ext cx="47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print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52"/>
            <p:cNvSpPr>
              <a:spLocks noChangeArrowheads="1"/>
            </p:cNvSpPr>
            <p:nvPr/>
          </p:nvSpPr>
          <p:spPr bwMode="auto">
            <a:xfrm>
              <a:off x="1486" y="1938"/>
              <a:ext cx="31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(i)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1720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179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55"/>
            <p:cNvSpPr>
              <a:spLocks noChangeArrowheads="1"/>
            </p:cNvSpPr>
            <p:nvPr/>
          </p:nvSpPr>
          <p:spPr bwMode="auto">
            <a:xfrm>
              <a:off x="1877" y="1938"/>
              <a:ext cx="15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5C5C5C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6"/>
            <p:cNvSpPr>
              <a:spLocks noChangeArrowheads="1"/>
            </p:cNvSpPr>
            <p:nvPr/>
          </p:nvSpPr>
          <p:spPr bwMode="auto">
            <a:xfrm>
              <a:off x="447" y="1896"/>
              <a:ext cx="34" cy="244"/>
            </a:xfrm>
            <a:prstGeom prst="rect">
              <a:avLst/>
            </a:prstGeom>
            <a:solidFill>
              <a:srgbClr val="6CE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43" name="组合 42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6287" y="3016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63758" y="2736861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6500"/>
              </p:ext>
            </p:extLst>
          </p:nvPr>
        </p:nvGraphicFramePr>
        <p:xfrm>
          <a:off x="3097033" y="1449308"/>
          <a:ext cx="5411973" cy="430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Visio" r:id="rId3" imgW="8753683" imgH="6943554" progId="Visio.Drawing.15">
                  <p:embed/>
                </p:oleObj>
              </mc:Choice>
              <mc:Fallback>
                <p:oleObj name="Visio" r:id="rId3" imgW="8753683" imgH="6943554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033" y="1449308"/>
                        <a:ext cx="5411973" cy="430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8723650" y="3531606"/>
            <a:ext cx="1407321" cy="503677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04489" y="273505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309499" y="364155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</a:t>
            </a:r>
            <a:r>
              <a:rPr lang="en-US" altLang="zh-CN" sz="1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Xn</a:t>
            </a:r>
            <a:endParaRPr lang="zh-CN" altLang="en-US" dirty="0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9158515" y="4426858"/>
            <a:ext cx="2569028" cy="49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9006" y="41053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不丢失结构信息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50675" y="0"/>
            <a:ext cx="5941324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222158" y="2774326"/>
            <a:ext cx="5700971" cy="7273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5400" dirty="0" smtClean="0">
                <a:solidFill>
                  <a:schemeClr val="tx1"/>
                </a:solidFill>
                <a:latin typeface="Century Gothic"/>
                <a:ea typeface="微软雅黑"/>
              </a:rPr>
              <a:t>目      录</a:t>
            </a:r>
            <a:endParaRPr kumimoji="1" lang="zh-CN" altLang="en-US" sz="5400" dirty="0">
              <a:solidFill>
                <a:schemeClr val="tx1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68764" y="502461"/>
            <a:ext cx="43976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实验结果及分析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总结与未来展望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37446" y="677882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37446" y="1633226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37446" y="2588570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7446" y="3543914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04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7446" y="4499258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05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37446" y="5454602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F9F5EE"/>
                </a:solidFill>
                <a:latin typeface="Century Gothic"/>
                <a:ea typeface="微软雅黑"/>
              </a:rPr>
              <a:t>06</a:t>
            </a:r>
            <a:endParaRPr kumimoji="1" lang="zh-CN" altLang="en-US" sz="48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33203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2238232" y="3279812"/>
            <a:ext cx="178133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81066"/>
              </p:ext>
            </p:extLst>
          </p:nvPr>
        </p:nvGraphicFramePr>
        <p:xfrm>
          <a:off x="523416" y="2489769"/>
          <a:ext cx="11256728" cy="378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Visio" r:id="rId3" imgW="20602672" imgH="6943554" progId="Visio.Drawing.15">
                  <p:embed/>
                </p:oleObj>
              </mc:Choice>
              <mc:Fallback>
                <p:oleObj name="Visio" r:id="rId3" imgW="20602672" imgH="6943554" progId="Visio.Drawing.15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16" y="2489769"/>
                        <a:ext cx="11256728" cy="3789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523416" y="1763827"/>
            <a:ext cx="4006755" cy="7947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6804" y="6437722"/>
            <a:ext cx="10124819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8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Module { While { Compare {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Lt 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 Expr { Call { Name('print') Name('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') } } } }</a:t>
            </a:r>
            <a:endParaRPr lang="zh-CN" altLang="zh-CN" sz="16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0140" y="1333884"/>
            <a:ext cx="71100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将语法树的每个中间节点包围起来，并且在前面注明该节点类型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2" name="组合 11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保留程序结构</a:t>
                </a:r>
                <a:endParaRPr lang="en-US" altLang="zh-CN" sz="2800" b="1" dirty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6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5065" y="2252448"/>
            <a:ext cx="4987945" cy="3249711"/>
            <a:chOff x="195065" y="2375559"/>
            <a:chExt cx="4987945" cy="3249711"/>
          </a:xfrm>
        </p:grpSpPr>
        <p:grpSp>
          <p:nvGrpSpPr>
            <p:cNvPr id="23" name="组合 22"/>
            <p:cNvGrpSpPr/>
            <p:nvPr/>
          </p:nvGrpSpPr>
          <p:grpSpPr>
            <a:xfrm>
              <a:off x="195065" y="2375559"/>
              <a:ext cx="4987945" cy="3249711"/>
              <a:chOff x="116034" y="2461772"/>
              <a:chExt cx="4987945" cy="324971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87845" y="2788923"/>
                <a:ext cx="4416134" cy="2922560"/>
              </a:xfrm>
              <a:prstGeom prst="rect">
                <a:avLst/>
              </a:prstGeom>
              <a:solidFill>
                <a:srgbClr val="333F50"/>
              </a:solidFill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6034" y="2461772"/>
                <a:ext cx="1800755" cy="654301"/>
              </a:xfrm>
              <a:prstGeom prst="rect">
                <a:avLst/>
              </a:prstGeom>
              <a:solidFill>
                <a:srgbClr val="00A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7918" y="248420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931159" y="3615083"/>
            <a:ext cx="4251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文本、语音等不包含结构信息的简单序列化数据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52138" y="3024271"/>
            <a:ext cx="2105641" cy="1990260"/>
            <a:chOff x="2752138" y="3024271"/>
            <a:chExt cx="2105641" cy="199026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23937" y="3615083"/>
              <a:ext cx="1162045" cy="1399448"/>
              <a:chOff x="2689038" y="3021367"/>
              <a:chExt cx="1273362" cy="175806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689038" y="3460652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89038" y="390659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89038" y="3021367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689038" y="4352541"/>
                <a:ext cx="1273362" cy="426895"/>
              </a:xfrm>
              <a:prstGeom prst="rect">
                <a:avLst/>
              </a:prstGeom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2752138" y="3024271"/>
              <a:ext cx="21056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unit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5065" y="2225656"/>
            <a:ext cx="1836672" cy="691908"/>
            <a:chOff x="5183010" y="1925297"/>
            <a:chExt cx="1836672" cy="654301"/>
          </a:xfrm>
          <a:solidFill>
            <a:schemeClr val="accent2"/>
          </a:solidFill>
        </p:grpSpPr>
        <p:sp>
          <p:nvSpPr>
            <p:cNvPr id="33" name="矩形 32"/>
            <p:cNvSpPr/>
            <p:nvPr/>
          </p:nvSpPr>
          <p:spPr>
            <a:xfrm>
              <a:off x="5183010" y="1925297"/>
              <a:ext cx="1800755" cy="65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245863" y="2033946"/>
              <a:ext cx="17738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StackLSTM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8027" y="3061347"/>
            <a:ext cx="5781821" cy="19590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输入数据中的结构信息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1538" y="72966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记忆单元可以存储模型运算产生的中间结果，然后在适当的时候进行恢复并加以利用。它可以减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轻神经网络的记忆负担，从而增强神经网络的学习能力</a:t>
            </a:r>
            <a:r>
              <a:rPr lang="en-US" altLang="zh-CN" kern="1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[20,21]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。在本文模型中，代码段的相互嵌套导致了的输入数据中包含了大量的结构信息，使用栈作为记忆单元，则可以模拟代码段的嵌套关系。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27" name="组合 26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43" y="2705519"/>
            <a:ext cx="4082143" cy="11090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3581" y="2156345"/>
            <a:ext cx="18015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79390"/>
              </p:ext>
            </p:extLst>
          </p:nvPr>
        </p:nvGraphicFramePr>
        <p:xfrm>
          <a:off x="3864375" y="1980973"/>
          <a:ext cx="7656394" cy="41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Visio" r:id="rId3" imgW="11172746" imgH="6029154" progId="Visio.Drawing.15">
                  <p:embed/>
                </p:oleObj>
              </mc:Choice>
              <mc:Fallback>
                <p:oleObj name="Visio" r:id="rId3" imgW="11172746" imgH="60291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375" y="1980973"/>
                        <a:ext cx="7656394" cy="4151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0"/>
            <a:ext cx="4789164" cy="1830346"/>
            <a:chOff x="0" y="0"/>
            <a:chExt cx="4789164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4193787" cy="1286506"/>
              <a:chOff x="624114" y="543840"/>
              <a:chExt cx="4396206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4240508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405058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754" y="1701132"/>
            <a:ext cx="4142990" cy="404114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Embedding Layer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0" y="2784456"/>
            <a:ext cx="4183380" cy="371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89" y="3209661"/>
            <a:ext cx="3136510" cy="293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233" y="4092254"/>
            <a:ext cx="1844040" cy="2049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417342" y="224061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输入特征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50684" y="15212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可看到其中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等点与其相近，这些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分别为：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ClassDef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。因为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ImportFrom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与这些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出现的上下文相似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6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0059" y="2251879"/>
            <a:ext cx="148856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8380"/>
              </p:ext>
            </p:extLst>
          </p:nvPr>
        </p:nvGraphicFramePr>
        <p:xfrm>
          <a:off x="1160058" y="2616207"/>
          <a:ext cx="7168016" cy="3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Visio" r:id="rId3" imgW="8286713" imgH="4009907" progId="Visio.Drawing.15">
                  <p:embed/>
                </p:oleObj>
              </mc:Choice>
              <mc:Fallback>
                <p:oleObj name="Visio" r:id="rId3" imgW="8286713" imgH="40099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058" y="2616207"/>
                        <a:ext cx="7168016" cy="345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481624" y="2858789"/>
            <a:ext cx="131661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29886"/>
              </p:ext>
            </p:extLst>
          </p:nvPr>
        </p:nvGraphicFramePr>
        <p:xfrm>
          <a:off x="9234882" y="3107708"/>
          <a:ext cx="2525314" cy="23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Equation" r:id="rId5" imgW="1549400" imgH="1422400" progId="Equation.DSMT4">
                  <p:embed/>
                </p:oleObj>
              </mc:Choice>
              <mc:Fallback>
                <p:oleObj name="Equation" r:id="rId5" imgW="15494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4882" y="3107708"/>
                        <a:ext cx="2525314" cy="233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Hidden Layer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744066" y="1343063"/>
            <a:ext cx="7230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以及细胞状态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可以对上文信息进行选择性记忆或遗忘，因此充分地利用了上文信息，在一定程度上解决了长期依赖的问题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96000" y="59072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可以利用的上文长度无大小限制，但是实际应用中需要根据使用场景规定其最大依赖上文长度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，每一个训练周期会依次接收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num_steps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6" name="组合 15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7904" y="28523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7532"/>
              </p:ext>
            </p:extLst>
          </p:nvPr>
        </p:nvGraphicFramePr>
        <p:xfrm>
          <a:off x="6910532" y="3509863"/>
          <a:ext cx="3583296" cy="4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3" imgW="2095500" imgH="228600" progId="Equation.DSMT4">
                  <p:embed/>
                </p:oleObj>
              </mc:Choice>
              <mc:Fallback>
                <p:oleObj name="Equation" r:id="rId3" imgW="20955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532" y="3509863"/>
                        <a:ext cx="3583296" cy="41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3957" y="2852380"/>
            <a:ext cx="173367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72864"/>
              </p:ext>
            </p:extLst>
          </p:nvPr>
        </p:nvGraphicFramePr>
        <p:xfrm>
          <a:off x="2330300" y="3167949"/>
          <a:ext cx="2047866" cy="100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5" imgW="1104900" imgH="520700" progId="Equation.DSMT4">
                  <p:embed/>
                </p:oleObj>
              </mc:Choice>
              <mc:Fallback>
                <p:oleObj name="Equation" r:id="rId5" imgW="11049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300" y="3167949"/>
                        <a:ext cx="2047866" cy="1008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969221"/>
            <a:ext cx="106426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输出层使用</a:t>
            </a:r>
            <a:r>
              <a:rPr lang="en-US" altLang="zh-CN" sz="2400" kern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函数来进行归一化可以生成预测结果</a:t>
            </a:r>
            <a:r>
              <a:rPr lang="en-US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zh-CN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概率分布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88754" y="1701132"/>
            <a:ext cx="4142990" cy="4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Layer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5" name="组合 14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模型设计：标准</a:t>
                </a:r>
                <a:r>
                  <a:rPr lang="en-US" altLang="zh-CN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4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1400950"/>
            <a:ext cx="5689599" cy="5262979"/>
          </a:xfrm>
          <a:prstGeom prst="rect">
            <a:avLst/>
          </a:prstGeom>
          <a:solidFill>
            <a:srgbClr val="2629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array[high]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array[low]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array[low]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72AAC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quick_sort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(array,low,high)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2D2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A9A4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key_index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sub_sort(array,low,high)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quick_sort(array,low,key_index)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quick_sort(array,key_index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A9A4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B8D9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,high)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4443" y="5127059"/>
            <a:ext cx="4117500" cy="344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535" y="1760485"/>
            <a:ext cx="5167934" cy="2535939"/>
          </a:xfrm>
          <a:prstGeom prst="rect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22134" y="2097316"/>
            <a:ext cx="596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神经网络通过隐藏层状态来对上文信息进行记忆，该状态所记录的信息对预测起决定性作用。若要使该网络能够学习程序中的结构信息，忽略上文代码段内部的无关信息，隐藏层状态所记录信息的选择就十分重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96000" y="32803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隐藏层状态只保留上文关键信息而忽略无关信息将是本模型的关键，因此，通过增加栈作为记忆单元，每当进入一个新的代码段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时将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当前隐藏层状态保存到栈中，然后对该代码段内部的相关代码进行学习。当代码段结束时，将隐藏层状态恢复至进入该代码段时的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，代码段内部的实现信息并未保存在隐藏层状态中，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不会对后文代码预测造成影响，同时也极大地减轻了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的记忆负担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20" name="组合 19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4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052 0.065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504 L 0.00104 0.137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778833"/>
              </p:ext>
            </p:extLst>
          </p:nvPr>
        </p:nvGraphicFramePr>
        <p:xfrm>
          <a:off x="684094" y="1656109"/>
          <a:ext cx="6933063" cy="432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Visio" r:id="rId3" imgW="6343462" imgH="3952730" progId="Visio.Drawing.15">
                  <p:embed/>
                </p:oleObj>
              </mc:Choice>
              <mc:Fallback>
                <p:oleObj name="Visio" r:id="rId3" imgW="6343462" imgH="39527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4" y="1656109"/>
                        <a:ext cx="6933063" cy="4328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08599" y="6226660"/>
            <a:ext cx="2985433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sz="24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reset(h)  ?</a:t>
            </a:r>
            <a:endParaRPr lang="zh-CN" altLang="zh-CN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221501" y="4304714"/>
            <a:ext cx="379827" cy="1763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17158" y="2059860"/>
            <a:ext cx="4328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神经网络的学习是通过不断调整网络中的各个权重进行的，尽管清空了上文代码段内部代码的相关记忆，但是在进入代码段内部学习时仍在更新权重，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这样，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代码段内部的代码逻辑全部被神经网络学习记录。而权重自始至终都是共享的，这就保证网络充分利用了所有的代码进行学习，而隐藏层状态却只需保留对关键信息的记忆来对下一个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token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进行预测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88916" y="5657671"/>
            <a:ext cx="287231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清零模型</a:t>
            </a:r>
            <a:endParaRPr lang="en-US" altLang="zh-CN" sz="2400" b="1" dirty="0" smtClean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不清</a:t>
            </a:r>
            <a:r>
              <a:rPr lang="zh-CN" altLang="en-US" sz="2400" b="1" dirty="0" smtClean="0">
                <a:solidFill>
                  <a:srgbClr val="BF9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零模型</a:t>
            </a:r>
            <a:endParaRPr lang="zh-CN" altLang="en-US" sz="2400" b="1" dirty="0">
              <a:solidFill>
                <a:srgbClr val="BF9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994032" y="6169105"/>
            <a:ext cx="2771334" cy="323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90" y="2409355"/>
            <a:ext cx="8154412" cy="421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8856171" y="3880217"/>
            <a:ext cx="360601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{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}</a:t>
            </a:r>
          </a:p>
          <a:p>
            <a:pPr marL="342900" indent="-342900" algn="just">
              <a:lnSpc>
                <a:spcPct val="150000"/>
              </a:lnSpc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Input[</a:t>
            </a:r>
            <a:r>
              <a:rPr lang="en-US" altLang="zh-CN" sz="2400" b="1" kern="100" dirty="0" err="1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other token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490" y="1628036"/>
            <a:ext cx="299312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03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608680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作品概述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01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34400" y="3546821"/>
            <a:ext cx="31623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180"/>
              </a:spcAft>
            </a:pPr>
            <a:r>
              <a:rPr lang="zh-CN" altLang="en-US" dirty="0" smtClean="0"/>
              <a:t>与</a:t>
            </a:r>
            <a:r>
              <a:rPr lang="zh-CN" altLang="zh-CN" dirty="0" smtClean="0"/>
              <a:t>清</a:t>
            </a:r>
            <a:r>
              <a:rPr lang="zh-CN" altLang="zh-CN" dirty="0"/>
              <a:t>零模型唯一的区别就是在进入新的代码段时隐藏层状态并未清零，因此可以保留前面代码的关键信息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988" y="2638364"/>
            <a:ext cx="7371544" cy="35654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3490" y="1628036"/>
            <a:ext cx="3300904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算法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4" name="组合 13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9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3490" y="1628036"/>
            <a:ext cx="3916457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60958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不清零模型</a:t>
            </a:r>
            <a:r>
              <a:rPr lang="en-US" altLang="zh-CN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——</a:t>
            </a:r>
            <a:r>
              <a:rPr lang="zh-CN" altLang="en-US" sz="2400" b="1" dirty="0" smtClean="0">
                <a:solidFill>
                  <a:srgbClr val="FFC000">
                    <a:lumMod val="75000"/>
                  </a:srgbClr>
                </a:solidFill>
                <a:ea typeface="微软雅黑" charset="0"/>
              </a:rPr>
              <a:t>执行流程</a:t>
            </a:r>
            <a:endParaRPr lang="en-US" altLang="zh-CN" sz="2400" b="1" dirty="0">
              <a:solidFill>
                <a:srgbClr val="FFC000">
                  <a:lumMod val="75000"/>
                </a:srgbClr>
              </a:solidFill>
              <a:ea typeface="微软雅黑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6732282" cy="1830346"/>
            <a:chOff x="0" y="0"/>
            <a:chExt cx="6732282" cy="1830346"/>
          </a:xfrm>
        </p:grpSpPr>
        <p:grpSp>
          <p:nvGrpSpPr>
            <p:cNvPr id="11" name="组合 10"/>
            <p:cNvGrpSpPr/>
            <p:nvPr/>
          </p:nvGrpSpPr>
          <p:grpSpPr>
            <a:xfrm>
              <a:off x="595377" y="543840"/>
              <a:ext cx="6136905" cy="1286506"/>
              <a:chOff x="624114" y="543840"/>
              <a:chExt cx="6433111" cy="1286506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79812" y="543840"/>
                <a:ext cx="6277413" cy="12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r>
                  <a:rPr lang="en-US" altLang="zh-CN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模型设计：</a:t>
                </a:r>
                <a:r>
                  <a:rPr lang="en-US" altLang="zh-CN" sz="2400" b="1" dirty="0" err="1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StackLSTM</a:t>
                </a:r>
                <a:r>
                  <a:rPr lang="zh-CN" altLang="en-US" sz="2400" b="1" dirty="0" smtClean="0">
                    <a:solidFill>
                      <a:srgbClr val="FFC000">
                        <a:lumMod val="50000"/>
                      </a:srgbClr>
                    </a:solidFill>
                    <a:ea typeface="微软雅黑" charset="0"/>
                  </a:rPr>
                  <a:t>模型</a:t>
                </a:r>
                <a:endParaRPr lang="en-US" altLang="zh-CN" sz="2800" b="1" dirty="0" smtClean="0">
                  <a:solidFill>
                    <a:srgbClr val="FFC000">
                      <a:lumMod val="50000"/>
                    </a:srgbClr>
                  </a:solidFill>
                  <a:ea typeface="微软雅黑" charset="0"/>
                </a:endParaRPr>
              </a:p>
              <a:p>
                <a:pPr lvl="0"/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24114" y="543840"/>
                <a:ext cx="5879176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9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非终结符预测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92859"/>
              </p:ext>
            </p:extLst>
          </p:nvPr>
        </p:nvGraphicFramePr>
        <p:xfrm>
          <a:off x="609600" y="2540000"/>
          <a:ext cx="5715000" cy="343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工作表" r:id="rId3" imgW="5086560" imgH="3057670" progId="Excel.Sheet.12">
                  <p:embed/>
                </p:oleObj>
              </mc:Choice>
              <mc:Fallback>
                <p:oleObj name="工作表" r:id="rId3" imgW="5086560" imgH="305767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40000"/>
                        <a:ext cx="5715000" cy="3433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2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终结符预测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057662"/>
              </p:ext>
            </p:extLst>
          </p:nvPr>
        </p:nvGraphicFramePr>
        <p:xfrm>
          <a:off x="482600" y="2540000"/>
          <a:ext cx="6047399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工作表" r:id="rId3" imgW="5467209" imgH="3228778" progId="Excel.Sheet.12">
                  <p:embed/>
                </p:oleObj>
              </mc:Choice>
              <mc:Fallback>
                <p:oleObj name="工作表" r:id="rId3" imgW="5467209" imgH="3228778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540000"/>
                        <a:ext cx="6047399" cy="354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10" name="组合 9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2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714375"/>
          </a:xfrm>
        </p:spPr>
        <p:txBody>
          <a:bodyPr/>
          <a:lstStyle/>
          <a:p>
            <a:r>
              <a:rPr lang="zh-CN" altLang="en-US" dirty="0" smtClean="0"/>
              <a:t>生成效果展示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54700" y="269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3981157" cy="1213960"/>
            <a:chOff x="0" y="0"/>
            <a:chExt cx="3981157" cy="1213960"/>
          </a:xfrm>
        </p:grpSpPr>
        <p:grpSp>
          <p:nvGrpSpPr>
            <p:cNvPr id="9" name="组合 8"/>
            <p:cNvGrpSpPr/>
            <p:nvPr/>
          </p:nvGrpSpPr>
          <p:grpSpPr>
            <a:xfrm>
              <a:off x="595377" y="543840"/>
              <a:ext cx="3385780" cy="670120"/>
              <a:chOff x="624114" y="543840"/>
              <a:chExt cx="3549199" cy="67012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79812" y="543840"/>
                <a:ext cx="3393501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2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实验结果及分析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24114" y="543840"/>
                <a:ext cx="3549199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3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未来展望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r>
              <a:rPr lang="zh-CN" altLang="en-US" dirty="0" smtClean="0"/>
              <a:t>扩展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576534" cy="1356370"/>
            <a:chOff x="0" y="0"/>
            <a:chExt cx="4576534" cy="1356370"/>
          </a:xfrm>
        </p:grpSpPr>
        <p:grpSp>
          <p:nvGrpSpPr>
            <p:cNvPr id="5" name="组合 4"/>
            <p:cNvGrpSpPr/>
            <p:nvPr/>
          </p:nvGrpSpPr>
          <p:grpSpPr>
            <a:xfrm>
              <a:off x="595377" y="543840"/>
              <a:ext cx="3981157" cy="812530"/>
              <a:chOff x="624114" y="543840"/>
              <a:chExt cx="4173313" cy="81253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79812" y="543840"/>
                <a:ext cx="4017615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609585">
                  <a:lnSpc>
                    <a:spcPct val="130000"/>
                  </a:lnSpc>
                </a:pPr>
                <a:r>
                  <a:rPr lang="zh-CN" altLang="en-US" sz="3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总结与未来展望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24114" y="543840"/>
                <a:ext cx="3888373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7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7145226"/>
            <a:ext cx="10515600" cy="22152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程序具有结构化（例子）</a:t>
            </a:r>
            <a:r>
              <a:rPr lang="en-US" altLang="zh-CN" dirty="0" smtClean="0">
                <a:sym typeface="Wingdings" panose="05000000000000000000" pitchFamily="2" charset="2"/>
              </a:rPr>
              <a:t> AST </a:t>
            </a:r>
            <a:r>
              <a:rPr lang="zh-CN" altLang="en-US" dirty="0" smtClean="0">
                <a:sym typeface="Wingdings" panose="05000000000000000000" pitchFamily="2" charset="2"/>
              </a:rPr>
              <a:t>包含结构信息的序列化数据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RNN</a:t>
            </a:r>
            <a:r>
              <a:rPr lang="zh-CN" altLang="en-US" dirty="0" smtClean="0">
                <a:sym typeface="Wingdings" panose="05000000000000000000" pitchFamily="2" charset="2"/>
              </a:rPr>
              <a:t>局限性，本文改进，学习程序结构信息（生成效果展示例子）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作品概述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7931112" y="2893924"/>
            <a:ext cx="3619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程序自动生成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25714" y="1495912"/>
            <a:ext cx="6959600" cy="2741081"/>
            <a:chOff x="725714" y="1495912"/>
            <a:chExt cx="6959600" cy="2741081"/>
          </a:xfrm>
        </p:grpSpPr>
        <p:sp>
          <p:nvSpPr>
            <p:cNvPr id="63" name="Freeform 2526"/>
            <p:cNvSpPr>
              <a:spLocks/>
            </p:cNvSpPr>
            <p:nvPr/>
          </p:nvSpPr>
          <p:spPr bwMode="auto">
            <a:xfrm>
              <a:off x="725714" y="1495912"/>
              <a:ext cx="6959600" cy="1390649"/>
            </a:xfrm>
            <a:custGeom>
              <a:avLst/>
              <a:gdLst>
                <a:gd name="T0" fmla="*/ 4897438 w 3288"/>
                <a:gd name="T1" fmla="*/ 1042987 h 657"/>
                <a:gd name="T2" fmla="*/ 5219700 w 3288"/>
                <a:gd name="T3" fmla="*/ 1042987 h 657"/>
                <a:gd name="T4" fmla="*/ 5219700 w 3288"/>
                <a:gd name="T5" fmla="*/ 652462 h 657"/>
                <a:gd name="T6" fmla="*/ 4911725 w 3288"/>
                <a:gd name="T7" fmla="*/ 652462 h 657"/>
                <a:gd name="T8" fmla="*/ 3967163 w 3288"/>
                <a:gd name="T9" fmla="*/ 0 h 657"/>
                <a:gd name="T10" fmla="*/ 0 w 3288"/>
                <a:gd name="T11" fmla="*/ 0 h 657"/>
                <a:gd name="T12" fmla="*/ 0 w 3288"/>
                <a:gd name="T13" fmla="*/ 652462 h 657"/>
                <a:gd name="T14" fmla="*/ 3944938 w 3288"/>
                <a:gd name="T15" fmla="*/ 652462 h 657"/>
                <a:gd name="T16" fmla="*/ 4897438 w 3288"/>
                <a:gd name="T17" fmla="*/ 1042987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657">
                  <a:moveTo>
                    <a:pt x="3085" y="657"/>
                  </a:moveTo>
                  <a:lnTo>
                    <a:pt x="3288" y="657"/>
                  </a:lnTo>
                  <a:lnTo>
                    <a:pt x="3288" y="411"/>
                  </a:lnTo>
                  <a:lnTo>
                    <a:pt x="3094" y="411"/>
                  </a:lnTo>
                  <a:lnTo>
                    <a:pt x="2499" y="0"/>
                  </a:lnTo>
                  <a:lnTo>
                    <a:pt x="0" y="0"/>
                  </a:lnTo>
                  <a:lnTo>
                    <a:pt x="0" y="411"/>
                  </a:lnTo>
                  <a:lnTo>
                    <a:pt x="2485" y="411"/>
                  </a:lnTo>
                  <a:lnTo>
                    <a:pt x="3085" y="657"/>
                  </a:lnTo>
                  <a:close/>
                </a:path>
              </a:pathLst>
            </a:custGeom>
            <a:solidFill>
              <a:srgbClr val="2D4454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4" name="Freeform 2528"/>
            <p:cNvSpPr>
              <a:spLocks/>
            </p:cNvSpPr>
            <p:nvPr/>
          </p:nvSpPr>
          <p:spPr bwMode="auto">
            <a:xfrm>
              <a:off x="725714" y="3307777"/>
              <a:ext cx="6959600" cy="929216"/>
            </a:xfrm>
            <a:custGeom>
              <a:avLst/>
              <a:gdLst>
                <a:gd name="T0" fmla="*/ 3989388 w 3288"/>
                <a:gd name="T1" fmla="*/ 0 h 439"/>
                <a:gd name="T2" fmla="*/ 0 w 3288"/>
                <a:gd name="T3" fmla="*/ 0 h 439"/>
                <a:gd name="T4" fmla="*/ 0 w 3288"/>
                <a:gd name="T5" fmla="*/ 696912 h 439"/>
                <a:gd name="T6" fmla="*/ 3929063 w 3288"/>
                <a:gd name="T7" fmla="*/ 696912 h 439"/>
                <a:gd name="T8" fmla="*/ 4851400 w 3288"/>
                <a:gd name="T9" fmla="*/ 554037 h 439"/>
                <a:gd name="T10" fmla="*/ 5219700 w 3288"/>
                <a:gd name="T11" fmla="*/ 554037 h 439"/>
                <a:gd name="T12" fmla="*/ 5219700 w 3288"/>
                <a:gd name="T13" fmla="*/ 134937 h 439"/>
                <a:gd name="T14" fmla="*/ 4911725 w 3288"/>
                <a:gd name="T15" fmla="*/ 134937 h 439"/>
                <a:gd name="T16" fmla="*/ 3989388 w 3288"/>
                <a:gd name="T17" fmla="*/ 0 h 4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439">
                  <a:moveTo>
                    <a:pt x="2513" y="0"/>
                  </a:moveTo>
                  <a:lnTo>
                    <a:pt x="0" y="0"/>
                  </a:lnTo>
                  <a:lnTo>
                    <a:pt x="0" y="439"/>
                  </a:lnTo>
                  <a:lnTo>
                    <a:pt x="2475" y="439"/>
                  </a:lnTo>
                  <a:lnTo>
                    <a:pt x="3056" y="349"/>
                  </a:lnTo>
                  <a:lnTo>
                    <a:pt x="3288" y="349"/>
                  </a:lnTo>
                  <a:lnTo>
                    <a:pt x="3288" y="85"/>
                  </a:lnTo>
                  <a:lnTo>
                    <a:pt x="3094" y="8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00A79D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5" name="Freeform 2529"/>
            <p:cNvSpPr>
              <a:spLocks/>
            </p:cNvSpPr>
            <p:nvPr/>
          </p:nvSpPr>
          <p:spPr bwMode="auto">
            <a:xfrm>
              <a:off x="725714" y="2365861"/>
              <a:ext cx="6959600" cy="1121833"/>
            </a:xfrm>
            <a:custGeom>
              <a:avLst/>
              <a:gdLst>
                <a:gd name="T0" fmla="*/ 4897438 w 3288"/>
                <a:gd name="T1" fmla="*/ 390525 h 530"/>
                <a:gd name="T2" fmla="*/ 3944938 w 3288"/>
                <a:gd name="T3" fmla="*/ 0 h 530"/>
                <a:gd name="T4" fmla="*/ 0 w 3288"/>
                <a:gd name="T5" fmla="*/ 0 h 530"/>
                <a:gd name="T6" fmla="*/ 0 w 3288"/>
                <a:gd name="T7" fmla="*/ 706438 h 530"/>
                <a:gd name="T8" fmla="*/ 3989388 w 3288"/>
                <a:gd name="T9" fmla="*/ 706438 h 530"/>
                <a:gd name="T10" fmla="*/ 4911725 w 3288"/>
                <a:gd name="T11" fmla="*/ 841375 h 530"/>
                <a:gd name="T12" fmla="*/ 5219700 w 3288"/>
                <a:gd name="T13" fmla="*/ 841375 h 530"/>
                <a:gd name="T14" fmla="*/ 5219700 w 3288"/>
                <a:gd name="T15" fmla="*/ 390525 h 530"/>
                <a:gd name="T16" fmla="*/ 4897438 w 3288"/>
                <a:gd name="T17" fmla="*/ 390525 h 5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8" h="530">
                  <a:moveTo>
                    <a:pt x="3085" y="246"/>
                  </a:moveTo>
                  <a:lnTo>
                    <a:pt x="2485" y="0"/>
                  </a:lnTo>
                  <a:lnTo>
                    <a:pt x="0" y="0"/>
                  </a:lnTo>
                  <a:lnTo>
                    <a:pt x="0" y="445"/>
                  </a:lnTo>
                  <a:lnTo>
                    <a:pt x="2513" y="445"/>
                  </a:lnTo>
                  <a:lnTo>
                    <a:pt x="3094" y="530"/>
                  </a:lnTo>
                  <a:lnTo>
                    <a:pt x="3288" y="530"/>
                  </a:lnTo>
                  <a:lnTo>
                    <a:pt x="3288" y="246"/>
                  </a:lnTo>
                  <a:lnTo>
                    <a:pt x="3085" y="246"/>
                  </a:lnTo>
                  <a:close/>
                </a:path>
              </a:pathLst>
            </a:custGeom>
            <a:solidFill>
              <a:srgbClr val="F15A29"/>
            </a:solidFill>
            <a:ln w="158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544345" y="1713812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585229" y="2641970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3073" y="3582641"/>
            <a:ext cx="1620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593538" y="572525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序列预测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 rot="5400000">
            <a:off x="8822330" y="4400761"/>
            <a:ext cx="1573743" cy="454660"/>
          </a:xfrm>
          <a:prstGeom prst="rightArrow">
            <a:avLst/>
          </a:prstGeom>
          <a:solidFill>
            <a:srgbClr val="2D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013721" y="4350662"/>
            <a:ext cx="1519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RNN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25" y="5265282"/>
            <a:ext cx="4533333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5" grpId="0"/>
      <p:bldP spid="76" grpId="0" animBg="1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4857750" cy="1190171"/>
            <a:chOff x="0" y="0"/>
            <a:chExt cx="4857750" cy="1190171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624114" cy="11901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0100" y="543840"/>
              <a:ext cx="4057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作品概述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24114" y="543840"/>
              <a:ext cx="358140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40" y="2046818"/>
            <a:ext cx="7550460" cy="362912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31928" y="2208957"/>
            <a:ext cx="3981974" cy="1195816"/>
            <a:chOff x="531928" y="2208957"/>
            <a:chExt cx="3981974" cy="1195816"/>
          </a:xfrm>
        </p:grpSpPr>
        <p:sp>
          <p:nvSpPr>
            <p:cNvPr id="25" name="矩形 24"/>
            <p:cNvSpPr/>
            <p:nvPr/>
          </p:nvSpPr>
          <p:spPr>
            <a:xfrm>
              <a:off x="531928" y="2695350"/>
              <a:ext cx="3981974" cy="70942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直接将代码视作序列化的文本数据，代码中包含的程序的结构信息就会全部</a:t>
              </a:r>
              <a:r>
                <a:rPr lang="zh-CN" alt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丢失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1928" y="2208957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程序具有结构化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4114" y="4175802"/>
            <a:ext cx="3981974" cy="1460013"/>
            <a:chOff x="624114" y="4175802"/>
            <a:chExt cx="3981974" cy="1460013"/>
          </a:xfrm>
        </p:grpSpPr>
        <p:sp>
          <p:nvSpPr>
            <p:cNvPr id="27" name="文本框 26"/>
            <p:cNvSpPr txBox="1"/>
            <p:nvPr/>
          </p:nvSpPr>
          <p:spPr>
            <a:xfrm>
              <a:off x="645309" y="4175802"/>
              <a:ext cx="2509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RNN</a:t>
              </a:r>
              <a:r>
                <a:rPr lang="zh-CN" altLang="en-US" sz="2400" b="1" dirty="0" smtClean="0">
                  <a:solidFill>
                    <a:srgbClr val="007A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局限性</a:t>
              </a:r>
              <a:endParaRPr lang="zh-CN" altLang="en-US" sz="2400" b="1" dirty="0">
                <a:solidFill>
                  <a:srgbClr val="007A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114" y="4637467"/>
              <a:ext cx="3981974" cy="998348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681">
                <a:lnSpc>
                  <a:spcPct val="13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通常处理的都是文本、语音等不包含结构信息的简单序列化数据，它缺少学习数据中的结构信息的能力</a:t>
              </a:r>
              <a:endParaRPr lang="zh-CN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5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02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62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7691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1327074" y="4015087"/>
            <a:ext cx="3708000" cy="2143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38" name="组合 37"/>
          <p:cNvGrpSpPr/>
          <p:nvPr/>
        </p:nvGrpSpPr>
        <p:grpSpPr>
          <a:xfrm>
            <a:off x="2957512" y="2240371"/>
            <a:ext cx="8929750" cy="911976"/>
            <a:chOff x="1403753" y="1649829"/>
            <a:chExt cx="8929750" cy="911976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N-gram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4404149" y="1755144"/>
              <a:ext cx="5786478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个词的出现只与前面的</a:t>
              </a: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N-1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个词相关，而与其它任何词都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不相关。用前</a:t>
              </a:r>
              <a:r>
                <a:rPr lang="en-US" altLang="zh-CN" sz="1600" kern="0" dirty="0">
                  <a:latin typeface="微软雅黑" pitchFamily="34" charset="-122"/>
                  <a:ea typeface="微软雅黑" pitchFamily="34" charset="-122"/>
                </a:rPr>
                <a:t>N-1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个连续的单词来预测下一个单词出现的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概率。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67037" y="3545476"/>
            <a:ext cx="8920225" cy="837560"/>
            <a:chOff x="1413278" y="3016999"/>
            <a:chExt cx="8920225" cy="837560"/>
          </a:xfrm>
        </p:grpSpPr>
        <p:sp>
          <p:nvSpPr>
            <p:cNvPr id="46" name="椭圆 45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48" name="矩形 47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Word2vec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0"/>
            <p:cNvSpPr txBox="1"/>
            <p:nvPr/>
          </p:nvSpPr>
          <p:spPr>
            <a:xfrm>
              <a:off x="4404149" y="3085106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文本内容转化为向量空间中的向量，从而进行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计算。</a:t>
              </a:r>
              <a:endParaRPr lang="en-US" altLang="zh-CN" sz="1600" kern="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ct val="130000"/>
                </a:lnSpc>
                <a:defRPr/>
              </a:pPr>
              <a:r>
                <a:rPr lang="en-US" altLang="zh-CN" sz="1600" kern="0" dirty="0" smtClean="0">
                  <a:latin typeface="微软雅黑" pitchFamily="34" charset="-122"/>
                  <a:ea typeface="微软雅黑" pitchFamily="34" charset="-122"/>
                </a:rPr>
                <a:t>CBOW, skip-gram</a:t>
              </a:r>
              <a:endParaRPr lang="zh-CN" altLang="en-US" sz="1600" kern="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67037" y="4776166"/>
            <a:ext cx="8920225" cy="929202"/>
            <a:chOff x="1413278" y="4185624"/>
            <a:chExt cx="8920225" cy="929202"/>
          </a:xfrm>
        </p:grpSpPr>
        <p:sp>
          <p:nvSpPr>
            <p:cNvPr id="53" name="椭圆 52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55" name="矩形 54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7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PCFG</a:t>
              </a:r>
              <a:endParaRPr lang="zh-CN" altLang="en-US" sz="18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20"/>
            <p:cNvSpPr txBox="1"/>
            <p:nvPr/>
          </p:nvSpPr>
          <p:spPr>
            <a:xfrm>
              <a:off x="4404149" y="4299552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遵循上下文无关文法中的每一条生成规则，同时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还学习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了</a:t>
              </a:r>
              <a:r>
                <a:rPr lang="zh-CN" altLang="en-US" sz="1600" kern="0" dirty="0" smtClean="0">
                  <a:latin typeface="微软雅黑" pitchFamily="34" charset="-122"/>
                  <a:ea typeface="微软雅黑" pitchFamily="34" charset="-122"/>
                </a:rPr>
                <a:t>训练</a:t>
              </a:r>
              <a:r>
                <a:rPr lang="zh-CN" altLang="en-US" sz="1600" kern="0" dirty="0">
                  <a:latin typeface="微软雅黑" pitchFamily="34" charset="-122"/>
                  <a:ea typeface="微软雅黑" pitchFamily="34" charset="-122"/>
                </a:rPr>
                <a:t>数据中每条规则出现的概率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4950" y="37568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程序语言概率模型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4114" y="543840"/>
            <a:ext cx="393381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016882" y="2649204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程序具有复杂的结构性，直接将代码视作序列化的文本数据，代码中包含的程序的结构信息就会全部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丢失。将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程序转换为便于神经网络学习的序列化形式。</a:t>
            </a:r>
          </a:p>
        </p:txBody>
      </p:sp>
      <p:sp>
        <p:nvSpPr>
          <p:cNvPr id="62" name="矩形 61"/>
          <p:cNvSpPr/>
          <p:nvPr/>
        </p:nvSpPr>
        <p:spPr>
          <a:xfrm>
            <a:off x="901533" y="2226899"/>
            <a:ext cx="5216012" cy="2259376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195634" y="20055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195634" y="2027732"/>
            <a:ext cx="2277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保留程序结构信息</a:t>
            </a:r>
            <a:endParaRPr lang="zh-CN" altLang="en-US" sz="2000" b="1" dirty="0"/>
          </a:p>
        </p:txBody>
      </p:sp>
      <p:sp>
        <p:nvSpPr>
          <p:cNvPr id="65" name="矩形 64"/>
          <p:cNvSpPr/>
          <p:nvPr/>
        </p:nvSpPr>
        <p:spPr>
          <a:xfrm>
            <a:off x="6549084" y="2654985"/>
            <a:ext cx="5100663" cy="153272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 defTabSz="713232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通常处理的都是文本、语音等不包含结构信息的简单序列化数据，它缺少学习数据中的结构信息的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能力。改进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使其能够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学习数据中结构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411645" y="2240093"/>
            <a:ext cx="5375543" cy="2246182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705746" y="2018731"/>
            <a:ext cx="265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705746" y="2076209"/>
            <a:ext cx="2804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改进循环神经网络模型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7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1884" y="2687808"/>
            <a:ext cx="4321834" cy="10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3183" y="3013501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Century Gothic" panose="020B0502020202020204" pitchFamily="34" charset="0"/>
                <a:ea typeface="微软雅黑" charset="0"/>
              </a:rPr>
              <a:t>03</a:t>
            </a:r>
            <a:endParaRPr kumimoji="1" lang="zh-CN" altLang="en-US" sz="4800" dirty="0">
              <a:solidFill>
                <a:srgbClr val="FFFFFF"/>
              </a:solidFill>
              <a:latin typeface="Century Gothic" panose="020B0502020202020204" pitchFamily="34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9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1504</Words>
  <Application>Microsoft Office PowerPoint</Application>
  <PresentationFormat>宽屏</PresentationFormat>
  <Paragraphs>184</Paragraphs>
  <Slides>35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Century Gothic</vt:lpstr>
      <vt:lpstr>Consolas</vt:lpstr>
      <vt:lpstr>Times New Roman</vt:lpstr>
      <vt:lpstr>Wingdings</vt:lpstr>
      <vt:lpstr>Office 主题​​</vt:lpstr>
      <vt:lpstr>BMP 图像</vt:lpstr>
      <vt:lpstr>Visio</vt:lpstr>
      <vt:lpstr>Equation</vt:lpstr>
      <vt:lpstr>工作表</vt:lpstr>
      <vt:lpstr>报告人：刘芳 指导老师：李双庆 校外指导老师：李戈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基于RNN的程序自动生成模型</vt:lpstr>
      <vt:lpstr>PowerPoint 演示文稿</vt:lpstr>
      <vt:lpstr>PowerPoint 演示文稿</vt:lpstr>
      <vt:lpstr>PowerPoint 演示文稿</vt:lpstr>
      <vt:lpstr>PowerPoint 演示文稿</vt:lpstr>
      <vt:lpstr>标准LSTM模型</vt:lpstr>
      <vt:lpstr>Embedding Layer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基于RNN的程序自动生成方法的设计与实现</dc:title>
  <dc:creator>Susan</dc:creator>
  <cp:lastModifiedBy>Susan</cp:lastModifiedBy>
  <cp:revision>165</cp:revision>
  <dcterms:created xsi:type="dcterms:W3CDTF">2017-05-25T01:27:14Z</dcterms:created>
  <dcterms:modified xsi:type="dcterms:W3CDTF">2017-05-30T03:20:47Z</dcterms:modified>
</cp:coreProperties>
</file>