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9" r:id="rId9"/>
    <p:sldId id="270" r:id="rId10"/>
    <p:sldId id="271" r:id="rId11"/>
    <p:sldId id="272" r:id="rId12"/>
    <p:sldId id="261" r:id="rId13"/>
    <p:sldId id="273" r:id="rId14"/>
    <p:sldId id="274" r:id="rId15"/>
    <p:sldId id="276" r:id="rId16"/>
    <p:sldId id="277" r:id="rId17"/>
    <p:sldId id="284" r:id="rId18"/>
    <p:sldId id="275" r:id="rId19"/>
    <p:sldId id="278" r:id="rId20"/>
    <p:sldId id="282" r:id="rId21"/>
    <p:sldId id="283" r:id="rId22"/>
    <p:sldId id="279" r:id="rId23"/>
    <p:sldId id="285" r:id="rId24"/>
    <p:sldId id="286" r:id="rId25"/>
    <p:sldId id="262" r:id="rId26"/>
    <p:sldId id="287" r:id="rId27"/>
    <p:sldId id="288" r:id="rId28"/>
    <p:sldId id="263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4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1C3F-E544-4F16-A9FB-0CBB471A51E8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4973-0C59-4E86-AF3B-7F4BC17B4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359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1C3F-E544-4F16-A9FB-0CBB471A51E8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4973-0C59-4E86-AF3B-7F4BC17B4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711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1C3F-E544-4F16-A9FB-0CBB471A51E8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4973-0C59-4E86-AF3B-7F4BC17B4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536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1C3F-E544-4F16-A9FB-0CBB471A51E8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4973-0C59-4E86-AF3B-7F4BC17B4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744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1C3F-E544-4F16-A9FB-0CBB471A51E8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4973-0C59-4E86-AF3B-7F4BC17B4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029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1C3F-E544-4F16-A9FB-0CBB471A51E8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4973-0C59-4E86-AF3B-7F4BC17B4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71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1C3F-E544-4F16-A9FB-0CBB471A51E8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4973-0C59-4E86-AF3B-7F4BC17B4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606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1C3F-E544-4F16-A9FB-0CBB471A51E8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4973-0C59-4E86-AF3B-7F4BC17B4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81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1C3F-E544-4F16-A9FB-0CBB471A51E8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4973-0C59-4E86-AF3B-7F4BC17B4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367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1C3F-E544-4F16-A9FB-0CBB471A51E8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4973-0C59-4E86-AF3B-7F4BC17B4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72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1C3F-E544-4F16-A9FB-0CBB471A51E8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4973-0C59-4E86-AF3B-7F4BC17B4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690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C1C3F-E544-4F16-A9FB-0CBB471A51E8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24973-0C59-4E86-AF3B-7F4BC17B4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074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7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1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4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5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38697" y="5364819"/>
            <a:ext cx="2514600" cy="1285763"/>
          </a:xfrm>
        </p:spPr>
        <p:txBody>
          <a:bodyPr>
            <a:no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报告人：刘芳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指导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老师：李双庆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校外指导老师：李戈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7292762"/>
              </p:ext>
            </p:extLst>
          </p:nvPr>
        </p:nvGraphicFramePr>
        <p:xfrm>
          <a:off x="5220303" y="3755043"/>
          <a:ext cx="1392037" cy="1425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BMP 图像" r:id="rId3" imgW="2400635" imgH="2476190" progId="Paint.Picture">
                  <p:embed/>
                </p:oleObj>
              </mc:Choice>
              <mc:Fallback>
                <p:oleObj name="BMP 图像" r:id="rId3" imgW="2400635" imgH="2476190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303" y="3755043"/>
                        <a:ext cx="1392037" cy="14259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2882715" y="2791168"/>
            <a:ext cx="64265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 and Implementation of Automatic Program Generation Based on RNN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0" y="2234020"/>
            <a:ext cx="1335996" cy="1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10847695" y="2256598"/>
            <a:ext cx="1335996" cy="1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1"/>
          <p:cNvSpPr txBox="1">
            <a:spLocks/>
          </p:cNvSpPr>
          <p:nvPr/>
        </p:nvSpPr>
        <p:spPr>
          <a:xfrm>
            <a:off x="1483056" y="1900899"/>
            <a:ext cx="9503391" cy="6662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RNN</a:t>
            </a:r>
            <a:r>
              <a:rPr lang="zh-CN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的程序自动生成方法的设计与实现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Freeform 11"/>
          <p:cNvSpPr>
            <a:spLocks noEditPoints="1"/>
          </p:cNvSpPr>
          <p:nvPr/>
        </p:nvSpPr>
        <p:spPr bwMode="auto">
          <a:xfrm>
            <a:off x="5439955" y="1131393"/>
            <a:ext cx="952734" cy="545478"/>
          </a:xfrm>
          <a:custGeom>
            <a:avLst/>
            <a:gdLst>
              <a:gd name="T0" fmla="*/ 2804 w 3043"/>
              <a:gd name="T1" fmla="*/ 712 h 1741"/>
              <a:gd name="T2" fmla="*/ 2804 w 3043"/>
              <a:gd name="T3" fmla="*/ 1190 h 1741"/>
              <a:gd name="T4" fmla="*/ 2903 w 3043"/>
              <a:gd name="T5" fmla="*/ 1291 h 1741"/>
              <a:gd name="T6" fmla="*/ 2696 w 3043"/>
              <a:gd name="T7" fmla="*/ 1509 h 1741"/>
              <a:gd name="T8" fmla="*/ 2485 w 3043"/>
              <a:gd name="T9" fmla="*/ 1297 h 1741"/>
              <a:gd name="T10" fmla="*/ 2629 w 3043"/>
              <a:gd name="T11" fmla="*/ 1165 h 1741"/>
              <a:gd name="T12" fmla="*/ 2629 w 3043"/>
              <a:gd name="T13" fmla="*/ 787 h 1741"/>
              <a:gd name="T14" fmla="*/ 1686 w 3043"/>
              <a:gd name="T15" fmla="*/ 1183 h 1741"/>
              <a:gd name="T16" fmla="*/ 1318 w 3043"/>
              <a:gd name="T17" fmla="*/ 1193 h 1741"/>
              <a:gd name="T18" fmla="*/ 226 w 3043"/>
              <a:gd name="T19" fmla="*/ 752 h 1741"/>
              <a:gd name="T20" fmla="*/ 229 w 3043"/>
              <a:gd name="T21" fmla="*/ 498 h 1741"/>
              <a:gd name="T22" fmla="*/ 1286 w 3043"/>
              <a:gd name="T23" fmla="*/ 98 h 1741"/>
              <a:gd name="T24" fmla="*/ 1666 w 3043"/>
              <a:gd name="T25" fmla="*/ 73 h 1741"/>
              <a:gd name="T26" fmla="*/ 2791 w 3043"/>
              <a:gd name="T27" fmla="*/ 520 h 1741"/>
              <a:gd name="T28" fmla="*/ 2804 w 3043"/>
              <a:gd name="T29" fmla="*/ 712 h 1741"/>
              <a:gd name="T30" fmla="*/ 2804 w 3043"/>
              <a:gd name="T31" fmla="*/ 712 h 1741"/>
              <a:gd name="T32" fmla="*/ 2804 w 3043"/>
              <a:gd name="T33" fmla="*/ 712 h 1741"/>
              <a:gd name="T34" fmla="*/ 1716 w 3043"/>
              <a:gd name="T35" fmla="*/ 1372 h 1741"/>
              <a:gd name="T36" fmla="*/ 2280 w 3043"/>
              <a:gd name="T37" fmla="*/ 1114 h 1741"/>
              <a:gd name="T38" fmla="*/ 2280 w 3043"/>
              <a:gd name="T39" fmla="*/ 1440 h 1741"/>
              <a:gd name="T40" fmla="*/ 1505 w 3043"/>
              <a:gd name="T41" fmla="*/ 1741 h 1741"/>
              <a:gd name="T42" fmla="*/ 685 w 3043"/>
              <a:gd name="T43" fmla="*/ 1440 h 1741"/>
              <a:gd name="T44" fmla="*/ 685 w 3043"/>
              <a:gd name="T45" fmla="*/ 1165 h 1741"/>
              <a:gd name="T46" fmla="*/ 1269 w 3043"/>
              <a:gd name="T47" fmla="*/ 1372 h 1741"/>
              <a:gd name="T48" fmla="*/ 1716 w 3043"/>
              <a:gd name="T49" fmla="*/ 1372 h 1741"/>
              <a:gd name="T50" fmla="*/ 1716 w 3043"/>
              <a:gd name="T51" fmla="*/ 1372 h 1741"/>
              <a:gd name="T52" fmla="*/ 1716 w 3043"/>
              <a:gd name="T53" fmla="*/ 1372 h 1741"/>
              <a:gd name="T54" fmla="*/ 1716 w 3043"/>
              <a:gd name="T55" fmla="*/ 1372 h 1741"/>
              <a:gd name="T56" fmla="*/ 1716 w 3043"/>
              <a:gd name="T57" fmla="*/ 1372 h 1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043" h="1741">
                <a:moveTo>
                  <a:pt x="2804" y="712"/>
                </a:moveTo>
                <a:cubicBezTo>
                  <a:pt x="2804" y="1190"/>
                  <a:pt x="2804" y="1190"/>
                  <a:pt x="2804" y="1190"/>
                </a:cubicBezTo>
                <a:cubicBezTo>
                  <a:pt x="2903" y="1291"/>
                  <a:pt x="2903" y="1291"/>
                  <a:pt x="2903" y="1291"/>
                </a:cubicBezTo>
                <a:cubicBezTo>
                  <a:pt x="2696" y="1509"/>
                  <a:pt x="2696" y="1509"/>
                  <a:pt x="2696" y="1509"/>
                </a:cubicBezTo>
                <a:cubicBezTo>
                  <a:pt x="2485" y="1297"/>
                  <a:pt x="2485" y="1297"/>
                  <a:pt x="2485" y="1297"/>
                </a:cubicBezTo>
                <a:cubicBezTo>
                  <a:pt x="2629" y="1165"/>
                  <a:pt x="2629" y="1165"/>
                  <a:pt x="2629" y="1165"/>
                </a:cubicBezTo>
                <a:cubicBezTo>
                  <a:pt x="2629" y="787"/>
                  <a:pt x="2629" y="787"/>
                  <a:pt x="2629" y="787"/>
                </a:cubicBezTo>
                <a:cubicBezTo>
                  <a:pt x="2018" y="1042"/>
                  <a:pt x="1822" y="1121"/>
                  <a:pt x="1686" y="1183"/>
                </a:cubicBezTo>
                <a:cubicBezTo>
                  <a:pt x="1551" y="1245"/>
                  <a:pt x="1453" y="1244"/>
                  <a:pt x="1318" y="1193"/>
                </a:cubicBezTo>
                <a:cubicBezTo>
                  <a:pt x="1184" y="1142"/>
                  <a:pt x="544" y="906"/>
                  <a:pt x="226" y="752"/>
                </a:cubicBezTo>
                <a:cubicBezTo>
                  <a:pt x="14" y="650"/>
                  <a:pt x="0" y="585"/>
                  <a:pt x="229" y="498"/>
                </a:cubicBezTo>
                <a:cubicBezTo>
                  <a:pt x="529" y="383"/>
                  <a:pt x="1024" y="199"/>
                  <a:pt x="1286" y="98"/>
                </a:cubicBezTo>
                <a:cubicBezTo>
                  <a:pt x="1441" y="35"/>
                  <a:pt x="1523" y="0"/>
                  <a:pt x="1666" y="73"/>
                </a:cubicBezTo>
                <a:cubicBezTo>
                  <a:pt x="1920" y="179"/>
                  <a:pt x="2502" y="399"/>
                  <a:pt x="2791" y="520"/>
                </a:cubicBezTo>
                <a:cubicBezTo>
                  <a:pt x="3043" y="631"/>
                  <a:pt x="2874" y="667"/>
                  <a:pt x="2804" y="712"/>
                </a:cubicBezTo>
                <a:cubicBezTo>
                  <a:pt x="2804" y="712"/>
                  <a:pt x="2804" y="712"/>
                  <a:pt x="2804" y="712"/>
                </a:cubicBezTo>
                <a:cubicBezTo>
                  <a:pt x="2804" y="712"/>
                  <a:pt x="2804" y="712"/>
                  <a:pt x="2804" y="712"/>
                </a:cubicBezTo>
                <a:close/>
                <a:moveTo>
                  <a:pt x="1716" y="1372"/>
                </a:moveTo>
                <a:cubicBezTo>
                  <a:pt x="1864" y="1311"/>
                  <a:pt x="2063" y="1209"/>
                  <a:pt x="2280" y="1114"/>
                </a:cubicBezTo>
                <a:cubicBezTo>
                  <a:pt x="2280" y="1440"/>
                  <a:pt x="2280" y="1440"/>
                  <a:pt x="2280" y="1440"/>
                </a:cubicBezTo>
                <a:cubicBezTo>
                  <a:pt x="2280" y="1440"/>
                  <a:pt x="1999" y="1741"/>
                  <a:pt x="1505" y="1741"/>
                </a:cubicBezTo>
                <a:cubicBezTo>
                  <a:pt x="973" y="1741"/>
                  <a:pt x="685" y="1440"/>
                  <a:pt x="685" y="1440"/>
                </a:cubicBezTo>
                <a:cubicBezTo>
                  <a:pt x="685" y="1165"/>
                  <a:pt x="685" y="1165"/>
                  <a:pt x="685" y="1165"/>
                </a:cubicBezTo>
                <a:cubicBezTo>
                  <a:pt x="853" y="1234"/>
                  <a:pt x="1041" y="1293"/>
                  <a:pt x="1269" y="1372"/>
                </a:cubicBezTo>
                <a:cubicBezTo>
                  <a:pt x="1410" y="1423"/>
                  <a:pt x="1588" y="1440"/>
                  <a:pt x="1716" y="1372"/>
                </a:cubicBezTo>
                <a:cubicBezTo>
                  <a:pt x="1716" y="1372"/>
                  <a:pt x="1716" y="1372"/>
                  <a:pt x="1716" y="1372"/>
                </a:cubicBezTo>
                <a:cubicBezTo>
                  <a:pt x="1716" y="1372"/>
                  <a:pt x="1716" y="1372"/>
                  <a:pt x="1716" y="1372"/>
                </a:cubicBezTo>
                <a:close/>
                <a:moveTo>
                  <a:pt x="1716" y="1372"/>
                </a:moveTo>
                <a:cubicBezTo>
                  <a:pt x="1716" y="1372"/>
                  <a:pt x="1716" y="1372"/>
                  <a:pt x="1716" y="1372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15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LSTM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02" y="1690688"/>
            <a:ext cx="3905431" cy="436728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468710"/>
              </p:ext>
            </p:extLst>
          </p:nvPr>
        </p:nvGraphicFramePr>
        <p:xfrm>
          <a:off x="4160133" y="2222109"/>
          <a:ext cx="7848759" cy="3460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Visio" r:id="rId4" imgW="9420241" imgH="4162517" progId="Visio.Drawing.15">
                  <p:embed/>
                </p:oleObj>
              </mc:Choice>
              <mc:Fallback>
                <p:oleObj name="Visio" r:id="rId4" imgW="9420241" imgH="4162517" progId="Visio.Drawing.15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0133" y="2222109"/>
                        <a:ext cx="7848759" cy="34606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3879" y="71805"/>
            <a:ext cx="4959119" cy="191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748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LSTM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64524" y="2129050"/>
            <a:ext cx="1714382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871919"/>
              </p:ext>
            </p:extLst>
          </p:nvPr>
        </p:nvGraphicFramePr>
        <p:xfrm>
          <a:off x="1064525" y="2129050"/>
          <a:ext cx="7192373" cy="3817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Visio" r:id="rId3" imgW="10020270" imgH="5305622" progId="Visio.Drawing.15">
                  <p:embed/>
                </p:oleObj>
              </mc:Choice>
              <mc:Fallback>
                <p:oleObj name="Visio" r:id="rId3" imgW="10020270" imgH="530562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4525" y="2129050"/>
                        <a:ext cx="7192373" cy="38171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3723249" y="70954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正是由于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LSTM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独特的记忆块，使得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LSTM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可以较好地处理长期依赖问题。在过去几年中，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LSTM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在许多需要长期依赖记忆的任务中取得了成功</a:t>
            </a:r>
            <a:r>
              <a:rPr lang="en-US" altLang="zh-CN" kern="1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[18,19]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最重要的是，它解决了其他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RNN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结构无法解决的人工智能相关问题。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6869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RNN</a:t>
            </a:r>
            <a:r>
              <a:rPr lang="zh-CN" altLang="en-US" dirty="0" smtClean="0"/>
              <a:t>的程序自动生成模型的设计与实现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保留程序结构</a:t>
            </a:r>
            <a:endParaRPr lang="en-US" altLang="zh-CN" dirty="0" smtClean="0"/>
          </a:p>
          <a:p>
            <a:r>
              <a:rPr lang="zh-CN" altLang="en-US" dirty="0" smtClean="0"/>
              <a:t>模型设计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</a:p>
          <a:p>
            <a:pPr lvl="1"/>
            <a:r>
              <a:rPr lang="en-US" altLang="zh-CN" dirty="0" smtClean="0"/>
              <a:t>2</a:t>
            </a:r>
          </a:p>
          <a:p>
            <a:pPr lvl="1"/>
            <a:r>
              <a:rPr lang="en-US" altLang="zh-CN" dirty="0"/>
              <a:t>3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3531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保留程序结构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2027830" cy="794745"/>
          </a:xfrm>
        </p:spPr>
        <p:txBody>
          <a:bodyPr/>
          <a:lstStyle/>
          <a:p>
            <a:r>
              <a:rPr lang="en-US" altLang="zh-CN" dirty="0" smtClean="0"/>
              <a:t>AST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56347" y="207446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2582372"/>
              </p:ext>
            </p:extLst>
          </p:nvPr>
        </p:nvGraphicFramePr>
        <p:xfrm>
          <a:off x="2988859" y="2038520"/>
          <a:ext cx="6797705" cy="3797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Visio" r:id="rId3" imgW="13906351" imgH="7810447" progId="Visio.Drawing.15">
                  <p:embed/>
                </p:oleObj>
              </mc:Choice>
              <mc:Fallback>
                <p:oleObj name="Visio" r:id="rId3" imgW="13906351" imgH="781044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8859" y="2038520"/>
                        <a:ext cx="6797705" cy="37972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116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保留程序结构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32891" y="1690688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1+2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*3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225421" y="1690688"/>
            <a:ext cx="7378890" cy="348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000"/>
              </a:lnSpc>
              <a:spcAft>
                <a:spcPts val="180"/>
              </a:spcAft>
            </a:pP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Module { Expr {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BinOp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{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BinOp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{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Num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Op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Num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} Op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Num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} } }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96287" y="301625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729294"/>
              </p:ext>
            </p:extLst>
          </p:nvPr>
        </p:nvGraphicFramePr>
        <p:xfrm>
          <a:off x="996287" y="2497636"/>
          <a:ext cx="8611737" cy="3889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Visio" r:id="rId3" imgW="17325883" imgH="7810447" progId="Visio.Drawing.15">
                  <p:embed/>
                </p:oleObj>
              </mc:Choice>
              <mc:Fallback>
                <p:oleObj name="Visio" r:id="rId3" imgW="17325883" imgH="781044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287" y="2497636"/>
                        <a:ext cx="8611737" cy="38896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66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标准</a:t>
            </a:r>
            <a:r>
              <a:rPr lang="en-US" altLang="zh-CN" dirty="0" smtClean="0"/>
              <a:t>LSTM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r>
              <a:rPr lang="en-US" altLang="zh-CN" dirty="0" err="1" smtClean="0"/>
              <a:t>StackLSTM</a:t>
            </a:r>
            <a:endParaRPr lang="en-US" altLang="zh-CN" dirty="0" smtClean="0"/>
          </a:p>
          <a:p>
            <a:pPr lvl="1"/>
            <a:r>
              <a:rPr lang="zh-CN" altLang="en-US" dirty="0"/>
              <a:t>清</a:t>
            </a:r>
            <a:r>
              <a:rPr lang="zh-CN" altLang="en-US" dirty="0" smtClean="0"/>
              <a:t>零模型</a:t>
            </a:r>
            <a:endParaRPr lang="en-US" altLang="zh-CN" dirty="0" smtClean="0"/>
          </a:p>
          <a:p>
            <a:pPr lvl="1"/>
            <a:r>
              <a:rPr lang="zh-CN" altLang="en-US" dirty="0"/>
              <a:t>不清</a:t>
            </a:r>
            <a:r>
              <a:rPr lang="zh-CN" altLang="en-US" dirty="0" smtClean="0"/>
              <a:t>零模型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0143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标准</a:t>
            </a:r>
            <a:r>
              <a:rPr lang="en-US" altLang="zh-CN" dirty="0" smtClean="0"/>
              <a:t>LSTM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23581" y="2156345"/>
            <a:ext cx="1801504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3247610"/>
              </p:ext>
            </p:extLst>
          </p:nvPr>
        </p:nvGraphicFramePr>
        <p:xfrm>
          <a:off x="1023581" y="1931263"/>
          <a:ext cx="7656394" cy="4151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name="Visio" r:id="rId3" imgW="11172746" imgH="6029154" progId="Visio.Drawing.15">
                  <p:embed/>
                </p:oleObj>
              </mc:Choice>
              <mc:Fallback>
                <p:oleObj name="Visio" r:id="rId3" imgW="11172746" imgH="602915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581" y="1931263"/>
                        <a:ext cx="7656394" cy="41519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444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标准</a:t>
            </a:r>
            <a:r>
              <a:rPr lang="en-US" altLang="zh-CN" dirty="0" smtClean="0"/>
              <a:t>LSTM</a:t>
            </a:r>
            <a:r>
              <a:rPr lang="zh-CN" altLang="en-US" dirty="0" smtClean="0"/>
              <a:t>模型   </a:t>
            </a:r>
            <a:r>
              <a:rPr lang="en-US" altLang="zh-CN" dirty="0" smtClean="0"/>
              <a:t>embedding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23581" y="2156345"/>
            <a:ext cx="1801504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41252" y="1867030"/>
            <a:ext cx="8614117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ts val="2000"/>
              </a:lnSpc>
              <a:spcAft>
                <a:spcPts val="180"/>
              </a:spcAft>
            </a:pPr>
            <a:r>
              <a:rPr lang="zh-CN" altLang="zh-CN" kern="1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embedding</a:t>
            </a:r>
            <a:r>
              <a:rPr lang="zh-CN" altLang="zh-CN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的主要目的有以下两个：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 algn="just">
              <a:lnSpc>
                <a:spcPts val="2000"/>
              </a:lnSpc>
              <a:spcAft>
                <a:spcPts val="180"/>
              </a:spcAft>
              <a:buFont typeface="Wingdings" panose="05000000000000000000" pitchFamily="2" charset="2"/>
              <a:buChar char="l"/>
            </a:pPr>
            <a:r>
              <a:rPr lang="zh-CN" altLang="zh-CN" kern="1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降</a:t>
            </a:r>
            <a:r>
              <a:rPr lang="zh-CN" altLang="zh-CN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维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 algn="just">
              <a:lnSpc>
                <a:spcPts val="2000"/>
              </a:lnSpc>
              <a:spcAft>
                <a:spcPts val="180"/>
              </a:spcAft>
              <a:buFont typeface="Wingdings" panose="05000000000000000000" pitchFamily="2" charset="2"/>
              <a:buChar char="l"/>
            </a:pPr>
            <a:r>
              <a:rPr lang="zh-CN" altLang="zh-CN" kern="1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提取</a:t>
            </a:r>
            <a:r>
              <a:rPr lang="zh-CN" altLang="zh-CN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输入特征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0" y="2780100"/>
            <a:ext cx="4183380" cy="3710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459" y="2956442"/>
            <a:ext cx="3136510" cy="2932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368" y="3839035"/>
            <a:ext cx="1844040" cy="20497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965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标准</a:t>
            </a:r>
            <a:r>
              <a:rPr lang="en-US" altLang="zh-CN" dirty="0"/>
              <a:t>LSTM</a:t>
            </a:r>
            <a:r>
              <a:rPr lang="zh-CN" altLang="en-US" dirty="0"/>
              <a:t>模型   </a:t>
            </a:r>
            <a:r>
              <a:rPr lang="en-US" altLang="zh-CN" dirty="0" smtClean="0"/>
              <a:t>Hidden Layer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60059" y="2251879"/>
            <a:ext cx="1488567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746437"/>
              </p:ext>
            </p:extLst>
          </p:nvPr>
        </p:nvGraphicFramePr>
        <p:xfrm>
          <a:off x="1160058" y="2251880"/>
          <a:ext cx="7168016" cy="3457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7" name="Visio" r:id="rId3" imgW="8286713" imgH="4009907" progId="Visio.Drawing.15">
                  <p:embed/>
                </p:oleObj>
              </mc:Choice>
              <mc:Fallback>
                <p:oleObj name="Visio" r:id="rId3" imgW="8286713" imgH="400990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058" y="2251880"/>
                        <a:ext cx="7168016" cy="34578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481624" y="2858789"/>
            <a:ext cx="1316614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321831"/>
              </p:ext>
            </p:extLst>
          </p:nvPr>
        </p:nvGraphicFramePr>
        <p:xfrm>
          <a:off x="9481625" y="2858789"/>
          <a:ext cx="2525314" cy="2335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8" name="Equation" r:id="rId5" imgW="1549400" imgH="1422400" progId="Equation.DSMT4">
                  <p:embed/>
                </p:oleObj>
              </mc:Choice>
              <mc:Fallback>
                <p:oleObj name="Equation" r:id="rId5" imgW="1549400" imgH="1422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81625" y="2858789"/>
                        <a:ext cx="2525314" cy="23352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806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标准</a:t>
            </a:r>
            <a:r>
              <a:rPr lang="en-US" altLang="zh-CN" dirty="0"/>
              <a:t>LSTM</a:t>
            </a:r>
            <a:r>
              <a:rPr lang="zh-CN" altLang="en-US" dirty="0"/>
              <a:t>模型   </a:t>
            </a:r>
            <a:r>
              <a:rPr lang="en-US" altLang="zh-CN" dirty="0" err="1" smtClean="0"/>
              <a:t>Softmax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287904" y="285238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7175022"/>
              </p:ext>
            </p:extLst>
          </p:nvPr>
        </p:nvGraphicFramePr>
        <p:xfrm>
          <a:off x="7287904" y="2852381"/>
          <a:ext cx="3494803" cy="409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4" name="Equation" r:id="rId3" imgW="2095500" imgH="228600" progId="Equation.DSMT4">
                  <p:embed/>
                </p:oleObj>
              </mc:Choice>
              <mc:Fallback>
                <p:oleObj name="Equation" r:id="rId3" imgW="209550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7904" y="2852381"/>
                        <a:ext cx="3494803" cy="4094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73957" y="2852380"/>
            <a:ext cx="1733679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6020338"/>
              </p:ext>
            </p:extLst>
          </p:nvPr>
        </p:nvGraphicFramePr>
        <p:xfrm>
          <a:off x="1473957" y="2852381"/>
          <a:ext cx="1884653" cy="928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5" name="Equation" r:id="rId5" imgW="1104900" imgH="520700" progId="Equation.DSMT4">
                  <p:embed/>
                </p:oleObj>
              </mc:Choice>
              <mc:Fallback>
                <p:oleObj name="Equation" r:id="rId5" imgW="1104900" imgH="520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957" y="2852381"/>
                        <a:ext cx="1884653" cy="9280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838200" y="4969221"/>
            <a:ext cx="6096000" cy="605294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just">
              <a:lnSpc>
                <a:spcPts val="2000"/>
              </a:lnSpc>
              <a:spcAft>
                <a:spcPts val="180"/>
              </a:spcAft>
            </a:pP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输出层使用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softmax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函数来进行归一化可以生成预测结果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token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的概率分布。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2498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作品概述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RNN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模型设计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结果及分析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总结与未来展望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332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StackLSTM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55593" y="1856095"/>
            <a:ext cx="1565135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1778833"/>
              </p:ext>
            </p:extLst>
          </p:nvPr>
        </p:nvGraphicFramePr>
        <p:xfrm>
          <a:off x="684094" y="1656109"/>
          <a:ext cx="6933063" cy="4328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Visio" r:id="rId3" imgW="6343462" imgH="3952730" progId="Visio.Drawing.15">
                  <p:embed/>
                </p:oleObj>
              </mc:Choice>
              <mc:Fallback>
                <p:oleObj name="Visio" r:id="rId3" imgW="6343462" imgH="395273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094" y="1656109"/>
                        <a:ext cx="6933063" cy="43285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7917029" y="4499321"/>
            <a:ext cx="4051300" cy="348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ts val="2000"/>
              </a:lnSpc>
              <a:spcAft>
                <a:spcPts val="180"/>
              </a:spcAft>
            </a:pPr>
            <a:r>
              <a:rPr lang="zh-CN" altLang="en-US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是否清零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115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StackLSTM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清零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04988"/>
            <a:ext cx="7565390" cy="33832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5"/>
          <p:cNvSpPr/>
          <p:nvPr/>
        </p:nvSpPr>
        <p:spPr>
          <a:xfrm>
            <a:off x="9377529" y="3978621"/>
            <a:ext cx="1976271" cy="348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ts val="2000"/>
              </a:lnSpc>
              <a:spcAft>
                <a:spcPts val="180"/>
              </a:spcAft>
            </a:pPr>
            <a:r>
              <a:rPr lang="zh-CN" altLang="en-US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三种情况</a:t>
            </a:r>
            <a:endParaRPr lang="zh-CN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459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StackLSTM</a:t>
            </a:r>
            <a:r>
              <a:rPr lang="en-US" altLang="zh-CN" dirty="0"/>
              <a:t>   </a:t>
            </a:r>
            <a:r>
              <a:rPr lang="zh-CN" altLang="en-US" dirty="0"/>
              <a:t>清</a:t>
            </a:r>
            <a:r>
              <a:rPr lang="zh-CN" altLang="en-US" dirty="0" smtClean="0"/>
              <a:t>零模型执行流程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197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StackLSTM</a:t>
            </a:r>
            <a:r>
              <a:rPr lang="en-US" altLang="zh-CN" dirty="0" smtClean="0"/>
              <a:t>   </a:t>
            </a:r>
            <a:r>
              <a:rPr lang="zh-CN" altLang="en-US" dirty="0" smtClean="0"/>
              <a:t>不清零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534400" y="3546821"/>
            <a:ext cx="3162300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ts val="2000"/>
              </a:lnSpc>
              <a:spcAft>
                <a:spcPts val="180"/>
              </a:spcAft>
            </a:pPr>
            <a:r>
              <a:rPr lang="zh-CN" altLang="en-US" dirty="0" smtClean="0"/>
              <a:t>与</a:t>
            </a:r>
            <a:r>
              <a:rPr lang="zh-CN" altLang="zh-CN" dirty="0" smtClean="0"/>
              <a:t>清</a:t>
            </a:r>
            <a:r>
              <a:rPr lang="zh-CN" altLang="zh-CN" dirty="0"/>
              <a:t>零模型唯一的区别就是在进入新的代码段时隐藏层状态并未清零，因此可以保留前面代码的关键信息</a:t>
            </a:r>
            <a:endParaRPr lang="zh-CN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970597" y="1684366"/>
            <a:ext cx="6916103" cy="323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97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StackLSTM</a:t>
            </a:r>
            <a:r>
              <a:rPr lang="en-US" altLang="zh-CN" dirty="0"/>
              <a:t>   </a:t>
            </a:r>
            <a:r>
              <a:rPr lang="zh-CN" altLang="en-US" dirty="0" smtClean="0"/>
              <a:t>不清零模型执行流程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993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zh-CN" altLang="en-US" dirty="0" smtClean="0"/>
              <a:t>结果及分析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714375"/>
          </a:xfrm>
        </p:spPr>
        <p:txBody>
          <a:bodyPr/>
          <a:lstStyle/>
          <a:p>
            <a:r>
              <a:rPr lang="zh-CN" altLang="en-US" dirty="0" smtClean="0"/>
              <a:t>非终结符预测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981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592859"/>
              </p:ext>
            </p:extLst>
          </p:nvPr>
        </p:nvGraphicFramePr>
        <p:xfrm>
          <a:off x="609600" y="2540000"/>
          <a:ext cx="5715000" cy="3433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工作表" r:id="rId3" imgW="5086560" imgH="3057670" progId="Excel.Sheet.12">
                  <p:embed/>
                </p:oleObj>
              </mc:Choice>
              <mc:Fallback>
                <p:oleObj name="工作表" r:id="rId3" imgW="5086560" imgH="3057670" progId="Excel.Shee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540000"/>
                        <a:ext cx="5715000" cy="34335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854700" y="26955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25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zh-CN" altLang="en-US" dirty="0" smtClean="0"/>
              <a:t>结果及分析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714375"/>
          </a:xfrm>
        </p:spPr>
        <p:txBody>
          <a:bodyPr/>
          <a:lstStyle/>
          <a:p>
            <a:r>
              <a:rPr lang="zh-CN" altLang="en-US" dirty="0" smtClean="0"/>
              <a:t>终结符预测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981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854700" y="26955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0057662"/>
              </p:ext>
            </p:extLst>
          </p:nvPr>
        </p:nvGraphicFramePr>
        <p:xfrm>
          <a:off x="482600" y="2540000"/>
          <a:ext cx="6047399" cy="354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工作表" r:id="rId3" imgW="5467209" imgH="3228778" progId="Excel.Sheet.12">
                  <p:embed/>
                </p:oleObj>
              </mc:Choice>
              <mc:Fallback>
                <p:oleObj name="工作表" r:id="rId3" imgW="5467209" imgH="3228778" progId="Excel.Shee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" y="2540000"/>
                        <a:ext cx="6047399" cy="3543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322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zh-CN" altLang="en-US" dirty="0" smtClean="0"/>
              <a:t>结果及分析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714375"/>
          </a:xfrm>
        </p:spPr>
        <p:txBody>
          <a:bodyPr/>
          <a:lstStyle/>
          <a:p>
            <a:r>
              <a:rPr lang="zh-CN" altLang="en-US" dirty="0" smtClean="0"/>
              <a:t>生成效果展示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981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854700" y="26955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36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总结与未来展望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本文工作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</a:p>
          <a:p>
            <a:pPr lvl="1"/>
            <a:r>
              <a:rPr lang="en-US" altLang="zh-CN" dirty="0" smtClean="0"/>
              <a:t>2</a:t>
            </a:r>
          </a:p>
          <a:p>
            <a:pPr lvl="1"/>
            <a:r>
              <a:rPr lang="en-US" altLang="zh-CN" dirty="0" smtClean="0"/>
              <a:t>3</a:t>
            </a:r>
            <a:endParaRPr lang="en-US" altLang="zh-CN" dirty="0" smtClean="0"/>
          </a:p>
          <a:p>
            <a:r>
              <a:rPr lang="zh-CN" altLang="en-US" dirty="0" smtClean="0"/>
              <a:t>未来展望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</a:p>
          <a:p>
            <a:pPr lvl="1"/>
            <a:r>
              <a:rPr lang="en-US" altLang="zh-CN" dirty="0" smtClean="0"/>
              <a:t>2</a:t>
            </a:r>
          </a:p>
          <a:p>
            <a:pPr lvl="1"/>
            <a:r>
              <a:rPr lang="en-US" altLang="zh-CN" dirty="0"/>
              <a:t>3</a:t>
            </a:r>
          </a:p>
          <a:p>
            <a:r>
              <a:rPr lang="zh-CN" altLang="en-US" dirty="0" smtClean="0"/>
              <a:t>扩展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8479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作品概述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程序自动生成是人工智能领域最具挑战性的任务，也是人类梦寐以求的最高理想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海量</a:t>
            </a:r>
            <a:r>
              <a:rPr lang="zh-CN" altLang="zh-CN" dirty="0" smtClean="0"/>
              <a:t>数据</a:t>
            </a:r>
            <a:r>
              <a:rPr lang="zh-CN" altLang="en-US" dirty="0" smtClean="0"/>
              <a:t>、</a:t>
            </a:r>
            <a:r>
              <a:rPr lang="zh-CN" altLang="zh-CN" dirty="0" smtClean="0"/>
              <a:t>深度学习</a:t>
            </a:r>
            <a:r>
              <a:rPr lang="zh-CN" altLang="en-US" dirty="0" smtClean="0"/>
              <a:t>、计算能力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程序自动生成成为可能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 smtClean="0">
                <a:sym typeface="Wingdings" panose="05000000000000000000" pitchFamily="2" charset="2"/>
              </a:rPr>
              <a:t>程序生成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序列预测（举个例子） </a:t>
            </a:r>
            <a:r>
              <a:rPr lang="en-US" altLang="zh-CN" dirty="0" smtClean="0">
                <a:sym typeface="Wingdings" panose="05000000000000000000" pitchFamily="2" charset="2"/>
              </a:rPr>
              <a:t>RNN</a:t>
            </a:r>
            <a:r>
              <a:rPr lang="zh-CN" altLang="en-US" dirty="0" smtClean="0">
                <a:sym typeface="Wingdings" panose="05000000000000000000" pitchFamily="2" charset="2"/>
              </a:rPr>
              <a:t>擅长于处理序列预测问题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zh-CN" altLang="en-US" dirty="0" smtClean="0">
                <a:sym typeface="Wingdings" panose="05000000000000000000" pitchFamily="2" charset="2"/>
              </a:rPr>
              <a:t>程序具有结构化（例子），</a:t>
            </a:r>
            <a:r>
              <a:rPr lang="en-US" altLang="zh-CN" dirty="0" smtClean="0">
                <a:sym typeface="Wingdings" panose="05000000000000000000" pitchFamily="2" charset="2"/>
              </a:rPr>
              <a:t>RNN</a:t>
            </a:r>
            <a:r>
              <a:rPr lang="zh-CN" altLang="en-US" dirty="0" smtClean="0">
                <a:sym typeface="Wingdings" panose="05000000000000000000" pitchFamily="2" charset="2"/>
              </a:rPr>
              <a:t>局限性，引出本文改进，学习程序结构信息（生成效果展示例子）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31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研究现状</a:t>
            </a:r>
            <a:endParaRPr lang="en-US" altLang="zh-CN" dirty="0" smtClean="0"/>
          </a:p>
          <a:p>
            <a:pPr lvl="1"/>
            <a:r>
              <a:rPr lang="zh-CN" altLang="zh-CN" dirty="0"/>
              <a:t>根据程序员当前输入程序生成下一个</a:t>
            </a:r>
            <a:r>
              <a:rPr lang="en-US" altLang="zh-CN" dirty="0"/>
              <a:t>token</a:t>
            </a:r>
            <a:r>
              <a:rPr lang="zh-CN" altLang="zh-CN" dirty="0"/>
              <a:t>可视为程序生成的第一步， 因此，如何准确地生成下一个</a:t>
            </a:r>
            <a:r>
              <a:rPr lang="en-US" altLang="zh-CN" dirty="0"/>
              <a:t> token </a:t>
            </a:r>
            <a:r>
              <a:rPr lang="zh-CN" altLang="zh-CN" dirty="0"/>
              <a:t>则为本课题的</a:t>
            </a:r>
            <a:r>
              <a:rPr lang="zh-CN" altLang="zh-CN" dirty="0" smtClean="0"/>
              <a:t>主要</a:t>
            </a:r>
            <a:r>
              <a:rPr lang="zh-CN" altLang="en-US" dirty="0" smtClean="0"/>
              <a:t>任务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程序</a:t>
            </a:r>
            <a:r>
              <a:rPr lang="zh-CN" altLang="zh-CN" dirty="0"/>
              <a:t>语言概率</a:t>
            </a:r>
            <a:r>
              <a:rPr lang="zh-CN" altLang="zh-CN" dirty="0" smtClean="0"/>
              <a:t>模型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N-gram, Word2vec, PCFG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研究内容</a:t>
            </a:r>
            <a:endParaRPr lang="en-US" altLang="zh-CN" dirty="0" smtClean="0"/>
          </a:p>
          <a:p>
            <a:pPr lvl="1"/>
            <a:r>
              <a:rPr lang="zh-CN" altLang="zh-CN" dirty="0"/>
              <a:t>代码不同于其他序列化数据，它是一种具有复杂结构的文本</a:t>
            </a:r>
            <a:r>
              <a:rPr lang="zh-CN" altLang="zh-CN" dirty="0" smtClean="0"/>
              <a:t>。若</a:t>
            </a:r>
            <a:r>
              <a:rPr lang="zh-CN" altLang="zh-CN" dirty="0"/>
              <a:t>直接将代码视作序列化的数据，便会丢失代码的结构信息</a:t>
            </a:r>
            <a:r>
              <a:rPr lang="zh-CN" altLang="zh-CN" dirty="0" smtClean="0"/>
              <a:t>。</a:t>
            </a:r>
            <a:r>
              <a:rPr lang="en-US" altLang="zh-CN" dirty="0" smtClean="0"/>
              <a:t>(</a:t>
            </a:r>
            <a:r>
              <a:rPr lang="zh-CN" altLang="en-US" dirty="0" smtClean="0"/>
              <a:t>例子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zh-CN" dirty="0"/>
              <a:t>改进传统的长短期记忆</a:t>
            </a:r>
            <a:r>
              <a:rPr lang="zh-CN" altLang="zh-CN" dirty="0" smtClean="0"/>
              <a:t>神经网络模型</a:t>
            </a:r>
            <a:r>
              <a:rPr lang="zh-CN" altLang="zh-CN" dirty="0"/>
              <a:t>，并进行训练与测试，使其能够更好地处理结构化数据，忽略无关信息，从而达到更高的准确率，以满足程序生成的需求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572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循环神经网络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FNN</a:t>
            </a:r>
          </a:p>
          <a:p>
            <a:r>
              <a:rPr lang="en-US" altLang="zh-CN" dirty="0" smtClean="0"/>
              <a:t>RNN</a:t>
            </a:r>
          </a:p>
          <a:p>
            <a:r>
              <a:rPr lang="en-US" altLang="zh-CN" dirty="0" smtClean="0"/>
              <a:t>LSTM</a:t>
            </a:r>
          </a:p>
          <a:p>
            <a:r>
              <a:rPr lang="en-US" altLang="zh-CN" dirty="0" err="1" smtClean="0"/>
              <a:t>StackRNN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931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FNN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480179" y="199257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6150045"/>
              </p:ext>
            </p:extLst>
          </p:nvPr>
        </p:nvGraphicFramePr>
        <p:xfrm>
          <a:off x="1243416" y="1196482"/>
          <a:ext cx="5734159" cy="3940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Visio" r:id="rId3" imgW="7953223" imgH="5505319" progId="Visio.Drawing.15">
                  <p:embed/>
                </p:oleObj>
              </mc:Choice>
              <mc:Fallback>
                <p:oleObj name="Visio" r:id="rId3" imgW="7953223" imgH="550531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3416" y="1196482"/>
                        <a:ext cx="5734159" cy="39405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7268308" y="1870044"/>
            <a:ext cx="48158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每一层神经元与下一层神经元之间采用全连接的方式，但是神经元之间不存在同层或者跨层的的连接，因此当前输出只与当前输入有关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382790" y="3936750"/>
            <a:ext cx="45747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通过修改权重，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MLP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可以学会多种函数，实际上，具有单隐藏层并且具有足够多非线性单元的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MLP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已经被证明可以近似表示任何连续函数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183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RNN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55076" y="1885070"/>
            <a:ext cx="1683160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7862463"/>
              </p:ext>
            </p:extLst>
          </p:nvPr>
        </p:nvGraphicFramePr>
        <p:xfrm>
          <a:off x="3505041" y="1589650"/>
          <a:ext cx="7848759" cy="3460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Visio" r:id="rId3" imgW="9420241" imgH="4162517" progId="Visio.Drawing.15">
                  <p:embed/>
                </p:oleObj>
              </mc:Choice>
              <mc:Fallback>
                <p:oleObj name="Visio" r:id="rId3" imgW="9420241" imgH="416251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041" y="1589650"/>
                        <a:ext cx="7848759" cy="34606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220393" y="2416144"/>
            <a:ext cx="2987040" cy="1506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由于增加了隐藏层之间节点的连接，因此隐藏层的输入不仅仅包括输入层的输出，同时也包括了上一时刻隐藏层的输出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57041" y="5315038"/>
            <a:ext cx="6096000" cy="1374735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just">
              <a:lnSpc>
                <a:spcPts val="2000"/>
              </a:lnSpc>
              <a:spcAft>
                <a:spcPts val="180"/>
              </a:spcAft>
            </a:pP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这样，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RNN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中当前输出不仅与当前输入有关，同时也与之前的输入有关，使得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RNN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可以利用上文信息得到当前输出。因此，对于一些序列问题，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RNN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可以很好地解决。例如预测一句话中下一个单词，显然该结果依赖于前面多个单词。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2578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RNN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006220" y="2483892"/>
            <a:ext cx="144753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0952245"/>
              </p:ext>
            </p:extLst>
          </p:nvPr>
        </p:nvGraphicFramePr>
        <p:xfrm>
          <a:off x="3652140" y="1027906"/>
          <a:ext cx="7857693" cy="2582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3" name="Visio" r:id="rId3" imgW="10982421" imgH="3629012" progId="Visio.Drawing.15">
                  <p:embed/>
                </p:oleObj>
              </mc:Choice>
              <mc:Fallback>
                <p:oleObj name="Visio" r:id="rId3" imgW="10982421" imgH="362901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2140" y="1027906"/>
                        <a:ext cx="7857693" cy="25822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93893" y="3821130"/>
            <a:ext cx="13462551" cy="46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5783294"/>
              </p:ext>
            </p:extLst>
          </p:nvPr>
        </p:nvGraphicFramePr>
        <p:xfrm>
          <a:off x="393893" y="3821130"/>
          <a:ext cx="5134709" cy="2813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4" name="Visio" r:id="rId5" imgW="7505623" imgH="4152847" progId="Visio.Drawing.15">
                  <p:embed/>
                </p:oleObj>
              </mc:Choice>
              <mc:Fallback>
                <p:oleObj name="Visio" r:id="rId5" imgW="7505623" imgH="4152847" progId="Visio.Drawing.1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893" y="3821130"/>
                        <a:ext cx="5134709" cy="28133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5954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RNN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5088106" cy="211703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679" y="4270114"/>
            <a:ext cx="6804217" cy="216999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816453" y="251837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梯度消失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35051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671</Words>
  <Application>Microsoft Office PowerPoint</Application>
  <PresentationFormat>宽屏</PresentationFormat>
  <Paragraphs>88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等线</vt:lpstr>
      <vt:lpstr>等线 Light</vt:lpstr>
      <vt:lpstr>宋体</vt:lpstr>
      <vt:lpstr>微软雅黑</vt:lpstr>
      <vt:lpstr>Arial</vt:lpstr>
      <vt:lpstr>Times New Roman</vt:lpstr>
      <vt:lpstr>Wingdings</vt:lpstr>
      <vt:lpstr>Office 主题​​</vt:lpstr>
      <vt:lpstr>BMP 图像</vt:lpstr>
      <vt:lpstr>Microsoft Visio 绘图</vt:lpstr>
      <vt:lpstr>MathType 6.0 Equation</vt:lpstr>
      <vt:lpstr>Microsoft Excel 工作表</vt:lpstr>
      <vt:lpstr>报告人：刘芳 指导老师：李双庆 校外指导老师：李戈</vt:lpstr>
      <vt:lpstr>目录</vt:lpstr>
      <vt:lpstr>作品概述</vt:lpstr>
      <vt:lpstr>选题背景</vt:lpstr>
      <vt:lpstr>循环神经网络</vt:lpstr>
      <vt:lpstr>FNN</vt:lpstr>
      <vt:lpstr>RNN</vt:lpstr>
      <vt:lpstr>RNN</vt:lpstr>
      <vt:lpstr>RNN</vt:lpstr>
      <vt:lpstr>LSTM</vt:lpstr>
      <vt:lpstr>LSTM</vt:lpstr>
      <vt:lpstr>基于RNN的程序自动生成模型的设计与实现</vt:lpstr>
      <vt:lpstr>保留程序结构</vt:lpstr>
      <vt:lpstr>保留程序结构</vt:lpstr>
      <vt:lpstr>模型设计</vt:lpstr>
      <vt:lpstr>标准LSTM模型</vt:lpstr>
      <vt:lpstr>标准LSTM模型   embedding</vt:lpstr>
      <vt:lpstr>标准LSTM模型   Hidden Layer</vt:lpstr>
      <vt:lpstr>标准LSTM模型   Softmax</vt:lpstr>
      <vt:lpstr>StackLSTM</vt:lpstr>
      <vt:lpstr>StackLSTM   清零</vt:lpstr>
      <vt:lpstr>StackLSTM   清零模型执行流程</vt:lpstr>
      <vt:lpstr>StackLSTM   不清零</vt:lpstr>
      <vt:lpstr>StackLSTM   不清零模型执行流程</vt:lpstr>
      <vt:lpstr>实验结果及分析</vt:lpstr>
      <vt:lpstr>实验结果及分析</vt:lpstr>
      <vt:lpstr>实验结果及分析</vt:lpstr>
      <vt:lpstr>总结与未来展望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基于RNN的程序自动生成方法的设计与实现</dc:title>
  <dc:creator>Susan</dc:creator>
  <cp:lastModifiedBy>Susan</cp:lastModifiedBy>
  <cp:revision>65</cp:revision>
  <dcterms:created xsi:type="dcterms:W3CDTF">2017-05-25T01:27:14Z</dcterms:created>
  <dcterms:modified xsi:type="dcterms:W3CDTF">2017-05-25T15:30:35Z</dcterms:modified>
</cp:coreProperties>
</file>