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89" r:id="rId4"/>
    <p:sldId id="258" r:id="rId5"/>
    <p:sldId id="290" r:id="rId6"/>
    <p:sldId id="259" r:id="rId7"/>
    <p:sldId id="294" r:id="rId8"/>
    <p:sldId id="260" r:id="rId9"/>
    <p:sldId id="295" r:id="rId10"/>
    <p:sldId id="297" r:id="rId11"/>
    <p:sldId id="298" r:id="rId12"/>
    <p:sldId id="299" r:id="rId13"/>
    <p:sldId id="261" r:id="rId14"/>
    <p:sldId id="273" r:id="rId15"/>
    <p:sldId id="274" r:id="rId16"/>
    <p:sldId id="300" r:id="rId17"/>
    <p:sldId id="276" r:id="rId18"/>
    <p:sldId id="277" r:id="rId19"/>
    <p:sldId id="284" r:id="rId20"/>
    <p:sldId id="275" r:id="rId21"/>
    <p:sldId id="278" r:id="rId22"/>
    <p:sldId id="302" r:id="rId23"/>
    <p:sldId id="282" r:id="rId24"/>
    <p:sldId id="301" r:id="rId25"/>
    <p:sldId id="279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285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262" r:id="rId60"/>
    <p:sldId id="288" r:id="rId61"/>
    <p:sldId id="263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0A79D"/>
    <a:srgbClr val="333F50"/>
    <a:srgbClr val="767171"/>
    <a:srgbClr val="8497B0"/>
    <a:srgbClr val="BF9000"/>
    <a:srgbClr val="2D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4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67C4-318F-47F7-AFEE-96FF368007C2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05B2-4BAE-4702-9D67-798C33AF6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程序自动生成是人工智能领域最具挑战性的任务，也是人类梦寐以求的最高理想。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海量数据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深度学习</a:t>
            </a:r>
            <a:r>
              <a:rPr lang="zh-CN" altLang="en-US" dirty="0" smtClean="0"/>
              <a:t>、计算能力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程序自动生成成为可能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5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将数组中的每个元素与基准值（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，通常是数组的首个值，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）比较，数组中比基准值小的放在基准值的左边，形成左部；大的放在右边，形成右部；接下来将左部和右部分别递归地执行上面的过程：选基准值，小的放在左边，大的放在右边。。。直到排序结束。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26587" y="4640459"/>
            <a:ext cx="3216327" cy="1547018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报告人：刘芳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老师：李双庆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92930"/>
              </p:ext>
            </p:extLst>
          </p:nvPr>
        </p:nvGraphicFramePr>
        <p:xfrm>
          <a:off x="5511437" y="782227"/>
          <a:ext cx="1392037" cy="14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BMP 图像" r:id="rId3" imgW="2400635" imgH="2476190" progId="Paint.Picture">
                  <p:embed/>
                </p:oleObj>
              </mc:Choice>
              <mc:Fallback>
                <p:oleObj name="BMP 图像" r:id="rId3" imgW="2400635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437" y="782227"/>
                        <a:ext cx="1392037" cy="1425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82715" y="3322513"/>
            <a:ext cx="642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Automatic Program Generation Based on RNN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765365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847695" y="2787943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83056" y="2432244"/>
            <a:ext cx="9503391" cy="666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的程序自动生成方法的设计与实现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0" y="1690009"/>
            <a:ext cx="5088106" cy="21170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516" y="4306884"/>
            <a:ext cx="6804217" cy="216999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7130727" y="2565600"/>
            <a:ext cx="2651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live on the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earth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1701" y="5664671"/>
            <a:ext cx="5540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grew up in China... I speak fluent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Chinese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88418" y="3439295"/>
            <a:ext cx="1909224" cy="1813346"/>
            <a:chOff x="6665475" y="2583577"/>
            <a:chExt cx="1909224" cy="1813346"/>
          </a:xfrm>
        </p:grpSpPr>
        <p:sp>
          <p:nvSpPr>
            <p:cNvPr id="4" name="圆角矩形标注 3"/>
            <p:cNvSpPr/>
            <p:nvPr/>
          </p:nvSpPr>
          <p:spPr>
            <a:xfrm rot="670847">
              <a:off x="6665475" y="2583577"/>
              <a:ext cx="1909224" cy="1813346"/>
            </a:xfrm>
            <a:prstGeom prst="wedgeRoundRectCallou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07016" y="317718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梯度消失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8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761006"/>
            <a:ext cx="3905431" cy="4367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67" y="2367373"/>
            <a:ext cx="4609213" cy="3539813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705530" y="4003583"/>
            <a:ext cx="1994324" cy="267391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9854" y="3657599"/>
            <a:ext cx="878582" cy="923023"/>
          </a:xfrm>
          <a:prstGeom prst="rect">
            <a:avLst/>
          </a:prstGeom>
          <a:noFill/>
          <a:ln w="28575">
            <a:solidFill>
              <a:srgbClr val="44546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76343" y="2727780"/>
            <a:ext cx="169371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8612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03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191" y="1110818"/>
            <a:ext cx="976577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</a:t>
            </a:r>
            <a:r>
              <a:rPr lang="en-US" altLang="zh-CN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(python</a:t>
            </a:r>
            <a:r>
              <a:rPr lang="en-US" altLang="zh-CN" sz="40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000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自动生成模型</a:t>
            </a:r>
            <a:endParaRPr lang="zh-CN" altLang="en-US" sz="40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95377" y="543840"/>
            <a:ext cx="2767099" cy="584775"/>
            <a:chOff x="624114" y="543840"/>
            <a:chExt cx="2900657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779812" y="543840"/>
              <a:ext cx="2744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24567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47571" y="2563057"/>
            <a:ext cx="2788836" cy="902811"/>
            <a:chOff x="3247571" y="2563057"/>
            <a:chExt cx="2788836" cy="902811"/>
          </a:xfrm>
        </p:grpSpPr>
        <p:sp>
          <p:nvSpPr>
            <p:cNvPr id="7" name="五边形 6"/>
            <p:cNvSpPr/>
            <p:nvPr/>
          </p:nvSpPr>
          <p:spPr>
            <a:xfrm>
              <a:off x="3247571" y="2563057"/>
              <a:ext cx="2655449" cy="902811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06140" y="2728846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35377" y="2564974"/>
            <a:ext cx="2655449" cy="902811"/>
            <a:chOff x="6935377" y="2564974"/>
            <a:chExt cx="2655449" cy="902811"/>
          </a:xfrm>
        </p:grpSpPr>
        <p:sp>
          <p:nvSpPr>
            <p:cNvPr id="8" name="五边形 7"/>
            <p:cNvSpPr/>
            <p:nvPr/>
          </p:nvSpPr>
          <p:spPr>
            <a:xfrm>
              <a:off x="6935377" y="2564974"/>
              <a:ext cx="2655449" cy="902811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60559" y="2767601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47570" y="3619412"/>
            <a:ext cx="2655451" cy="3084492"/>
          </a:xfrm>
          <a:prstGeom prst="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01851" y="3721934"/>
            <a:ext cx="2440603" cy="1650741"/>
            <a:chOff x="3501851" y="3721934"/>
            <a:chExt cx="2440603" cy="1650741"/>
          </a:xfrm>
        </p:grpSpPr>
        <p:sp>
          <p:nvSpPr>
            <p:cNvPr id="13" name="文本框 8"/>
            <p:cNvSpPr txBox="1"/>
            <p:nvPr/>
          </p:nvSpPr>
          <p:spPr>
            <a:xfrm>
              <a:off x="3573491" y="4560145"/>
              <a:ext cx="236896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程序转换为</a:t>
              </a:r>
              <a:r>
                <a:rPr lang="en-US" altLang="zh-CN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AST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AST</a:t>
              </a:r>
              <a:r>
                <a:rPr lang="zh-CN" altLang="en-US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序列化</a:t>
              </a:r>
              <a:endParaRPr lang="zh-CN" altLang="en-US" dirty="0">
                <a:solidFill>
                  <a:srgbClr val="44546A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1851" y="3721934"/>
              <a:ext cx="2031325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333F50"/>
                  </a:solidFill>
                  <a:ea typeface="微软雅黑" charset="0"/>
                </a:rPr>
                <a:t>保留程序结构</a:t>
              </a:r>
              <a:endParaRPr lang="en-US" altLang="zh-CN" sz="2400" b="1" dirty="0">
                <a:solidFill>
                  <a:srgbClr val="333F50"/>
                </a:solidFill>
                <a:ea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935377" y="3621329"/>
            <a:ext cx="2655449" cy="308449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1863" y="3750850"/>
            <a:ext cx="2368963" cy="1981924"/>
            <a:chOff x="7221863" y="3750850"/>
            <a:chExt cx="2368963" cy="1981924"/>
          </a:xfrm>
        </p:grpSpPr>
        <p:sp>
          <p:nvSpPr>
            <p:cNvPr id="15" name="文本框 8"/>
            <p:cNvSpPr txBox="1"/>
            <p:nvPr/>
          </p:nvSpPr>
          <p:spPr>
            <a:xfrm>
              <a:off x="7221863" y="4560145"/>
              <a:ext cx="236896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标准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LSTM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清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不清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60559" y="3750850"/>
              <a:ext cx="1415772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模型设计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409" y="2458233"/>
            <a:ext cx="4006755" cy="7947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程序转换为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6347" y="2074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4844955" y="2458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00444"/>
              </p:ext>
            </p:extLst>
          </p:nvPr>
        </p:nvGraphicFramePr>
        <p:xfrm>
          <a:off x="5149527" y="1801333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27" y="1801333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3"/>
          <p:cNvGrpSpPr>
            <a:grpSpLocks noChangeAspect="1"/>
          </p:cNvGrpSpPr>
          <p:nvPr/>
        </p:nvGrpSpPr>
        <p:grpSpPr bwMode="auto">
          <a:xfrm>
            <a:off x="782409" y="3945320"/>
            <a:ext cx="11329988" cy="1130300"/>
            <a:chOff x="220" y="1651"/>
            <a:chExt cx="7137" cy="712"/>
          </a:xfrm>
        </p:grpSpPr>
        <p:sp>
          <p:nvSpPr>
            <p:cNvPr id="13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0" y="1651"/>
              <a:ext cx="7137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481" y="1651"/>
              <a:ext cx="2451" cy="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503" y="1693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1.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58" y="1697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787" y="1693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while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1174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253" y="1693"/>
              <a:ext cx="3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i&lt;5: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565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64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72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447" y="1651"/>
              <a:ext cx="34" cy="245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481" y="1896"/>
              <a:ext cx="2451" cy="24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503" y="1938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2.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658" y="1942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78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864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942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1019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097" y="1938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print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1486" y="1938"/>
              <a:ext cx="31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(i)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1720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179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55"/>
            <p:cNvSpPr>
              <a:spLocks noChangeArrowheads="1"/>
            </p:cNvSpPr>
            <p:nvPr/>
          </p:nvSpPr>
          <p:spPr bwMode="auto">
            <a:xfrm>
              <a:off x="187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56"/>
            <p:cNvSpPr>
              <a:spLocks noChangeArrowheads="1"/>
            </p:cNvSpPr>
            <p:nvPr/>
          </p:nvSpPr>
          <p:spPr bwMode="auto">
            <a:xfrm>
              <a:off x="447" y="1896"/>
              <a:ext cx="34" cy="244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1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6287" y="3016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63758" y="2736861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6500"/>
              </p:ext>
            </p:extLst>
          </p:nvPr>
        </p:nvGraphicFramePr>
        <p:xfrm>
          <a:off x="3097033" y="1449308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033" y="1449308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8723650" y="3531606"/>
            <a:ext cx="1407321" cy="503677"/>
          </a:xfrm>
          <a:prstGeom prst="right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04489" y="273505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309499" y="364155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Xn</a:t>
            </a:r>
            <a:endParaRPr lang="zh-CN" altLang="en-US" dirty="0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9158515" y="4426858"/>
            <a:ext cx="2569028" cy="49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9006" y="41053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不丢失结构信息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/>
      <p:bldP spid="42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2238232" y="3279812"/>
            <a:ext cx="178133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81066"/>
              </p:ext>
            </p:extLst>
          </p:nvPr>
        </p:nvGraphicFramePr>
        <p:xfrm>
          <a:off x="523416" y="2489769"/>
          <a:ext cx="11256728" cy="37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Visio" r:id="rId3" imgW="20602672" imgH="6943554" progId="Visio.Drawing.15">
                  <p:embed/>
                </p:oleObj>
              </mc:Choice>
              <mc:Fallback>
                <p:oleObj name="Visio" r:id="rId3" imgW="20602672" imgH="6943554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16" y="2489769"/>
                        <a:ext cx="11256728" cy="378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23416" y="1763827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3906" y="6409587"/>
            <a:ext cx="10567717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8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 { While { Compare {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Lt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Expr { Call { Name('print')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} } } }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1969" y="1502217"/>
            <a:ext cx="3470031" cy="523220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1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Nodetype</a:t>
            </a:r>
            <a:r>
              <a:rPr lang="en-US" altLang="zh-CN" sz="2800" b="1" kern="1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 </a:t>
            </a:r>
            <a:r>
              <a:rPr lang="en-US" altLang="zh-CN" sz="2800" b="1" kern="1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2" name="组合 11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6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95065" y="2252448"/>
            <a:ext cx="4987945" cy="3249711"/>
            <a:chOff x="195065" y="2375559"/>
            <a:chExt cx="4987945" cy="3249711"/>
          </a:xfrm>
        </p:grpSpPr>
        <p:grpSp>
          <p:nvGrpSpPr>
            <p:cNvPr id="23" name="组合 22"/>
            <p:cNvGrpSpPr/>
            <p:nvPr/>
          </p:nvGrpSpPr>
          <p:grpSpPr>
            <a:xfrm>
              <a:off x="195065" y="2375559"/>
              <a:ext cx="4987945" cy="3249711"/>
              <a:chOff x="116034" y="2461772"/>
              <a:chExt cx="4987945" cy="324971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87845" y="2788923"/>
                <a:ext cx="4416134" cy="2922560"/>
              </a:xfrm>
              <a:prstGeom prst="rect">
                <a:avLst/>
              </a:prstGeom>
              <a:solidFill>
                <a:srgbClr val="333F50"/>
              </a:solidFill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6034" y="2461772"/>
                <a:ext cx="1800755" cy="654301"/>
              </a:xfrm>
              <a:prstGeom prst="rect">
                <a:avLst/>
              </a:prstGeom>
              <a:solidFill>
                <a:srgbClr val="00A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918" y="248420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31159" y="3615083"/>
            <a:ext cx="42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文本、语音等不包含结构信息的简单序列化数据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241366" y="3813034"/>
            <a:ext cx="2105641" cy="1990260"/>
            <a:chOff x="2752138" y="3024271"/>
            <a:chExt cx="2105641" cy="199026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23937" y="3615083"/>
              <a:ext cx="1162045" cy="1399448"/>
              <a:chOff x="2689038" y="3021367"/>
              <a:chExt cx="1273362" cy="175806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89038" y="3460652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89038" y="390659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89038" y="302136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689038" y="4352541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2752138" y="3024271"/>
              <a:ext cx="21056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5065" y="2225656"/>
            <a:ext cx="1836672" cy="691908"/>
            <a:chOff x="5183010" y="1925297"/>
            <a:chExt cx="1836672" cy="654301"/>
          </a:xfrm>
          <a:solidFill>
            <a:schemeClr val="accent2"/>
          </a:solidFill>
        </p:grpSpPr>
        <p:sp>
          <p:nvSpPr>
            <p:cNvPr id="33" name="矩形 32"/>
            <p:cNvSpPr/>
            <p:nvPr/>
          </p:nvSpPr>
          <p:spPr>
            <a:xfrm>
              <a:off x="5183010" y="1925297"/>
              <a:ext cx="1800755" cy="65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45863" y="2033946"/>
              <a:ext cx="17738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94253" y="1766986"/>
            <a:ext cx="6597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18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记忆单元可以存储模型运算产生的中间结果，然后在适当的时候进行恢复并加以利用。它可以减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轻神经网络的记忆负担，从而增强神经网络的</a:t>
            </a:r>
            <a:r>
              <a:rPr lang="zh-CN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本模型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中，代码段的相互嵌套导致了的输入数据中包含了大量的结构信息，使用栈作为记忆单元，则可以模拟代码段的嵌套关系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27" name="组合 26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-0.36641 -0.0960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-481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459" y="2982752"/>
            <a:ext cx="3784210" cy="98433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581" y="2156345"/>
            <a:ext cx="18015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03258"/>
              </p:ext>
            </p:extLst>
          </p:nvPr>
        </p:nvGraphicFramePr>
        <p:xfrm>
          <a:off x="3559853" y="1809176"/>
          <a:ext cx="7656394" cy="41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Visio" r:id="rId3" imgW="11172746" imgH="6029154" progId="Visio.Drawing.15">
                  <p:embed/>
                </p:oleObj>
              </mc:Choice>
              <mc:Fallback>
                <p:oleObj name="Visio" r:id="rId3" imgW="11172746" imgH="60291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53" y="1809176"/>
                        <a:ext cx="7656394" cy="4151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4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35247 0.2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342" y="1576714"/>
            <a:ext cx="4142990" cy="40411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Layer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24" y="2977300"/>
            <a:ext cx="4183380" cy="3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26" y="3650957"/>
            <a:ext cx="3136510" cy="293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626" y="4397054"/>
            <a:ext cx="1844040" cy="204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490950" y="2051089"/>
            <a:ext cx="6096000" cy="967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输入特征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53910"/>
              </p:ext>
            </p:extLst>
          </p:nvPr>
        </p:nvGraphicFramePr>
        <p:xfrm>
          <a:off x="8665699" y="947895"/>
          <a:ext cx="3019894" cy="15064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31274">
                  <a:extLst>
                    <a:ext uri="{9D8B030D-6E8A-4147-A177-3AD203B41FA5}">
                      <a16:colId xmlns:a16="http://schemas.microsoft.com/office/drawing/2014/main" val="3886116047"/>
                    </a:ext>
                  </a:extLst>
                </a:gridCol>
                <a:gridCol w="2188620">
                  <a:extLst>
                    <a:ext uri="{9D8B030D-6E8A-4147-A177-3AD203B41FA5}">
                      <a16:colId xmlns:a16="http://schemas.microsoft.com/office/drawing/2014/main" val="2408494482"/>
                    </a:ext>
                  </a:extLst>
                </a:gridCol>
              </a:tblGrid>
              <a:tr h="324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ImportFrom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08610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ClassDef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56374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7796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5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50675" y="0"/>
            <a:ext cx="5941324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2158" y="2774326"/>
            <a:ext cx="5700971" cy="7273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5400" dirty="0" smtClean="0">
                <a:solidFill>
                  <a:schemeClr val="tx1"/>
                </a:solidFill>
                <a:latin typeface="Century Gothic"/>
                <a:ea typeface="微软雅黑"/>
              </a:rPr>
              <a:t>目      录</a:t>
            </a:r>
            <a:endParaRPr kumimoji="1" lang="zh-CN" altLang="en-US" sz="5400" dirty="0">
              <a:solidFill>
                <a:schemeClr val="tx1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1928" y="1189198"/>
            <a:ext cx="43976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实验结果及分析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总结与未来展望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37446" y="123744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37446" y="2192785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37446" y="314812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7446" y="410347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04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7446" y="5058817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05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3320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0059" y="2251879"/>
            <a:ext cx="148856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8380"/>
              </p:ext>
            </p:extLst>
          </p:nvPr>
        </p:nvGraphicFramePr>
        <p:xfrm>
          <a:off x="1160058" y="2616207"/>
          <a:ext cx="7168016" cy="3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Visio" r:id="rId3" imgW="8286713" imgH="4009907" progId="Visio.Drawing.15">
                  <p:embed/>
                </p:oleObj>
              </mc:Choice>
              <mc:Fallback>
                <p:oleObj name="Visio" r:id="rId3" imgW="8286713" imgH="40099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58" y="2616207"/>
                        <a:ext cx="7168016" cy="345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81624" y="2858789"/>
            <a:ext cx="13166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9886"/>
              </p:ext>
            </p:extLst>
          </p:nvPr>
        </p:nvGraphicFramePr>
        <p:xfrm>
          <a:off x="9234882" y="3107708"/>
          <a:ext cx="2525314" cy="23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Equation" r:id="rId5" imgW="1549400" imgH="1422400" progId="Equation.DSMT4">
                  <p:embed/>
                </p:oleObj>
              </mc:Choice>
              <mc:Fallback>
                <p:oleObj name="Equation" r:id="rId5" imgW="15494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4882" y="3107708"/>
                        <a:ext cx="2525314" cy="233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Layer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744066" y="1343063"/>
            <a:ext cx="7230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以及细胞状态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可以对上文信息进行选择性记忆或遗忘，因此充分地利用了上文信息，在一定程度上解决了长期依赖的问题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96000" y="59072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可以利用的上文长度无大小限制，但是实际应用中需要根据使用场景规定其最大依赖上文长度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，每一个训练周期会依次接收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7904" y="2852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7532"/>
              </p:ext>
            </p:extLst>
          </p:nvPr>
        </p:nvGraphicFramePr>
        <p:xfrm>
          <a:off x="6910532" y="3509863"/>
          <a:ext cx="3583296" cy="4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2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532" y="3509863"/>
                        <a:ext cx="3583296" cy="41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3957" y="2852380"/>
            <a:ext cx="173367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72864"/>
              </p:ext>
            </p:extLst>
          </p:nvPr>
        </p:nvGraphicFramePr>
        <p:xfrm>
          <a:off x="2330300" y="3167949"/>
          <a:ext cx="2047866" cy="100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Equation" r:id="rId5" imgW="1104900" imgH="520700" progId="Equation.DSMT4">
                  <p:embed/>
                </p:oleObj>
              </mc:Choice>
              <mc:Fallback>
                <p:oleObj name="Equation" r:id="rId5" imgW="1104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00" y="3167949"/>
                        <a:ext cx="2047866" cy="100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969221"/>
            <a:ext cx="106426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输出层使用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函数来进行归一化可以生成预测结果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Layer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900104" y="3155704"/>
            <a:ext cx="3784210" cy="98433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StackLSTM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1400953"/>
            <a:ext cx="5689599" cy="5262979"/>
          </a:xfrm>
          <a:prstGeom prst="rect">
            <a:avLst/>
          </a:prstGeom>
          <a:solidFill>
            <a:srgbClr val="262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A9A4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key_index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sub_sort(array,low,high)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quick_sort(array,low,key_index)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quick_sort(array,key_index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4443" y="5127059"/>
            <a:ext cx="4117500" cy="344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2194" y="1760485"/>
            <a:ext cx="5305375" cy="2535939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22134" y="2097316"/>
            <a:ext cx="5963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神经网络通过隐藏层状态来对上文信息进行记忆，该状态所记录的信息对预测起决定性作用。若要使该网络能够学习程序中的结构信息，忽略上文代码段内部的无关信息，隐藏层状态所记录信息的选择就十分重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71605" y="42964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隐藏层状态只保留上文关键信息而忽略无关信息将是本模型的关键，因此，通过增加栈作为记忆单元，每当进入一个新的代码段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时将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当前隐藏层状态保存到栈中，然后对该代码段内部的相关代码进行学习。当代码段结束时，将隐藏层状态恢复至进入该代码段时的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，代码段内部的实现信息并未保存在隐藏层状态中，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不会对后文代码预测造成影响，同时也极大地减轻了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的记忆负担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0" name="组合 1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711749" y="1245571"/>
            <a:ext cx="2864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sz="3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852" y="175118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array[low]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zh-CN" sz="16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B8D9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array[low] </a:t>
            </a:r>
            <a:r>
              <a:rPr lang="zh-CN" altLang="zh-CN" sz="1600" dirty="0">
                <a:solidFill>
                  <a:srgbClr val="FA9A4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b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E2D2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zh-CN" altLang="zh-CN" sz="16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4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0052 0.0650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504 L 0.00104 0.1372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5" grpId="2" animBg="1"/>
      <p:bldP spid="16" grpId="0" animBg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78833"/>
              </p:ext>
            </p:extLst>
          </p:nvPr>
        </p:nvGraphicFramePr>
        <p:xfrm>
          <a:off x="684094" y="1656109"/>
          <a:ext cx="6933063" cy="43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Visio" r:id="rId3" imgW="6343462" imgH="3952730" progId="Visio.Drawing.15">
                  <p:embed/>
                </p:oleObj>
              </mc:Choice>
              <mc:Fallback>
                <p:oleObj name="Visio" r:id="rId3" imgW="6343462" imgH="39527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4" y="1656109"/>
                        <a:ext cx="6933063" cy="4328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008599" y="4304714"/>
            <a:ext cx="2985433" cy="2279864"/>
            <a:chOff x="2008599" y="4304714"/>
            <a:chExt cx="2985433" cy="2279864"/>
          </a:xfrm>
        </p:grpSpPr>
        <p:sp>
          <p:nvSpPr>
            <p:cNvPr id="6" name="矩形 5"/>
            <p:cNvSpPr/>
            <p:nvPr/>
          </p:nvSpPr>
          <p:spPr>
            <a:xfrm>
              <a:off x="2008599" y="6226660"/>
              <a:ext cx="2985433" cy="357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lnSpc>
                  <a:spcPts val="2000"/>
                </a:lnSpc>
                <a:spcAft>
                  <a:spcPts val="180"/>
                </a:spcAft>
              </a:pPr>
              <a:r>
                <a:rPr lang="zh-CN" altLang="en-US" sz="2400" b="1" kern="100" dirty="0" smtClean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r>
                <a:rPr lang="en-US" altLang="zh-CN" sz="2400" b="1" kern="100" dirty="0" smtClean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reset(h)  ?</a:t>
              </a:r>
              <a:endParaRPr lang="zh-CN" altLang="zh-CN" b="1" kern="100" dirty="0">
                <a:solidFill>
                  <a:srgbClr val="333F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221501" y="4304714"/>
              <a:ext cx="379827" cy="1763263"/>
            </a:xfrm>
            <a:prstGeom prst="downArrow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617158" y="2059860"/>
            <a:ext cx="432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神经网络的学习是通过不断调整网络中的各个权重进行的，尽管清空了上文代码段内部代码的相关记忆，但是在进入代码段内部学习时仍在更新权重，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这样，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代码段内部的代码逻辑全部被神经网络学习记录。而权重自始至终都是共享的，这就保证网络充分利用了所有的代码进行学习，而隐藏层状态却只需保留对关键信息的记忆来对下一个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进行预测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88916" y="5657671"/>
            <a:ext cx="2872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清零模型</a:t>
            </a:r>
            <a:endParaRPr lang="en-US" altLang="zh-CN" sz="2400" b="1" dirty="0" smtClean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400" b="1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400" b="1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94032" y="6169105"/>
            <a:ext cx="2771334" cy="323557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4" name="组合 13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9" y="2268211"/>
            <a:ext cx="8302681" cy="40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8856171" y="3880217"/>
            <a:ext cx="3606018" cy="147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000" b="1" kern="100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{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}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000" b="1" kern="100" dirty="0" err="1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= other token</a:t>
            </a:r>
            <a:endParaRPr lang="zh-CN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490" y="1628036"/>
            <a:ext cx="299312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549712" y="3996880"/>
            <a:ext cx="3699803" cy="576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3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82018" y="2781401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69145" cy="580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5539" y="4758928"/>
            <a:ext cx="2506618" cy="1894892"/>
            <a:chOff x="3223937" y="3119639"/>
            <a:chExt cx="1162046" cy="1894892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57975" y="278140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228380" cy="5809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0358" y="1467607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754923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523610" cy="5851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6593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690177" cy="5913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89563" y="1448115"/>
            <a:ext cx="671497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1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614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2776878" cy="5837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1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01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0589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2948288" cy="5837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33854" y="1043217"/>
            <a:ext cx="67860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代码段，将当前状态压栈，然后清空了对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45" name="组合 4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1328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5348058" cy="58371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7112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6714614" cy="526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478974" y="558783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26207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6827156" cy="52519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09364" y="1321378"/>
            <a:ext cx="7174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代码段结束，将状态恢复至进入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时的状态，这样就清空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代码段内部的记忆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2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3165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001456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8121382" cy="52711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66263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8233924" cy="5317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29905" y="1257493"/>
            <a:ext cx="65039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1" name="组合 20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6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704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9922048" cy="52959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6" name="组合 3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619915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330011" cy="53460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6" name="组合 25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5" name="组合 3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3093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330012" cy="5266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84201" y="1347183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1964" y="554250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38" name="组合 37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46" name="组合 4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0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086 -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78974" y="5962430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9575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8484" y="1365276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177951"/>
            <a:ext cx="10494134" cy="52347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83784" y="4756519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83778" y="595661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3659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7145226"/>
            <a:ext cx="10515600" cy="22152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程序具有结构化（例子）</a:t>
            </a:r>
            <a:r>
              <a:rPr lang="en-US" altLang="zh-CN" dirty="0" smtClean="0">
                <a:sym typeface="Wingdings" panose="05000000000000000000" pitchFamily="2" charset="2"/>
              </a:rPr>
              <a:t> AST </a:t>
            </a:r>
            <a:r>
              <a:rPr lang="zh-CN" altLang="en-US" dirty="0" smtClean="0">
                <a:sym typeface="Wingdings" panose="05000000000000000000" pitchFamily="2" charset="2"/>
              </a:rPr>
              <a:t>包含结构信息的序列化数据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RNN</a:t>
            </a:r>
            <a:r>
              <a:rPr lang="zh-CN" altLang="en-US" dirty="0" smtClean="0">
                <a:sym typeface="Wingdings" panose="05000000000000000000" pitchFamily="2" charset="2"/>
              </a:rPr>
              <a:t>局限性，本文改进，学习程序结构信息（生成效果展示例子）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7931112" y="2893924"/>
            <a:ext cx="3619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程序自动生成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25714" y="1495912"/>
            <a:ext cx="6959600" cy="2741081"/>
            <a:chOff x="725714" y="1495912"/>
            <a:chExt cx="6959600" cy="2741081"/>
          </a:xfrm>
        </p:grpSpPr>
        <p:sp>
          <p:nvSpPr>
            <p:cNvPr id="63" name="Freeform 2526"/>
            <p:cNvSpPr>
              <a:spLocks/>
            </p:cNvSpPr>
            <p:nvPr/>
          </p:nvSpPr>
          <p:spPr bwMode="auto">
            <a:xfrm>
              <a:off x="725714" y="1495912"/>
              <a:ext cx="6959600" cy="1390649"/>
            </a:xfrm>
            <a:custGeom>
              <a:avLst/>
              <a:gdLst>
                <a:gd name="T0" fmla="*/ 4897438 w 3288"/>
                <a:gd name="T1" fmla="*/ 1042987 h 657"/>
                <a:gd name="T2" fmla="*/ 5219700 w 3288"/>
                <a:gd name="T3" fmla="*/ 1042987 h 657"/>
                <a:gd name="T4" fmla="*/ 5219700 w 3288"/>
                <a:gd name="T5" fmla="*/ 652462 h 657"/>
                <a:gd name="T6" fmla="*/ 4911725 w 3288"/>
                <a:gd name="T7" fmla="*/ 652462 h 657"/>
                <a:gd name="T8" fmla="*/ 3967163 w 3288"/>
                <a:gd name="T9" fmla="*/ 0 h 657"/>
                <a:gd name="T10" fmla="*/ 0 w 3288"/>
                <a:gd name="T11" fmla="*/ 0 h 657"/>
                <a:gd name="T12" fmla="*/ 0 w 3288"/>
                <a:gd name="T13" fmla="*/ 652462 h 657"/>
                <a:gd name="T14" fmla="*/ 3944938 w 3288"/>
                <a:gd name="T15" fmla="*/ 652462 h 657"/>
                <a:gd name="T16" fmla="*/ 4897438 w 3288"/>
                <a:gd name="T17" fmla="*/ 1042987 h 6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657">
                  <a:moveTo>
                    <a:pt x="3085" y="657"/>
                  </a:moveTo>
                  <a:lnTo>
                    <a:pt x="3288" y="657"/>
                  </a:lnTo>
                  <a:lnTo>
                    <a:pt x="3288" y="411"/>
                  </a:lnTo>
                  <a:lnTo>
                    <a:pt x="3094" y="411"/>
                  </a:lnTo>
                  <a:lnTo>
                    <a:pt x="2499" y="0"/>
                  </a:lnTo>
                  <a:lnTo>
                    <a:pt x="0" y="0"/>
                  </a:lnTo>
                  <a:lnTo>
                    <a:pt x="0" y="411"/>
                  </a:lnTo>
                  <a:lnTo>
                    <a:pt x="2485" y="411"/>
                  </a:lnTo>
                  <a:lnTo>
                    <a:pt x="3085" y="657"/>
                  </a:lnTo>
                  <a:close/>
                </a:path>
              </a:pathLst>
            </a:custGeom>
            <a:solidFill>
              <a:srgbClr val="2D4454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Freeform 2528"/>
            <p:cNvSpPr>
              <a:spLocks/>
            </p:cNvSpPr>
            <p:nvPr/>
          </p:nvSpPr>
          <p:spPr bwMode="auto">
            <a:xfrm>
              <a:off x="725714" y="3307777"/>
              <a:ext cx="6959600" cy="929216"/>
            </a:xfrm>
            <a:custGeom>
              <a:avLst/>
              <a:gdLst>
                <a:gd name="T0" fmla="*/ 3989388 w 3288"/>
                <a:gd name="T1" fmla="*/ 0 h 439"/>
                <a:gd name="T2" fmla="*/ 0 w 3288"/>
                <a:gd name="T3" fmla="*/ 0 h 439"/>
                <a:gd name="T4" fmla="*/ 0 w 3288"/>
                <a:gd name="T5" fmla="*/ 696912 h 439"/>
                <a:gd name="T6" fmla="*/ 3929063 w 3288"/>
                <a:gd name="T7" fmla="*/ 696912 h 439"/>
                <a:gd name="T8" fmla="*/ 4851400 w 3288"/>
                <a:gd name="T9" fmla="*/ 554037 h 439"/>
                <a:gd name="T10" fmla="*/ 5219700 w 3288"/>
                <a:gd name="T11" fmla="*/ 554037 h 439"/>
                <a:gd name="T12" fmla="*/ 5219700 w 3288"/>
                <a:gd name="T13" fmla="*/ 134937 h 439"/>
                <a:gd name="T14" fmla="*/ 4911725 w 3288"/>
                <a:gd name="T15" fmla="*/ 134937 h 439"/>
                <a:gd name="T16" fmla="*/ 3989388 w 3288"/>
                <a:gd name="T17" fmla="*/ 0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439">
                  <a:moveTo>
                    <a:pt x="2513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2475" y="439"/>
                  </a:lnTo>
                  <a:lnTo>
                    <a:pt x="3056" y="349"/>
                  </a:lnTo>
                  <a:lnTo>
                    <a:pt x="3288" y="349"/>
                  </a:lnTo>
                  <a:lnTo>
                    <a:pt x="3288" y="85"/>
                  </a:lnTo>
                  <a:lnTo>
                    <a:pt x="3094" y="85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00A79D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5" name="Freeform 2529"/>
            <p:cNvSpPr>
              <a:spLocks/>
            </p:cNvSpPr>
            <p:nvPr/>
          </p:nvSpPr>
          <p:spPr bwMode="auto">
            <a:xfrm>
              <a:off x="725714" y="2365861"/>
              <a:ext cx="6959600" cy="1121833"/>
            </a:xfrm>
            <a:custGeom>
              <a:avLst/>
              <a:gdLst>
                <a:gd name="T0" fmla="*/ 4897438 w 3288"/>
                <a:gd name="T1" fmla="*/ 390525 h 530"/>
                <a:gd name="T2" fmla="*/ 3944938 w 3288"/>
                <a:gd name="T3" fmla="*/ 0 h 530"/>
                <a:gd name="T4" fmla="*/ 0 w 3288"/>
                <a:gd name="T5" fmla="*/ 0 h 530"/>
                <a:gd name="T6" fmla="*/ 0 w 3288"/>
                <a:gd name="T7" fmla="*/ 706438 h 530"/>
                <a:gd name="T8" fmla="*/ 3989388 w 3288"/>
                <a:gd name="T9" fmla="*/ 706438 h 530"/>
                <a:gd name="T10" fmla="*/ 4911725 w 3288"/>
                <a:gd name="T11" fmla="*/ 841375 h 530"/>
                <a:gd name="T12" fmla="*/ 5219700 w 3288"/>
                <a:gd name="T13" fmla="*/ 841375 h 530"/>
                <a:gd name="T14" fmla="*/ 5219700 w 3288"/>
                <a:gd name="T15" fmla="*/ 390525 h 530"/>
                <a:gd name="T16" fmla="*/ 4897438 w 3288"/>
                <a:gd name="T17" fmla="*/ 390525 h 5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530">
                  <a:moveTo>
                    <a:pt x="3085" y="246"/>
                  </a:moveTo>
                  <a:lnTo>
                    <a:pt x="2485" y="0"/>
                  </a:lnTo>
                  <a:lnTo>
                    <a:pt x="0" y="0"/>
                  </a:lnTo>
                  <a:lnTo>
                    <a:pt x="0" y="445"/>
                  </a:lnTo>
                  <a:lnTo>
                    <a:pt x="2513" y="445"/>
                  </a:lnTo>
                  <a:lnTo>
                    <a:pt x="3094" y="530"/>
                  </a:lnTo>
                  <a:lnTo>
                    <a:pt x="3288" y="530"/>
                  </a:lnTo>
                  <a:lnTo>
                    <a:pt x="3288" y="246"/>
                  </a:lnTo>
                  <a:lnTo>
                    <a:pt x="3085" y="246"/>
                  </a:lnTo>
                  <a:close/>
                </a:path>
              </a:pathLst>
            </a:custGeom>
            <a:solidFill>
              <a:srgbClr val="F15A29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544345" y="1713812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85229" y="2641970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3073" y="3582641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593538" y="572525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序列预测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 rot="5400000">
            <a:off x="8822330" y="4400761"/>
            <a:ext cx="1573743" cy="454660"/>
          </a:xfrm>
          <a:prstGeom prst="rightArrow">
            <a:avLst/>
          </a:prstGeom>
          <a:solidFill>
            <a:srgbClr val="2D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013721" y="4350662"/>
            <a:ext cx="1519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RNN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26" y="5265283"/>
            <a:ext cx="4035548" cy="915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03" y="1522360"/>
            <a:ext cx="5978853" cy="32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5" grpId="0"/>
      <p:bldP spid="76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78974" y="6370475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07008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7674" y="1589281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481285" cy="52283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63465" y="4805632"/>
            <a:ext cx="2506616" cy="1932795"/>
            <a:chOff x="3223938" y="3119639"/>
            <a:chExt cx="1162045" cy="1932795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4"/>
              <a:ext cx="1162045" cy="1437350"/>
              <a:chOff x="2689038" y="3021369"/>
              <a:chExt cx="1273362" cy="180568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47450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59841" y="6371647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4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3464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87537" y="4102664"/>
            <a:ext cx="301048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上文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988" y="2638364"/>
            <a:ext cx="8384418" cy="36920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490" y="1628036"/>
            <a:ext cx="330090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56" y="2467355"/>
            <a:ext cx="8302681" cy="4034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0" y="14068"/>
            <a:ext cx="6732282" cy="1830346"/>
            <a:chOff x="0" y="0"/>
            <a:chExt cx="6732282" cy="1830346"/>
          </a:xfrm>
        </p:grpSpPr>
        <p:grpSp>
          <p:nvGrpSpPr>
            <p:cNvPr id="18" name="组合 1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9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82018" y="2781401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69145" cy="580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5539" y="4758928"/>
            <a:ext cx="2506618" cy="1894892"/>
            <a:chOff x="3223937" y="3119639"/>
            <a:chExt cx="1162046" cy="1894892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1" name="组合 2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3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57975" y="278140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228380" cy="5809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0358" y="1467607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6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754923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523610" cy="5851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5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6593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9563" y="1448115"/>
            <a:ext cx="67149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2616"/>
            <a:ext cx="1636176" cy="57243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1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614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2705321" cy="56867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4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0589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33854" y="1043217"/>
            <a:ext cx="67860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代码段，将当前状态压栈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2772080" cy="548828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42" name="组合 41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51" name="组合 5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5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1328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5034415" cy="54948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1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7112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6897493" cy="54120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4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40" y="2046818"/>
            <a:ext cx="7550460" cy="362912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31928" y="2208957"/>
            <a:ext cx="3981974" cy="1195816"/>
            <a:chOff x="531928" y="2208957"/>
            <a:chExt cx="3981974" cy="1195816"/>
          </a:xfrm>
        </p:grpSpPr>
        <p:sp>
          <p:nvSpPr>
            <p:cNvPr id="25" name="矩形 24"/>
            <p:cNvSpPr/>
            <p:nvPr/>
          </p:nvSpPr>
          <p:spPr>
            <a:xfrm>
              <a:off x="531928" y="2695350"/>
              <a:ext cx="3981974" cy="70942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直接将代码视作序列化的文本数据，代码中包含的程序的结构信息就会全部</a:t>
              </a: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丢失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1928" y="2208957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程序具有结构化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4114" y="4175802"/>
            <a:ext cx="3981974" cy="1460013"/>
            <a:chOff x="624114" y="4175802"/>
            <a:chExt cx="3981974" cy="1460013"/>
          </a:xfrm>
        </p:grpSpPr>
        <p:sp>
          <p:nvSpPr>
            <p:cNvPr id="27" name="文本框 26"/>
            <p:cNvSpPr txBox="1"/>
            <p:nvPr/>
          </p:nvSpPr>
          <p:spPr>
            <a:xfrm>
              <a:off x="645309" y="4175802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4114" y="4637467"/>
              <a:ext cx="3981974" cy="998348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通常处理的都是文本、语音等不包含结构信息的简单序列化数据，它缺少学习数据中的结构信息的能力</a:t>
              </a:r>
              <a:endPara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5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26207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71266" y="1334081"/>
            <a:ext cx="7174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代码段结束，将状态恢复至进入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时的状态，这样就清空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代码段内部的记忆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6946799" cy="534401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478974" y="558783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30" name="组合 2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4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3165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001456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8"/>
            <a:ext cx="8205788" cy="53259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4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66263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29905" y="1257493"/>
            <a:ext cx="65039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1" name="组合 20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00" y="4199218"/>
            <a:ext cx="8371606" cy="5406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8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704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83120"/>
            <a:ext cx="9978319" cy="53259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619915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6" name="组合 25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8" y="4212523"/>
            <a:ext cx="10329776" cy="534594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3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3093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84201" y="1347183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177797"/>
            <a:ext cx="10494133" cy="53497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761964" y="554250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2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086 -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9575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8484" y="1365276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96565"/>
            <a:ext cx="10494134" cy="52347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78974" y="5962430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83784" y="4756519"/>
            <a:ext cx="2506616" cy="1962114"/>
            <a:chOff x="3223938" y="3119639"/>
            <a:chExt cx="1162045" cy="19621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83778" y="595661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3659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07008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7674" y="1589281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33" y="4195705"/>
            <a:ext cx="10499567" cy="52374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78974" y="6370475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63465" y="4805632"/>
            <a:ext cx="2506616" cy="1932795"/>
            <a:chOff x="3223938" y="3119639"/>
            <a:chExt cx="1162045" cy="1932795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4"/>
              <a:ext cx="1162045" cy="1437350"/>
              <a:chOff x="2689038" y="3021369"/>
              <a:chExt cx="1273362" cy="180568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47450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59841" y="6371647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9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3464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training detail</a:t>
                </a:r>
                <a:endPara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1933" y="1808382"/>
            <a:ext cx="2256692" cy="71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82536"/>
              </p:ext>
            </p:extLst>
          </p:nvPr>
        </p:nvGraphicFramePr>
        <p:xfrm>
          <a:off x="139699" y="2471955"/>
          <a:ext cx="6004901" cy="360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工作表" r:id="rId3" imgW="5086560" imgH="3057670" progId="Excel.Sheet.12">
                  <p:embed/>
                </p:oleObj>
              </mc:Choice>
              <mc:Fallback>
                <p:oleObj name="工作表" r:id="rId3" imgW="5086560" imgH="305767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99" y="2471955"/>
                        <a:ext cx="6004901" cy="360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26176"/>
              </p:ext>
            </p:extLst>
          </p:nvPr>
        </p:nvGraphicFramePr>
        <p:xfrm>
          <a:off x="6144601" y="2471955"/>
          <a:ext cx="6047399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工作表" r:id="rId5" imgW="5467209" imgH="3228778" progId="Excel.Sheet.12">
                  <p:embed/>
                </p:oleObj>
              </mc:Choice>
              <mc:Fallback>
                <p:oleObj name="工作表" r:id="rId5" imgW="5467209" imgH="3228778" progId="Excel.Shee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601" y="2471955"/>
                        <a:ext cx="6047399" cy="354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123036" y="1808382"/>
            <a:ext cx="2272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终结符预测</a:t>
            </a:r>
          </a:p>
        </p:txBody>
      </p: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93381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16882" y="2649204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程序具有复杂的结构性，直接将代码视作序列化的文本数据，代码中包含的程序的结构信息就会全部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。因此，需要将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程序转换为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便于包含结构信息的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序列化形式。</a:t>
            </a:r>
          </a:p>
        </p:txBody>
      </p:sp>
      <p:sp>
        <p:nvSpPr>
          <p:cNvPr id="62" name="矩形 61"/>
          <p:cNvSpPr/>
          <p:nvPr/>
        </p:nvSpPr>
        <p:spPr>
          <a:xfrm>
            <a:off x="901533" y="2226899"/>
            <a:ext cx="5216012" cy="22593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5634" y="2005537"/>
            <a:ext cx="2337815" cy="44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195634" y="202773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保留程序结构信息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49084" y="2654985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通常处理的都是文本、语音等不包含结构信息的简单序列化数据，它缺少学习数据中的结构信息的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。需要改进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使其能够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学习数据中结构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11645" y="2240093"/>
            <a:ext cx="5375543" cy="22461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705746" y="2018731"/>
            <a:ext cx="2657815" cy="44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659930" y="2047429"/>
            <a:ext cx="2804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改进循环神经网络模型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7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683" y="1503833"/>
            <a:ext cx="5257800" cy="714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生成效果展示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9" name="组合 8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93796" y="543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2467451"/>
            <a:ext cx="5936601" cy="1704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7" y="4621198"/>
            <a:ext cx="5936601" cy="1729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5216"/>
            <a:ext cx="5936601" cy="17291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21198"/>
            <a:ext cx="5936601" cy="15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4576534" cy="1213960"/>
            <a:chOff x="0" y="0"/>
            <a:chExt cx="4576534" cy="1213960"/>
          </a:xfrm>
        </p:grpSpPr>
        <p:grpSp>
          <p:nvGrpSpPr>
            <p:cNvPr id="5" name="组合 4"/>
            <p:cNvGrpSpPr/>
            <p:nvPr/>
          </p:nvGrpSpPr>
          <p:grpSpPr>
            <a:xfrm>
              <a:off x="595377" y="543840"/>
              <a:ext cx="3981157" cy="670120"/>
              <a:chOff x="624114" y="543840"/>
              <a:chExt cx="4173313" cy="67012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79812" y="543840"/>
                <a:ext cx="4017615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总结与未来展望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24114" y="543840"/>
                <a:ext cx="388837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27014" y="1912706"/>
            <a:ext cx="3047523" cy="4625538"/>
            <a:chOff x="1227014" y="1912706"/>
            <a:chExt cx="3047523" cy="4625538"/>
          </a:xfrm>
        </p:grpSpPr>
        <p:sp>
          <p:nvSpPr>
            <p:cNvPr id="9" name="任意多边形 8"/>
            <p:cNvSpPr/>
            <p:nvPr/>
          </p:nvSpPr>
          <p:spPr>
            <a:xfrm>
              <a:off x="1227014" y="1912706"/>
              <a:ext cx="3047523" cy="604800"/>
            </a:xfrm>
            <a:custGeom>
              <a:avLst/>
              <a:gdLst>
                <a:gd name="connsiteX0" fmla="*/ 0 w 3047523"/>
                <a:gd name="connsiteY0" fmla="*/ 0 h 604800"/>
                <a:gd name="connsiteX1" fmla="*/ 3047523 w 3047523"/>
                <a:gd name="connsiteY1" fmla="*/ 0 h 604800"/>
                <a:gd name="connsiteX2" fmla="*/ 3047523 w 3047523"/>
                <a:gd name="connsiteY2" fmla="*/ 604800 h 604800"/>
                <a:gd name="connsiteX3" fmla="*/ 0 w 3047523"/>
                <a:gd name="connsiteY3" fmla="*/ 604800 h 604800"/>
                <a:gd name="connsiteX4" fmla="*/ 0 w 3047523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604800">
                  <a:moveTo>
                    <a:pt x="0" y="0"/>
                  </a:moveTo>
                  <a:lnTo>
                    <a:pt x="3047523" y="0"/>
                  </a:lnTo>
                  <a:lnTo>
                    <a:pt x="3047523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本文工作</a:t>
              </a:r>
              <a:endParaRPr lang="zh-CN" altLang="en-US" sz="21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27014" y="2517506"/>
              <a:ext cx="3047523" cy="4020738"/>
            </a:xfrm>
            <a:custGeom>
              <a:avLst/>
              <a:gdLst>
                <a:gd name="connsiteX0" fmla="*/ 0 w 3047523"/>
                <a:gd name="connsiteY0" fmla="*/ 0 h 4020738"/>
                <a:gd name="connsiteX1" fmla="*/ 3047523 w 3047523"/>
                <a:gd name="connsiteY1" fmla="*/ 0 h 4020738"/>
                <a:gd name="connsiteX2" fmla="*/ 3047523 w 3047523"/>
                <a:gd name="connsiteY2" fmla="*/ 4020738 h 4020738"/>
                <a:gd name="connsiteX3" fmla="*/ 0 w 3047523"/>
                <a:gd name="connsiteY3" fmla="*/ 4020738 h 4020738"/>
                <a:gd name="connsiteX4" fmla="*/ 0 w 3047523"/>
                <a:gd name="connsiteY4" fmla="*/ 0 h 40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4020738">
                  <a:moveTo>
                    <a:pt x="0" y="0"/>
                  </a:moveTo>
                  <a:lnTo>
                    <a:pt x="3047523" y="0"/>
                  </a:lnTo>
                  <a:lnTo>
                    <a:pt x="3047523" y="4020738"/>
                  </a:lnTo>
                  <a:lnTo>
                    <a:pt x="0" y="4020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000" kern="1200" dirty="0" smtClean="0"/>
                <a:t>改进标准的</a:t>
              </a:r>
              <a:r>
                <a:rPr lang="en-US" sz="2000" kern="1200" dirty="0" smtClean="0"/>
                <a:t>LSTM</a:t>
              </a:r>
              <a:r>
                <a:rPr lang="zh-CN" sz="2000" kern="1200" dirty="0" smtClean="0"/>
                <a:t>结构</a:t>
              </a:r>
              <a:r>
                <a:rPr lang="zh-CN" altLang="en-US" sz="2000" kern="1200" dirty="0" smtClean="0"/>
                <a:t>，减轻了</a:t>
              </a:r>
              <a:r>
                <a:rPr lang="en-US" altLang="en-US" sz="2000" kern="1200" dirty="0" smtClean="0"/>
                <a:t>LSTM</a:t>
              </a:r>
              <a:r>
                <a:rPr lang="zh-CN" altLang="en-US" sz="2000" kern="1200" dirty="0" smtClean="0"/>
                <a:t>的记忆负担，具备学习程序中的结构信息的能力</a:t>
              </a:r>
              <a:r>
                <a:rPr lang="zh-CN" altLang="en-US" sz="2400" kern="1200" dirty="0" smtClean="0"/>
                <a:t>。</a:t>
              </a:r>
              <a:endParaRPr lang="zh-CN" altLang="en-US" sz="24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/>
                <a:t>第一个将</a:t>
              </a:r>
              <a:r>
                <a:rPr lang="en-US" sz="2000" kern="1200" dirty="0" smtClean="0"/>
                <a:t>stack</a:t>
              </a:r>
              <a:r>
                <a:rPr lang="zh-CN" sz="2000" kern="1200" dirty="0" smtClean="0"/>
                <a:t>和</a:t>
              </a:r>
              <a:r>
                <a:rPr lang="en-US" sz="2000" kern="1200" dirty="0" smtClean="0"/>
                <a:t>LSTM</a:t>
              </a:r>
              <a:r>
                <a:rPr lang="zh-CN" sz="2000" kern="1200" dirty="0" smtClean="0"/>
                <a:t>相结合来处理实际程序语言生成相关问题</a:t>
              </a:r>
              <a:endParaRPr lang="zh-CN" alt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/>
                <a:t>改进模型可以有效加速训练，并且生成准确率高于标准</a:t>
              </a:r>
              <a:r>
                <a:rPr lang="en-US" altLang="zh-CN" sz="2000" kern="1200" dirty="0" smtClean="0"/>
                <a:t>LSTM</a:t>
              </a:r>
              <a:endParaRPr lang="zh-CN" altLang="en-US" sz="2000" kern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01192" y="1912706"/>
            <a:ext cx="3047523" cy="4625538"/>
            <a:chOff x="4701192" y="1912706"/>
            <a:chExt cx="3047523" cy="4625538"/>
          </a:xfrm>
        </p:grpSpPr>
        <p:sp>
          <p:nvSpPr>
            <p:cNvPr id="11" name="任意多边形 10"/>
            <p:cNvSpPr/>
            <p:nvPr/>
          </p:nvSpPr>
          <p:spPr>
            <a:xfrm>
              <a:off x="4701192" y="1912706"/>
              <a:ext cx="3047523" cy="604800"/>
            </a:xfrm>
            <a:custGeom>
              <a:avLst/>
              <a:gdLst>
                <a:gd name="connsiteX0" fmla="*/ 0 w 3047523"/>
                <a:gd name="connsiteY0" fmla="*/ 0 h 604800"/>
                <a:gd name="connsiteX1" fmla="*/ 3047523 w 3047523"/>
                <a:gd name="connsiteY1" fmla="*/ 0 h 604800"/>
                <a:gd name="connsiteX2" fmla="*/ 3047523 w 3047523"/>
                <a:gd name="connsiteY2" fmla="*/ 604800 h 604800"/>
                <a:gd name="connsiteX3" fmla="*/ 0 w 3047523"/>
                <a:gd name="connsiteY3" fmla="*/ 604800 h 604800"/>
                <a:gd name="connsiteX4" fmla="*/ 0 w 3047523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604800">
                  <a:moveTo>
                    <a:pt x="0" y="0"/>
                  </a:moveTo>
                  <a:lnTo>
                    <a:pt x="3047523" y="0"/>
                  </a:lnTo>
                  <a:lnTo>
                    <a:pt x="3047523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未来展望</a:t>
              </a:r>
              <a:endParaRPr lang="zh-CN" altLang="en-US" sz="2100" kern="1200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701192" y="2517506"/>
              <a:ext cx="3047523" cy="4020738"/>
            </a:xfrm>
            <a:custGeom>
              <a:avLst/>
              <a:gdLst>
                <a:gd name="connsiteX0" fmla="*/ 0 w 3047523"/>
                <a:gd name="connsiteY0" fmla="*/ 0 h 4020738"/>
                <a:gd name="connsiteX1" fmla="*/ 3047523 w 3047523"/>
                <a:gd name="connsiteY1" fmla="*/ 0 h 4020738"/>
                <a:gd name="connsiteX2" fmla="*/ 3047523 w 3047523"/>
                <a:gd name="connsiteY2" fmla="*/ 4020738 h 4020738"/>
                <a:gd name="connsiteX3" fmla="*/ 0 w 3047523"/>
                <a:gd name="connsiteY3" fmla="*/ 4020738 h 4020738"/>
                <a:gd name="connsiteX4" fmla="*/ 0 w 3047523"/>
                <a:gd name="connsiteY4" fmla="*/ 0 h 40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4020738">
                  <a:moveTo>
                    <a:pt x="0" y="0"/>
                  </a:moveTo>
                  <a:lnTo>
                    <a:pt x="3047523" y="0"/>
                  </a:lnTo>
                  <a:lnTo>
                    <a:pt x="3047523" y="4020738"/>
                  </a:lnTo>
                  <a:lnTo>
                    <a:pt x="0" y="4020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100" kern="1200" dirty="0" smtClean="0"/>
                <a:t>减少监督，通过</a:t>
              </a:r>
              <a:r>
                <a:rPr lang="zh-CN" sz="2100" kern="1200" dirty="0" smtClean="0"/>
                <a:t>对线性输入的学习，模型也可以学会程序中的结构信息。</a:t>
              </a:r>
              <a:endParaRPr lang="zh-CN" alt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kern="1200" dirty="0" smtClean="0"/>
                <a:t>栈中存储更多信息，如程序参数等，来提高程序生成的准确率</a:t>
              </a:r>
              <a:endParaRPr lang="zh-CN" alt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b="0" i="0" kern="1200" dirty="0" smtClean="0"/>
                <a:t>考虑生成程序时的具体需求，以此来作为约束，使得程序生成的结果更为有意义</a:t>
              </a:r>
              <a:endParaRPr lang="zh-CN" altLang="en-US" sz="2100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75369" y="1912706"/>
            <a:ext cx="3047523" cy="4625538"/>
            <a:chOff x="8175369" y="1912706"/>
            <a:chExt cx="3047523" cy="4625538"/>
          </a:xfrm>
        </p:grpSpPr>
        <p:sp>
          <p:nvSpPr>
            <p:cNvPr id="13" name="任意多边形 12"/>
            <p:cNvSpPr/>
            <p:nvPr/>
          </p:nvSpPr>
          <p:spPr>
            <a:xfrm>
              <a:off x="8175369" y="1912706"/>
              <a:ext cx="3047523" cy="604800"/>
            </a:xfrm>
            <a:custGeom>
              <a:avLst/>
              <a:gdLst>
                <a:gd name="connsiteX0" fmla="*/ 0 w 3047523"/>
                <a:gd name="connsiteY0" fmla="*/ 0 h 604800"/>
                <a:gd name="connsiteX1" fmla="*/ 3047523 w 3047523"/>
                <a:gd name="connsiteY1" fmla="*/ 0 h 604800"/>
                <a:gd name="connsiteX2" fmla="*/ 3047523 w 3047523"/>
                <a:gd name="connsiteY2" fmla="*/ 604800 h 604800"/>
                <a:gd name="connsiteX3" fmla="*/ 0 w 3047523"/>
                <a:gd name="connsiteY3" fmla="*/ 604800 h 604800"/>
                <a:gd name="connsiteX4" fmla="*/ 0 w 3047523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604800">
                  <a:moveTo>
                    <a:pt x="0" y="0"/>
                  </a:moveTo>
                  <a:lnTo>
                    <a:pt x="3047523" y="0"/>
                  </a:lnTo>
                  <a:lnTo>
                    <a:pt x="3047523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 smtClean="0"/>
                <a:t>扩展</a:t>
              </a:r>
              <a:endParaRPr lang="zh-CN" altLang="en-US" sz="2100" kern="1200" dirty="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175369" y="2517506"/>
              <a:ext cx="3047523" cy="4020738"/>
            </a:xfrm>
            <a:custGeom>
              <a:avLst/>
              <a:gdLst>
                <a:gd name="connsiteX0" fmla="*/ 0 w 3047523"/>
                <a:gd name="connsiteY0" fmla="*/ 0 h 4020738"/>
                <a:gd name="connsiteX1" fmla="*/ 3047523 w 3047523"/>
                <a:gd name="connsiteY1" fmla="*/ 0 h 4020738"/>
                <a:gd name="connsiteX2" fmla="*/ 3047523 w 3047523"/>
                <a:gd name="connsiteY2" fmla="*/ 4020738 h 4020738"/>
                <a:gd name="connsiteX3" fmla="*/ 0 w 3047523"/>
                <a:gd name="connsiteY3" fmla="*/ 4020738 h 4020738"/>
                <a:gd name="connsiteX4" fmla="*/ 0 w 3047523"/>
                <a:gd name="connsiteY4" fmla="*/ 0 h 40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523" h="4020738">
                  <a:moveTo>
                    <a:pt x="0" y="0"/>
                  </a:moveTo>
                  <a:lnTo>
                    <a:pt x="3047523" y="0"/>
                  </a:lnTo>
                  <a:lnTo>
                    <a:pt x="3047523" y="4020738"/>
                  </a:lnTo>
                  <a:lnTo>
                    <a:pt x="0" y="4020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b="0" i="0" kern="1200" dirty="0" smtClean="0"/>
                <a:t>本文改进模型不仅仅可以处理程序语言，同时也可以应用于其他类型的结构化数据。</a:t>
              </a:r>
              <a:endParaRPr lang="zh-CN" alt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2100" b="0" i="0" kern="1200" dirty="0" smtClean="0"/>
                <a:t>学习数据中的结构化信息在深度学习任务中至关重要，因此本文工作是一个很好的开端</a:t>
              </a:r>
              <a:endParaRPr lang="zh-CN" alt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67302" y="2800350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02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63511"/>
              </p:ext>
            </p:extLst>
          </p:nvPr>
        </p:nvGraphicFramePr>
        <p:xfrm>
          <a:off x="1229768" y="2022444"/>
          <a:ext cx="5887314" cy="404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Visio" r:id="rId4" imgW="7953223" imgH="5505319" progId="Visio.Drawing.15">
                  <p:embed/>
                </p:oleObj>
              </mc:Choice>
              <mc:Fallback>
                <p:oleObj name="Visio" r:id="rId4" imgW="7953223" imgH="550531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768" y="2022444"/>
                        <a:ext cx="5887314" cy="4045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413957" y="3359448"/>
            <a:ext cx="4581349" cy="1031948"/>
            <a:chOff x="7275411" y="3511848"/>
            <a:chExt cx="4581349" cy="1031948"/>
          </a:xfrm>
        </p:grpSpPr>
        <p:sp>
          <p:nvSpPr>
            <p:cNvPr id="34" name="圆角矩形 33"/>
            <p:cNvSpPr/>
            <p:nvPr/>
          </p:nvSpPr>
          <p:spPr>
            <a:xfrm>
              <a:off x="7275411" y="3511848"/>
              <a:ext cx="4581349" cy="103194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>
                <a:solidFill>
                  <a:sysClr val="window" lastClr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64011" y="3591277"/>
              <a:ext cx="873090" cy="873090"/>
            </a:xfrm>
            <a:prstGeom prst="ellipse">
              <a:avLst/>
            </a:prstGeom>
            <a:solidFill>
              <a:srgbClr val="F9F5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>
                <a:solidFill>
                  <a:sysClr val="window" lastClr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6" name="Freeform 197"/>
            <p:cNvSpPr>
              <a:spLocks noChangeAspect="1" noEditPoints="1"/>
            </p:cNvSpPr>
            <p:nvPr/>
          </p:nvSpPr>
          <p:spPr bwMode="auto">
            <a:xfrm>
              <a:off x="7616135" y="3829392"/>
              <a:ext cx="368843" cy="396860"/>
            </a:xfrm>
            <a:custGeom>
              <a:avLst/>
              <a:gdLst>
                <a:gd name="T0" fmla="*/ 23 w 157"/>
                <a:gd name="T1" fmla="*/ 136 h 171"/>
                <a:gd name="T2" fmla="*/ 25 w 157"/>
                <a:gd name="T3" fmla="*/ 144 h 171"/>
                <a:gd name="T4" fmla="*/ 132 w 157"/>
                <a:gd name="T5" fmla="*/ 144 h 171"/>
                <a:gd name="T6" fmla="*/ 134 w 157"/>
                <a:gd name="T7" fmla="*/ 136 h 171"/>
                <a:gd name="T8" fmla="*/ 29 w 157"/>
                <a:gd name="T9" fmla="*/ 132 h 171"/>
                <a:gd name="T10" fmla="*/ 23 w 157"/>
                <a:gd name="T11" fmla="*/ 100 h 171"/>
                <a:gd name="T12" fmla="*/ 25 w 157"/>
                <a:gd name="T13" fmla="*/ 112 h 171"/>
                <a:gd name="T14" fmla="*/ 132 w 157"/>
                <a:gd name="T15" fmla="*/ 112 h 171"/>
                <a:gd name="T16" fmla="*/ 134 w 157"/>
                <a:gd name="T17" fmla="*/ 100 h 171"/>
                <a:gd name="T18" fmla="*/ 29 w 157"/>
                <a:gd name="T19" fmla="*/ 96 h 171"/>
                <a:gd name="T20" fmla="*/ 23 w 157"/>
                <a:gd name="T21" fmla="*/ 65 h 171"/>
                <a:gd name="T22" fmla="*/ 25 w 157"/>
                <a:gd name="T23" fmla="*/ 77 h 171"/>
                <a:gd name="T24" fmla="*/ 132 w 157"/>
                <a:gd name="T25" fmla="*/ 77 h 171"/>
                <a:gd name="T26" fmla="*/ 134 w 157"/>
                <a:gd name="T27" fmla="*/ 65 h 171"/>
                <a:gd name="T28" fmla="*/ 29 w 157"/>
                <a:gd name="T29" fmla="*/ 61 h 171"/>
                <a:gd name="T30" fmla="*/ 22 w 157"/>
                <a:gd name="T31" fmla="*/ 24 h 171"/>
                <a:gd name="T32" fmla="*/ 31 w 157"/>
                <a:gd name="T33" fmla="*/ 40 h 171"/>
                <a:gd name="T34" fmla="*/ 49 w 157"/>
                <a:gd name="T35" fmla="*/ 36 h 171"/>
                <a:gd name="T36" fmla="*/ 55 w 157"/>
                <a:gd name="T37" fmla="*/ 16 h 171"/>
                <a:gd name="T38" fmla="*/ 63 w 157"/>
                <a:gd name="T39" fmla="*/ 30 h 171"/>
                <a:gd name="T40" fmla="*/ 78 w 157"/>
                <a:gd name="T41" fmla="*/ 40 h 171"/>
                <a:gd name="T42" fmla="*/ 94 w 157"/>
                <a:gd name="T43" fmla="*/ 30 h 171"/>
                <a:gd name="T44" fmla="*/ 102 w 157"/>
                <a:gd name="T45" fmla="*/ 16 h 171"/>
                <a:gd name="T46" fmla="*/ 108 w 157"/>
                <a:gd name="T47" fmla="*/ 36 h 171"/>
                <a:gd name="T48" fmla="*/ 126 w 157"/>
                <a:gd name="T49" fmla="*/ 40 h 171"/>
                <a:gd name="T50" fmla="*/ 135 w 157"/>
                <a:gd name="T51" fmla="*/ 24 h 171"/>
                <a:gd name="T52" fmla="*/ 153 w 157"/>
                <a:gd name="T53" fmla="*/ 18 h 171"/>
                <a:gd name="T54" fmla="*/ 157 w 157"/>
                <a:gd name="T55" fmla="*/ 163 h 171"/>
                <a:gd name="T56" fmla="*/ 149 w 157"/>
                <a:gd name="T57" fmla="*/ 171 h 171"/>
                <a:gd name="T58" fmla="*/ 2 w 157"/>
                <a:gd name="T59" fmla="*/ 167 h 171"/>
                <a:gd name="T60" fmla="*/ 2 w 157"/>
                <a:gd name="T61" fmla="*/ 20 h 171"/>
                <a:gd name="T62" fmla="*/ 118 w 157"/>
                <a:gd name="T63" fmla="*/ 0 h 171"/>
                <a:gd name="T64" fmla="*/ 128 w 157"/>
                <a:gd name="T65" fmla="*/ 8 h 171"/>
                <a:gd name="T66" fmla="*/ 124 w 157"/>
                <a:gd name="T67" fmla="*/ 32 h 171"/>
                <a:gd name="T68" fmla="*/ 112 w 157"/>
                <a:gd name="T69" fmla="*/ 28 h 171"/>
                <a:gd name="T70" fmla="*/ 112 w 157"/>
                <a:gd name="T71" fmla="*/ 4 h 171"/>
                <a:gd name="T72" fmla="*/ 78 w 157"/>
                <a:gd name="T73" fmla="*/ 0 h 171"/>
                <a:gd name="T74" fmla="*/ 86 w 157"/>
                <a:gd name="T75" fmla="*/ 8 h 171"/>
                <a:gd name="T76" fmla="*/ 82 w 157"/>
                <a:gd name="T77" fmla="*/ 32 h 171"/>
                <a:gd name="T78" fmla="*/ 71 w 157"/>
                <a:gd name="T79" fmla="*/ 28 h 171"/>
                <a:gd name="T80" fmla="*/ 71 w 157"/>
                <a:gd name="T81" fmla="*/ 4 h 171"/>
                <a:gd name="T82" fmla="*/ 39 w 157"/>
                <a:gd name="T83" fmla="*/ 0 h 171"/>
                <a:gd name="T84" fmla="*/ 47 w 157"/>
                <a:gd name="T85" fmla="*/ 8 h 171"/>
                <a:gd name="T86" fmla="*/ 43 w 157"/>
                <a:gd name="T87" fmla="*/ 32 h 171"/>
                <a:gd name="T88" fmla="*/ 31 w 157"/>
                <a:gd name="T89" fmla="*/ 28 h 171"/>
                <a:gd name="T90" fmla="*/ 31 w 157"/>
                <a:gd name="T91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" h="171">
                  <a:moveTo>
                    <a:pt x="29" y="132"/>
                  </a:moveTo>
                  <a:lnTo>
                    <a:pt x="25" y="132"/>
                  </a:lnTo>
                  <a:lnTo>
                    <a:pt x="23" y="136"/>
                  </a:lnTo>
                  <a:lnTo>
                    <a:pt x="22" y="138"/>
                  </a:lnTo>
                  <a:lnTo>
                    <a:pt x="23" y="142"/>
                  </a:lnTo>
                  <a:lnTo>
                    <a:pt x="25" y="144"/>
                  </a:lnTo>
                  <a:lnTo>
                    <a:pt x="29" y="146"/>
                  </a:lnTo>
                  <a:lnTo>
                    <a:pt x="128" y="146"/>
                  </a:lnTo>
                  <a:lnTo>
                    <a:pt x="132" y="144"/>
                  </a:lnTo>
                  <a:lnTo>
                    <a:pt x="134" y="142"/>
                  </a:lnTo>
                  <a:lnTo>
                    <a:pt x="135" y="138"/>
                  </a:lnTo>
                  <a:lnTo>
                    <a:pt x="134" y="136"/>
                  </a:lnTo>
                  <a:lnTo>
                    <a:pt x="132" y="132"/>
                  </a:lnTo>
                  <a:lnTo>
                    <a:pt x="128" y="132"/>
                  </a:lnTo>
                  <a:lnTo>
                    <a:pt x="29" y="132"/>
                  </a:lnTo>
                  <a:close/>
                  <a:moveTo>
                    <a:pt x="29" y="96"/>
                  </a:moveTo>
                  <a:lnTo>
                    <a:pt x="25" y="98"/>
                  </a:lnTo>
                  <a:lnTo>
                    <a:pt x="23" y="100"/>
                  </a:lnTo>
                  <a:lnTo>
                    <a:pt x="22" y="104"/>
                  </a:lnTo>
                  <a:lnTo>
                    <a:pt x="23" y="108"/>
                  </a:lnTo>
                  <a:lnTo>
                    <a:pt x="25" y="112"/>
                  </a:lnTo>
                  <a:lnTo>
                    <a:pt x="29" y="112"/>
                  </a:lnTo>
                  <a:lnTo>
                    <a:pt x="128" y="112"/>
                  </a:lnTo>
                  <a:lnTo>
                    <a:pt x="132" y="112"/>
                  </a:lnTo>
                  <a:lnTo>
                    <a:pt x="134" y="108"/>
                  </a:lnTo>
                  <a:lnTo>
                    <a:pt x="135" y="104"/>
                  </a:lnTo>
                  <a:lnTo>
                    <a:pt x="134" y="100"/>
                  </a:lnTo>
                  <a:lnTo>
                    <a:pt x="132" y="98"/>
                  </a:lnTo>
                  <a:lnTo>
                    <a:pt x="128" y="96"/>
                  </a:lnTo>
                  <a:lnTo>
                    <a:pt x="29" y="96"/>
                  </a:lnTo>
                  <a:close/>
                  <a:moveTo>
                    <a:pt x="29" y="61"/>
                  </a:moveTo>
                  <a:lnTo>
                    <a:pt x="25" y="63"/>
                  </a:lnTo>
                  <a:lnTo>
                    <a:pt x="23" y="65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5" y="77"/>
                  </a:lnTo>
                  <a:lnTo>
                    <a:pt x="29" y="79"/>
                  </a:lnTo>
                  <a:lnTo>
                    <a:pt x="128" y="79"/>
                  </a:lnTo>
                  <a:lnTo>
                    <a:pt x="132" y="77"/>
                  </a:lnTo>
                  <a:lnTo>
                    <a:pt x="134" y="73"/>
                  </a:lnTo>
                  <a:lnTo>
                    <a:pt x="135" y="69"/>
                  </a:lnTo>
                  <a:lnTo>
                    <a:pt x="134" y="65"/>
                  </a:lnTo>
                  <a:lnTo>
                    <a:pt x="132" y="63"/>
                  </a:lnTo>
                  <a:lnTo>
                    <a:pt x="128" y="61"/>
                  </a:lnTo>
                  <a:lnTo>
                    <a:pt x="29" y="61"/>
                  </a:lnTo>
                  <a:close/>
                  <a:moveTo>
                    <a:pt x="8" y="16"/>
                  </a:moveTo>
                  <a:lnTo>
                    <a:pt x="22" y="16"/>
                  </a:lnTo>
                  <a:lnTo>
                    <a:pt x="22" y="24"/>
                  </a:lnTo>
                  <a:lnTo>
                    <a:pt x="23" y="30"/>
                  </a:lnTo>
                  <a:lnTo>
                    <a:pt x="27" y="36"/>
                  </a:lnTo>
                  <a:lnTo>
                    <a:pt x="31" y="40"/>
                  </a:lnTo>
                  <a:lnTo>
                    <a:pt x="39" y="40"/>
                  </a:lnTo>
                  <a:lnTo>
                    <a:pt x="45" y="40"/>
                  </a:lnTo>
                  <a:lnTo>
                    <a:pt x="49" y="36"/>
                  </a:lnTo>
                  <a:lnTo>
                    <a:pt x="53" y="30"/>
                  </a:lnTo>
                  <a:lnTo>
                    <a:pt x="55" y="24"/>
                  </a:lnTo>
                  <a:lnTo>
                    <a:pt x="55" y="16"/>
                  </a:lnTo>
                  <a:lnTo>
                    <a:pt x="63" y="16"/>
                  </a:lnTo>
                  <a:lnTo>
                    <a:pt x="63" y="24"/>
                  </a:lnTo>
                  <a:lnTo>
                    <a:pt x="63" y="30"/>
                  </a:lnTo>
                  <a:lnTo>
                    <a:pt x="67" y="36"/>
                  </a:lnTo>
                  <a:lnTo>
                    <a:pt x="73" y="40"/>
                  </a:lnTo>
                  <a:lnTo>
                    <a:pt x="78" y="40"/>
                  </a:lnTo>
                  <a:lnTo>
                    <a:pt x="84" y="40"/>
                  </a:lnTo>
                  <a:lnTo>
                    <a:pt x="90" y="36"/>
                  </a:lnTo>
                  <a:lnTo>
                    <a:pt x="94" y="30"/>
                  </a:lnTo>
                  <a:lnTo>
                    <a:pt x="94" y="24"/>
                  </a:lnTo>
                  <a:lnTo>
                    <a:pt x="94" y="16"/>
                  </a:lnTo>
                  <a:lnTo>
                    <a:pt x="102" y="16"/>
                  </a:lnTo>
                  <a:lnTo>
                    <a:pt x="102" y="24"/>
                  </a:lnTo>
                  <a:lnTo>
                    <a:pt x="104" y="30"/>
                  </a:lnTo>
                  <a:lnTo>
                    <a:pt x="108" y="36"/>
                  </a:lnTo>
                  <a:lnTo>
                    <a:pt x="112" y="40"/>
                  </a:lnTo>
                  <a:lnTo>
                    <a:pt x="118" y="40"/>
                  </a:lnTo>
                  <a:lnTo>
                    <a:pt x="126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35" y="24"/>
                  </a:lnTo>
                  <a:lnTo>
                    <a:pt x="135" y="16"/>
                  </a:lnTo>
                  <a:lnTo>
                    <a:pt x="149" y="16"/>
                  </a:lnTo>
                  <a:lnTo>
                    <a:pt x="153" y="18"/>
                  </a:lnTo>
                  <a:lnTo>
                    <a:pt x="155" y="20"/>
                  </a:lnTo>
                  <a:lnTo>
                    <a:pt x="157" y="24"/>
                  </a:lnTo>
                  <a:lnTo>
                    <a:pt x="157" y="163"/>
                  </a:lnTo>
                  <a:lnTo>
                    <a:pt x="155" y="167"/>
                  </a:lnTo>
                  <a:lnTo>
                    <a:pt x="153" y="171"/>
                  </a:lnTo>
                  <a:lnTo>
                    <a:pt x="149" y="171"/>
                  </a:lnTo>
                  <a:lnTo>
                    <a:pt x="8" y="171"/>
                  </a:lnTo>
                  <a:lnTo>
                    <a:pt x="4" y="171"/>
                  </a:lnTo>
                  <a:lnTo>
                    <a:pt x="2" y="167"/>
                  </a:lnTo>
                  <a:lnTo>
                    <a:pt x="0" y="163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close/>
                  <a:moveTo>
                    <a:pt x="118" y="0"/>
                  </a:moveTo>
                  <a:lnTo>
                    <a:pt x="124" y="0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6" y="28"/>
                  </a:lnTo>
                  <a:lnTo>
                    <a:pt x="124" y="32"/>
                  </a:lnTo>
                  <a:lnTo>
                    <a:pt x="118" y="32"/>
                  </a:lnTo>
                  <a:lnTo>
                    <a:pt x="114" y="32"/>
                  </a:lnTo>
                  <a:lnTo>
                    <a:pt x="112" y="28"/>
                  </a:lnTo>
                  <a:lnTo>
                    <a:pt x="110" y="24"/>
                  </a:lnTo>
                  <a:lnTo>
                    <a:pt x="110" y="8"/>
                  </a:lnTo>
                  <a:lnTo>
                    <a:pt x="112" y="4"/>
                  </a:lnTo>
                  <a:lnTo>
                    <a:pt x="114" y="0"/>
                  </a:lnTo>
                  <a:lnTo>
                    <a:pt x="118" y="0"/>
                  </a:lnTo>
                  <a:close/>
                  <a:moveTo>
                    <a:pt x="78" y="0"/>
                  </a:moveTo>
                  <a:lnTo>
                    <a:pt x="82" y="0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2" y="32"/>
                  </a:lnTo>
                  <a:lnTo>
                    <a:pt x="78" y="32"/>
                  </a:lnTo>
                  <a:lnTo>
                    <a:pt x="75" y="32"/>
                  </a:lnTo>
                  <a:lnTo>
                    <a:pt x="71" y="28"/>
                  </a:lnTo>
                  <a:lnTo>
                    <a:pt x="71" y="24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75" y="0"/>
                  </a:lnTo>
                  <a:lnTo>
                    <a:pt x="7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47" y="8"/>
                  </a:lnTo>
                  <a:lnTo>
                    <a:pt x="47" y="24"/>
                  </a:lnTo>
                  <a:lnTo>
                    <a:pt x="45" y="28"/>
                  </a:lnTo>
                  <a:lnTo>
                    <a:pt x="43" y="32"/>
                  </a:lnTo>
                  <a:lnTo>
                    <a:pt x="39" y="32"/>
                  </a:lnTo>
                  <a:lnTo>
                    <a:pt x="33" y="32"/>
                  </a:lnTo>
                  <a:lnTo>
                    <a:pt x="31" y="28"/>
                  </a:lnTo>
                  <a:lnTo>
                    <a:pt x="29" y="24"/>
                  </a:lnTo>
                  <a:lnTo>
                    <a:pt x="29" y="8"/>
                  </a:lnTo>
                  <a:lnTo>
                    <a:pt x="31" y="4"/>
                  </a:lnTo>
                  <a:lnTo>
                    <a:pt x="33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395430" y="3528652"/>
              <a:ext cx="3367535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sz="2000" b="1" dirty="0" smtClean="0">
                  <a:solidFill>
                    <a:sysClr val="window" lastClr="FFFFFF"/>
                  </a:solidFill>
                  <a:latin typeface="Arial"/>
                  <a:ea typeface="微软雅黑" charset="0"/>
                </a:rPr>
                <a:t>FNN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b="1" dirty="0" smtClean="0">
                  <a:solidFill>
                    <a:sysClr val="window" lastClr="FFFFFF"/>
                  </a:solidFill>
                  <a:latin typeface="Arial"/>
                  <a:ea typeface="微软雅黑" charset="0"/>
                </a:rPr>
                <a:t>    当前</a:t>
              </a:r>
              <a:r>
                <a:rPr lang="zh-CN" altLang="en-US" b="1" dirty="0">
                  <a:solidFill>
                    <a:sysClr val="window" lastClr="FFFFFF"/>
                  </a:solidFill>
                  <a:latin typeface="Arial"/>
                  <a:ea typeface="微软雅黑" charset="0"/>
                </a:rPr>
                <a:t>输出只与当前输入有关</a:t>
              </a:r>
              <a:endParaRPr lang="zh-CN" altLang="en-US" b="1" dirty="0">
                <a:solidFill>
                  <a:sysClr val="window" lastClr="FFFFFF"/>
                </a:solidFill>
                <a:latin typeface="Arial"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3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4980"/>
              </p:ext>
            </p:extLst>
          </p:nvPr>
        </p:nvGraphicFramePr>
        <p:xfrm>
          <a:off x="3746975" y="1698847"/>
          <a:ext cx="7509962" cy="331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Visio" r:id="rId4" imgW="9420241" imgH="4162517" progId="Visio.Drawing.15">
                  <p:embed/>
                </p:oleObj>
              </mc:Choice>
              <mc:Fallback>
                <p:oleObj name="Visio" r:id="rId4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975" y="1698847"/>
                        <a:ext cx="7509962" cy="3311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58204" y="5580349"/>
            <a:ext cx="4669949" cy="1031948"/>
            <a:chOff x="7275411" y="3511848"/>
            <a:chExt cx="4669949" cy="1031948"/>
          </a:xfrm>
        </p:grpSpPr>
        <p:sp>
          <p:nvSpPr>
            <p:cNvPr id="16" name="圆角矩形 15"/>
            <p:cNvSpPr/>
            <p:nvPr/>
          </p:nvSpPr>
          <p:spPr>
            <a:xfrm>
              <a:off x="7275411" y="3511848"/>
              <a:ext cx="4581349" cy="103194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>
                <a:solidFill>
                  <a:sysClr val="window" lastClr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64011" y="3591277"/>
              <a:ext cx="873090" cy="873090"/>
            </a:xfrm>
            <a:prstGeom prst="ellipse">
              <a:avLst/>
            </a:prstGeom>
            <a:solidFill>
              <a:srgbClr val="F9F5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>
                <a:solidFill>
                  <a:sysClr val="window" lastClr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Freeform 197"/>
            <p:cNvSpPr>
              <a:spLocks noChangeAspect="1" noEditPoints="1"/>
            </p:cNvSpPr>
            <p:nvPr/>
          </p:nvSpPr>
          <p:spPr bwMode="auto">
            <a:xfrm>
              <a:off x="7616135" y="3829392"/>
              <a:ext cx="368843" cy="396860"/>
            </a:xfrm>
            <a:custGeom>
              <a:avLst/>
              <a:gdLst>
                <a:gd name="T0" fmla="*/ 23 w 157"/>
                <a:gd name="T1" fmla="*/ 136 h 171"/>
                <a:gd name="T2" fmla="*/ 25 w 157"/>
                <a:gd name="T3" fmla="*/ 144 h 171"/>
                <a:gd name="T4" fmla="*/ 132 w 157"/>
                <a:gd name="T5" fmla="*/ 144 h 171"/>
                <a:gd name="T6" fmla="*/ 134 w 157"/>
                <a:gd name="T7" fmla="*/ 136 h 171"/>
                <a:gd name="T8" fmla="*/ 29 w 157"/>
                <a:gd name="T9" fmla="*/ 132 h 171"/>
                <a:gd name="T10" fmla="*/ 23 w 157"/>
                <a:gd name="T11" fmla="*/ 100 h 171"/>
                <a:gd name="T12" fmla="*/ 25 w 157"/>
                <a:gd name="T13" fmla="*/ 112 h 171"/>
                <a:gd name="T14" fmla="*/ 132 w 157"/>
                <a:gd name="T15" fmla="*/ 112 h 171"/>
                <a:gd name="T16" fmla="*/ 134 w 157"/>
                <a:gd name="T17" fmla="*/ 100 h 171"/>
                <a:gd name="T18" fmla="*/ 29 w 157"/>
                <a:gd name="T19" fmla="*/ 96 h 171"/>
                <a:gd name="T20" fmla="*/ 23 w 157"/>
                <a:gd name="T21" fmla="*/ 65 h 171"/>
                <a:gd name="T22" fmla="*/ 25 w 157"/>
                <a:gd name="T23" fmla="*/ 77 h 171"/>
                <a:gd name="T24" fmla="*/ 132 w 157"/>
                <a:gd name="T25" fmla="*/ 77 h 171"/>
                <a:gd name="T26" fmla="*/ 134 w 157"/>
                <a:gd name="T27" fmla="*/ 65 h 171"/>
                <a:gd name="T28" fmla="*/ 29 w 157"/>
                <a:gd name="T29" fmla="*/ 61 h 171"/>
                <a:gd name="T30" fmla="*/ 22 w 157"/>
                <a:gd name="T31" fmla="*/ 24 h 171"/>
                <a:gd name="T32" fmla="*/ 31 w 157"/>
                <a:gd name="T33" fmla="*/ 40 h 171"/>
                <a:gd name="T34" fmla="*/ 49 w 157"/>
                <a:gd name="T35" fmla="*/ 36 h 171"/>
                <a:gd name="T36" fmla="*/ 55 w 157"/>
                <a:gd name="T37" fmla="*/ 16 h 171"/>
                <a:gd name="T38" fmla="*/ 63 w 157"/>
                <a:gd name="T39" fmla="*/ 30 h 171"/>
                <a:gd name="T40" fmla="*/ 78 w 157"/>
                <a:gd name="T41" fmla="*/ 40 h 171"/>
                <a:gd name="T42" fmla="*/ 94 w 157"/>
                <a:gd name="T43" fmla="*/ 30 h 171"/>
                <a:gd name="T44" fmla="*/ 102 w 157"/>
                <a:gd name="T45" fmla="*/ 16 h 171"/>
                <a:gd name="T46" fmla="*/ 108 w 157"/>
                <a:gd name="T47" fmla="*/ 36 h 171"/>
                <a:gd name="T48" fmla="*/ 126 w 157"/>
                <a:gd name="T49" fmla="*/ 40 h 171"/>
                <a:gd name="T50" fmla="*/ 135 w 157"/>
                <a:gd name="T51" fmla="*/ 24 h 171"/>
                <a:gd name="T52" fmla="*/ 153 w 157"/>
                <a:gd name="T53" fmla="*/ 18 h 171"/>
                <a:gd name="T54" fmla="*/ 157 w 157"/>
                <a:gd name="T55" fmla="*/ 163 h 171"/>
                <a:gd name="T56" fmla="*/ 149 w 157"/>
                <a:gd name="T57" fmla="*/ 171 h 171"/>
                <a:gd name="T58" fmla="*/ 2 w 157"/>
                <a:gd name="T59" fmla="*/ 167 h 171"/>
                <a:gd name="T60" fmla="*/ 2 w 157"/>
                <a:gd name="T61" fmla="*/ 20 h 171"/>
                <a:gd name="T62" fmla="*/ 118 w 157"/>
                <a:gd name="T63" fmla="*/ 0 h 171"/>
                <a:gd name="T64" fmla="*/ 128 w 157"/>
                <a:gd name="T65" fmla="*/ 8 h 171"/>
                <a:gd name="T66" fmla="*/ 124 w 157"/>
                <a:gd name="T67" fmla="*/ 32 h 171"/>
                <a:gd name="T68" fmla="*/ 112 w 157"/>
                <a:gd name="T69" fmla="*/ 28 h 171"/>
                <a:gd name="T70" fmla="*/ 112 w 157"/>
                <a:gd name="T71" fmla="*/ 4 h 171"/>
                <a:gd name="T72" fmla="*/ 78 w 157"/>
                <a:gd name="T73" fmla="*/ 0 h 171"/>
                <a:gd name="T74" fmla="*/ 86 w 157"/>
                <a:gd name="T75" fmla="*/ 8 h 171"/>
                <a:gd name="T76" fmla="*/ 82 w 157"/>
                <a:gd name="T77" fmla="*/ 32 h 171"/>
                <a:gd name="T78" fmla="*/ 71 w 157"/>
                <a:gd name="T79" fmla="*/ 28 h 171"/>
                <a:gd name="T80" fmla="*/ 71 w 157"/>
                <a:gd name="T81" fmla="*/ 4 h 171"/>
                <a:gd name="T82" fmla="*/ 39 w 157"/>
                <a:gd name="T83" fmla="*/ 0 h 171"/>
                <a:gd name="T84" fmla="*/ 47 w 157"/>
                <a:gd name="T85" fmla="*/ 8 h 171"/>
                <a:gd name="T86" fmla="*/ 43 w 157"/>
                <a:gd name="T87" fmla="*/ 32 h 171"/>
                <a:gd name="T88" fmla="*/ 31 w 157"/>
                <a:gd name="T89" fmla="*/ 28 h 171"/>
                <a:gd name="T90" fmla="*/ 31 w 157"/>
                <a:gd name="T91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" h="171">
                  <a:moveTo>
                    <a:pt x="29" y="132"/>
                  </a:moveTo>
                  <a:lnTo>
                    <a:pt x="25" y="132"/>
                  </a:lnTo>
                  <a:lnTo>
                    <a:pt x="23" y="136"/>
                  </a:lnTo>
                  <a:lnTo>
                    <a:pt x="22" y="138"/>
                  </a:lnTo>
                  <a:lnTo>
                    <a:pt x="23" y="142"/>
                  </a:lnTo>
                  <a:lnTo>
                    <a:pt x="25" y="144"/>
                  </a:lnTo>
                  <a:lnTo>
                    <a:pt x="29" y="146"/>
                  </a:lnTo>
                  <a:lnTo>
                    <a:pt x="128" y="146"/>
                  </a:lnTo>
                  <a:lnTo>
                    <a:pt x="132" y="144"/>
                  </a:lnTo>
                  <a:lnTo>
                    <a:pt x="134" y="142"/>
                  </a:lnTo>
                  <a:lnTo>
                    <a:pt x="135" y="138"/>
                  </a:lnTo>
                  <a:lnTo>
                    <a:pt x="134" y="136"/>
                  </a:lnTo>
                  <a:lnTo>
                    <a:pt x="132" y="132"/>
                  </a:lnTo>
                  <a:lnTo>
                    <a:pt x="128" y="132"/>
                  </a:lnTo>
                  <a:lnTo>
                    <a:pt x="29" y="132"/>
                  </a:lnTo>
                  <a:close/>
                  <a:moveTo>
                    <a:pt x="29" y="96"/>
                  </a:moveTo>
                  <a:lnTo>
                    <a:pt x="25" y="98"/>
                  </a:lnTo>
                  <a:lnTo>
                    <a:pt x="23" y="100"/>
                  </a:lnTo>
                  <a:lnTo>
                    <a:pt x="22" y="104"/>
                  </a:lnTo>
                  <a:lnTo>
                    <a:pt x="23" y="108"/>
                  </a:lnTo>
                  <a:lnTo>
                    <a:pt x="25" y="112"/>
                  </a:lnTo>
                  <a:lnTo>
                    <a:pt x="29" y="112"/>
                  </a:lnTo>
                  <a:lnTo>
                    <a:pt x="128" y="112"/>
                  </a:lnTo>
                  <a:lnTo>
                    <a:pt x="132" y="112"/>
                  </a:lnTo>
                  <a:lnTo>
                    <a:pt x="134" y="108"/>
                  </a:lnTo>
                  <a:lnTo>
                    <a:pt x="135" y="104"/>
                  </a:lnTo>
                  <a:lnTo>
                    <a:pt x="134" y="100"/>
                  </a:lnTo>
                  <a:lnTo>
                    <a:pt x="132" y="98"/>
                  </a:lnTo>
                  <a:lnTo>
                    <a:pt x="128" y="96"/>
                  </a:lnTo>
                  <a:lnTo>
                    <a:pt x="29" y="96"/>
                  </a:lnTo>
                  <a:close/>
                  <a:moveTo>
                    <a:pt x="29" y="61"/>
                  </a:moveTo>
                  <a:lnTo>
                    <a:pt x="25" y="63"/>
                  </a:lnTo>
                  <a:lnTo>
                    <a:pt x="23" y="65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5" y="77"/>
                  </a:lnTo>
                  <a:lnTo>
                    <a:pt x="29" y="79"/>
                  </a:lnTo>
                  <a:lnTo>
                    <a:pt x="128" y="79"/>
                  </a:lnTo>
                  <a:lnTo>
                    <a:pt x="132" y="77"/>
                  </a:lnTo>
                  <a:lnTo>
                    <a:pt x="134" y="73"/>
                  </a:lnTo>
                  <a:lnTo>
                    <a:pt x="135" y="69"/>
                  </a:lnTo>
                  <a:lnTo>
                    <a:pt x="134" y="65"/>
                  </a:lnTo>
                  <a:lnTo>
                    <a:pt x="132" y="63"/>
                  </a:lnTo>
                  <a:lnTo>
                    <a:pt x="128" y="61"/>
                  </a:lnTo>
                  <a:lnTo>
                    <a:pt x="29" y="61"/>
                  </a:lnTo>
                  <a:close/>
                  <a:moveTo>
                    <a:pt x="8" y="16"/>
                  </a:moveTo>
                  <a:lnTo>
                    <a:pt x="22" y="16"/>
                  </a:lnTo>
                  <a:lnTo>
                    <a:pt x="22" y="24"/>
                  </a:lnTo>
                  <a:lnTo>
                    <a:pt x="23" y="30"/>
                  </a:lnTo>
                  <a:lnTo>
                    <a:pt x="27" y="36"/>
                  </a:lnTo>
                  <a:lnTo>
                    <a:pt x="31" y="40"/>
                  </a:lnTo>
                  <a:lnTo>
                    <a:pt x="39" y="40"/>
                  </a:lnTo>
                  <a:lnTo>
                    <a:pt x="45" y="40"/>
                  </a:lnTo>
                  <a:lnTo>
                    <a:pt x="49" y="36"/>
                  </a:lnTo>
                  <a:lnTo>
                    <a:pt x="53" y="30"/>
                  </a:lnTo>
                  <a:lnTo>
                    <a:pt x="55" y="24"/>
                  </a:lnTo>
                  <a:lnTo>
                    <a:pt x="55" y="16"/>
                  </a:lnTo>
                  <a:lnTo>
                    <a:pt x="63" y="16"/>
                  </a:lnTo>
                  <a:lnTo>
                    <a:pt x="63" y="24"/>
                  </a:lnTo>
                  <a:lnTo>
                    <a:pt x="63" y="30"/>
                  </a:lnTo>
                  <a:lnTo>
                    <a:pt x="67" y="36"/>
                  </a:lnTo>
                  <a:lnTo>
                    <a:pt x="73" y="40"/>
                  </a:lnTo>
                  <a:lnTo>
                    <a:pt x="78" y="40"/>
                  </a:lnTo>
                  <a:lnTo>
                    <a:pt x="84" y="40"/>
                  </a:lnTo>
                  <a:lnTo>
                    <a:pt x="90" y="36"/>
                  </a:lnTo>
                  <a:lnTo>
                    <a:pt x="94" y="30"/>
                  </a:lnTo>
                  <a:lnTo>
                    <a:pt x="94" y="24"/>
                  </a:lnTo>
                  <a:lnTo>
                    <a:pt x="94" y="16"/>
                  </a:lnTo>
                  <a:lnTo>
                    <a:pt x="102" y="16"/>
                  </a:lnTo>
                  <a:lnTo>
                    <a:pt x="102" y="24"/>
                  </a:lnTo>
                  <a:lnTo>
                    <a:pt x="104" y="30"/>
                  </a:lnTo>
                  <a:lnTo>
                    <a:pt x="108" y="36"/>
                  </a:lnTo>
                  <a:lnTo>
                    <a:pt x="112" y="40"/>
                  </a:lnTo>
                  <a:lnTo>
                    <a:pt x="118" y="40"/>
                  </a:lnTo>
                  <a:lnTo>
                    <a:pt x="126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35" y="24"/>
                  </a:lnTo>
                  <a:lnTo>
                    <a:pt x="135" y="16"/>
                  </a:lnTo>
                  <a:lnTo>
                    <a:pt x="149" y="16"/>
                  </a:lnTo>
                  <a:lnTo>
                    <a:pt x="153" y="18"/>
                  </a:lnTo>
                  <a:lnTo>
                    <a:pt x="155" y="20"/>
                  </a:lnTo>
                  <a:lnTo>
                    <a:pt x="157" y="24"/>
                  </a:lnTo>
                  <a:lnTo>
                    <a:pt x="157" y="163"/>
                  </a:lnTo>
                  <a:lnTo>
                    <a:pt x="155" y="167"/>
                  </a:lnTo>
                  <a:lnTo>
                    <a:pt x="153" y="171"/>
                  </a:lnTo>
                  <a:lnTo>
                    <a:pt x="149" y="171"/>
                  </a:lnTo>
                  <a:lnTo>
                    <a:pt x="8" y="171"/>
                  </a:lnTo>
                  <a:lnTo>
                    <a:pt x="4" y="171"/>
                  </a:lnTo>
                  <a:lnTo>
                    <a:pt x="2" y="167"/>
                  </a:lnTo>
                  <a:lnTo>
                    <a:pt x="0" y="163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close/>
                  <a:moveTo>
                    <a:pt x="118" y="0"/>
                  </a:moveTo>
                  <a:lnTo>
                    <a:pt x="124" y="0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6" y="28"/>
                  </a:lnTo>
                  <a:lnTo>
                    <a:pt x="124" y="32"/>
                  </a:lnTo>
                  <a:lnTo>
                    <a:pt x="118" y="32"/>
                  </a:lnTo>
                  <a:lnTo>
                    <a:pt x="114" y="32"/>
                  </a:lnTo>
                  <a:lnTo>
                    <a:pt x="112" y="28"/>
                  </a:lnTo>
                  <a:lnTo>
                    <a:pt x="110" y="24"/>
                  </a:lnTo>
                  <a:lnTo>
                    <a:pt x="110" y="8"/>
                  </a:lnTo>
                  <a:lnTo>
                    <a:pt x="112" y="4"/>
                  </a:lnTo>
                  <a:lnTo>
                    <a:pt x="114" y="0"/>
                  </a:lnTo>
                  <a:lnTo>
                    <a:pt x="118" y="0"/>
                  </a:lnTo>
                  <a:close/>
                  <a:moveTo>
                    <a:pt x="78" y="0"/>
                  </a:moveTo>
                  <a:lnTo>
                    <a:pt x="82" y="0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2" y="32"/>
                  </a:lnTo>
                  <a:lnTo>
                    <a:pt x="78" y="32"/>
                  </a:lnTo>
                  <a:lnTo>
                    <a:pt x="75" y="32"/>
                  </a:lnTo>
                  <a:lnTo>
                    <a:pt x="71" y="28"/>
                  </a:lnTo>
                  <a:lnTo>
                    <a:pt x="71" y="24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75" y="0"/>
                  </a:lnTo>
                  <a:lnTo>
                    <a:pt x="7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47" y="8"/>
                  </a:lnTo>
                  <a:lnTo>
                    <a:pt x="47" y="24"/>
                  </a:lnTo>
                  <a:lnTo>
                    <a:pt x="45" y="28"/>
                  </a:lnTo>
                  <a:lnTo>
                    <a:pt x="43" y="32"/>
                  </a:lnTo>
                  <a:lnTo>
                    <a:pt x="39" y="32"/>
                  </a:lnTo>
                  <a:lnTo>
                    <a:pt x="33" y="32"/>
                  </a:lnTo>
                  <a:lnTo>
                    <a:pt x="31" y="28"/>
                  </a:lnTo>
                  <a:lnTo>
                    <a:pt x="29" y="24"/>
                  </a:lnTo>
                  <a:lnTo>
                    <a:pt x="29" y="8"/>
                  </a:lnTo>
                  <a:lnTo>
                    <a:pt x="31" y="4"/>
                  </a:lnTo>
                  <a:lnTo>
                    <a:pt x="33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8395430" y="3528652"/>
              <a:ext cx="3549930" cy="85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sz="2000" b="1" dirty="0" smtClean="0">
                  <a:solidFill>
                    <a:sysClr val="window" lastClr="FFFFFF"/>
                  </a:solidFill>
                  <a:latin typeface="Arial"/>
                  <a:ea typeface="微软雅黑" charset="0"/>
                </a:rPr>
                <a:t>RNN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b="1" dirty="0" smtClean="0">
                  <a:solidFill>
                    <a:sysClr val="window" lastClr="FFFFFF"/>
                  </a:solidFill>
                  <a:latin typeface="Arial"/>
                  <a:ea typeface="微软雅黑" charset="0"/>
                </a:rPr>
                <a:t>    当前输出与之前输入也有关</a:t>
              </a:r>
              <a:endParaRPr lang="zh-CN" altLang="en-US" b="1" dirty="0">
                <a:solidFill>
                  <a:sysClr val="window" lastClr="FFFFFF"/>
                </a:solidFill>
                <a:latin typeface="Arial"/>
                <a:ea typeface="微软雅黑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008408" y="2670240"/>
            <a:ext cx="1856935" cy="1744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序列预测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1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2271</Words>
  <Application>Microsoft Office PowerPoint</Application>
  <PresentationFormat>宽屏</PresentationFormat>
  <Paragraphs>435</Paragraphs>
  <Slides>61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等线</vt:lpstr>
      <vt:lpstr>等线 Light</vt:lpstr>
      <vt:lpstr>宋体</vt:lpstr>
      <vt:lpstr>Microsoft YaHei</vt:lpstr>
      <vt:lpstr>Microsoft YaHei</vt:lpstr>
      <vt:lpstr>Arial</vt:lpstr>
      <vt:lpstr>Century Gothic</vt:lpstr>
      <vt:lpstr>Consolas</vt:lpstr>
      <vt:lpstr>Times New Roman</vt:lpstr>
      <vt:lpstr>Wingdings</vt:lpstr>
      <vt:lpstr>Office 主题​​</vt:lpstr>
      <vt:lpstr>BMP 图像</vt:lpstr>
      <vt:lpstr>Visio</vt:lpstr>
      <vt:lpstr>Equation</vt:lpstr>
      <vt:lpstr>工作表</vt:lpstr>
      <vt:lpstr>报告人：刘芳 指导老师：李双庆 校外指导老师：李戈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基于RNN的程序(python)自动生成模型</vt:lpstr>
      <vt:lpstr>PowerPoint 演示文稿</vt:lpstr>
      <vt:lpstr>PowerPoint 演示文稿</vt:lpstr>
      <vt:lpstr>PowerPoint 演示文稿</vt:lpstr>
      <vt:lpstr>PowerPoint 演示文稿</vt:lpstr>
      <vt:lpstr>标准LSTM模型</vt:lpstr>
      <vt:lpstr>Embedding Layer</vt:lpstr>
      <vt:lpstr>PowerPoint 演示文稿</vt:lpstr>
      <vt:lpstr>PowerPoint 演示文稿</vt:lpstr>
      <vt:lpstr>StackLSTM模型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基于RNN的程序自动生成方法的设计与实现</dc:title>
  <dc:creator>Susan</dc:creator>
  <cp:lastModifiedBy>Susan</cp:lastModifiedBy>
  <cp:revision>257</cp:revision>
  <dcterms:created xsi:type="dcterms:W3CDTF">2017-05-25T01:27:14Z</dcterms:created>
  <dcterms:modified xsi:type="dcterms:W3CDTF">2017-05-30T16:04:46Z</dcterms:modified>
</cp:coreProperties>
</file>