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89" r:id="rId4"/>
    <p:sldId id="258" r:id="rId5"/>
    <p:sldId id="290" r:id="rId6"/>
    <p:sldId id="291" r:id="rId7"/>
    <p:sldId id="293" r:id="rId8"/>
    <p:sldId id="259" r:id="rId9"/>
    <p:sldId id="294" r:id="rId10"/>
    <p:sldId id="260" r:id="rId11"/>
    <p:sldId id="295" r:id="rId12"/>
    <p:sldId id="296" r:id="rId13"/>
    <p:sldId id="297" r:id="rId14"/>
    <p:sldId id="298" r:id="rId15"/>
    <p:sldId id="272" r:id="rId16"/>
    <p:sldId id="299" r:id="rId17"/>
    <p:sldId id="261" r:id="rId18"/>
    <p:sldId id="273" r:id="rId19"/>
    <p:sldId id="274" r:id="rId20"/>
    <p:sldId id="300" r:id="rId21"/>
    <p:sldId id="276" r:id="rId22"/>
    <p:sldId id="277" r:id="rId23"/>
    <p:sldId id="284" r:id="rId24"/>
    <p:sldId id="275" r:id="rId25"/>
    <p:sldId id="278" r:id="rId26"/>
    <p:sldId id="302" r:id="rId27"/>
    <p:sldId id="282" r:id="rId28"/>
    <p:sldId id="301" r:id="rId29"/>
    <p:sldId id="279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285" r:id="rId46"/>
    <p:sldId id="286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262" r:id="rId64"/>
    <p:sldId id="288" r:id="rId65"/>
    <p:sldId id="263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767171"/>
    <a:srgbClr val="8497B0"/>
    <a:srgbClr val="333F50"/>
    <a:srgbClr val="BF9000"/>
    <a:srgbClr val="00A79D"/>
    <a:srgbClr val="2D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C3554-C8D4-4941-97E8-DD14AF9C7B0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2C8CD6C-F1B8-493F-B752-8DF8835D85D7}">
      <dgm:prSet phldrT="[文本]"/>
      <dgm:spPr/>
      <dgm:t>
        <a:bodyPr/>
        <a:lstStyle/>
        <a:p>
          <a:r>
            <a:rPr lang="zh-CN" altLang="en-US" dirty="0" smtClean="0"/>
            <a:t>本文工作</a:t>
          </a:r>
          <a:endParaRPr lang="zh-CN" altLang="en-US" dirty="0"/>
        </a:p>
      </dgm:t>
    </dgm:pt>
    <dgm:pt modelId="{207AAA63-F8B9-4AEA-B53A-060D8059AA7C}" type="parTrans" cxnId="{ED51C896-FD04-4B42-AD3D-933609E9E4FE}">
      <dgm:prSet/>
      <dgm:spPr/>
      <dgm:t>
        <a:bodyPr/>
        <a:lstStyle/>
        <a:p>
          <a:endParaRPr lang="zh-CN" altLang="en-US"/>
        </a:p>
      </dgm:t>
    </dgm:pt>
    <dgm:pt modelId="{57068FDE-4712-4E0B-98F9-3516B992666D}" type="sibTrans" cxnId="{ED51C896-FD04-4B42-AD3D-933609E9E4FE}">
      <dgm:prSet/>
      <dgm:spPr/>
      <dgm:t>
        <a:bodyPr/>
        <a:lstStyle/>
        <a:p>
          <a:endParaRPr lang="zh-CN" altLang="en-US"/>
        </a:p>
      </dgm:t>
    </dgm:pt>
    <dgm:pt modelId="{13CF16B4-6F48-4310-B02E-46D7A4DB2670}">
      <dgm:prSet phldrT="[文本]" custT="1"/>
      <dgm:spPr/>
      <dgm:t>
        <a:bodyPr/>
        <a:lstStyle/>
        <a:p>
          <a:r>
            <a:rPr lang="zh-CN" sz="2000" dirty="0" smtClean="0"/>
            <a:t>改进标准的</a:t>
          </a:r>
          <a:r>
            <a:rPr lang="en-US" sz="2000" dirty="0" smtClean="0"/>
            <a:t>LSTM</a:t>
          </a:r>
          <a:r>
            <a:rPr lang="zh-CN" sz="2000" dirty="0" smtClean="0"/>
            <a:t>结构</a:t>
          </a:r>
          <a:r>
            <a:rPr lang="zh-CN" altLang="en-US" sz="2000" dirty="0" smtClean="0"/>
            <a:t>，减轻了</a:t>
          </a:r>
          <a:r>
            <a:rPr lang="en-US" altLang="en-US" sz="2000" dirty="0" smtClean="0"/>
            <a:t>LSTM</a:t>
          </a:r>
          <a:r>
            <a:rPr lang="zh-CN" altLang="en-US" sz="2000" dirty="0" smtClean="0"/>
            <a:t>的记忆负担，具备学习程序中的结构信息的能力</a:t>
          </a:r>
          <a:r>
            <a:rPr lang="zh-CN" altLang="en-US" sz="2400" dirty="0" smtClean="0"/>
            <a:t>。</a:t>
          </a:r>
          <a:endParaRPr lang="zh-CN" altLang="en-US" sz="2400" dirty="0"/>
        </a:p>
      </dgm:t>
    </dgm:pt>
    <dgm:pt modelId="{CA045C94-F900-4507-804F-9F576410BC18}" type="parTrans" cxnId="{F4D3F7A9-F760-4C08-B3BE-4316B991A369}">
      <dgm:prSet/>
      <dgm:spPr/>
      <dgm:t>
        <a:bodyPr/>
        <a:lstStyle/>
        <a:p>
          <a:endParaRPr lang="zh-CN" altLang="en-US"/>
        </a:p>
      </dgm:t>
    </dgm:pt>
    <dgm:pt modelId="{ACC5D44D-E78E-42F1-AE13-03D717D9B35C}" type="sibTrans" cxnId="{F4D3F7A9-F760-4C08-B3BE-4316B991A369}">
      <dgm:prSet/>
      <dgm:spPr/>
      <dgm:t>
        <a:bodyPr/>
        <a:lstStyle/>
        <a:p>
          <a:endParaRPr lang="zh-CN" altLang="en-US"/>
        </a:p>
      </dgm:t>
    </dgm:pt>
    <dgm:pt modelId="{94973880-8764-4D18-9DB6-A07BCF51C566}">
      <dgm:prSet phldrT="[文本]" custT="1"/>
      <dgm:spPr/>
      <dgm:t>
        <a:bodyPr/>
        <a:lstStyle/>
        <a:p>
          <a:r>
            <a:rPr lang="zh-CN" altLang="en-US" sz="2000" dirty="0" smtClean="0"/>
            <a:t>第一个将</a:t>
          </a:r>
          <a:r>
            <a:rPr lang="en-US" sz="2000" dirty="0" smtClean="0"/>
            <a:t>stack</a:t>
          </a:r>
          <a:r>
            <a:rPr lang="zh-CN" sz="2000" dirty="0" smtClean="0"/>
            <a:t>和</a:t>
          </a:r>
          <a:r>
            <a:rPr lang="en-US" sz="2000" dirty="0" smtClean="0"/>
            <a:t>LSTM</a:t>
          </a:r>
          <a:r>
            <a:rPr lang="zh-CN" sz="2000" dirty="0" smtClean="0"/>
            <a:t>相结合来处理实际程序语言生成相关问题</a:t>
          </a:r>
          <a:endParaRPr lang="zh-CN" altLang="en-US" sz="2000" dirty="0"/>
        </a:p>
      </dgm:t>
    </dgm:pt>
    <dgm:pt modelId="{B7F5044E-45A7-46C2-A08D-DA7294F7B952}" type="parTrans" cxnId="{63416639-33A9-4D5E-96BB-52433D5FFB18}">
      <dgm:prSet/>
      <dgm:spPr/>
      <dgm:t>
        <a:bodyPr/>
        <a:lstStyle/>
        <a:p>
          <a:endParaRPr lang="zh-CN" altLang="en-US"/>
        </a:p>
      </dgm:t>
    </dgm:pt>
    <dgm:pt modelId="{ADEA0AC1-3CE5-4F9C-950C-F3D037D4F13D}" type="sibTrans" cxnId="{63416639-33A9-4D5E-96BB-52433D5FFB18}">
      <dgm:prSet/>
      <dgm:spPr/>
      <dgm:t>
        <a:bodyPr/>
        <a:lstStyle/>
        <a:p>
          <a:endParaRPr lang="zh-CN" altLang="en-US"/>
        </a:p>
      </dgm:t>
    </dgm:pt>
    <dgm:pt modelId="{66E1EEF7-8D85-473C-BBC0-01ED404D3E19}">
      <dgm:prSet phldrT="[文本]"/>
      <dgm:spPr/>
      <dgm:t>
        <a:bodyPr/>
        <a:lstStyle/>
        <a:p>
          <a:r>
            <a:rPr lang="zh-CN" altLang="en-US" dirty="0" smtClean="0"/>
            <a:t>未来展望</a:t>
          </a:r>
          <a:endParaRPr lang="zh-CN" altLang="en-US" dirty="0"/>
        </a:p>
      </dgm:t>
    </dgm:pt>
    <dgm:pt modelId="{19D9DE4F-2DA2-46EC-B62E-D9D73F580F5B}" type="parTrans" cxnId="{5BCD3881-FA59-475D-B197-974BDA8A7D61}">
      <dgm:prSet/>
      <dgm:spPr/>
      <dgm:t>
        <a:bodyPr/>
        <a:lstStyle/>
        <a:p>
          <a:endParaRPr lang="zh-CN" altLang="en-US"/>
        </a:p>
      </dgm:t>
    </dgm:pt>
    <dgm:pt modelId="{497BE38E-FFEB-419C-B245-AFFF9B19EA4C}" type="sibTrans" cxnId="{5BCD3881-FA59-475D-B197-974BDA8A7D61}">
      <dgm:prSet/>
      <dgm:spPr/>
      <dgm:t>
        <a:bodyPr/>
        <a:lstStyle/>
        <a:p>
          <a:endParaRPr lang="zh-CN" altLang="en-US"/>
        </a:p>
      </dgm:t>
    </dgm:pt>
    <dgm:pt modelId="{56DE0A05-8C9F-4FFA-9344-B345B254E65C}">
      <dgm:prSet phldrT="[文本]"/>
      <dgm:spPr/>
      <dgm:t>
        <a:bodyPr/>
        <a:lstStyle/>
        <a:p>
          <a:r>
            <a:rPr lang="zh-CN" altLang="en-US" dirty="0" smtClean="0"/>
            <a:t>减少监督，通过</a:t>
          </a:r>
          <a:r>
            <a:rPr lang="zh-CN" dirty="0" smtClean="0"/>
            <a:t>对线性输入的学习，模型也可以学会程序中的结构信息。</a:t>
          </a:r>
          <a:endParaRPr lang="zh-CN" altLang="en-US" dirty="0"/>
        </a:p>
      </dgm:t>
    </dgm:pt>
    <dgm:pt modelId="{7486BB9E-180D-48C6-BF03-BD15DDBAE15D}" type="parTrans" cxnId="{416AC686-51E6-46BF-81F1-D4EE663C7307}">
      <dgm:prSet/>
      <dgm:spPr/>
      <dgm:t>
        <a:bodyPr/>
        <a:lstStyle/>
        <a:p>
          <a:endParaRPr lang="zh-CN" altLang="en-US"/>
        </a:p>
      </dgm:t>
    </dgm:pt>
    <dgm:pt modelId="{9156FFF2-C165-4486-AEBB-499E383D01BF}" type="sibTrans" cxnId="{416AC686-51E6-46BF-81F1-D4EE663C7307}">
      <dgm:prSet/>
      <dgm:spPr/>
      <dgm:t>
        <a:bodyPr/>
        <a:lstStyle/>
        <a:p>
          <a:endParaRPr lang="zh-CN" altLang="en-US"/>
        </a:p>
      </dgm:t>
    </dgm:pt>
    <dgm:pt modelId="{0A33782C-72D5-44F6-98AB-715C1E5A9392}">
      <dgm:prSet phldrT="[文本]"/>
      <dgm:spPr/>
      <dgm:t>
        <a:bodyPr/>
        <a:lstStyle/>
        <a:p>
          <a:r>
            <a:rPr lang="zh-CN" dirty="0" smtClean="0"/>
            <a:t>栈中存储更多信息，如程序参数等，来提高程序生成的准确率</a:t>
          </a:r>
          <a:endParaRPr lang="zh-CN" altLang="en-US" dirty="0"/>
        </a:p>
      </dgm:t>
    </dgm:pt>
    <dgm:pt modelId="{BBF46B98-1FF2-4AB1-B792-405CCDF24121}" type="parTrans" cxnId="{D8333202-CFC7-43E0-926C-CD88B0B1DD7C}">
      <dgm:prSet/>
      <dgm:spPr/>
      <dgm:t>
        <a:bodyPr/>
        <a:lstStyle/>
        <a:p>
          <a:endParaRPr lang="zh-CN" altLang="en-US"/>
        </a:p>
      </dgm:t>
    </dgm:pt>
    <dgm:pt modelId="{CA3F11B1-BD09-41A6-B40D-DB065F11E5E6}" type="sibTrans" cxnId="{D8333202-CFC7-43E0-926C-CD88B0B1DD7C}">
      <dgm:prSet/>
      <dgm:spPr/>
      <dgm:t>
        <a:bodyPr/>
        <a:lstStyle/>
        <a:p>
          <a:endParaRPr lang="zh-CN" altLang="en-US"/>
        </a:p>
      </dgm:t>
    </dgm:pt>
    <dgm:pt modelId="{EB8AA615-C0E7-4B43-816B-360243950EB5}">
      <dgm:prSet phldrT="[文本]"/>
      <dgm:spPr/>
      <dgm:t>
        <a:bodyPr/>
        <a:lstStyle/>
        <a:p>
          <a:r>
            <a:rPr lang="zh-CN" altLang="en-US" dirty="0" smtClean="0"/>
            <a:t>扩展</a:t>
          </a:r>
          <a:endParaRPr lang="zh-CN" altLang="en-US" dirty="0"/>
        </a:p>
      </dgm:t>
    </dgm:pt>
    <dgm:pt modelId="{B1FF2A55-79FE-4915-A99C-7A8A415EFA34}" type="parTrans" cxnId="{26AD310D-6859-4C63-BF14-F4B750D19229}">
      <dgm:prSet/>
      <dgm:spPr/>
      <dgm:t>
        <a:bodyPr/>
        <a:lstStyle/>
        <a:p>
          <a:endParaRPr lang="zh-CN" altLang="en-US"/>
        </a:p>
      </dgm:t>
    </dgm:pt>
    <dgm:pt modelId="{4633403D-3525-48FA-8795-D46740D4E075}" type="sibTrans" cxnId="{26AD310D-6859-4C63-BF14-F4B750D19229}">
      <dgm:prSet/>
      <dgm:spPr/>
      <dgm:t>
        <a:bodyPr/>
        <a:lstStyle/>
        <a:p>
          <a:endParaRPr lang="zh-CN" altLang="en-US"/>
        </a:p>
      </dgm:t>
    </dgm:pt>
    <dgm:pt modelId="{C4029247-BDD0-4CB8-B671-9438E0E0F559}">
      <dgm:prSet phldrT="[文本]"/>
      <dgm:spPr/>
      <dgm:t>
        <a:bodyPr/>
        <a:lstStyle/>
        <a:p>
          <a:r>
            <a:rPr lang="zh-CN" b="0" i="0" dirty="0" smtClean="0"/>
            <a:t>本文改进模型不仅仅可以处理程序语言，同时也可以应用于其他类型的结构化数据。</a:t>
          </a:r>
          <a:endParaRPr lang="zh-CN" altLang="en-US" dirty="0"/>
        </a:p>
      </dgm:t>
    </dgm:pt>
    <dgm:pt modelId="{D4F6096D-BB1F-408C-AEFD-B9CCC7223828}" type="parTrans" cxnId="{82FBB0C0-EC25-4555-8EED-30466B2D27BD}">
      <dgm:prSet/>
      <dgm:spPr/>
      <dgm:t>
        <a:bodyPr/>
        <a:lstStyle/>
        <a:p>
          <a:endParaRPr lang="zh-CN" altLang="en-US"/>
        </a:p>
      </dgm:t>
    </dgm:pt>
    <dgm:pt modelId="{FD98D2D3-CDD6-4515-BE2A-C3F0F339B89E}" type="sibTrans" cxnId="{82FBB0C0-EC25-4555-8EED-30466B2D27BD}">
      <dgm:prSet/>
      <dgm:spPr/>
      <dgm:t>
        <a:bodyPr/>
        <a:lstStyle/>
        <a:p>
          <a:endParaRPr lang="zh-CN" altLang="en-US"/>
        </a:p>
      </dgm:t>
    </dgm:pt>
    <dgm:pt modelId="{35EC7891-9E4B-438D-98E1-B517B84FC9F9}">
      <dgm:prSet phldrT="[文本]"/>
      <dgm:spPr/>
      <dgm:t>
        <a:bodyPr/>
        <a:lstStyle/>
        <a:p>
          <a:r>
            <a:rPr lang="zh-CN" b="0" i="0" dirty="0" smtClean="0"/>
            <a:t>学习数据中的结构化信息在深度学习任务中至关重要，因此本文工作是一个很好的开端</a:t>
          </a:r>
          <a:endParaRPr lang="zh-CN" altLang="en-US" dirty="0"/>
        </a:p>
      </dgm:t>
    </dgm:pt>
    <dgm:pt modelId="{F96C8F87-5FCD-479A-825C-DF2FDC31A18D}" type="parTrans" cxnId="{2AAB5B32-48C4-4BD5-87BD-33DBFB7AE638}">
      <dgm:prSet/>
      <dgm:spPr/>
      <dgm:t>
        <a:bodyPr/>
        <a:lstStyle/>
        <a:p>
          <a:endParaRPr lang="zh-CN" altLang="en-US"/>
        </a:p>
      </dgm:t>
    </dgm:pt>
    <dgm:pt modelId="{BF2E185F-80AC-4506-B776-E18E3767E01F}" type="sibTrans" cxnId="{2AAB5B32-48C4-4BD5-87BD-33DBFB7AE638}">
      <dgm:prSet/>
      <dgm:spPr/>
      <dgm:t>
        <a:bodyPr/>
        <a:lstStyle/>
        <a:p>
          <a:endParaRPr lang="zh-CN" altLang="en-US"/>
        </a:p>
      </dgm:t>
    </dgm:pt>
    <dgm:pt modelId="{9BEE8E8A-E5DA-4101-8878-4A3B2C37A89A}">
      <dgm:prSet phldrT="[文本]" custT="1"/>
      <dgm:spPr/>
      <dgm:t>
        <a:bodyPr/>
        <a:lstStyle/>
        <a:p>
          <a:r>
            <a:rPr lang="zh-CN" altLang="en-US" sz="2000" dirty="0" smtClean="0"/>
            <a:t>改进模型可以有效加速训练，并且生成准确率高于标准</a:t>
          </a:r>
          <a:r>
            <a:rPr lang="en-US" altLang="zh-CN" sz="2000" dirty="0" smtClean="0"/>
            <a:t>LSTM</a:t>
          </a:r>
          <a:endParaRPr lang="zh-CN" altLang="en-US" sz="2000" dirty="0"/>
        </a:p>
      </dgm:t>
    </dgm:pt>
    <dgm:pt modelId="{9EF68419-01D7-423E-B313-D3DF3DA90006}" type="parTrans" cxnId="{031FED21-3BBD-40E0-B410-EAB4A64E4D2F}">
      <dgm:prSet/>
      <dgm:spPr/>
      <dgm:t>
        <a:bodyPr/>
        <a:lstStyle/>
        <a:p>
          <a:endParaRPr lang="zh-CN" altLang="en-US"/>
        </a:p>
      </dgm:t>
    </dgm:pt>
    <dgm:pt modelId="{3E502461-A6E0-412F-A27B-7A12D83C4238}" type="sibTrans" cxnId="{031FED21-3BBD-40E0-B410-EAB4A64E4D2F}">
      <dgm:prSet/>
      <dgm:spPr/>
      <dgm:t>
        <a:bodyPr/>
        <a:lstStyle/>
        <a:p>
          <a:endParaRPr lang="zh-CN" altLang="en-US"/>
        </a:p>
      </dgm:t>
    </dgm:pt>
    <dgm:pt modelId="{FF3A4F40-5F80-4F90-91B7-82DFA15E4267}">
      <dgm:prSet phldrT="[文本]"/>
      <dgm:spPr/>
      <dgm:t>
        <a:bodyPr/>
        <a:lstStyle/>
        <a:p>
          <a:r>
            <a:rPr lang="zh-CN" b="0" i="0" dirty="0" smtClean="0"/>
            <a:t>考虑生成程序时的具体需求，以此来作为约束，使得程序生成的结果更为有意义</a:t>
          </a:r>
          <a:endParaRPr lang="zh-CN" altLang="en-US" dirty="0"/>
        </a:p>
      </dgm:t>
    </dgm:pt>
    <dgm:pt modelId="{219207B8-E15B-495E-A4E2-0563BD657D8E}" type="parTrans" cxnId="{FC0FDD9B-0031-4DCC-AB73-F1C9451C892F}">
      <dgm:prSet/>
      <dgm:spPr/>
      <dgm:t>
        <a:bodyPr/>
        <a:lstStyle/>
        <a:p>
          <a:endParaRPr lang="zh-CN" altLang="en-US"/>
        </a:p>
      </dgm:t>
    </dgm:pt>
    <dgm:pt modelId="{F0FE3998-82E9-421F-B848-ADBAC1E4E040}" type="sibTrans" cxnId="{FC0FDD9B-0031-4DCC-AB73-F1C9451C892F}">
      <dgm:prSet/>
      <dgm:spPr/>
      <dgm:t>
        <a:bodyPr/>
        <a:lstStyle/>
        <a:p>
          <a:endParaRPr lang="zh-CN" altLang="en-US"/>
        </a:p>
      </dgm:t>
    </dgm:pt>
    <dgm:pt modelId="{B32A8C1A-0953-4C98-91E7-48FC05D59140}" type="pres">
      <dgm:prSet presAssocID="{62FC3554-C8D4-4941-97E8-DD14AF9C7B03}" presName="Name0" presStyleCnt="0">
        <dgm:presLayoutVars>
          <dgm:dir/>
          <dgm:animLvl val="lvl"/>
          <dgm:resizeHandles val="exact"/>
        </dgm:presLayoutVars>
      </dgm:prSet>
      <dgm:spPr/>
    </dgm:pt>
    <dgm:pt modelId="{79310AAD-8A13-452F-B413-6B4F36F164B1}" type="pres">
      <dgm:prSet presAssocID="{B2C8CD6C-F1B8-493F-B752-8DF8835D85D7}" presName="composite" presStyleCnt="0"/>
      <dgm:spPr/>
    </dgm:pt>
    <dgm:pt modelId="{F17D2111-884C-45D4-A7E2-27A152D29866}" type="pres">
      <dgm:prSet presAssocID="{B2C8CD6C-F1B8-493F-B752-8DF8835D85D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5CCF82-CE93-44A9-AA34-40F6819DC13D}" type="pres">
      <dgm:prSet presAssocID="{B2C8CD6C-F1B8-493F-B752-8DF8835D85D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FC3CB-1130-4214-9AB4-07250D403ECC}" type="pres">
      <dgm:prSet presAssocID="{57068FDE-4712-4E0B-98F9-3516B992666D}" presName="space" presStyleCnt="0"/>
      <dgm:spPr/>
    </dgm:pt>
    <dgm:pt modelId="{37EC2548-29B7-4DB6-A530-91533FE393E5}" type="pres">
      <dgm:prSet presAssocID="{66E1EEF7-8D85-473C-BBC0-01ED404D3E19}" presName="composite" presStyleCnt="0"/>
      <dgm:spPr/>
    </dgm:pt>
    <dgm:pt modelId="{6D44E95F-7E0E-4069-8360-50C19A134D53}" type="pres">
      <dgm:prSet presAssocID="{66E1EEF7-8D85-473C-BBC0-01ED404D3E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73F499-7424-4E48-9CE4-D47E04FFDA3B}" type="pres">
      <dgm:prSet presAssocID="{66E1EEF7-8D85-473C-BBC0-01ED404D3E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9C7BB5-4065-4AD8-9C80-318478A3142C}" type="pres">
      <dgm:prSet presAssocID="{497BE38E-FFEB-419C-B245-AFFF9B19EA4C}" presName="space" presStyleCnt="0"/>
      <dgm:spPr/>
    </dgm:pt>
    <dgm:pt modelId="{E7362BAD-B82C-4510-9871-955307BC5267}" type="pres">
      <dgm:prSet presAssocID="{EB8AA615-C0E7-4B43-816B-360243950EB5}" presName="composite" presStyleCnt="0"/>
      <dgm:spPr/>
    </dgm:pt>
    <dgm:pt modelId="{E5ADB3E0-310B-413B-971B-EE5C0372C90B}" type="pres">
      <dgm:prSet presAssocID="{EB8AA615-C0E7-4B43-816B-360243950E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CAEE8A6-31FA-425B-9A5F-3B9AB2437F63}" type="pres">
      <dgm:prSet presAssocID="{EB8AA615-C0E7-4B43-816B-360243950EB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AB5B32-48C4-4BD5-87BD-33DBFB7AE638}" srcId="{EB8AA615-C0E7-4B43-816B-360243950EB5}" destId="{35EC7891-9E4B-438D-98E1-B517B84FC9F9}" srcOrd="1" destOrd="0" parTransId="{F96C8F87-5FCD-479A-825C-DF2FDC31A18D}" sibTransId="{BF2E185F-80AC-4506-B776-E18E3767E01F}"/>
    <dgm:cxn modelId="{FC0FDD9B-0031-4DCC-AB73-F1C9451C892F}" srcId="{66E1EEF7-8D85-473C-BBC0-01ED404D3E19}" destId="{FF3A4F40-5F80-4F90-91B7-82DFA15E4267}" srcOrd="2" destOrd="0" parTransId="{219207B8-E15B-495E-A4E2-0563BD657D8E}" sibTransId="{F0FE3998-82E9-421F-B848-ADBAC1E4E040}"/>
    <dgm:cxn modelId="{136F82D0-C2D3-420A-9014-5245C0798A18}" type="presOf" srcId="{C4029247-BDD0-4CB8-B671-9438E0E0F559}" destId="{4CAEE8A6-31FA-425B-9A5F-3B9AB2437F63}" srcOrd="0" destOrd="0" presId="urn:microsoft.com/office/officeart/2005/8/layout/hList1"/>
    <dgm:cxn modelId="{F99BDBEA-2DBA-4591-B597-4B55505C937A}" type="presOf" srcId="{9BEE8E8A-E5DA-4101-8878-4A3B2C37A89A}" destId="{205CCF82-CE93-44A9-AA34-40F6819DC13D}" srcOrd="0" destOrd="2" presId="urn:microsoft.com/office/officeart/2005/8/layout/hList1"/>
    <dgm:cxn modelId="{8766B63A-6C00-42C3-B0EE-6B7818C3B8FB}" type="presOf" srcId="{FF3A4F40-5F80-4F90-91B7-82DFA15E4267}" destId="{6173F499-7424-4E48-9CE4-D47E04FFDA3B}" srcOrd="0" destOrd="2" presId="urn:microsoft.com/office/officeart/2005/8/layout/hList1"/>
    <dgm:cxn modelId="{82FBB0C0-EC25-4555-8EED-30466B2D27BD}" srcId="{EB8AA615-C0E7-4B43-816B-360243950EB5}" destId="{C4029247-BDD0-4CB8-B671-9438E0E0F559}" srcOrd="0" destOrd="0" parTransId="{D4F6096D-BB1F-408C-AEFD-B9CCC7223828}" sibTransId="{FD98D2D3-CDD6-4515-BE2A-C3F0F339B89E}"/>
    <dgm:cxn modelId="{63416639-33A9-4D5E-96BB-52433D5FFB18}" srcId="{B2C8CD6C-F1B8-493F-B752-8DF8835D85D7}" destId="{94973880-8764-4D18-9DB6-A07BCF51C566}" srcOrd="1" destOrd="0" parTransId="{B7F5044E-45A7-46C2-A08D-DA7294F7B952}" sibTransId="{ADEA0AC1-3CE5-4F9C-950C-F3D037D4F13D}"/>
    <dgm:cxn modelId="{F08A6E7A-878A-4B67-B297-0C5DFF852765}" type="presOf" srcId="{0A33782C-72D5-44F6-98AB-715C1E5A9392}" destId="{6173F499-7424-4E48-9CE4-D47E04FFDA3B}" srcOrd="0" destOrd="1" presId="urn:microsoft.com/office/officeart/2005/8/layout/hList1"/>
    <dgm:cxn modelId="{D8333202-CFC7-43E0-926C-CD88B0B1DD7C}" srcId="{66E1EEF7-8D85-473C-BBC0-01ED404D3E19}" destId="{0A33782C-72D5-44F6-98AB-715C1E5A9392}" srcOrd="1" destOrd="0" parTransId="{BBF46B98-1FF2-4AB1-B792-405CCDF24121}" sibTransId="{CA3F11B1-BD09-41A6-B40D-DB065F11E5E6}"/>
    <dgm:cxn modelId="{031FED21-3BBD-40E0-B410-EAB4A64E4D2F}" srcId="{B2C8CD6C-F1B8-493F-B752-8DF8835D85D7}" destId="{9BEE8E8A-E5DA-4101-8878-4A3B2C37A89A}" srcOrd="2" destOrd="0" parTransId="{9EF68419-01D7-423E-B313-D3DF3DA90006}" sibTransId="{3E502461-A6E0-412F-A27B-7A12D83C4238}"/>
    <dgm:cxn modelId="{F5CA2495-6F7B-4A42-B16B-EA89285C5973}" type="presOf" srcId="{B2C8CD6C-F1B8-493F-B752-8DF8835D85D7}" destId="{F17D2111-884C-45D4-A7E2-27A152D29866}" srcOrd="0" destOrd="0" presId="urn:microsoft.com/office/officeart/2005/8/layout/hList1"/>
    <dgm:cxn modelId="{5BCD3881-FA59-475D-B197-974BDA8A7D61}" srcId="{62FC3554-C8D4-4941-97E8-DD14AF9C7B03}" destId="{66E1EEF7-8D85-473C-BBC0-01ED404D3E19}" srcOrd="1" destOrd="0" parTransId="{19D9DE4F-2DA2-46EC-B62E-D9D73F580F5B}" sibTransId="{497BE38E-FFEB-419C-B245-AFFF9B19EA4C}"/>
    <dgm:cxn modelId="{5063E51C-4722-4571-8FF3-3314B37D349D}" type="presOf" srcId="{13CF16B4-6F48-4310-B02E-46D7A4DB2670}" destId="{205CCF82-CE93-44A9-AA34-40F6819DC13D}" srcOrd="0" destOrd="0" presId="urn:microsoft.com/office/officeart/2005/8/layout/hList1"/>
    <dgm:cxn modelId="{559467A0-A45C-461A-BC69-B4A0034334B8}" type="presOf" srcId="{66E1EEF7-8D85-473C-BBC0-01ED404D3E19}" destId="{6D44E95F-7E0E-4069-8360-50C19A134D53}" srcOrd="0" destOrd="0" presId="urn:microsoft.com/office/officeart/2005/8/layout/hList1"/>
    <dgm:cxn modelId="{F4D3F7A9-F760-4C08-B3BE-4316B991A369}" srcId="{B2C8CD6C-F1B8-493F-B752-8DF8835D85D7}" destId="{13CF16B4-6F48-4310-B02E-46D7A4DB2670}" srcOrd="0" destOrd="0" parTransId="{CA045C94-F900-4507-804F-9F576410BC18}" sibTransId="{ACC5D44D-E78E-42F1-AE13-03D717D9B35C}"/>
    <dgm:cxn modelId="{C7BD7245-0F1F-45AC-9B40-EB8032B752ED}" type="presOf" srcId="{EB8AA615-C0E7-4B43-816B-360243950EB5}" destId="{E5ADB3E0-310B-413B-971B-EE5C0372C90B}" srcOrd="0" destOrd="0" presId="urn:microsoft.com/office/officeart/2005/8/layout/hList1"/>
    <dgm:cxn modelId="{26AD310D-6859-4C63-BF14-F4B750D19229}" srcId="{62FC3554-C8D4-4941-97E8-DD14AF9C7B03}" destId="{EB8AA615-C0E7-4B43-816B-360243950EB5}" srcOrd="2" destOrd="0" parTransId="{B1FF2A55-79FE-4915-A99C-7A8A415EFA34}" sibTransId="{4633403D-3525-48FA-8795-D46740D4E075}"/>
    <dgm:cxn modelId="{B370F2C4-C22F-40A9-BADE-CC3C5CB51477}" type="presOf" srcId="{62FC3554-C8D4-4941-97E8-DD14AF9C7B03}" destId="{B32A8C1A-0953-4C98-91E7-48FC05D59140}" srcOrd="0" destOrd="0" presId="urn:microsoft.com/office/officeart/2005/8/layout/hList1"/>
    <dgm:cxn modelId="{A0DD1AA8-4B11-49BE-978C-8302AD3FBB82}" type="presOf" srcId="{35EC7891-9E4B-438D-98E1-B517B84FC9F9}" destId="{4CAEE8A6-31FA-425B-9A5F-3B9AB2437F63}" srcOrd="0" destOrd="1" presId="urn:microsoft.com/office/officeart/2005/8/layout/hList1"/>
    <dgm:cxn modelId="{ED51C896-FD04-4B42-AD3D-933609E9E4FE}" srcId="{62FC3554-C8D4-4941-97E8-DD14AF9C7B03}" destId="{B2C8CD6C-F1B8-493F-B752-8DF8835D85D7}" srcOrd="0" destOrd="0" parTransId="{207AAA63-F8B9-4AEA-B53A-060D8059AA7C}" sibTransId="{57068FDE-4712-4E0B-98F9-3516B992666D}"/>
    <dgm:cxn modelId="{0E945CCC-BFC4-4235-8FA9-276203D6F3FF}" type="presOf" srcId="{94973880-8764-4D18-9DB6-A07BCF51C566}" destId="{205CCF82-CE93-44A9-AA34-40F6819DC13D}" srcOrd="0" destOrd="1" presId="urn:microsoft.com/office/officeart/2005/8/layout/hList1"/>
    <dgm:cxn modelId="{416AC686-51E6-46BF-81F1-D4EE663C7307}" srcId="{66E1EEF7-8D85-473C-BBC0-01ED404D3E19}" destId="{56DE0A05-8C9F-4FFA-9344-B345B254E65C}" srcOrd="0" destOrd="0" parTransId="{7486BB9E-180D-48C6-BF03-BD15DDBAE15D}" sibTransId="{9156FFF2-C165-4486-AEBB-499E383D01BF}"/>
    <dgm:cxn modelId="{5EAC6DEC-76C3-4E36-9374-95D968ECFA4A}" type="presOf" srcId="{56DE0A05-8C9F-4FFA-9344-B345B254E65C}" destId="{6173F499-7424-4E48-9CE4-D47E04FFDA3B}" srcOrd="0" destOrd="0" presId="urn:microsoft.com/office/officeart/2005/8/layout/hList1"/>
    <dgm:cxn modelId="{CA276F53-0A90-4651-A5B8-CDC163464572}" type="presParOf" srcId="{B32A8C1A-0953-4C98-91E7-48FC05D59140}" destId="{79310AAD-8A13-452F-B413-6B4F36F164B1}" srcOrd="0" destOrd="0" presId="urn:microsoft.com/office/officeart/2005/8/layout/hList1"/>
    <dgm:cxn modelId="{62303E04-7AAE-409C-92D6-55D0AA6D12A7}" type="presParOf" srcId="{79310AAD-8A13-452F-B413-6B4F36F164B1}" destId="{F17D2111-884C-45D4-A7E2-27A152D29866}" srcOrd="0" destOrd="0" presId="urn:microsoft.com/office/officeart/2005/8/layout/hList1"/>
    <dgm:cxn modelId="{07ECFE25-C2DF-40D8-9730-16A65DEEDF11}" type="presParOf" srcId="{79310AAD-8A13-452F-B413-6B4F36F164B1}" destId="{205CCF82-CE93-44A9-AA34-40F6819DC13D}" srcOrd="1" destOrd="0" presId="urn:microsoft.com/office/officeart/2005/8/layout/hList1"/>
    <dgm:cxn modelId="{8ED22DA4-1860-44E3-A500-B4049D2544AB}" type="presParOf" srcId="{B32A8C1A-0953-4C98-91E7-48FC05D59140}" destId="{21AFC3CB-1130-4214-9AB4-07250D403ECC}" srcOrd="1" destOrd="0" presId="urn:microsoft.com/office/officeart/2005/8/layout/hList1"/>
    <dgm:cxn modelId="{E35E73DC-8389-4A2E-9BE6-A147ED18CCF4}" type="presParOf" srcId="{B32A8C1A-0953-4C98-91E7-48FC05D59140}" destId="{37EC2548-29B7-4DB6-A530-91533FE393E5}" srcOrd="2" destOrd="0" presId="urn:microsoft.com/office/officeart/2005/8/layout/hList1"/>
    <dgm:cxn modelId="{3ED4A8D9-1B20-4B63-BF0C-2FB1E0634305}" type="presParOf" srcId="{37EC2548-29B7-4DB6-A530-91533FE393E5}" destId="{6D44E95F-7E0E-4069-8360-50C19A134D53}" srcOrd="0" destOrd="0" presId="urn:microsoft.com/office/officeart/2005/8/layout/hList1"/>
    <dgm:cxn modelId="{B94B8160-564C-48B9-8989-F124A1CED6B5}" type="presParOf" srcId="{37EC2548-29B7-4DB6-A530-91533FE393E5}" destId="{6173F499-7424-4E48-9CE4-D47E04FFDA3B}" srcOrd="1" destOrd="0" presId="urn:microsoft.com/office/officeart/2005/8/layout/hList1"/>
    <dgm:cxn modelId="{3F1060E4-7281-46C7-A212-FCE49C360D78}" type="presParOf" srcId="{B32A8C1A-0953-4C98-91E7-48FC05D59140}" destId="{769C7BB5-4065-4AD8-9C80-318478A3142C}" srcOrd="3" destOrd="0" presId="urn:microsoft.com/office/officeart/2005/8/layout/hList1"/>
    <dgm:cxn modelId="{EA1F8BE9-0474-4697-BC5D-C9BA7DDBA300}" type="presParOf" srcId="{B32A8C1A-0953-4C98-91E7-48FC05D59140}" destId="{E7362BAD-B82C-4510-9871-955307BC5267}" srcOrd="4" destOrd="0" presId="urn:microsoft.com/office/officeart/2005/8/layout/hList1"/>
    <dgm:cxn modelId="{317AC472-80E5-436F-B91B-4029032419F2}" type="presParOf" srcId="{E7362BAD-B82C-4510-9871-955307BC5267}" destId="{E5ADB3E0-310B-413B-971B-EE5C0372C90B}" srcOrd="0" destOrd="0" presId="urn:microsoft.com/office/officeart/2005/8/layout/hList1"/>
    <dgm:cxn modelId="{B00C3CB4-AB46-42CC-86DA-6FC10271A884}" type="presParOf" srcId="{E7362BAD-B82C-4510-9871-955307BC5267}" destId="{4CAEE8A6-31FA-425B-9A5F-3B9AB2437F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D2111-884C-45D4-A7E2-27A152D29866}">
      <dsp:nvSpPr>
        <dsp:cNvPr id="0" name=""/>
        <dsp:cNvSpPr/>
      </dsp:nvSpPr>
      <dsp:spPr>
        <a:xfrm>
          <a:off x="3125" y="12496"/>
          <a:ext cx="3047523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本文工作</a:t>
          </a:r>
          <a:endParaRPr lang="zh-CN" altLang="en-US" sz="2100" kern="1200" dirty="0"/>
        </a:p>
      </dsp:txBody>
      <dsp:txXfrm>
        <a:off x="3125" y="12496"/>
        <a:ext cx="3047523" cy="604800"/>
      </dsp:txXfrm>
    </dsp:sp>
    <dsp:sp modelId="{205CCF82-CE93-44A9-AA34-40F6819DC13D}">
      <dsp:nvSpPr>
        <dsp:cNvPr id="0" name=""/>
        <dsp:cNvSpPr/>
      </dsp:nvSpPr>
      <dsp:spPr>
        <a:xfrm>
          <a:off x="3125" y="617296"/>
          <a:ext cx="3047523" cy="40207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/>
            <a:t>改进标准的</a:t>
          </a:r>
          <a:r>
            <a:rPr lang="en-US" sz="2000" kern="1200" dirty="0" smtClean="0"/>
            <a:t>LSTM</a:t>
          </a:r>
          <a:r>
            <a:rPr lang="zh-CN" sz="2000" kern="1200" dirty="0" smtClean="0"/>
            <a:t>结构</a:t>
          </a:r>
          <a:r>
            <a:rPr lang="zh-CN" altLang="en-US" sz="2000" kern="1200" dirty="0" smtClean="0"/>
            <a:t>，减轻了</a:t>
          </a:r>
          <a:r>
            <a:rPr lang="en-US" altLang="en-US" sz="2000" kern="1200" dirty="0" smtClean="0"/>
            <a:t>LSTM</a:t>
          </a:r>
          <a:r>
            <a:rPr lang="zh-CN" altLang="en-US" sz="2000" kern="1200" dirty="0" smtClean="0"/>
            <a:t>的记忆负担，具备学习程序中的结构信息的能力</a:t>
          </a:r>
          <a:r>
            <a:rPr lang="zh-CN" altLang="en-US" sz="2400" kern="1200" dirty="0" smtClean="0"/>
            <a:t>。</a:t>
          </a:r>
          <a:endParaRPr lang="zh-CN" altLang="en-US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第一个将</a:t>
          </a:r>
          <a:r>
            <a:rPr lang="en-US" sz="2000" kern="1200" dirty="0" smtClean="0"/>
            <a:t>stack</a:t>
          </a:r>
          <a:r>
            <a:rPr lang="zh-CN" sz="2000" kern="1200" dirty="0" smtClean="0"/>
            <a:t>和</a:t>
          </a:r>
          <a:r>
            <a:rPr lang="en-US" sz="2000" kern="1200" dirty="0" smtClean="0"/>
            <a:t>LSTM</a:t>
          </a:r>
          <a:r>
            <a:rPr lang="zh-CN" sz="2000" kern="1200" dirty="0" smtClean="0"/>
            <a:t>相结合来处理实际程序语言生成相关问题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改进模型可以有效加速训练，并且生成准确率高于标准</a:t>
          </a:r>
          <a:r>
            <a:rPr lang="en-US" altLang="zh-CN" sz="2000" kern="1200" dirty="0" smtClean="0"/>
            <a:t>LSTM</a:t>
          </a:r>
          <a:endParaRPr lang="zh-CN" altLang="en-US" sz="2000" kern="1200" dirty="0"/>
        </a:p>
      </dsp:txBody>
      <dsp:txXfrm>
        <a:off x="3125" y="617296"/>
        <a:ext cx="3047523" cy="4020738"/>
      </dsp:txXfrm>
    </dsp:sp>
    <dsp:sp modelId="{6D44E95F-7E0E-4069-8360-50C19A134D53}">
      <dsp:nvSpPr>
        <dsp:cNvPr id="0" name=""/>
        <dsp:cNvSpPr/>
      </dsp:nvSpPr>
      <dsp:spPr>
        <a:xfrm>
          <a:off x="3477303" y="12496"/>
          <a:ext cx="3047523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未来展望</a:t>
          </a:r>
          <a:endParaRPr lang="zh-CN" altLang="en-US" sz="2100" kern="1200" dirty="0"/>
        </a:p>
      </dsp:txBody>
      <dsp:txXfrm>
        <a:off x="3477303" y="12496"/>
        <a:ext cx="3047523" cy="604800"/>
      </dsp:txXfrm>
    </dsp:sp>
    <dsp:sp modelId="{6173F499-7424-4E48-9CE4-D47E04FFDA3B}">
      <dsp:nvSpPr>
        <dsp:cNvPr id="0" name=""/>
        <dsp:cNvSpPr/>
      </dsp:nvSpPr>
      <dsp:spPr>
        <a:xfrm>
          <a:off x="3477303" y="617296"/>
          <a:ext cx="3047523" cy="40207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减少监督，通过</a:t>
          </a:r>
          <a:r>
            <a:rPr lang="zh-CN" sz="2100" kern="1200" dirty="0" smtClean="0"/>
            <a:t>对线性输入的学习，模型也可以学会程序中的结构信息。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/>
            <a:t>栈中存储更多信息，如程序参数等，来提高程序生成的准确率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b="0" i="0" kern="1200" dirty="0" smtClean="0"/>
            <a:t>考虑生成程序时的具体需求，以此来作为约束，使得程序生成的结果更为有意义</a:t>
          </a:r>
          <a:endParaRPr lang="zh-CN" altLang="en-US" sz="2100" kern="1200" dirty="0"/>
        </a:p>
      </dsp:txBody>
      <dsp:txXfrm>
        <a:off x="3477303" y="617296"/>
        <a:ext cx="3047523" cy="4020738"/>
      </dsp:txXfrm>
    </dsp:sp>
    <dsp:sp modelId="{E5ADB3E0-310B-413B-971B-EE5C0372C90B}">
      <dsp:nvSpPr>
        <dsp:cNvPr id="0" name=""/>
        <dsp:cNvSpPr/>
      </dsp:nvSpPr>
      <dsp:spPr>
        <a:xfrm>
          <a:off x="6951480" y="12496"/>
          <a:ext cx="3047523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扩展</a:t>
          </a:r>
          <a:endParaRPr lang="zh-CN" altLang="en-US" sz="2100" kern="1200" dirty="0"/>
        </a:p>
      </dsp:txBody>
      <dsp:txXfrm>
        <a:off x="6951480" y="12496"/>
        <a:ext cx="3047523" cy="604800"/>
      </dsp:txXfrm>
    </dsp:sp>
    <dsp:sp modelId="{4CAEE8A6-31FA-425B-9A5F-3B9AB2437F63}">
      <dsp:nvSpPr>
        <dsp:cNvPr id="0" name=""/>
        <dsp:cNvSpPr/>
      </dsp:nvSpPr>
      <dsp:spPr>
        <a:xfrm>
          <a:off x="6951480" y="617296"/>
          <a:ext cx="3047523" cy="402073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b="0" i="0" kern="1200" dirty="0" smtClean="0"/>
            <a:t>本文改进模型不仅仅可以处理程序语言，同时也可以应用于其他类型的结构化数据。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b="0" i="0" kern="1200" dirty="0" smtClean="0"/>
            <a:t>学习数据中的结构化信息在深度学习任务中至关重要，因此本文工作是一个很好的开端</a:t>
          </a:r>
          <a:endParaRPr lang="zh-CN" altLang="en-US" sz="2100" kern="1200" dirty="0"/>
        </a:p>
      </dsp:txBody>
      <dsp:txXfrm>
        <a:off x="6951480" y="617296"/>
        <a:ext cx="3047523" cy="402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67C4-318F-47F7-AFEE-96FF368007C2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605B2-4BAE-4702-9D67-798C33AF6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3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程序自动生成是人工智能领域最具挑战性的任务，也是人类梦寐以求的最高理想。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海量数据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深度学习</a:t>
            </a:r>
            <a:r>
              <a:rPr lang="zh-CN" altLang="en-US" dirty="0" smtClean="0"/>
              <a:t>、计算能力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程序自动生成成为可能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5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4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将数组中的每个元素与基准值（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，通常是数组的首个值，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）比较，数组中比基准值小的放在基准值的左边，形成左部；大的放在右边，形成右部；接下来将左部和右部分别递归地执行上面的过程：选基准值，小的放在左边，大的放在右边。。。直到排序结束。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7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8697" y="5364819"/>
            <a:ext cx="2514600" cy="1285763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报告人：刘芳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老师：李双庆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校外指导老师：李戈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92762"/>
              </p:ext>
            </p:extLst>
          </p:nvPr>
        </p:nvGraphicFramePr>
        <p:xfrm>
          <a:off x="5220303" y="3755043"/>
          <a:ext cx="1392037" cy="142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BMP 图像" r:id="rId3" imgW="2400635" imgH="2476190" progId="Paint.Picture">
                  <p:embed/>
                </p:oleObj>
              </mc:Choice>
              <mc:Fallback>
                <p:oleObj name="BMP 图像" r:id="rId3" imgW="2400635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303" y="3755043"/>
                        <a:ext cx="1392037" cy="1425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82715" y="2791168"/>
            <a:ext cx="642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Automatic Program Generation Based on RNN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234020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847695" y="2256598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83056" y="1900899"/>
            <a:ext cx="9503391" cy="666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的程序自动生成方法的设计与实现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5439955" y="1131393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16209"/>
              </p:ext>
            </p:extLst>
          </p:nvPr>
        </p:nvGraphicFramePr>
        <p:xfrm>
          <a:off x="1243416" y="1196482"/>
          <a:ext cx="5734159" cy="3940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Visio" r:id="rId4" imgW="7953223" imgH="5505319" progId="Visio.Drawing.15">
                  <p:embed/>
                </p:oleObj>
              </mc:Choice>
              <mc:Fallback>
                <p:oleObj name="Visio" r:id="rId4" imgW="7953223" imgH="550531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416" y="1196482"/>
                        <a:ext cx="5734159" cy="3940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268308" y="1870044"/>
            <a:ext cx="4815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每一层神经元与下一层神经元之间采用全连接的方式，但是神经元之间不存在同层或者跨层的的连接，因此当前输出只与当前输入有关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82790" y="3936750"/>
            <a:ext cx="4574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通过修改权重，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可以学会多种函数，实际上，具有单隐藏层并且具有足够多非线性单元的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已经被证明可以近似表示任何连续函数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94838"/>
              </p:ext>
            </p:extLst>
          </p:nvPr>
        </p:nvGraphicFramePr>
        <p:xfrm>
          <a:off x="3505041" y="1589650"/>
          <a:ext cx="7509962" cy="331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Visio" r:id="rId4" imgW="9420241" imgH="4162517" progId="Visio.Drawing.15">
                  <p:embed/>
                </p:oleObj>
              </mc:Choice>
              <mc:Fallback>
                <p:oleObj name="Visio" r:id="rId4" imgW="9420241" imgH="416251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041" y="1589650"/>
                        <a:ext cx="7509962" cy="3311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20393" y="2416144"/>
            <a:ext cx="2987040" cy="150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由于增加了隐藏层之间节点的连接，因此隐藏层的输入不仅仅包括输入层的输出，同时也包括了上一时刻隐藏层的输出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041" y="5315038"/>
            <a:ext cx="6096000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中当前输出不仅与当前输入有关，同时也与之前的输入有关，使得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可以利用上文信息得到当前输出。因此，对于一些序列问题，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可以很好地解决。例如预测一句话中下一个单词，显然该结果依赖于前面多个单词。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1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17046"/>
              </p:ext>
            </p:extLst>
          </p:nvPr>
        </p:nvGraphicFramePr>
        <p:xfrm>
          <a:off x="3652140" y="1027906"/>
          <a:ext cx="7857693" cy="258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Visio" r:id="rId4" imgW="10982421" imgH="3629012" progId="Visio.Drawing.15">
                  <p:embed/>
                </p:oleObj>
              </mc:Choice>
              <mc:Fallback>
                <p:oleObj name="Visio" r:id="rId4" imgW="10982421" imgH="3629012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140" y="1027906"/>
                        <a:ext cx="7857693" cy="258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17113"/>
              </p:ext>
            </p:extLst>
          </p:nvPr>
        </p:nvGraphicFramePr>
        <p:xfrm>
          <a:off x="393893" y="3821130"/>
          <a:ext cx="5134709" cy="281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7" name="Visio" r:id="rId6" imgW="7505623" imgH="4152847" progId="Visio.Drawing.15">
                  <p:embed/>
                </p:oleObj>
              </mc:Choice>
              <mc:Fallback>
                <p:oleObj name="Visio" r:id="rId6" imgW="7505623" imgH="4152847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93" y="3821130"/>
                        <a:ext cx="5134709" cy="2813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2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5088106" cy="21170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79" y="4270114"/>
            <a:ext cx="6804217" cy="21699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6453" y="25183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梯度消失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8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" y="1690688"/>
            <a:ext cx="3905431" cy="436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13937"/>
              </p:ext>
            </p:extLst>
          </p:nvPr>
        </p:nvGraphicFramePr>
        <p:xfrm>
          <a:off x="4160133" y="2222109"/>
          <a:ext cx="7848759" cy="34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Visio" r:id="rId5" imgW="9420241" imgH="4162517" progId="Visio.Drawing.15">
                  <p:embed/>
                </p:oleObj>
              </mc:Choice>
              <mc:Fallback>
                <p:oleObj name="Visio" r:id="rId5" imgW="9420241" imgH="416251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133" y="2222109"/>
                        <a:ext cx="7848759" cy="3460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667" y="234069"/>
            <a:ext cx="4959119" cy="19122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4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4524" y="2129050"/>
            <a:ext cx="17143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71919"/>
              </p:ext>
            </p:extLst>
          </p:nvPr>
        </p:nvGraphicFramePr>
        <p:xfrm>
          <a:off x="1064525" y="2129050"/>
          <a:ext cx="7192373" cy="381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Visio" r:id="rId3" imgW="10020270" imgH="5305622" progId="Visio.Drawing.15">
                  <p:embed/>
                </p:oleObj>
              </mc:Choice>
              <mc:Fallback>
                <p:oleObj name="Visio" r:id="rId3" imgW="10020270" imgH="53056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25" y="2129050"/>
                        <a:ext cx="7192373" cy="3817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63363" y="7704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正是由于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独特的记忆块，使得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可以较好地处理长期依赖问题。在过去几年中，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在许多需要长期依赖记忆的任务中取得了成功</a:t>
            </a:r>
            <a:r>
              <a:rPr lang="en-US" altLang="zh-CN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[18,19]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最重要的是，它解决了其他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结构无法解决的人工智能相关问题。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8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76343" y="2727780"/>
            <a:ext cx="1693716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8612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04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929" y="1114320"/>
            <a:ext cx="8038945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的程序自动生成模型</a:t>
            </a:r>
            <a:endParaRPr lang="zh-CN" altLang="en-US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95377" y="543840"/>
            <a:ext cx="2767099" cy="584775"/>
            <a:chOff x="624114" y="543840"/>
            <a:chExt cx="2900657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779812" y="543840"/>
              <a:ext cx="2744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24567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47571" y="2563057"/>
            <a:ext cx="2788836" cy="902811"/>
            <a:chOff x="3247571" y="2563057"/>
            <a:chExt cx="2788836" cy="902811"/>
          </a:xfrm>
        </p:grpSpPr>
        <p:sp>
          <p:nvSpPr>
            <p:cNvPr id="7" name="五边形 6"/>
            <p:cNvSpPr/>
            <p:nvPr/>
          </p:nvSpPr>
          <p:spPr>
            <a:xfrm>
              <a:off x="3247571" y="2563057"/>
              <a:ext cx="2655449" cy="902811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06140" y="2728846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1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35377" y="2564974"/>
            <a:ext cx="2655449" cy="902811"/>
            <a:chOff x="6935377" y="2564974"/>
            <a:chExt cx="2655449" cy="902811"/>
          </a:xfrm>
        </p:grpSpPr>
        <p:sp>
          <p:nvSpPr>
            <p:cNvPr id="8" name="五边形 7"/>
            <p:cNvSpPr/>
            <p:nvPr/>
          </p:nvSpPr>
          <p:spPr>
            <a:xfrm>
              <a:off x="6935377" y="2564974"/>
              <a:ext cx="2655449" cy="902811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60559" y="2767601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247570" y="3619412"/>
            <a:ext cx="2655451" cy="3084492"/>
          </a:xfrm>
          <a:prstGeom prst="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01851" y="3721934"/>
            <a:ext cx="2440603" cy="1650741"/>
            <a:chOff x="3501851" y="3721934"/>
            <a:chExt cx="2440603" cy="1650741"/>
          </a:xfrm>
        </p:grpSpPr>
        <p:sp>
          <p:nvSpPr>
            <p:cNvPr id="13" name="文本框 8"/>
            <p:cNvSpPr txBox="1"/>
            <p:nvPr/>
          </p:nvSpPr>
          <p:spPr>
            <a:xfrm>
              <a:off x="3573491" y="4560145"/>
              <a:ext cx="236896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程序转换为</a:t>
              </a:r>
              <a:r>
                <a:rPr lang="en-US" altLang="zh-CN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AST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AST</a:t>
              </a:r>
              <a:r>
                <a:rPr lang="zh-CN" altLang="en-US" dirty="0" smtClean="0">
                  <a:solidFill>
                    <a:srgbClr val="44546A"/>
                  </a:solidFill>
                  <a:latin typeface="微软雅黑" charset="0"/>
                  <a:ea typeface="微软雅黑" charset="0"/>
                </a:rPr>
                <a:t>序列化</a:t>
              </a:r>
              <a:endParaRPr lang="zh-CN" altLang="en-US" dirty="0">
                <a:solidFill>
                  <a:srgbClr val="44546A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1851" y="3721934"/>
              <a:ext cx="2031325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rgbClr val="333F50"/>
                  </a:solidFill>
                  <a:ea typeface="微软雅黑" charset="0"/>
                </a:rPr>
                <a:t>保留程序结构</a:t>
              </a:r>
              <a:endParaRPr lang="en-US" altLang="zh-CN" sz="2400" b="1" dirty="0">
                <a:solidFill>
                  <a:srgbClr val="333F50"/>
                </a:solidFill>
                <a:ea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935377" y="3621329"/>
            <a:ext cx="2655449" cy="308449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1863" y="3750850"/>
            <a:ext cx="2368963" cy="1981924"/>
            <a:chOff x="7221863" y="3750850"/>
            <a:chExt cx="2368963" cy="1981924"/>
          </a:xfrm>
        </p:grpSpPr>
        <p:sp>
          <p:nvSpPr>
            <p:cNvPr id="15" name="文本框 8"/>
            <p:cNvSpPr txBox="1"/>
            <p:nvPr/>
          </p:nvSpPr>
          <p:spPr>
            <a:xfrm>
              <a:off x="7221863" y="4560145"/>
              <a:ext cx="2368963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标准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LSTM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清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不清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60559" y="3750850"/>
              <a:ext cx="1415772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rPr>
                <a:t>模型设计</a:t>
              </a:r>
              <a:endPara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409" y="2458233"/>
            <a:ext cx="4006755" cy="7947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程序转换为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6347" y="2074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4844955" y="2458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00444"/>
              </p:ext>
            </p:extLst>
          </p:nvPr>
        </p:nvGraphicFramePr>
        <p:xfrm>
          <a:off x="5149527" y="1801333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27" y="1801333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3"/>
          <p:cNvGrpSpPr>
            <a:grpSpLocks noChangeAspect="1"/>
          </p:cNvGrpSpPr>
          <p:nvPr/>
        </p:nvGrpSpPr>
        <p:grpSpPr bwMode="auto">
          <a:xfrm>
            <a:off x="782409" y="3945320"/>
            <a:ext cx="11329988" cy="1130300"/>
            <a:chOff x="220" y="1651"/>
            <a:chExt cx="7137" cy="712"/>
          </a:xfrm>
        </p:grpSpPr>
        <p:sp>
          <p:nvSpPr>
            <p:cNvPr id="13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20" y="1651"/>
              <a:ext cx="7137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481" y="1651"/>
              <a:ext cx="2451" cy="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503" y="1693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1.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58" y="1697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787" y="1693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while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1174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253" y="1693"/>
              <a:ext cx="3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i&lt;5: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1565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64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172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447" y="1651"/>
              <a:ext cx="34" cy="245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481" y="1896"/>
              <a:ext cx="2451" cy="24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503" y="1938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2.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658" y="1942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78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864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942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1019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1097" y="1938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print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1486" y="1938"/>
              <a:ext cx="31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(i)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1720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179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55"/>
            <p:cNvSpPr>
              <a:spLocks noChangeArrowheads="1"/>
            </p:cNvSpPr>
            <p:nvPr/>
          </p:nvSpPr>
          <p:spPr bwMode="auto">
            <a:xfrm>
              <a:off x="187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56"/>
            <p:cNvSpPr>
              <a:spLocks noChangeArrowheads="1"/>
            </p:cNvSpPr>
            <p:nvPr/>
          </p:nvSpPr>
          <p:spPr bwMode="auto">
            <a:xfrm>
              <a:off x="447" y="1896"/>
              <a:ext cx="34" cy="244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1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6287" y="3016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63758" y="2736861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6500"/>
              </p:ext>
            </p:extLst>
          </p:nvPr>
        </p:nvGraphicFramePr>
        <p:xfrm>
          <a:off x="3097033" y="1449308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033" y="1449308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8723650" y="3531606"/>
            <a:ext cx="1407321" cy="503677"/>
          </a:xfrm>
          <a:prstGeom prst="right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04489" y="273505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309499" y="364155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Xn</a:t>
            </a:r>
            <a:endParaRPr lang="zh-CN" altLang="en-US" dirty="0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9158515" y="4426858"/>
            <a:ext cx="2569028" cy="49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9006" y="41053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不丢失结构信息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50675" y="0"/>
            <a:ext cx="5941324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2158" y="2774326"/>
            <a:ext cx="5700971" cy="7273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5400" dirty="0" smtClean="0">
                <a:solidFill>
                  <a:schemeClr val="tx1"/>
                </a:solidFill>
                <a:latin typeface="Century Gothic"/>
                <a:ea typeface="微软雅黑"/>
              </a:rPr>
              <a:t>目      录</a:t>
            </a:r>
            <a:endParaRPr kumimoji="1" lang="zh-CN" altLang="en-US" sz="5400" dirty="0">
              <a:solidFill>
                <a:schemeClr val="tx1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68764" y="502461"/>
            <a:ext cx="439761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实验结果及分析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总结与未来展望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37446" y="677882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37446" y="1633226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37446" y="2588570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7446" y="3543914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04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7446" y="4499258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05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37446" y="5454602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06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33203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2238232" y="3279812"/>
            <a:ext cx="178133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81066"/>
              </p:ext>
            </p:extLst>
          </p:nvPr>
        </p:nvGraphicFramePr>
        <p:xfrm>
          <a:off x="523416" y="2489769"/>
          <a:ext cx="11256728" cy="378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Visio" r:id="rId3" imgW="20602672" imgH="6943554" progId="Visio.Drawing.15">
                  <p:embed/>
                </p:oleObj>
              </mc:Choice>
              <mc:Fallback>
                <p:oleObj name="Visio" r:id="rId3" imgW="20602672" imgH="6943554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16" y="2489769"/>
                        <a:ext cx="11256728" cy="378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23416" y="1763827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6804" y="6437722"/>
            <a:ext cx="10124819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Aft>
                <a:spcPts val="180"/>
              </a:spcAft>
            </a:pP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 { While { Compare {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Lt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Expr { Call { Name('print')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} } } }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0140" y="1333884"/>
            <a:ext cx="71100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将语法树的每个中间节点包围起来，并且在前面注明该节点类型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2" name="组合 11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44546A"/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44546A"/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6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95065" y="2252448"/>
            <a:ext cx="4987945" cy="3249711"/>
            <a:chOff x="195065" y="2375559"/>
            <a:chExt cx="4987945" cy="3249711"/>
          </a:xfrm>
        </p:grpSpPr>
        <p:grpSp>
          <p:nvGrpSpPr>
            <p:cNvPr id="23" name="组合 22"/>
            <p:cNvGrpSpPr/>
            <p:nvPr/>
          </p:nvGrpSpPr>
          <p:grpSpPr>
            <a:xfrm>
              <a:off x="195065" y="2375559"/>
              <a:ext cx="4987945" cy="3249711"/>
              <a:chOff x="116034" y="2461772"/>
              <a:chExt cx="4987945" cy="324971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87845" y="2788923"/>
                <a:ext cx="4416134" cy="2922560"/>
              </a:xfrm>
              <a:prstGeom prst="rect">
                <a:avLst/>
              </a:prstGeom>
              <a:solidFill>
                <a:srgbClr val="333F50"/>
              </a:solidFill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6034" y="2461772"/>
                <a:ext cx="1800755" cy="654301"/>
              </a:xfrm>
              <a:prstGeom prst="rect">
                <a:avLst/>
              </a:prstGeom>
              <a:solidFill>
                <a:srgbClr val="00A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918" y="248420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31159" y="3615083"/>
            <a:ext cx="425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文本、语音等不包含结构信息的简单序列化数据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752138" y="3024271"/>
            <a:ext cx="2105641" cy="1990260"/>
            <a:chOff x="2752138" y="3024271"/>
            <a:chExt cx="2105641" cy="199026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23937" y="3615083"/>
              <a:ext cx="1162045" cy="1399448"/>
              <a:chOff x="2689038" y="3021367"/>
              <a:chExt cx="1273362" cy="175806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89038" y="3460652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89038" y="390659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89038" y="302136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689038" y="4352541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2752138" y="3024271"/>
              <a:ext cx="21056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unit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5065" y="2225656"/>
            <a:ext cx="1836672" cy="691908"/>
            <a:chOff x="5183010" y="1925297"/>
            <a:chExt cx="1836672" cy="654301"/>
          </a:xfrm>
          <a:solidFill>
            <a:schemeClr val="accent2"/>
          </a:solidFill>
        </p:grpSpPr>
        <p:sp>
          <p:nvSpPr>
            <p:cNvPr id="33" name="矩形 32"/>
            <p:cNvSpPr/>
            <p:nvPr/>
          </p:nvSpPr>
          <p:spPr>
            <a:xfrm>
              <a:off x="5183010" y="1925297"/>
              <a:ext cx="1800755" cy="65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45863" y="2033946"/>
              <a:ext cx="17738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8027" y="3061347"/>
            <a:ext cx="5781821" cy="19590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输入数据中的结构信息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1538" y="72966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记忆单元可以存储模型运算产生的中间结果，然后在适当的时候进行恢复并加以利用。它可以减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轻神经网络的记忆负担，从而增强神经网络的学习能力</a:t>
            </a:r>
            <a:r>
              <a:rPr lang="en-US" altLang="zh-CN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[20,21]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。在本文模型中，代码段的相互嵌套导致了的输入数据中包含了大量的结构信息，使用栈作为记忆单元，则可以模拟代码段的嵌套关系。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27" name="组合 26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43" y="2705519"/>
            <a:ext cx="4082143" cy="110904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3581" y="2156345"/>
            <a:ext cx="18015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79390"/>
              </p:ext>
            </p:extLst>
          </p:nvPr>
        </p:nvGraphicFramePr>
        <p:xfrm>
          <a:off x="3864375" y="1980973"/>
          <a:ext cx="7656394" cy="41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Visio" r:id="rId3" imgW="11172746" imgH="6029154" progId="Visio.Drawing.15">
                  <p:embed/>
                </p:oleObj>
              </mc:Choice>
              <mc:Fallback>
                <p:oleObj name="Visio" r:id="rId3" imgW="11172746" imgH="60291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375" y="1980973"/>
                        <a:ext cx="7656394" cy="4151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754" y="1701132"/>
            <a:ext cx="4142990" cy="40411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Layer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60" y="2784456"/>
            <a:ext cx="4183380" cy="371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89" y="3209661"/>
            <a:ext cx="3136510" cy="293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233" y="4092254"/>
            <a:ext cx="1844040" cy="204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417342" y="224061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输入特征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750684" y="15212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可看到其中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等点与其相近，这些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分别为：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ClassDef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。因为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ImportFrom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与这些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出现的上下文相似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6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0059" y="2251879"/>
            <a:ext cx="148856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28380"/>
              </p:ext>
            </p:extLst>
          </p:nvPr>
        </p:nvGraphicFramePr>
        <p:xfrm>
          <a:off x="1160058" y="2616207"/>
          <a:ext cx="7168016" cy="3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Visio" r:id="rId3" imgW="8286713" imgH="4009907" progId="Visio.Drawing.15">
                  <p:embed/>
                </p:oleObj>
              </mc:Choice>
              <mc:Fallback>
                <p:oleObj name="Visio" r:id="rId3" imgW="8286713" imgH="40099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58" y="2616207"/>
                        <a:ext cx="7168016" cy="3457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81624" y="2858789"/>
            <a:ext cx="13166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29886"/>
              </p:ext>
            </p:extLst>
          </p:nvPr>
        </p:nvGraphicFramePr>
        <p:xfrm>
          <a:off x="9234882" y="3107708"/>
          <a:ext cx="2525314" cy="23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" name="Equation" r:id="rId5" imgW="1549400" imgH="1422400" progId="Equation.DSMT4">
                  <p:embed/>
                </p:oleObj>
              </mc:Choice>
              <mc:Fallback>
                <p:oleObj name="Equation" r:id="rId5" imgW="1549400" imgH="142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4882" y="3107708"/>
                        <a:ext cx="2525314" cy="233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Hidden Layer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744066" y="1343063"/>
            <a:ext cx="7230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以及细胞状态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可以对上文信息进行选择性记忆或遗忘，因此充分地利用了上文信息，在一定程度上解决了长期依赖的问题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96000" y="59072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可以利用的上文长度无大小限制，但是实际应用中需要根据使用场景规定其最大依赖上文长度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，每一个训练周期会依次接收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0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87904" y="2852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7532"/>
              </p:ext>
            </p:extLst>
          </p:nvPr>
        </p:nvGraphicFramePr>
        <p:xfrm>
          <a:off x="6910532" y="3509863"/>
          <a:ext cx="3583296" cy="4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6" name="Equation" r:id="rId3" imgW="2095500" imgH="228600" progId="Equation.DSMT4">
                  <p:embed/>
                </p:oleObj>
              </mc:Choice>
              <mc:Fallback>
                <p:oleObj name="Equation" r:id="rId3" imgW="20955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532" y="3509863"/>
                        <a:ext cx="3583296" cy="41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3957" y="2852380"/>
            <a:ext cx="173367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72864"/>
              </p:ext>
            </p:extLst>
          </p:nvPr>
        </p:nvGraphicFramePr>
        <p:xfrm>
          <a:off x="2330300" y="3167949"/>
          <a:ext cx="2047866" cy="100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7" name="Equation" r:id="rId5" imgW="1104900" imgH="520700" progId="Equation.DSMT4">
                  <p:embed/>
                </p:oleObj>
              </mc:Choice>
              <mc:Fallback>
                <p:oleObj name="Equation" r:id="rId5" imgW="1104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300" y="3167949"/>
                        <a:ext cx="2047866" cy="100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4969221"/>
            <a:ext cx="106426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输出层使用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函数来进行归一化可以生成预测结果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概率分布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Layer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4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1400950"/>
            <a:ext cx="5689599" cy="5262979"/>
          </a:xfrm>
          <a:prstGeom prst="rect">
            <a:avLst/>
          </a:prstGeom>
          <a:solidFill>
            <a:srgbClr val="262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array[low]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array[low]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A9A4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key_index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sub_sort(array,low,high)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quick_sort(array,low,key_index)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quick_sort(array,key_index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4443" y="5127059"/>
            <a:ext cx="4117500" cy="344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535" y="1760485"/>
            <a:ext cx="5167934" cy="2535939"/>
          </a:xfrm>
          <a:prstGeom prst="rect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22134" y="2097316"/>
            <a:ext cx="5963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神经网络通过隐藏层状态来对上文信息进行记忆，该状态所记录的信息对预测起决定性作用。若要使该网络能够学习程序中的结构信息，忽略上文代码段内部的无关信息，隐藏层状态所记录信息的选择就十分重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96000" y="32803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隐藏层状态只保留上文关键信息而忽略无关信息将是本模型的关键，因此，通过增加栈作为记忆单元，每当进入一个新的代码段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时将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当前隐藏层状态保存到栈中，然后对该代码段内部的相关代码进行学习。当代码段结束时，将隐藏层状态恢复至进入该代码段时的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，代码段内部的实现信息并未保存在隐藏层状态中，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不会对后文代码预测造成影响，同时也极大地减轻了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的记忆负担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0" name="组合 1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0052 0.065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504 L 0.00104 0.137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78833"/>
              </p:ext>
            </p:extLst>
          </p:nvPr>
        </p:nvGraphicFramePr>
        <p:xfrm>
          <a:off x="684094" y="1656109"/>
          <a:ext cx="6933063" cy="43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Visio" r:id="rId3" imgW="6343462" imgH="3952730" progId="Visio.Drawing.15">
                  <p:embed/>
                </p:oleObj>
              </mc:Choice>
              <mc:Fallback>
                <p:oleObj name="Visio" r:id="rId3" imgW="6343462" imgH="39527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4" y="1656109"/>
                        <a:ext cx="6933063" cy="4328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08599" y="6226660"/>
            <a:ext cx="2985433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en-US" sz="24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reset(h)  ?</a:t>
            </a:r>
            <a:endParaRPr lang="zh-CN" altLang="zh-CN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221501" y="4304714"/>
            <a:ext cx="379827" cy="1763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17158" y="2059860"/>
            <a:ext cx="432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神经网络的学习是通过不断调整网络中的各个权重进行的，尽管清空了上文代码段内部代码的相关记忆，但是在进入代码段内部学习时仍在更新权重，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这样，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代码段内部的代码逻辑全部被神经网络学习记录。而权重自始至终都是共享的，这就保证网络充分利用了所有的代码进行学习，而隐藏层状态却只需保留对关键信息的记忆来对下一个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进行预测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88916" y="5657671"/>
            <a:ext cx="287231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清零模型</a:t>
            </a:r>
            <a:endParaRPr lang="en-US" altLang="zh-CN" sz="2400" b="1" dirty="0" smtClean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不清</a:t>
            </a:r>
            <a:r>
              <a:rPr lang="zh-CN" altLang="en-US" sz="2400" b="1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zh-CN" altLang="en-US" sz="2400" b="1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994032" y="6169105"/>
            <a:ext cx="2771334" cy="3235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4" name="组合 13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9" y="2268211"/>
            <a:ext cx="8302681" cy="40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8856171" y="3880217"/>
            <a:ext cx="360601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400" b="1" kern="10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{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400" b="1" kern="1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}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400" b="1" kern="10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other token</a:t>
            </a:r>
            <a:endParaRPr lang="zh-CN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490" y="1628036"/>
            <a:ext cx="299312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549712" y="3996880"/>
            <a:ext cx="3699803" cy="576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3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82018" y="2781401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69145" cy="580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5539" y="4758928"/>
            <a:ext cx="2506618" cy="1894892"/>
            <a:chOff x="3223937" y="3119639"/>
            <a:chExt cx="1162046" cy="1894892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9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01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57975" y="278140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228380" cy="5809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00358" y="1467607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754923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523610" cy="58515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96593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690177" cy="59133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89563" y="1448115"/>
            <a:ext cx="671497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1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614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2776878" cy="58371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1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0589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2948288" cy="5837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33854" y="1043217"/>
            <a:ext cx="67860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代码段，将当前状态压栈，然后清空了对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45" name="组合 4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4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1328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5348058" cy="58371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1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7112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6714614" cy="5268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0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478974" y="558783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326207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6827156" cy="52519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09364" y="1321378"/>
            <a:ext cx="71745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代码段结束，将状态恢复至进入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时的状态，这样就清空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代码段内部的记忆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2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3165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001456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8121382" cy="527116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66263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8233924" cy="53171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29905" y="1257493"/>
            <a:ext cx="65039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段，将当前状态压栈，然后清空了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1" name="组合 20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6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7145226"/>
            <a:ext cx="10515600" cy="22152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程序具有结构化（例子）</a:t>
            </a:r>
            <a:r>
              <a:rPr lang="en-US" altLang="zh-CN" dirty="0" smtClean="0">
                <a:sym typeface="Wingdings" panose="05000000000000000000" pitchFamily="2" charset="2"/>
              </a:rPr>
              <a:t> AST </a:t>
            </a:r>
            <a:r>
              <a:rPr lang="zh-CN" altLang="en-US" dirty="0" smtClean="0">
                <a:sym typeface="Wingdings" panose="05000000000000000000" pitchFamily="2" charset="2"/>
              </a:rPr>
              <a:t>包含结构信息的序列化数据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RNN</a:t>
            </a:r>
            <a:r>
              <a:rPr lang="zh-CN" altLang="en-US" dirty="0" smtClean="0">
                <a:sym typeface="Wingdings" panose="05000000000000000000" pitchFamily="2" charset="2"/>
              </a:rPr>
              <a:t>局限性，本文改进，学习程序结构信息（生成效果展示例子）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作品概述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7931112" y="2893924"/>
            <a:ext cx="3619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程序自动生成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25714" y="1495912"/>
            <a:ext cx="6959600" cy="2741081"/>
            <a:chOff x="725714" y="1495912"/>
            <a:chExt cx="6959600" cy="2741081"/>
          </a:xfrm>
        </p:grpSpPr>
        <p:sp>
          <p:nvSpPr>
            <p:cNvPr id="63" name="Freeform 2526"/>
            <p:cNvSpPr>
              <a:spLocks/>
            </p:cNvSpPr>
            <p:nvPr/>
          </p:nvSpPr>
          <p:spPr bwMode="auto">
            <a:xfrm>
              <a:off x="725714" y="1495912"/>
              <a:ext cx="6959600" cy="1390649"/>
            </a:xfrm>
            <a:custGeom>
              <a:avLst/>
              <a:gdLst>
                <a:gd name="T0" fmla="*/ 4897438 w 3288"/>
                <a:gd name="T1" fmla="*/ 1042987 h 657"/>
                <a:gd name="T2" fmla="*/ 5219700 w 3288"/>
                <a:gd name="T3" fmla="*/ 1042987 h 657"/>
                <a:gd name="T4" fmla="*/ 5219700 w 3288"/>
                <a:gd name="T5" fmla="*/ 652462 h 657"/>
                <a:gd name="T6" fmla="*/ 4911725 w 3288"/>
                <a:gd name="T7" fmla="*/ 652462 h 657"/>
                <a:gd name="T8" fmla="*/ 3967163 w 3288"/>
                <a:gd name="T9" fmla="*/ 0 h 657"/>
                <a:gd name="T10" fmla="*/ 0 w 3288"/>
                <a:gd name="T11" fmla="*/ 0 h 657"/>
                <a:gd name="T12" fmla="*/ 0 w 3288"/>
                <a:gd name="T13" fmla="*/ 652462 h 657"/>
                <a:gd name="T14" fmla="*/ 3944938 w 3288"/>
                <a:gd name="T15" fmla="*/ 652462 h 657"/>
                <a:gd name="T16" fmla="*/ 4897438 w 3288"/>
                <a:gd name="T17" fmla="*/ 1042987 h 6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657">
                  <a:moveTo>
                    <a:pt x="3085" y="657"/>
                  </a:moveTo>
                  <a:lnTo>
                    <a:pt x="3288" y="657"/>
                  </a:lnTo>
                  <a:lnTo>
                    <a:pt x="3288" y="411"/>
                  </a:lnTo>
                  <a:lnTo>
                    <a:pt x="3094" y="411"/>
                  </a:lnTo>
                  <a:lnTo>
                    <a:pt x="2499" y="0"/>
                  </a:lnTo>
                  <a:lnTo>
                    <a:pt x="0" y="0"/>
                  </a:lnTo>
                  <a:lnTo>
                    <a:pt x="0" y="411"/>
                  </a:lnTo>
                  <a:lnTo>
                    <a:pt x="2485" y="411"/>
                  </a:lnTo>
                  <a:lnTo>
                    <a:pt x="3085" y="657"/>
                  </a:lnTo>
                  <a:close/>
                </a:path>
              </a:pathLst>
            </a:custGeom>
            <a:solidFill>
              <a:srgbClr val="2D4454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4" name="Freeform 2528"/>
            <p:cNvSpPr>
              <a:spLocks/>
            </p:cNvSpPr>
            <p:nvPr/>
          </p:nvSpPr>
          <p:spPr bwMode="auto">
            <a:xfrm>
              <a:off x="725714" y="3307777"/>
              <a:ext cx="6959600" cy="929216"/>
            </a:xfrm>
            <a:custGeom>
              <a:avLst/>
              <a:gdLst>
                <a:gd name="T0" fmla="*/ 3989388 w 3288"/>
                <a:gd name="T1" fmla="*/ 0 h 439"/>
                <a:gd name="T2" fmla="*/ 0 w 3288"/>
                <a:gd name="T3" fmla="*/ 0 h 439"/>
                <a:gd name="T4" fmla="*/ 0 w 3288"/>
                <a:gd name="T5" fmla="*/ 696912 h 439"/>
                <a:gd name="T6" fmla="*/ 3929063 w 3288"/>
                <a:gd name="T7" fmla="*/ 696912 h 439"/>
                <a:gd name="T8" fmla="*/ 4851400 w 3288"/>
                <a:gd name="T9" fmla="*/ 554037 h 439"/>
                <a:gd name="T10" fmla="*/ 5219700 w 3288"/>
                <a:gd name="T11" fmla="*/ 554037 h 439"/>
                <a:gd name="T12" fmla="*/ 5219700 w 3288"/>
                <a:gd name="T13" fmla="*/ 134937 h 439"/>
                <a:gd name="T14" fmla="*/ 4911725 w 3288"/>
                <a:gd name="T15" fmla="*/ 134937 h 439"/>
                <a:gd name="T16" fmla="*/ 3989388 w 3288"/>
                <a:gd name="T17" fmla="*/ 0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439">
                  <a:moveTo>
                    <a:pt x="2513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2475" y="439"/>
                  </a:lnTo>
                  <a:lnTo>
                    <a:pt x="3056" y="349"/>
                  </a:lnTo>
                  <a:lnTo>
                    <a:pt x="3288" y="349"/>
                  </a:lnTo>
                  <a:lnTo>
                    <a:pt x="3288" y="85"/>
                  </a:lnTo>
                  <a:lnTo>
                    <a:pt x="3094" y="85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00A79D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5" name="Freeform 2529"/>
            <p:cNvSpPr>
              <a:spLocks/>
            </p:cNvSpPr>
            <p:nvPr/>
          </p:nvSpPr>
          <p:spPr bwMode="auto">
            <a:xfrm>
              <a:off x="725714" y="2365861"/>
              <a:ext cx="6959600" cy="1121833"/>
            </a:xfrm>
            <a:custGeom>
              <a:avLst/>
              <a:gdLst>
                <a:gd name="T0" fmla="*/ 4897438 w 3288"/>
                <a:gd name="T1" fmla="*/ 390525 h 530"/>
                <a:gd name="T2" fmla="*/ 3944938 w 3288"/>
                <a:gd name="T3" fmla="*/ 0 h 530"/>
                <a:gd name="T4" fmla="*/ 0 w 3288"/>
                <a:gd name="T5" fmla="*/ 0 h 530"/>
                <a:gd name="T6" fmla="*/ 0 w 3288"/>
                <a:gd name="T7" fmla="*/ 706438 h 530"/>
                <a:gd name="T8" fmla="*/ 3989388 w 3288"/>
                <a:gd name="T9" fmla="*/ 706438 h 530"/>
                <a:gd name="T10" fmla="*/ 4911725 w 3288"/>
                <a:gd name="T11" fmla="*/ 841375 h 530"/>
                <a:gd name="T12" fmla="*/ 5219700 w 3288"/>
                <a:gd name="T13" fmla="*/ 841375 h 530"/>
                <a:gd name="T14" fmla="*/ 5219700 w 3288"/>
                <a:gd name="T15" fmla="*/ 390525 h 530"/>
                <a:gd name="T16" fmla="*/ 4897438 w 3288"/>
                <a:gd name="T17" fmla="*/ 390525 h 5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530">
                  <a:moveTo>
                    <a:pt x="3085" y="246"/>
                  </a:moveTo>
                  <a:lnTo>
                    <a:pt x="2485" y="0"/>
                  </a:lnTo>
                  <a:lnTo>
                    <a:pt x="0" y="0"/>
                  </a:lnTo>
                  <a:lnTo>
                    <a:pt x="0" y="445"/>
                  </a:lnTo>
                  <a:lnTo>
                    <a:pt x="2513" y="445"/>
                  </a:lnTo>
                  <a:lnTo>
                    <a:pt x="3094" y="530"/>
                  </a:lnTo>
                  <a:lnTo>
                    <a:pt x="3288" y="530"/>
                  </a:lnTo>
                  <a:lnTo>
                    <a:pt x="3288" y="246"/>
                  </a:lnTo>
                  <a:lnTo>
                    <a:pt x="3085" y="246"/>
                  </a:lnTo>
                  <a:close/>
                </a:path>
              </a:pathLst>
            </a:custGeom>
            <a:solidFill>
              <a:srgbClr val="F15A29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544345" y="1713812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85229" y="2641970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3073" y="3582641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计算能力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593538" y="572525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序列预测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右箭头 75"/>
          <p:cNvSpPr/>
          <p:nvPr/>
        </p:nvSpPr>
        <p:spPr>
          <a:xfrm rot="5400000">
            <a:off x="8822330" y="4400761"/>
            <a:ext cx="1573743" cy="454660"/>
          </a:xfrm>
          <a:prstGeom prst="rightArrow">
            <a:avLst/>
          </a:prstGeom>
          <a:solidFill>
            <a:srgbClr val="2D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013721" y="4350662"/>
            <a:ext cx="1519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RNN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25" y="5265282"/>
            <a:ext cx="4533333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5" grpId="0"/>
      <p:bldP spid="76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0704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9922048" cy="52959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6" name="组合 3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619915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330011" cy="53460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6" name="组合 25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5" name="组合 3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3093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330012" cy="5266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84201" y="1347183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61964" y="554250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38" name="组合 37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46" name="组合 4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0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086 -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78974" y="5962430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9575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88484" y="1365276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6" y="4177951"/>
            <a:ext cx="10494134" cy="52347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83784" y="4756519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83778" y="595661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3659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78974" y="6370475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07008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37674" y="1589281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481285" cy="52283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63465" y="4805632"/>
            <a:ext cx="2506616" cy="1932795"/>
            <a:chOff x="3223938" y="3119639"/>
            <a:chExt cx="1162045" cy="1932795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4"/>
              <a:ext cx="1162045" cy="1437350"/>
              <a:chOff x="2689038" y="3021369"/>
              <a:chExt cx="1273362" cy="180568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47450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59841" y="6371647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4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3464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87537" y="4102664"/>
            <a:ext cx="3010486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上文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988" y="2638364"/>
            <a:ext cx="8384418" cy="36920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490" y="1628036"/>
            <a:ext cx="330090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56" y="2467355"/>
            <a:ext cx="8302681" cy="4034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0" y="14068"/>
            <a:ext cx="6732282" cy="1830346"/>
            <a:chOff x="0" y="0"/>
            <a:chExt cx="6732282" cy="1830346"/>
          </a:xfrm>
        </p:grpSpPr>
        <p:grpSp>
          <p:nvGrpSpPr>
            <p:cNvPr id="18" name="组合 1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97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9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2082018" y="2781401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069145" cy="58097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5539" y="4758928"/>
            <a:ext cx="2506618" cy="1894892"/>
            <a:chOff x="3223937" y="3119639"/>
            <a:chExt cx="1162046" cy="1894892"/>
          </a:xfrm>
        </p:grpSpPr>
        <p:grpSp>
          <p:nvGrpSpPr>
            <p:cNvPr id="28" name="组合 27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1" name="组合 2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3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557975" y="278140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228380" cy="5809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00358" y="1467607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6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754923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951"/>
            <a:ext cx="1523610" cy="58515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511996" y="4754274"/>
            <a:ext cx="2506618" cy="1894892"/>
            <a:chOff x="3223937" y="3119639"/>
            <a:chExt cx="1162046" cy="1894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6" cy="1399448"/>
              <a:chOff x="2689038" y="3021369"/>
              <a:chExt cx="1273363" cy="175806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9" y="435254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511996" y="6309349"/>
            <a:ext cx="250661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5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作品概述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40" y="2046818"/>
            <a:ext cx="7550460" cy="362912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31928" y="2208957"/>
            <a:ext cx="3981974" cy="1195816"/>
            <a:chOff x="531928" y="2208957"/>
            <a:chExt cx="3981974" cy="1195816"/>
          </a:xfrm>
        </p:grpSpPr>
        <p:sp>
          <p:nvSpPr>
            <p:cNvPr id="25" name="矩形 24"/>
            <p:cNvSpPr/>
            <p:nvPr/>
          </p:nvSpPr>
          <p:spPr>
            <a:xfrm>
              <a:off x="531928" y="2695350"/>
              <a:ext cx="3981974" cy="709423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直接将代码视作序列化的文本数据，代码中包含的程序的结构信息就会全部</a:t>
              </a: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丢失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1928" y="2208957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程序具有结构化</a:t>
              </a:r>
              <a:endParaRPr lang="zh-CN" altLang="en-US" sz="2400" b="1" dirty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4114" y="4175802"/>
            <a:ext cx="3981974" cy="1460013"/>
            <a:chOff x="624114" y="4175802"/>
            <a:chExt cx="3981974" cy="1460013"/>
          </a:xfrm>
        </p:grpSpPr>
        <p:sp>
          <p:nvSpPr>
            <p:cNvPr id="27" name="文本框 26"/>
            <p:cNvSpPr txBox="1"/>
            <p:nvPr/>
          </p:nvSpPr>
          <p:spPr>
            <a:xfrm>
              <a:off x="645309" y="4175802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r>
                <a:rPr lang="zh-CN" altLang="en-US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局限性</a:t>
              </a:r>
              <a:endParaRPr lang="zh-CN" altLang="en-US" sz="2400" b="1" dirty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4114" y="4637467"/>
              <a:ext cx="3981974" cy="998348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通常处理的都是文本、语音等不包含结构信息的简单序列化数据，它缺少学习数据中的结构信息的能力</a:t>
              </a:r>
              <a:endPara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5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96593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9563" y="1448115"/>
            <a:ext cx="67149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2616"/>
            <a:ext cx="1636176" cy="57243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1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614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481628" y="4670394"/>
            <a:ext cx="2506616" cy="1962114"/>
            <a:chOff x="3223937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7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600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1628" y="5865194"/>
            <a:ext cx="250661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2705321" cy="56867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4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0589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33854" y="1043217"/>
            <a:ext cx="67860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代码段，将当前状态压栈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2772080" cy="548828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42" name="组合 41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51" name="组合 5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5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1328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5034415" cy="549483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9" name="组合 28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71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271129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486543" y="4761666"/>
            <a:ext cx="2506616" cy="1962114"/>
            <a:chOff x="3223938" y="3119639"/>
            <a:chExt cx="1162045" cy="196211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486542" y="5596926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6897493" cy="541204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4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326207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71266" y="1334081"/>
            <a:ext cx="71745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代码段结束，将状态恢复至进入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时的状态，这样就清空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代码段内部的记忆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7"/>
            <a:ext cx="6946799" cy="534401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478974" y="558783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30" name="组合 2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8" name="组合 3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4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3165 0.00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001456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77798"/>
            <a:ext cx="8205788" cy="53259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8" name="组合 27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4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9662638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29905" y="1257493"/>
            <a:ext cx="65039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段，将当前状态压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1" name="组合 20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00" y="4199218"/>
            <a:ext cx="8371606" cy="540609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0" name="组合 2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8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60704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7" name="组合 26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83120"/>
            <a:ext cx="9978319" cy="53259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3" name="组合 2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619915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9427252" y="4709669"/>
            <a:ext cx="2506616" cy="1962114"/>
            <a:chOff x="3223938" y="3119639"/>
            <a:chExt cx="1162045" cy="1962114"/>
          </a:xfrm>
        </p:grpSpPr>
        <p:grpSp>
          <p:nvGrpSpPr>
            <p:cNvPr id="26" name="组合 25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9427252" y="5564640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8" y="4212523"/>
            <a:ext cx="10329776" cy="534594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3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02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83093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84201" y="1347183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ExceptHandler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6" y="4177797"/>
            <a:ext cx="10494133" cy="53497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761964" y="5542508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30085" y="4703149"/>
            <a:ext cx="2506616" cy="1962114"/>
            <a:chOff x="3223938" y="3119639"/>
            <a:chExt cx="1162045" cy="19621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30084" y="553840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ExeptHandler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2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3086 -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957540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88484" y="1365276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67" y="4196565"/>
            <a:ext cx="10494134" cy="52347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478974" y="5962430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83784" y="4756519"/>
            <a:ext cx="2506616" cy="1962114"/>
            <a:chOff x="3223938" y="3119639"/>
            <a:chExt cx="1162045" cy="1962114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3"/>
              <a:ext cx="1162045" cy="1466670"/>
              <a:chOff x="2689038" y="3021369"/>
              <a:chExt cx="1273362" cy="184251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51133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Module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83778" y="5956619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33659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67" y="2374186"/>
            <a:ext cx="10606674" cy="64383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7389" y="2453581"/>
            <a:ext cx="834974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Input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2070081" y="2757770"/>
            <a:ext cx="0" cy="52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37674" y="1589281"/>
            <a:ext cx="80160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段结束，将状态恢复至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的状态，这样就清空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段内部的记忆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389" y="4177797"/>
            <a:ext cx="1408768" cy="45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F50"/>
                </a:solidFill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Memory</a:t>
            </a:r>
            <a:endParaRPr lang="en-US" altLang="zh-CN" sz="2000" b="1" dirty="0">
              <a:solidFill>
                <a:srgbClr val="333F50"/>
              </a:solidFill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33" y="4195705"/>
            <a:ext cx="10499567" cy="52374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478974" y="6370475"/>
            <a:ext cx="2506616" cy="331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 State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63465" y="4805632"/>
            <a:ext cx="2506616" cy="1932795"/>
            <a:chOff x="3223938" y="3119639"/>
            <a:chExt cx="1162045" cy="1932795"/>
          </a:xfrm>
        </p:grpSpPr>
        <p:grpSp>
          <p:nvGrpSpPr>
            <p:cNvPr id="29" name="组合 28"/>
            <p:cNvGrpSpPr/>
            <p:nvPr/>
          </p:nvGrpSpPr>
          <p:grpSpPr>
            <a:xfrm>
              <a:off x="3223938" y="3615084"/>
              <a:ext cx="1162045" cy="1437350"/>
              <a:chOff x="2689038" y="3021369"/>
              <a:chExt cx="1273362" cy="1805681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89038" y="3460654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89038" y="3906598"/>
                <a:ext cx="1273362" cy="483208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89038" y="3021369"/>
                <a:ext cx="1273362" cy="426896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89038" y="4352545"/>
                <a:ext cx="1273362" cy="47450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521666" y="3119639"/>
              <a:ext cx="5665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59841" y="6371647"/>
            <a:ext cx="2506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37" name="组合 36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9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33464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1933" y="1808382"/>
            <a:ext cx="2256692" cy="71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非终结符预测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82536"/>
              </p:ext>
            </p:extLst>
          </p:nvPr>
        </p:nvGraphicFramePr>
        <p:xfrm>
          <a:off x="139699" y="2471955"/>
          <a:ext cx="6004901" cy="360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工作表" r:id="rId3" imgW="5086560" imgH="3057670" progId="Excel.Sheet.12">
                  <p:embed/>
                </p:oleObj>
              </mc:Choice>
              <mc:Fallback>
                <p:oleObj name="工作表" r:id="rId3" imgW="5086560" imgH="305767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99" y="2471955"/>
                        <a:ext cx="6004901" cy="360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726176"/>
              </p:ext>
            </p:extLst>
          </p:nvPr>
        </p:nvGraphicFramePr>
        <p:xfrm>
          <a:off x="6144601" y="2471955"/>
          <a:ext cx="6047399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工作表" r:id="rId5" imgW="5467209" imgH="3228778" progId="Excel.Sheet.12">
                  <p:embed/>
                </p:oleObj>
              </mc:Choice>
              <mc:Fallback>
                <p:oleObj name="工作表" r:id="rId5" imgW="5467209" imgH="3228778" progId="Excel.Sheet.12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601" y="2471955"/>
                        <a:ext cx="6047399" cy="354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123036" y="1808382"/>
            <a:ext cx="2272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终结符预测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683" y="1503833"/>
            <a:ext cx="5257800" cy="714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生成效果展示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9" name="组合 8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93796" y="543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2467451"/>
            <a:ext cx="5936601" cy="17046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7" y="4621198"/>
            <a:ext cx="5936601" cy="1729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55216"/>
            <a:ext cx="5936601" cy="17291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21198"/>
            <a:ext cx="5936601" cy="15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4576534" cy="1213960"/>
            <a:chOff x="0" y="0"/>
            <a:chExt cx="4576534" cy="1213960"/>
          </a:xfrm>
        </p:grpSpPr>
        <p:grpSp>
          <p:nvGrpSpPr>
            <p:cNvPr id="5" name="组合 4"/>
            <p:cNvGrpSpPr/>
            <p:nvPr/>
          </p:nvGrpSpPr>
          <p:grpSpPr>
            <a:xfrm>
              <a:off x="595377" y="543840"/>
              <a:ext cx="3981157" cy="670120"/>
              <a:chOff x="624114" y="543840"/>
              <a:chExt cx="4173313" cy="67012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79812" y="543840"/>
                <a:ext cx="4017615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总结与未来展望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24114" y="543840"/>
                <a:ext cx="388837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53033128"/>
              </p:ext>
            </p:extLst>
          </p:nvPr>
        </p:nvGraphicFramePr>
        <p:xfrm>
          <a:off x="1223889" y="1900210"/>
          <a:ext cx="10002130" cy="4650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7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62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97691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1327074" y="4015087"/>
            <a:ext cx="3708000" cy="2143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2957512" y="2240371"/>
            <a:ext cx="8929750" cy="911976"/>
            <a:chOff x="1403753" y="1649829"/>
            <a:chExt cx="8929750" cy="911976"/>
          </a:xfrm>
        </p:grpSpPr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N-gram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4404149" y="1755144"/>
              <a:ext cx="5786478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en-US" altLang="zh-CN" sz="1600" kern="0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个词的出现只与前面的</a:t>
              </a:r>
              <a:r>
                <a:rPr lang="en-US" altLang="zh-CN" sz="1600" kern="0" dirty="0">
                  <a:latin typeface="微软雅黑" pitchFamily="34" charset="-122"/>
                  <a:ea typeface="微软雅黑" pitchFamily="34" charset="-122"/>
                </a:rPr>
                <a:t>N-1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个词相关，而与其它任何词都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不相关。用前</a:t>
              </a:r>
              <a:r>
                <a:rPr lang="en-US" altLang="zh-CN" sz="1600" kern="0" dirty="0">
                  <a:latin typeface="微软雅黑" pitchFamily="34" charset="-122"/>
                  <a:ea typeface="微软雅黑" pitchFamily="34" charset="-122"/>
                </a:rPr>
                <a:t>N-1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个连续的单词来预测下一个单词出现的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概率。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67037" y="3545476"/>
            <a:ext cx="8920225" cy="837560"/>
            <a:chOff x="1413278" y="3016999"/>
            <a:chExt cx="8920225" cy="837560"/>
          </a:xfrm>
        </p:grpSpPr>
        <p:sp>
          <p:nvSpPr>
            <p:cNvPr id="46" name="椭圆 45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48" name="矩形 47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Word2vec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0"/>
            <p:cNvSpPr txBox="1"/>
            <p:nvPr/>
          </p:nvSpPr>
          <p:spPr>
            <a:xfrm>
              <a:off x="4404149" y="3085106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文本内容转化为向量空间中的向量，从而进行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计算。</a:t>
              </a:r>
              <a:endParaRPr lang="en-US" altLang="zh-CN" sz="1600" kern="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ct val="130000"/>
                </a:lnSpc>
                <a:defRPr/>
              </a:pPr>
              <a:r>
                <a:rPr lang="en-US" altLang="zh-CN" sz="1600" kern="0" dirty="0" smtClean="0">
                  <a:latin typeface="微软雅黑" pitchFamily="34" charset="-122"/>
                  <a:ea typeface="微软雅黑" pitchFamily="34" charset="-122"/>
                </a:rPr>
                <a:t>CBOW, skip-gram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967037" y="4776166"/>
            <a:ext cx="8920225" cy="929202"/>
            <a:chOff x="1413278" y="4185624"/>
            <a:chExt cx="8920225" cy="929202"/>
          </a:xfrm>
        </p:grpSpPr>
        <p:sp>
          <p:nvSpPr>
            <p:cNvPr id="53" name="椭圆 52"/>
            <p:cNvSpPr/>
            <p:nvPr/>
          </p:nvSpPr>
          <p:spPr>
            <a:xfrm>
              <a:off x="1413278" y="4435911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algn="ctr"/>
              <a:r>
                <a:rPr lang="en-US" altLang="zh-CN" b="1" kern="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404017" y="4649431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4261273" y="4185624"/>
              <a:ext cx="6072230" cy="929202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1875825" y="4465559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PCFG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20"/>
            <p:cNvSpPr txBox="1"/>
            <p:nvPr/>
          </p:nvSpPr>
          <p:spPr>
            <a:xfrm>
              <a:off x="4404149" y="4299552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遵循上下文无关文法中的每一条生成规则，同时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还学习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了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训练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数据中每条规则出现的概率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4950" y="37568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程序语言概率模型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93381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016882" y="2649204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程序具有复杂的结构性，直接将代码视作序列化的文本数据，代码中包含的程序的结构信息就会全部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丢失。将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程序转换为便于神经网络学习的序列化形式。</a:t>
            </a:r>
          </a:p>
        </p:txBody>
      </p:sp>
      <p:sp>
        <p:nvSpPr>
          <p:cNvPr id="62" name="矩形 61"/>
          <p:cNvSpPr/>
          <p:nvPr/>
        </p:nvSpPr>
        <p:spPr>
          <a:xfrm>
            <a:off x="901533" y="2226899"/>
            <a:ext cx="5216012" cy="2259376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5634" y="20055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195634" y="202773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保留程序结构信息</a:t>
            </a:r>
            <a:endParaRPr lang="zh-CN" altLang="en-US" sz="2000" b="1" dirty="0"/>
          </a:p>
        </p:txBody>
      </p:sp>
      <p:sp>
        <p:nvSpPr>
          <p:cNvPr id="65" name="矩形 64"/>
          <p:cNvSpPr/>
          <p:nvPr/>
        </p:nvSpPr>
        <p:spPr>
          <a:xfrm>
            <a:off x="6549084" y="2654985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通常处理的都是文本、语音等不包含结构信息的简单序列化数据，它缺少学习数据中的结构信息的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能力。改进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使其能够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学习数据中结构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11645" y="2240093"/>
            <a:ext cx="5375543" cy="2246182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705746" y="2018731"/>
            <a:ext cx="265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05746" y="2076209"/>
            <a:ext cx="2804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改进循环神经网络模型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7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03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2577</Words>
  <Application>Microsoft Office PowerPoint</Application>
  <PresentationFormat>宽屏</PresentationFormat>
  <Paragraphs>437</Paragraphs>
  <Slides>65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81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Century Gothic</vt:lpstr>
      <vt:lpstr>Consolas</vt:lpstr>
      <vt:lpstr>Times New Roman</vt:lpstr>
      <vt:lpstr>Wingdings</vt:lpstr>
      <vt:lpstr>Office 主题​​</vt:lpstr>
      <vt:lpstr>BMP 图像</vt:lpstr>
      <vt:lpstr>Visio</vt:lpstr>
      <vt:lpstr>Equation</vt:lpstr>
      <vt:lpstr>工作表</vt:lpstr>
      <vt:lpstr>报告人：刘芳 指导老师：李双庆 校外指导老师：李戈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基于RNN的程序自动生成模型</vt:lpstr>
      <vt:lpstr>PowerPoint 演示文稿</vt:lpstr>
      <vt:lpstr>PowerPoint 演示文稿</vt:lpstr>
      <vt:lpstr>PowerPoint 演示文稿</vt:lpstr>
      <vt:lpstr>PowerPoint 演示文稿</vt:lpstr>
      <vt:lpstr>标准LSTM模型</vt:lpstr>
      <vt:lpstr>Embedding Layer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基于RNN的程序自动生成方法的设计与实现</dc:title>
  <dc:creator>Susan</dc:creator>
  <cp:lastModifiedBy>Susan</cp:lastModifiedBy>
  <cp:revision>212</cp:revision>
  <dcterms:created xsi:type="dcterms:W3CDTF">2017-05-25T01:27:14Z</dcterms:created>
  <dcterms:modified xsi:type="dcterms:W3CDTF">2017-05-30T08:41:10Z</dcterms:modified>
</cp:coreProperties>
</file>