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35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71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53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74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02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71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60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81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36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72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69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C1C3F-E544-4F16-A9FB-0CBB471A51E8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07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38697" y="5364819"/>
            <a:ext cx="2514600" cy="1285763"/>
          </a:xfrm>
        </p:spPr>
        <p:txBody>
          <a:bodyPr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报告人：刘芳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老师：李双庆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校外指导老师：李戈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292762"/>
              </p:ext>
            </p:extLst>
          </p:nvPr>
        </p:nvGraphicFramePr>
        <p:xfrm>
          <a:off x="5220303" y="3755043"/>
          <a:ext cx="1392037" cy="1425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BMP 图像" r:id="rId3" imgW="2400635" imgH="2476190" progId="Paint.Picture">
                  <p:embed/>
                </p:oleObj>
              </mc:Choice>
              <mc:Fallback>
                <p:oleObj name="BMP 图像" r:id="rId3" imgW="2400635" imgH="2476190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303" y="3755043"/>
                        <a:ext cx="1392037" cy="14259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882715" y="2791168"/>
            <a:ext cx="64265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and Implementation of Automatic Program Generation Based on RNN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0" y="2234020"/>
            <a:ext cx="1335996" cy="1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0847695" y="2256598"/>
            <a:ext cx="1335996" cy="1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 txBox="1">
            <a:spLocks/>
          </p:cNvSpPr>
          <p:nvPr/>
        </p:nvSpPr>
        <p:spPr>
          <a:xfrm>
            <a:off x="1483056" y="1900899"/>
            <a:ext cx="9503391" cy="6662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的程序自动生成方法的设计与实现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11"/>
          <p:cNvSpPr>
            <a:spLocks noEditPoints="1"/>
          </p:cNvSpPr>
          <p:nvPr/>
        </p:nvSpPr>
        <p:spPr bwMode="auto">
          <a:xfrm>
            <a:off x="5439955" y="1131393"/>
            <a:ext cx="952734" cy="545478"/>
          </a:xfrm>
          <a:custGeom>
            <a:avLst/>
            <a:gdLst>
              <a:gd name="T0" fmla="*/ 2804 w 3043"/>
              <a:gd name="T1" fmla="*/ 712 h 1741"/>
              <a:gd name="T2" fmla="*/ 2804 w 3043"/>
              <a:gd name="T3" fmla="*/ 1190 h 1741"/>
              <a:gd name="T4" fmla="*/ 2903 w 3043"/>
              <a:gd name="T5" fmla="*/ 1291 h 1741"/>
              <a:gd name="T6" fmla="*/ 2696 w 3043"/>
              <a:gd name="T7" fmla="*/ 1509 h 1741"/>
              <a:gd name="T8" fmla="*/ 2485 w 3043"/>
              <a:gd name="T9" fmla="*/ 1297 h 1741"/>
              <a:gd name="T10" fmla="*/ 2629 w 3043"/>
              <a:gd name="T11" fmla="*/ 1165 h 1741"/>
              <a:gd name="T12" fmla="*/ 2629 w 3043"/>
              <a:gd name="T13" fmla="*/ 787 h 1741"/>
              <a:gd name="T14" fmla="*/ 1686 w 3043"/>
              <a:gd name="T15" fmla="*/ 1183 h 1741"/>
              <a:gd name="T16" fmla="*/ 1318 w 3043"/>
              <a:gd name="T17" fmla="*/ 1193 h 1741"/>
              <a:gd name="T18" fmla="*/ 226 w 3043"/>
              <a:gd name="T19" fmla="*/ 752 h 1741"/>
              <a:gd name="T20" fmla="*/ 229 w 3043"/>
              <a:gd name="T21" fmla="*/ 498 h 1741"/>
              <a:gd name="T22" fmla="*/ 1286 w 3043"/>
              <a:gd name="T23" fmla="*/ 98 h 1741"/>
              <a:gd name="T24" fmla="*/ 1666 w 3043"/>
              <a:gd name="T25" fmla="*/ 73 h 1741"/>
              <a:gd name="T26" fmla="*/ 2791 w 3043"/>
              <a:gd name="T27" fmla="*/ 520 h 1741"/>
              <a:gd name="T28" fmla="*/ 2804 w 3043"/>
              <a:gd name="T29" fmla="*/ 712 h 1741"/>
              <a:gd name="T30" fmla="*/ 2804 w 3043"/>
              <a:gd name="T31" fmla="*/ 712 h 1741"/>
              <a:gd name="T32" fmla="*/ 2804 w 3043"/>
              <a:gd name="T33" fmla="*/ 712 h 1741"/>
              <a:gd name="T34" fmla="*/ 1716 w 3043"/>
              <a:gd name="T35" fmla="*/ 1372 h 1741"/>
              <a:gd name="T36" fmla="*/ 2280 w 3043"/>
              <a:gd name="T37" fmla="*/ 1114 h 1741"/>
              <a:gd name="T38" fmla="*/ 2280 w 3043"/>
              <a:gd name="T39" fmla="*/ 1440 h 1741"/>
              <a:gd name="T40" fmla="*/ 1505 w 3043"/>
              <a:gd name="T41" fmla="*/ 1741 h 1741"/>
              <a:gd name="T42" fmla="*/ 685 w 3043"/>
              <a:gd name="T43" fmla="*/ 1440 h 1741"/>
              <a:gd name="T44" fmla="*/ 685 w 3043"/>
              <a:gd name="T45" fmla="*/ 1165 h 1741"/>
              <a:gd name="T46" fmla="*/ 1269 w 3043"/>
              <a:gd name="T47" fmla="*/ 1372 h 1741"/>
              <a:gd name="T48" fmla="*/ 1716 w 3043"/>
              <a:gd name="T49" fmla="*/ 1372 h 1741"/>
              <a:gd name="T50" fmla="*/ 1716 w 3043"/>
              <a:gd name="T51" fmla="*/ 1372 h 1741"/>
              <a:gd name="T52" fmla="*/ 1716 w 3043"/>
              <a:gd name="T53" fmla="*/ 1372 h 1741"/>
              <a:gd name="T54" fmla="*/ 1716 w 3043"/>
              <a:gd name="T55" fmla="*/ 1372 h 1741"/>
              <a:gd name="T56" fmla="*/ 1716 w 3043"/>
              <a:gd name="T57" fmla="*/ 1372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043" h="1741">
                <a:moveTo>
                  <a:pt x="2804" y="712"/>
                </a:moveTo>
                <a:cubicBezTo>
                  <a:pt x="2804" y="1190"/>
                  <a:pt x="2804" y="1190"/>
                  <a:pt x="2804" y="1190"/>
                </a:cubicBezTo>
                <a:cubicBezTo>
                  <a:pt x="2903" y="1291"/>
                  <a:pt x="2903" y="1291"/>
                  <a:pt x="2903" y="1291"/>
                </a:cubicBezTo>
                <a:cubicBezTo>
                  <a:pt x="2696" y="1509"/>
                  <a:pt x="2696" y="1509"/>
                  <a:pt x="2696" y="1509"/>
                </a:cubicBezTo>
                <a:cubicBezTo>
                  <a:pt x="2485" y="1297"/>
                  <a:pt x="2485" y="1297"/>
                  <a:pt x="2485" y="1297"/>
                </a:cubicBezTo>
                <a:cubicBezTo>
                  <a:pt x="2629" y="1165"/>
                  <a:pt x="2629" y="1165"/>
                  <a:pt x="2629" y="1165"/>
                </a:cubicBezTo>
                <a:cubicBezTo>
                  <a:pt x="2629" y="787"/>
                  <a:pt x="2629" y="787"/>
                  <a:pt x="2629" y="787"/>
                </a:cubicBezTo>
                <a:cubicBezTo>
                  <a:pt x="2018" y="1042"/>
                  <a:pt x="1822" y="1121"/>
                  <a:pt x="1686" y="1183"/>
                </a:cubicBezTo>
                <a:cubicBezTo>
                  <a:pt x="1551" y="1245"/>
                  <a:pt x="1453" y="1244"/>
                  <a:pt x="1318" y="1193"/>
                </a:cubicBezTo>
                <a:cubicBezTo>
                  <a:pt x="1184" y="1142"/>
                  <a:pt x="544" y="906"/>
                  <a:pt x="226" y="752"/>
                </a:cubicBezTo>
                <a:cubicBezTo>
                  <a:pt x="14" y="650"/>
                  <a:pt x="0" y="585"/>
                  <a:pt x="229" y="498"/>
                </a:cubicBezTo>
                <a:cubicBezTo>
                  <a:pt x="529" y="383"/>
                  <a:pt x="1024" y="199"/>
                  <a:pt x="1286" y="98"/>
                </a:cubicBezTo>
                <a:cubicBezTo>
                  <a:pt x="1441" y="35"/>
                  <a:pt x="1523" y="0"/>
                  <a:pt x="1666" y="73"/>
                </a:cubicBezTo>
                <a:cubicBezTo>
                  <a:pt x="1920" y="179"/>
                  <a:pt x="2502" y="399"/>
                  <a:pt x="2791" y="520"/>
                </a:cubicBezTo>
                <a:cubicBezTo>
                  <a:pt x="3043" y="631"/>
                  <a:pt x="2874" y="667"/>
                  <a:pt x="2804" y="712"/>
                </a:cubicBezTo>
                <a:cubicBezTo>
                  <a:pt x="2804" y="712"/>
                  <a:pt x="2804" y="712"/>
                  <a:pt x="2804" y="712"/>
                </a:cubicBezTo>
                <a:cubicBezTo>
                  <a:pt x="2804" y="712"/>
                  <a:pt x="2804" y="712"/>
                  <a:pt x="2804" y="712"/>
                </a:cubicBezTo>
                <a:close/>
                <a:moveTo>
                  <a:pt x="1716" y="1372"/>
                </a:moveTo>
                <a:cubicBezTo>
                  <a:pt x="1864" y="1311"/>
                  <a:pt x="2063" y="1209"/>
                  <a:pt x="2280" y="1114"/>
                </a:cubicBezTo>
                <a:cubicBezTo>
                  <a:pt x="2280" y="1440"/>
                  <a:pt x="2280" y="1440"/>
                  <a:pt x="2280" y="1440"/>
                </a:cubicBezTo>
                <a:cubicBezTo>
                  <a:pt x="2280" y="1440"/>
                  <a:pt x="1999" y="1741"/>
                  <a:pt x="1505" y="1741"/>
                </a:cubicBezTo>
                <a:cubicBezTo>
                  <a:pt x="973" y="1741"/>
                  <a:pt x="685" y="1440"/>
                  <a:pt x="685" y="1440"/>
                </a:cubicBezTo>
                <a:cubicBezTo>
                  <a:pt x="685" y="1165"/>
                  <a:pt x="685" y="1165"/>
                  <a:pt x="685" y="1165"/>
                </a:cubicBezTo>
                <a:cubicBezTo>
                  <a:pt x="853" y="1234"/>
                  <a:pt x="1041" y="1293"/>
                  <a:pt x="1269" y="1372"/>
                </a:cubicBezTo>
                <a:cubicBezTo>
                  <a:pt x="1410" y="1423"/>
                  <a:pt x="1588" y="1440"/>
                  <a:pt x="1716" y="1372"/>
                </a:cubicBezTo>
                <a:cubicBezTo>
                  <a:pt x="1716" y="1372"/>
                  <a:pt x="1716" y="1372"/>
                  <a:pt x="1716" y="1372"/>
                </a:cubicBezTo>
                <a:cubicBezTo>
                  <a:pt x="1716" y="1372"/>
                  <a:pt x="1716" y="1372"/>
                  <a:pt x="1716" y="1372"/>
                </a:cubicBezTo>
                <a:close/>
                <a:moveTo>
                  <a:pt x="1716" y="1372"/>
                </a:moveTo>
                <a:cubicBezTo>
                  <a:pt x="1716" y="1372"/>
                  <a:pt x="1716" y="1372"/>
                  <a:pt x="1716" y="1372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5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结果及分析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2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总结与未来展望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79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98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78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作品概述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模型设计与实现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实验结果及分析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总结与未来展望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332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作品概述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摘要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1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研究现状</a:t>
            </a:r>
            <a:endParaRPr lang="en-US" altLang="zh-CN" dirty="0" smtClean="0"/>
          </a:p>
          <a:p>
            <a:r>
              <a:rPr lang="zh-CN" altLang="en-US" dirty="0" smtClean="0"/>
              <a:t>课题目的及意义</a:t>
            </a:r>
            <a:endParaRPr lang="en-US" altLang="zh-CN" dirty="0" smtClean="0"/>
          </a:p>
          <a:p>
            <a:r>
              <a:rPr lang="zh-CN" altLang="en-US" dirty="0" smtClean="0"/>
              <a:t>研究内容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72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6979" y="1593612"/>
            <a:ext cx="10616821" cy="5011903"/>
          </a:xfrm>
        </p:spPr>
        <p:txBody>
          <a:bodyPr>
            <a:normAutofit lnSpcReduction="10000"/>
          </a:bodyPr>
          <a:lstStyle/>
          <a:p>
            <a:r>
              <a:rPr lang="zh-CN" altLang="zh-CN" dirty="0"/>
              <a:t>根据程序员当前输入程序生成下一个</a:t>
            </a:r>
            <a:r>
              <a:rPr lang="en-US" altLang="zh-CN" dirty="0"/>
              <a:t>token</a:t>
            </a:r>
            <a:r>
              <a:rPr lang="zh-CN" altLang="zh-CN" dirty="0"/>
              <a:t>可视为程序生成的第一步， 因此，如何准确地生成下一个</a:t>
            </a:r>
            <a:r>
              <a:rPr lang="en-US" altLang="zh-CN" dirty="0"/>
              <a:t> token </a:t>
            </a:r>
            <a:r>
              <a:rPr lang="zh-CN" altLang="zh-CN" dirty="0"/>
              <a:t>则为本课题的主要研究</a:t>
            </a:r>
            <a:r>
              <a:rPr lang="zh-CN" altLang="zh-CN" dirty="0" smtClean="0"/>
              <a:t>内容</a:t>
            </a:r>
            <a:endParaRPr lang="en-US" altLang="zh-CN" dirty="0" smtClean="0"/>
          </a:p>
          <a:p>
            <a:r>
              <a:rPr lang="zh-CN" altLang="zh-CN" dirty="0"/>
              <a:t>代码生成的主流方法是基于构建程序语言概率模型实现</a:t>
            </a:r>
            <a:r>
              <a:rPr lang="zh-CN" altLang="zh-CN" dirty="0" smtClean="0"/>
              <a:t>的。</a:t>
            </a:r>
            <a:r>
              <a:rPr lang="zh-CN" altLang="zh-CN" dirty="0"/>
              <a:t>目前，构建程序语言概率模型主要有以下几种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：</a:t>
            </a:r>
            <a:endParaRPr lang="en-US" altLang="zh-CN" baseline="30000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N-gram </a:t>
            </a:r>
            <a:r>
              <a:rPr lang="zh-CN" altLang="zh-CN" b="1" dirty="0" smtClean="0"/>
              <a:t>模型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	…</a:t>
            </a: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zh-CN" b="1" dirty="0"/>
              <a:t>词向量（</a:t>
            </a:r>
            <a:r>
              <a:rPr lang="en-US" altLang="zh-CN" b="1" dirty="0"/>
              <a:t>Word2vec</a:t>
            </a:r>
            <a:r>
              <a:rPr lang="zh-CN" altLang="zh-CN" b="1" dirty="0"/>
              <a:t>）神经网络</a:t>
            </a:r>
            <a:r>
              <a:rPr lang="zh-CN" altLang="zh-CN" b="1" dirty="0" smtClean="0"/>
              <a:t>语言模型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	…</a:t>
            </a: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zh-CN" b="1" dirty="0"/>
              <a:t>概率</a:t>
            </a:r>
            <a:r>
              <a:rPr lang="zh-CN" altLang="zh-CN" b="1" dirty="0" smtClean="0"/>
              <a:t>语法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	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17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课题目的及意义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程序生成本质上属于预测</a:t>
            </a:r>
            <a:r>
              <a:rPr lang="zh-CN" altLang="zh-CN" dirty="0" smtClean="0"/>
              <a:t>问题</a:t>
            </a:r>
            <a:r>
              <a:rPr lang="en-US" altLang="zh-CN" dirty="0" smtClean="0"/>
              <a:t>(</a:t>
            </a:r>
            <a:r>
              <a:rPr lang="zh-CN" altLang="zh-CN" dirty="0"/>
              <a:t>基于程序员当前输入</a:t>
            </a:r>
            <a:r>
              <a:rPr lang="en-US" altLang="zh-CN" dirty="0"/>
              <a:t>token</a:t>
            </a:r>
            <a:r>
              <a:rPr lang="zh-CN" altLang="zh-CN" dirty="0"/>
              <a:t>，预测下一个最可能出现的</a:t>
            </a:r>
            <a:r>
              <a:rPr lang="en-US" altLang="zh-CN" dirty="0"/>
              <a:t>token</a:t>
            </a:r>
            <a:r>
              <a:rPr lang="en-US" altLang="zh-CN" dirty="0" smtClean="0"/>
              <a:t>)</a:t>
            </a:r>
            <a:r>
              <a:rPr lang="zh-CN" altLang="zh-CN" dirty="0" smtClean="0"/>
              <a:t>，</a:t>
            </a:r>
            <a:r>
              <a:rPr lang="zh-CN" altLang="zh-CN" dirty="0"/>
              <a:t>深度学习中的循环神经网络专门用于处理序列预测问题。因此，本文尝试采用深度学习的方法，基于循环神经网络（</a:t>
            </a:r>
            <a:r>
              <a:rPr lang="en-US" altLang="zh-CN" dirty="0"/>
              <a:t>RNN</a:t>
            </a:r>
            <a:r>
              <a:rPr lang="zh-CN" altLang="zh-CN" dirty="0"/>
              <a:t>，</a:t>
            </a:r>
            <a:r>
              <a:rPr lang="en-US" altLang="zh-CN" dirty="0"/>
              <a:t>Recurrent Neural Networks</a:t>
            </a:r>
            <a:r>
              <a:rPr lang="zh-CN" altLang="zh-CN" dirty="0"/>
              <a:t>）来完成动态编程语言（本文对</a:t>
            </a:r>
            <a:r>
              <a:rPr lang="en-US" altLang="zh-CN" dirty="0"/>
              <a:t>python</a:t>
            </a:r>
            <a:r>
              <a:rPr lang="zh-CN" altLang="zh-CN" dirty="0"/>
              <a:t>语言进行程序生成的研究）的程序生成</a:t>
            </a:r>
            <a:r>
              <a:rPr lang="zh-CN" altLang="zh-CN" dirty="0" smtClean="0"/>
              <a:t>任务</a:t>
            </a:r>
            <a:endParaRPr lang="en-US" altLang="zh-CN" dirty="0" smtClean="0"/>
          </a:p>
          <a:p>
            <a:r>
              <a:rPr lang="zh-CN" altLang="zh-CN" dirty="0"/>
              <a:t>将大量代码作为训练集进行学习，模型可以学会程序语言的语义以及结构信息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36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41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循环神经网络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FNN</a:t>
            </a:r>
          </a:p>
          <a:p>
            <a:r>
              <a:rPr lang="en-US" altLang="zh-CN" dirty="0" smtClean="0"/>
              <a:t>RNN</a:t>
            </a:r>
          </a:p>
          <a:p>
            <a:r>
              <a:rPr lang="en-US" altLang="zh-CN" dirty="0" smtClean="0"/>
              <a:t>LSTM</a:t>
            </a:r>
          </a:p>
          <a:p>
            <a:r>
              <a:rPr lang="en-US" altLang="zh-CN" dirty="0" err="1" smtClean="0"/>
              <a:t>StackRNN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31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RNN</a:t>
            </a:r>
            <a:r>
              <a:rPr lang="zh-CN" altLang="en-US" dirty="0" smtClean="0"/>
              <a:t>的程序自动生成模型的设计与实现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保留程序结构</a:t>
            </a:r>
            <a:endParaRPr lang="en-US" altLang="zh-CN" dirty="0" smtClean="0"/>
          </a:p>
          <a:p>
            <a:r>
              <a:rPr lang="zh-CN" altLang="en-US" dirty="0" smtClean="0"/>
              <a:t>模型（</a:t>
            </a:r>
            <a:r>
              <a:rPr lang="en-US" altLang="zh-CN" dirty="0" smtClean="0"/>
              <a:t>1,2,3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模型训练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3531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251</Words>
  <Application>Microsoft Office PowerPoint</Application>
  <PresentationFormat>宽屏</PresentationFormat>
  <Paragraphs>40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Office 主题​​</vt:lpstr>
      <vt:lpstr>画笔图片</vt:lpstr>
      <vt:lpstr>报告人：刘芳 指导老师：李双庆 校外指导老师：李戈</vt:lpstr>
      <vt:lpstr>目录</vt:lpstr>
      <vt:lpstr>作品概述</vt:lpstr>
      <vt:lpstr>选题背景</vt:lpstr>
      <vt:lpstr>研究现状</vt:lpstr>
      <vt:lpstr>课题目的及意义</vt:lpstr>
      <vt:lpstr>研究内容</vt:lpstr>
      <vt:lpstr>循环神经网络</vt:lpstr>
      <vt:lpstr>基于RNN的程序自动生成模型的设计与实现</vt:lpstr>
      <vt:lpstr>实验结果及分析</vt:lpstr>
      <vt:lpstr>总结与未来展望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基于RNN的程序自动生成方法的设计与实现</dc:title>
  <dc:creator>Susan</dc:creator>
  <cp:lastModifiedBy>Susan</cp:lastModifiedBy>
  <cp:revision>20</cp:revision>
  <dcterms:created xsi:type="dcterms:W3CDTF">2017-05-25T01:27:14Z</dcterms:created>
  <dcterms:modified xsi:type="dcterms:W3CDTF">2017-05-25T07:47:04Z</dcterms:modified>
</cp:coreProperties>
</file>