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56" r:id="rId2"/>
    <p:sldId id="281" r:id="rId3"/>
    <p:sldId id="303" r:id="rId4"/>
    <p:sldId id="304" r:id="rId5"/>
    <p:sldId id="305" r:id="rId6"/>
    <p:sldId id="282" r:id="rId7"/>
    <p:sldId id="283" r:id="rId8"/>
    <p:sldId id="284" r:id="rId9"/>
    <p:sldId id="306" r:id="rId10"/>
    <p:sldId id="285" r:id="rId11"/>
    <p:sldId id="307" r:id="rId12"/>
    <p:sldId id="323" r:id="rId13"/>
    <p:sldId id="287" r:id="rId14"/>
    <p:sldId id="288" r:id="rId15"/>
    <p:sldId id="290" r:id="rId16"/>
    <p:sldId id="291" r:id="rId17"/>
    <p:sldId id="292" r:id="rId18"/>
    <p:sldId id="293" r:id="rId19"/>
    <p:sldId id="310" r:id="rId20"/>
    <p:sldId id="309" r:id="rId21"/>
    <p:sldId id="324" r:id="rId22"/>
    <p:sldId id="294" r:id="rId23"/>
    <p:sldId id="325" r:id="rId24"/>
    <p:sldId id="295" r:id="rId25"/>
    <p:sldId id="297" r:id="rId26"/>
    <p:sldId id="298" r:id="rId27"/>
    <p:sldId id="299" r:id="rId28"/>
    <p:sldId id="308" r:id="rId29"/>
    <p:sldId id="311" r:id="rId30"/>
    <p:sldId id="312" r:id="rId31"/>
    <p:sldId id="313" r:id="rId32"/>
    <p:sldId id="314" r:id="rId33"/>
    <p:sldId id="300" r:id="rId34"/>
    <p:sldId id="315" r:id="rId35"/>
    <p:sldId id="316" r:id="rId36"/>
    <p:sldId id="317" r:id="rId37"/>
    <p:sldId id="302" r:id="rId38"/>
    <p:sldId id="301" r:id="rId39"/>
    <p:sldId id="318" r:id="rId40"/>
    <p:sldId id="319" r:id="rId41"/>
    <p:sldId id="326" r:id="rId42"/>
    <p:sldId id="320" r:id="rId43"/>
    <p:sldId id="321" r:id="rId44"/>
    <p:sldId id="332" r:id="rId45"/>
    <p:sldId id="333" r:id="rId46"/>
    <p:sldId id="334" r:id="rId47"/>
    <p:sldId id="335" r:id="rId48"/>
    <p:sldId id="336" r:id="rId49"/>
    <p:sldId id="327" r:id="rId50"/>
    <p:sldId id="328" r:id="rId51"/>
    <p:sldId id="329" r:id="rId52"/>
    <p:sldId id="330" r:id="rId53"/>
    <p:sldId id="33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hai Song" initials="LS" lastIdx="11" clrIdx="0">
    <p:extLst/>
  </p:cmAuthor>
  <p:cmAuthor id="2" name="Shan Lu"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54"/>
    <p:restoredTop sz="85350" autoAdjust="0"/>
  </p:normalViewPr>
  <p:slideViewPr>
    <p:cSldViewPr>
      <p:cViewPr varScale="1">
        <p:scale>
          <a:sx n="91" d="100"/>
          <a:sy n="91" d="100"/>
        </p:scale>
        <p:origin x="60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0CF65-1048-407F-9C5B-A2E03C81150D}" type="datetimeFigureOut">
              <a:rPr lang="en-US" smtClean="0"/>
              <a:t>7/19/18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18B60-F060-41C4-B168-625CD4C16EE7}" type="slidenum">
              <a:rPr lang="en-US" smtClean="0"/>
              <a:t>‹#›</a:t>
            </a:fld>
            <a:endParaRPr lang="en-US"/>
          </a:p>
        </p:txBody>
      </p:sp>
    </p:spTree>
    <p:extLst>
      <p:ext uri="{BB962C8B-B14F-4D97-AF65-F5344CB8AC3E}">
        <p14:creationId xmlns:p14="http://schemas.microsoft.com/office/powerpoint/2010/main" val="18198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Hello everyone. </a:t>
            </a:r>
            <a:endParaRPr lang="en-US" b="0" dirty="0" smtClean="0">
              <a:effectLst/>
            </a:endParaRPr>
          </a:p>
          <a:p>
            <a:pPr rtl="0"/>
            <a:r>
              <a:rPr lang="en-US" sz="1200" b="0" i="0" u="none" strike="noStrike" kern="1200" dirty="0" smtClean="0">
                <a:solidFill>
                  <a:schemeClr val="tx1"/>
                </a:solidFill>
                <a:effectLst/>
                <a:latin typeface="+mn-lt"/>
                <a:ea typeface="+mn-ea"/>
                <a:cs typeface="+mn-cs"/>
              </a:rPr>
              <a:t>My name is Linhai Song. I am an assistant professor from Penn State University. </a:t>
            </a:r>
            <a:endParaRPr lang="en-US" b="0" dirty="0" smtClean="0">
              <a:effectLst/>
            </a:endParaRPr>
          </a:p>
          <a:p>
            <a:pPr rtl="0"/>
            <a:r>
              <a:rPr lang="en-US" sz="1200" b="0" i="0" u="none" strike="noStrike" kern="1200" dirty="0" smtClean="0">
                <a:solidFill>
                  <a:schemeClr val="tx1"/>
                </a:solidFill>
                <a:effectLst/>
                <a:latin typeface="+mn-lt"/>
                <a:ea typeface="+mn-ea"/>
                <a:cs typeface="+mn-cs"/>
              </a:rPr>
              <a:t>Today, I will present our ongoing project, fine-grained library customization.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This is joint work with Professor </a:t>
            </a:r>
            <a:r>
              <a:rPr lang="en-US" sz="1200" b="0" i="0" u="none" strike="noStrike" kern="1200" dirty="0" err="1" smtClean="0">
                <a:solidFill>
                  <a:schemeClr val="tx1"/>
                </a:solidFill>
                <a:effectLst/>
                <a:latin typeface="+mn-lt"/>
                <a:ea typeface="+mn-ea"/>
                <a:cs typeface="+mn-cs"/>
              </a:rPr>
              <a:t>Xinyu</a:t>
            </a:r>
            <a:r>
              <a:rPr lang="en-US" sz="1200" b="0" i="0" u="none" strike="noStrike" kern="1200" dirty="0" smtClean="0">
                <a:solidFill>
                  <a:schemeClr val="tx1"/>
                </a:solidFill>
                <a:effectLst/>
                <a:latin typeface="+mn-lt"/>
                <a:ea typeface="+mn-ea"/>
                <a:cs typeface="+mn-cs"/>
              </a:rPr>
              <a:t> Xing in our department. </a:t>
            </a:r>
            <a:endParaRPr lang="en-US" b="0" dirty="0" smtClean="0">
              <a:effectLst/>
            </a:endParaRPr>
          </a:p>
          <a:p>
            <a:r>
              <a:rPr lang="en-US" dirty="0" smtClean="0"/>
              <a:t/>
            </a:r>
            <a:br>
              <a:rPr lang="en-US" dirty="0" smtClean="0"/>
            </a:br>
            <a:r>
              <a:rPr lang="en-US" dirty="0" smtClean="0"/>
              <a:t/>
            </a:r>
            <a:br>
              <a:rPr lang="en-US" dirty="0" smtClean="0"/>
            </a:br>
            <a:endParaRPr lang="en-US" altLang="zh-CN" dirty="0" smtClean="0"/>
          </a:p>
        </p:txBody>
      </p:sp>
      <p:sp>
        <p:nvSpPr>
          <p:cNvPr id="105476" name="灯片编号占位符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86253B5-8D1E-40CC-BD64-A64F79E749C7}" type="slidenum">
              <a:rPr lang="zh-CN" altLang="en-US"/>
              <a:pPr fontAlgn="base">
                <a:spcBef>
                  <a:spcPct val="0"/>
                </a:spcBef>
                <a:spcAft>
                  <a:spcPct val="0"/>
                </a:spcAft>
                <a:defRPr/>
              </a:pPr>
              <a:t>1</a:t>
            </a:fld>
            <a:endParaRPr lang="zh-CN" altLang="en-US"/>
          </a:p>
        </p:txBody>
      </p:sp>
    </p:spTree>
    <p:extLst>
      <p:ext uri="{BB962C8B-B14F-4D97-AF65-F5344CB8AC3E}">
        <p14:creationId xmlns:p14="http://schemas.microsoft.com/office/powerpoint/2010/main" val="8613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r>
              <a:rPr lang="en-US" sz="1200" kern="1200" dirty="0" smtClean="0">
                <a:solidFill>
                  <a:schemeClr val="tx1"/>
                </a:solidFill>
                <a:effectLst/>
                <a:latin typeface="+mn-lt"/>
                <a:ea typeface="+mn-ea"/>
                <a:cs typeface="+mn-cs"/>
              </a:rPr>
              <a:t>Through manual inspection, we observe three </a:t>
            </a:r>
            <a:r>
              <a:rPr lang="en-US" sz="1200" kern="1200" dirty="0" err="1" smtClean="0">
                <a:solidFill>
                  <a:schemeClr val="tx1"/>
                </a:solidFill>
                <a:effectLst/>
                <a:latin typeface="+mn-lt"/>
                <a:ea typeface="+mn-ea"/>
                <a:cs typeface="+mn-cs"/>
              </a:rPr>
              <a:t>debloating</a:t>
            </a:r>
            <a:r>
              <a:rPr lang="en-US" sz="1200" kern="1200" dirty="0" smtClean="0">
                <a:solidFill>
                  <a:schemeClr val="tx1"/>
                </a:solidFill>
                <a:effectLst/>
                <a:latin typeface="+mn-lt"/>
                <a:ea typeface="+mn-ea"/>
                <a:cs typeface="+mn-cs"/>
              </a:rPr>
              <a:t> opportunities.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there could be inconsistency between decoders and handlers. </a:t>
            </a:r>
          </a:p>
          <a:p>
            <a:r>
              <a:rPr lang="en-US" sz="1200" kern="1200" dirty="0" smtClean="0">
                <a:solidFill>
                  <a:schemeClr val="tx1"/>
                </a:solidFill>
                <a:effectLst/>
                <a:latin typeface="+mn-lt"/>
                <a:ea typeface="+mn-ea"/>
                <a:cs typeface="+mn-cs"/>
              </a:rPr>
              <a:t>For example, decoders could decode more types of packets compared with handlers. We could eliminate extra decoders.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Second, after loading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files, some handlers are disabled. We can also eliminate corresponding decoders.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Third, sometimes, we have some knowledge about the incoming parties. For example, if we know that only type-1 packets are sent from the other side, we can cut decoders and handlers than process other types of packets. </a:t>
            </a:r>
          </a:p>
          <a:p>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55161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This is the outline of my talk. I have finished presenting the introduction.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Next, I will go through the three observations one by one, and use examples to help you better understand each observation. </a:t>
            </a:r>
            <a:endParaRPr lang="en-US" b="0" dirty="0" smtClean="0">
              <a:effectLst/>
            </a:endParaRP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899499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Our first observation is that there could be inconsistency between decoder and handler. </a:t>
            </a:r>
          </a:p>
          <a:p>
            <a:r>
              <a:rPr lang="en-US" sz="1200" kern="1200" dirty="0" smtClean="0">
                <a:solidFill>
                  <a:schemeClr val="tx1"/>
                </a:solidFill>
                <a:effectLst/>
                <a:latin typeface="+mn-lt"/>
                <a:ea typeface="+mn-ea"/>
                <a:cs typeface="+mn-cs"/>
              </a:rPr>
              <a:t>I will use </a:t>
            </a:r>
            <a:r>
              <a:rPr lang="en-US" sz="1200" kern="1200" dirty="0" err="1" smtClean="0">
                <a:solidFill>
                  <a:schemeClr val="tx1"/>
                </a:solidFill>
                <a:effectLst/>
                <a:latin typeface="+mn-lt"/>
                <a:ea typeface="+mn-ea"/>
                <a:cs typeface="+mn-cs"/>
              </a:rPr>
              <a:t>midilib</a:t>
            </a:r>
            <a:r>
              <a:rPr lang="en-US" sz="1200" kern="1200" dirty="0" smtClean="0">
                <a:solidFill>
                  <a:schemeClr val="tx1"/>
                </a:solidFill>
                <a:effectLst/>
                <a:latin typeface="+mn-lt"/>
                <a:ea typeface="+mn-ea"/>
                <a:cs typeface="+mn-cs"/>
              </a:rPr>
              <a:t> as the motivating example.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03850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Midi is a communication protocol for electronic music. </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Midilib</a:t>
            </a:r>
            <a:r>
              <a:rPr lang="en-US" sz="1200" b="0" i="0" u="none" strike="noStrike" kern="1200" dirty="0" smtClean="0">
                <a:solidFill>
                  <a:schemeClr val="tx1"/>
                </a:solidFill>
                <a:effectLst/>
                <a:latin typeface="+mn-lt"/>
                <a:ea typeface="+mn-ea"/>
                <a:cs typeface="+mn-cs"/>
              </a:rPr>
              <a:t> is a pure C library to handle MIDI protocol. </a:t>
            </a:r>
            <a:endParaRPr lang="en-US" b="0" dirty="0" smtClean="0">
              <a:effectLst/>
            </a:endParaRPr>
          </a:p>
          <a:p>
            <a:pPr rtl="0"/>
            <a:r>
              <a:rPr lang="en-US" sz="1200" b="0" i="0" u="none" strike="noStrike" kern="1200" dirty="0" smtClean="0">
                <a:solidFill>
                  <a:schemeClr val="tx1"/>
                </a:solidFill>
                <a:effectLst/>
                <a:latin typeface="+mn-lt"/>
                <a:ea typeface="+mn-ea"/>
                <a:cs typeface="+mn-cs"/>
              </a:rPr>
              <a:t>It contains an implementation of I/O libraries for MIDI files. </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Midilib</a:t>
            </a:r>
            <a:r>
              <a:rPr lang="en-US" sz="1200" b="0" i="0" u="none" strike="noStrike" kern="1200" dirty="0" smtClean="0">
                <a:solidFill>
                  <a:schemeClr val="tx1"/>
                </a:solidFill>
                <a:effectLst/>
                <a:latin typeface="+mn-lt"/>
                <a:ea typeface="+mn-ea"/>
                <a:cs typeface="+mn-cs"/>
              </a:rPr>
              <a:t> also provides 5 executable applications built on I/O libraries. </a:t>
            </a:r>
            <a:endParaRPr lang="en-US" b="0" dirty="0" smtClean="0">
              <a:effectLst/>
            </a:endParaRPr>
          </a:p>
          <a:p>
            <a:pPr rtl="0"/>
            <a:r>
              <a:rPr lang="en-US" sz="1200" b="0" i="0" u="none" strike="noStrike" kern="1200" dirty="0" smtClean="0">
                <a:solidFill>
                  <a:schemeClr val="tx1"/>
                </a:solidFill>
                <a:effectLst/>
                <a:latin typeface="+mn-lt"/>
                <a:ea typeface="+mn-ea"/>
                <a:cs typeface="+mn-cs"/>
              </a:rPr>
              <a:t>The one we use as the motivating example is m2rtttl, </a:t>
            </a:r>
            <a:endParaRPr lang="en-US" b="0" dirty="0" smtClean="0">
              <a:effectLst/>
            </a:endParaRPr>
          </a:p>
          <a:p>
            <a:pPr rtl="0"/>
            <a:r>
              <a:rPr lang="en-US" sz="1200" b="0" i="0" u="none" strike="noStrike" kern="1200" dirty="0" smtClean="0">
                <a:solidFill>
                  <a:schemeClr val="tx1"/>
                </a:solidFill>
                <a:effectLst/>
                <a:latin typeface="+mn-lt"/>
                <a:ea typeface="+mn-ea"/>
                <a:cs typeface="+mn-cs"/>
              </a:rPr>
              <a:t>which can change an input MIDI file into a string in </a:t>
            </a:r>
            <a:r>
              <a:rPr lang="en-US" sz="1200" b="0" i="0" u="none" strike="noStrike" kern="1200" dirty="0" err="1" smtClean="0">
                <a:solidFill>
                  <a:schemeClr val="tx1"/>
                </a:solidFill>
                <a:effectLst/>
                <a:latin typeface="+mn-lt"/>
                <a:ea typeface="+mn-ea"/>
                <a:cs typeface="+mn-cs"/>
              </a:rPr>
              <a:t>rtttl</a:t>
            </a:r>
            <a:r>
              <a:rPr lang="en-US" sz="1200" b="0" i="0" u="none" strike="noStrike" kern="1200" dirty="0" smtClean="0">
                <a:solidFill>
                  <a:schemeClr val="tx1"/>
                </a:solidFill>
                <a:effectLst/>
                <a:latin typeface="+mn-lt"/>
                <a:ea typeface="+mn-ea"/>
                <a:cs typeface="+mn-cs"/>
              </a:rPr>
              <a:t> format.   </a:t>
            </a:r>
            <a:endParaRPr lang="en-US" b="0" dirty="0" smtClean="0">
              <a:effectLst/>
            </a:endParaRPr>
          </a:p>
          <a:p>
            <a:pPr rtl="0"/>
            <a:r>
              <a:rPr lang="en-US" sz="1200" b="0" i="0" u="none" strike="noStrike" kern="1200" dirty="0" smtClean="0">
                <a:solidFill>
                  <a:schemeClr val="tx1"/>
                </a:solidFill>
                <a:effectLst/>
                <a:latin typeface="+mn-lt"/>
                <a:ea typeface="+mn-ea"/>
                <a:cs typeface="+mn-cs"/>
              </a:rPr>
              <a:t>We use m2rtttl as an example to demonstrate the inconsistency between decoder and handler. </a:t>
            </a:r>
            <a:endParaRPr lang="en-US" b="0" dirty="0" smtClean="0">
              <a:effectLst/>
            </a:endParaRPr>
          </a:p>
          <a:p>
            <a:pPr rtl="0"/>
            <a:r>
              <a:rPr lang="en-US" b="0" dirty="0" smtClean="0">
                <a:effectLst/>
              </a:rPr>
              <a:t/>
            </a:r>
            <a:br>
              <a:rPr lang="en-US" b="0" dirty="0" smtClean="0">
                <a:effectLst/>
              </a:rPr>
            </a:br>
            <a:r>
              <a:rPr lang="en-US" sz="1200" b="0" i="0" u="none" strike="noStrike" kern="1200" dirty="0" err="1" smtClean="0">
                <a:solidFill>
                  <a:schemeClr val="tx1"/>
                </a:solidFill>
                <a:effectLst/>
                <a:latin typeface="+mn-lt"/>
                <a:ea typeface="+mn-ea"/>
                <a:cs typeface="+mn-cs"/>
              </a:rPr>
              <a:t>Midilib</a:t>
            </a:r>
            <a:r>
              <a:rPr lang="en-US" sz="1200" b="0" i="0" u="none" strike="noStrike" kern="1200" dirty="0" smtClean="0">
                <a:solidFill>
                  <a:schemeClr val="tx1"/>
                </a:solidFill>
                <a:effectLst/>
                <a:latin typeface="+mn-lt"/>
                <a:ea typeface="+mn-ea"/>
                <a:cs typeface="+mn-cs"/>
              </a:rPr>
              <a:t> take midi files as input. </a:t>
            </a:r>
            <a:endParaRPr lang="en-US" b="0" dirty="0" smtClean="0">
              <a:effectLst/>
            </a:endParaRPr>
          </a:p>
          <a:p>
            <a:pPr rtl="0"/>
            <a:r>
              <a:rPr lang="en-US" sz="1200" b="0" i="0" u="none" strike="noStrike" kern="1200" dirty="0" smtClean="0">
                <a:solidFill>
                  <a:schemeClr val="tx1"/>
                </a:solidFill>
                <a:effectLst/>
                <a:latin typeface="+mn-lt"/>
                <a:ea typeface="+mn-ea"/>
                <a:cs typeface="+mn-cs"/>
              </a:rPr>
              <a:t>For this particular example, system call is </a:t>
            </a:r>
            <a:r>
              <a:rPr lang="en-US" sz="1200" b="0" i="0" u="none" strike="noStrike" kern="1200" dirty="0" err="1" smtClean="0">
                <a:solidFill>
                  <a:schemeClr val="tx1"/>
                </a:solidFill>
                <a:effectLst/>
                <a:latin typeface="+mn-lt"/>
                <a:ea typeface="+mn-ea"/>
                <a:cs typeface="+mn-cs"/>
              </a:rPr>
              <a:t>fread</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The decoder is implemented in the midi library file.</a:t>
            </a:r>
            <a:endParaRPr lang="en-US" b="0" dirty="0" smtClean="0">
              <a:effectLst/>
            </a:endParaRPr>
          </a:p>
          <a:p>
            <a:pPr rtl="0"/>
            <a:r>
              <a:rPr lang="en-US" sz="1200" b="0" i="0" u="none" strike="noStrike" kern="1200" dirty="0" smtClean="0">
                <a:solidFill>
                  <a:schemeClr val="tx1"/>
                </a:solidFill>
                <a:effectLst/>
                <a:latin typeface="+mn-lt"/>
                <a:ea typeface="+mn-ea"/>
                <a:cs typeface="+mn-cs"/>
              </a:rPr>
              <a:t>From the handler’s point of view, the decoder is a library function.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All compiled object files are linked together to get the executable. </a:t>
            </a:r>
            <a:endParaRPr lang="en-US" b="0" dirty="0" smtClean="0">
              <a:effectLst/>
            </a:endParaRPr>
          </a:p>
          <a:p>
            <a:endParaRPr lang="en-US" altLang="zh-CN" dirty="0" smtClean="0"/>
          </a:p>
        </p:txBody>
      </p:sp>
    </p:spTree>
    <p:extLst>
      <p:ext uri="{BB962C8B-B14F-4D97-AF65-F5344CB8AC3E}">
        <p14:creationId xmlns:p14="http://schemas.microsoft.com/office/powerpoint/2010/main" val="1017318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The major functionality of m2rtttl is implemented using </a:t>
            </a:r>
            <a:endParaRPr lang="en-US" b="0" dirty="0" smtClean="0">
              <a:effectLst/>
            </a:endParaRPr>
          </a:p>
          <a:p>
            <a:pPr rtl="0"/>
            <a:r>
              <a:rPr lang="en-US" sz="1200" b="0" i="0" u="none" strike="noStrike" kern="1200" dirty="0" smtClean="0">
                <a:solidFill>
                  <a:schemeClr val="tx1"/>
                </a:solidFill>
                <a:effectLst/>
                <a:latin typeface="+mn-lt"/>
                <a:ea typeface="+mn-ea"/>
                <a:cs typeface="+mn-cs"/>
              </a:rPr>
              <a:t>a while loop shown in this figure. </a:t>
            </a:r>
            <a:endParaRPr lang="en-US" b="0" dirty="0" smtClean="0">
              <a:effectLst/>
            </a:endParaRPr>
          </a:p>
          <a:p>
            <a:pPr rtl="0"/>
            <a:r>
              <a:rPr lang="en-US" sz="1200" b="0" i="0" u="none" strike="noStrike" kern="1200" dirty="0" smtClean="0">
                <a:solidFill>
                  <a:schemeClr val="tx1"/>
                </a:solidFill>
                <a:effectLst/>
                <a:latin typeface="+mn-lt"/>
                <a:ea typeface="+mn-ea"/>
                <a:cs typeface="+mn-cs"/>
              </a:rPr>
              <a:t>In each iteration, the while loop reads a midi packet from an input file using the decoder function </a:t>
            </a:r>
            <a:r>
              <a:rPr lang="en-US" sz="1200" b="0" i="0" u="none" strike="noStrike" kern="1200" dirty="0" err="1" smtClean="0">
                <a:solidFill>
                  <a:schemeClr val="tx1"/>
                </a:solidFill>
                <a:effectLst/>
                <a:latin typeface="+mn-lt"/>
                <a:ea typeface="+mn-ea"/>
                <a:cs typeface="+mn-cs"/>
              </a:rPr>
              <a:t>midiReadNextMessage</a:t>
            </a:r>
            <a:r>
              <a:rPr lang="en-US" sz="1200" b="0" i="0" u="none" strike="noStrike" kern="1200" dirty="0" smtClean="0">
                <a:solidFill>
                  <a:schemeClr val="tx1"/>
                </a:solidFill>
                <a:effectLst/>
                <a:latin typeface="+mn-lt"/>
                <a:ea typeface="+mn-ea"/>
                <a:cs typeface="+mn-cs"/>
              </a:rPr>
              <a:t> and changes the packet into a string in RTTTL format.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 decoder function </a:t>
            </a:r>
            <a:r>
              <a:rPr lang="en-US" sz="1200" b="0" i="0" u="none" strike="noStrike" kern="1200" dirty="0" err="1" smtClean="0">
                <a:solidFill>
                  <a:schemeClr val="tx1"/>
                </a:solidFill>
                <a:effectLst/>
                <a:latin typeface="+mn-lt"/>
                <a:ea typeface="+mn-ea"/>
                <a:cs typeface="+mn-cs"/>
              </a:rPr>
              <a:t>midiReadNextMessage</a:t>
            </a:r>
            <a:r>
              <a:rPr lang="en-US" sz="1200" b="0" i="0" u="none" strike="noStrike" kern="1200" dirty="0" smtClean="0">
                <a:solidFill>
                  <a:schemeClr val="tx1"/>
                </a:solidFill>
                <a:effectLst/>
                <a:latin typeface="+mn-lt"/>
                <a:ea typeface="+mn-ea"/>
                <a:cs typeface="+mn-cs"/>
              </a:rPr>
              <a:t> parses an input file and returns midi packets through argument msg.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We can see that the decoder define packet fields, while the handler uses packet fields. </a:t>
            </a:r>
            <a:endParaRPr lang="en-US" b="0" dirty="0" smtClean="0">
              <a:effectLst/>
            </a:endParaRPr>
          </a:p>
          <a:p>
            <a:pPr rtl="0"/>
            <a:r>
              <a:rPr lang="en-US" sz="1200" b="0" i="0" u="none" strike="noStrike" kern="1200" dirty="0" smtClean="0">
                <a:solidFill>
                  <a:schemeClr val="tx1"/>
                </a:solidFill>
                <a:effectLst/>
                <a:latin typeface="+mn-lt"/>
                <a:ea typeface="+mn-ea"/>
                <a:cs typeface="+mn-cs"/>
              </a:rPr>
              <a:t>The first question we ask is whether all defined values are used by the handler.</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Based on the software implementation, we observe that </a:t>
            </a:r>
            <a:r>
              <a:rPr lang="en-US" sz="1200" b="0" i="0" u="none" strike="noStrike" kern="1200" dirty="0" err="1" smtClean="0">
                <a:solidFill>
                  <a:schemeClr val="tx1"/>
                </a:solidFill>
                <a:effectLst/>
                <a:latin typeface="+mn-lt"/>
                <a:ea typeface="+mn-ea"/>
                <a:cs typeface="+mn-cs"/>
              </a:rPr>
              <a:t>midiReadNextMessage</a:t>
            </a:r>
            <a:r>
              <a:rPr lang="en-US" sz="1200" b="0" i="0" u="none" strike="noStrike" kern="1200" dirty="0" smtClean="0">
                <a:solidFill>
                  <a:schemeClr val="tx1"/>
                </a:solidFill>
                <a:effectLst/>
                <a:latin typeface="+mn-lt"/>
                <a:ea typeface="+mn-ea"/>
                <a:cs typeface="+mn-cs"/>
              </a:rPr>
              <a:t> defines 44 primitive fields.</a:t>
            </a:r>
            <a:endParaRPr lang="en-US" b="0" dirty="0" smtClean="0">
              <a:effectLst/>
            </a:endParaRPr>
          </a:p>
          <a:p>
            <a:pPr rtl="0"/>
            <a:r>
              <a:rPr lang="en-US" sz="1200" b="0" i="0" u="none" strike="noStrike" kern="1200" dirty="0" smtClean="0">
                <a:solidFill>
                  <a:schemeClr val="tx1"/>
                </a:solidFill>
                <a:effectLst/>
                <a:latin typeface="+mn-lt"/>
                <a:ea typeface="+mn-ea"/>
                <a:cs typeface="+mn-cs"/>
              </a:rPr>
              <a:t>The while loop only accesses 9 fields. </a:t>
            </a:r>
            <a:endParaRPr lang="en-US" b="0" dirty="0" smtClean="0">
              <a:effectLst/>
            </a:endParaRPr>
          </a:p>
          <a:p>
            <a:pPr rtl="0"/>
            <a:r>
              <a:rPr lang="en-US" sz="1200" b="0" i="0" u="none" strike="noStrike" kern="1200" dirty="0" smtClean="0">
                <a:solidFill>
                  <a:schemeClr val="tx1"/>
                </a:solidFill>
                <a:effectLst/>
                <a:latin typeface="+mn-lt"/>
                <a:ea typeface="+mn-ea"/>
                <a:cs typeface="+mn-cs"/>
              </a:rPr>
              <a:t>Intuition suggests, if there is no access to a field in the handler, </a:t>
            </a:r>
            <a:endParaRPr lang="en-US" b="0" dirty="0" smtClean="0">
              <a:effectLst/>
            </a:endParaRPr>
          </a:p>
          <a:p>
            <a:pPr rtl="0"/>
            <a:r>
              <a:rPr lang="en-US" sz="1200" b="0" i="0" u="none" strike="noStrike" kern="1200" dirty="0" smtClean="0">
                <a:solidFill>
                  <a:schemeClr val="tx1"/>
                </a:solidFill>
                <a:effectLst/>
                <a:latin typeface="+mn-lt"/>
                <a:ea typeface="+mn-ea"/>
                <a:cs typeface="+mn-cs"/>
              </a:rPr>
              <a:t>the statements in the decoder tied to that field might represent a set of </a:t>
            </a:r>
            <a:r>
              <a:rPr lang="en-US" sz="1200" b="0" i="0" u="none" strike="noStrike" kern="1200" dirty="0" err="1" smtClean="0">
                <a:solidFill>
                  <a:schemeClr val="tx1"/>
                </a:solidFill>
                <a:effectLst/>
                <a:latin typeface="+mn-lt"/>
                <a:ea typeface="+mn-ea"/>
                <a:cs typeface="+mn-cs"/>
              </a:rPr>
              <a:t>cuttable</a:t>
            </a:r>
            <a:r>
              <a:rPr lang="en-US" sz="1200" b="0" i="0" u="none" strike="noStrike" kern="1200" dirty="0" smtClean="0">
                <a:solidFill>
                  <a:schemeClr val="tx1"/>
                </a:solidFill>
                <a:effectLst/>
                <a:latin typeface="+mn-lt"/>
                <a:ea typeface="+mn-ea"/>
                <a:cs typeface="+mn-cs"/>
              </a:rPr>
              <a:t> instructions.</a:t>
            </a:r>
            <a:endParaRPr lang="en-US" b="0" dirty="0" smtClean="0">
              <a:effectLst/>
            </a:endParaRPr>
          </a:p>
          <a:p>
            <a:r>
              <a:rPr lang="en-US" dirty="0" smtClean="0"/>
              <a:t/>
            </a:r>
            <a:br>
              <a:rPr lang="en-US" dirty="0" smtClean="0"/>
            </a:br>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717750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In addition to packet fields, we also count how many packet types can be processed by the handler and how many packet types can be generated by the decoder.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observe that the decoder assembles 9 different types of midi packets, but the handler only processes 3 types and simply ignores other types.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Intuition suggests that we might be able to leverage those unused packet types as another indicator to identify those </a:t>
            </a:r>
            <a:r>
              <a:rPr lang="en-US" sz="1200" kern="1200" dirty="0" err="1" smtClean="0">
                <a:solidFill>
                  <a:schemeClr val="tx1"/>
                </a:solidFill>
                <a:effectLst/>
                <a:latin typeface="+mn-lt"/>
                <a:ea typeface="+mn-ea"/>
                <a:cs typeface="+mn-cs"/>
              </a:rPr>
              <a:t>cuttable</a:t>
            </a:r>
            <a:r>
              <a:rPr lang="en-US" sz="1200" kern="1200" dirty="0" smtClean="0">
                <a:solidFill>
                  <a:schemeClr val="tx1"/>
                </a:solidFill>
                <a:effectLst/>
                <a:latin typeface="+mn-lt"/>
                <a:ea typeface="+mn-ea"/>
                <a:cs typeface="+mn-cs"/>
              </a:rPr>
              <a:t> instructions in the decoder. </a:t>
            </a:r>
          </a:p>
          <a:p>
            <a:r>
              <a:rPr lang="en-US" sz="1200" kern="1200" dirty="0" smtClean="0">
                <a:solidFill>
                  <a:schemeClr val="tx1"/>
                </a:solidFill>
                <a:effectLst/>
                <a:latin typeface="+mn-lt"/>
                <a:ea typeface="+mn-ea"/>
                <a:cs typeface="+mn-cs"/>
              </a:rPr>
              <a:t>This is because the handler does not impose any computation on the other 6 types of packets, </a:t>
            </a:r>
          </a:p>
          <a:p>
            <a:r>
              <a:rPr lang="en-US" sz="1200" kern="1200" dirty="0" smtClean="0">
                <a:solidFill>
                  <a:schemeClr val="tx1"/>
                </a:solidFill>
                <a:effectLst/>
                <a:latin typeface="+mn-lt"/>
                <a:ea typeface="+mn-ea"/>
                <a:cs typeface="+mn-cs"/>
              </a:rPr>
              <a:t>and when computation related to those types of packets present in the decoder, </a:t>
            </a:r>
          </a:p>
          <a:p>
            <a:r>
              <a:rPr lang="en-US" sz="1200" kern="1200" dirty="0" smtClean="0">
                <a:solidFill>
                  <a:schemeClr val="tx1"/>
                </a:solidFill>
                <a:effectLst/>
                <a:latin typeface="+mn-lt"/>
                <a:ea typeface="+mn-ea"/>
                <a:cs typeface="+mn-cs"/>
              </a:rPr>
              <a:t>they represent the irrelevant operations.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686566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In order to eliminate dead field assignments, </a:t>
            </a:r>
          </a:p>
          <a:p>
            <a:r>
              <a:rPr lang="en-US" sz="1200" kern="1200" dirty="0" smtClean="0">
                <a:solidFill>
                  <a:schemeClr val="tx1"/>
                </a:solidFill>
                <a:effectLst/>
                <a:latin typeface="+mn-lt"/>
                <a:ea typeface="+mn-ea"/>
                <a:cs typeface="+mn-cs"/>
              </a:rPr>
              <a:t>We first leverage the </a:t>
            </a:r>
            <a:r>
              <a:rPr lang="en-US" sz="1200" kern="1200" dirty="0" err="1" smtClean="0">
                <a:solidFill>
                  <a:schemeClr val="tx1"/>
                </a:solidFill>
                <a:effectLst/>
                <a:latin typeface="+mn-lt"/>
                <a:ea typeface="+mn-ea"/>
                <a:cs typeface="+mn-cs"/>
              </a:rPr>
              <a:t>struct</a:t>
            </a:r>
            <a:r>
              <a:rPr lang="en-US" sz="1200" kern="1200" dirty="0" smtClean="0">
                <a:solidFill>
                  <a:schemeClr val="tx1"/>
                </a:solidFill>
                <a:effectLst/>
                <a:latin typeface="+mn-lt"/>
                <a:ea typeface="+mn-ea"/>
                <a:cs typeface="+mn-cs"/>
              </a:rPr>
              <a:t> layout information </a:t>
            </a:r>
          </a:p>
          <a:p>
            <a:r>
              <a:rPr lang="en-US" sz="1200" kern="1200" dirty="0" smtClean="0">
                <a:solidFill>
                  <a:schemeClr val="tx1"/>
                </a:solidFill>
                <a:effectLst/>
                <a:latin typeface="+mn-lt"/>
                <a:ea typeface="+mn-ea"/>
                <a:cs typeface="+mn-cs"/>
              </a:rPr>
              <a:t>to compute the field offset for each </a:t>
            </a:r>
            <a:r>
              <a:rPr lang="en-US" sz="1200" kern="1200" dirty="0" err="1" smtClean="0">
                <a:solidFill>
                  <a:schemeClr val="tx1"/>
                </a:solidFill>
                <a:effectLst/>
                <a:latin typeface="+mn-lt"/>
                <a:ea typeface="+mn-ea"/>
                <a:cs typeface="+mn-cs"/>
              </a:rPr>
              <a:t>struct</a:t>
            </a:r>
            <a:r>
              <a:rPr lang="en-US" sz="1200" kern="1200" dirty="0" smtClean="0">
                <a:solidFill>
                  <a:schemeClr val="tx1"/>
                </a:solidFill>
                <a:effectLst/>
                <a:latin typeface="+mn-lt"/>
                <a:ea typeface="+mn-ea"/>
                <a:cs typeface="+mn-cs"/>
              </a:rPr>
              <a:t> field read or write access. </a:t>
            </a:r>
          </a:p>
          <a:p>
            <a:r>
              <a:rPr lang="en-US" sz="1200" kern="1200" dirty="0" smtClean="0">
                <a:solidFill>
                  <a:schemeClr val="tx1"/>
                </a:solidFill>
                <a:effectLst/>
                <a:latin typeface="+mn-lt"/>
                <a:ea typeface="+mn-ea"/>
                <a:cs typeface="+mn-cs"/>
              </a:rPr>
              <a:t>We then figure out fields that only have write access and identify all their assignments.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Since the assignment instructions represent the sites of assigning a value to a field, </a:t>
            </a:r>
          </a:p>
          <a:p>
            <a:r>
              <a:rPr lang="en-US" sz="1200" kern="1200" dirty="0" smtClean="0">
                <a:solidFill>
                  <a:schemeClr val="tx1"/>
                </a:solidFill>
                <a:effectLst/>
                <a:latin typeface="+mn-lt"/>
                <a:ea typeface="+mn-ea"/>
                <a:cs typeface="+mn-cs"/>
              </a:rPr>
              <a:t>and operations related to such sites also contain those instructions computing the assigned value and the field address. </a:t>
            </a:r>
          </a:p>
          <a:p>
            <a:r>
              <a:rPr lang="en-US" sz="1200" kern="1200" dirty="0" smtClean="0">
                <a:solidFill>
                  <a:schemeClr val="tx1"/>
                </a:solidFill>
                <a:effectLst/>
                <a:latin typeface="+mn-lt"/>
                <a:ea typeface="+mn-ea"/>
                <a:cs typeface="+mn-cs"/>
              </a:rPr>
              <a:t>In the third step, we perform a simple data dependence analysis to further identify instructions relevant to the field assignment. </a:t>
            </a:r>
          </a:p>
          <a:p>
            <a:r>
              <a:rPr lang="en-US" sz="1200" kern="1200" dirty="0" smtClean="0">
                <a:solidFill>
                  <a:schemeClr val="tx1"/>
                </a:solidFill>
                <a:effectLst/>
                <a:latin typeface="+mn-lt"/>
                <a:ea typeface="+mn-ea"/>
                <a:cs typeface="+mn-cs"/>
              </a:rPr>
              <a:t>In the last step, we trim all identified instructions.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922629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eliminate unused packet types, </a:t>
            </a:r>
          </a:p>
          <a:p>
            <a:r>
              <a:rPr lang="en-US" sz="1200" kern="1200" dirty="0" smtClean="0">
                <a:solidFill>
                  <a:schemeClr val="tx1"/>
                </a:solidFill>
                <a:effectLst/>
                <a:latin typeface="+mn-lt"/>
                <a:ea typeface="+mn-ea"/>
                <a:cs typeface="+mn-cs"/>
              </a:rPr>
              <a:t>we first analyze handler to look for control dependence between different </a:t>
            </a:r>
            <a:r>
              <a:rPr lang="en-US" sz="1200" kern="1200" dirty="0" err="1" smtClean="0">
                <a:solidFill>
                  <a:schemeClr val="tx1"/>
                </a:solidFill>
                <a:effectLst/>
                <a:latin typeface="+mn-lt"/>
                <a:ea typeface="+mn-ea"/>
                <a:cs typeface="+mn-cs"/>
              </a:rPr>
              <a:t>struct</a:t>
            </a:r>
            <a:r>
              <a:rPr lang="en-US" sz="1200" kern="1200" dirty="0" smtClean="0">
                <a:solidFill>
                  <a:schemeClr val="tx1"/>
                </a:solidFill>
                <a:effectLst/>
                <a:latin typeface="+mn-lt"/>
                <a:ea typeface="+mn-ea"/>
                <a:cs typeface="+mn-cs"/>
              </a:rPr>
              <a:t> fields.</a:t>
            </a:r>
          </a:p>
          <a:p>
            <a:r>
              <a:rPr lang="en-US" sz="1200" kern="1200" dirty="0" smtClean="0">
                <a:solidFill>
                  <a:schemeClr val="tx1"/>
                </a:solidFill>
                <a:effectLst/>
                <a:latin typeface="+mn-lt"/>
                <a:ea typeface="+mn-ea"/>
                <a:cs typeface="+mn-cs"/>
              </a:rPr>
              <a:t>For each field access in the handler, </a:t>
            </a:r>
          </a:p>
          <a:p>
            <a:r>
              <a:rPr lang="en-US" sz="1200" kern="1200" dirty="0" smtClean="0">
                <a:solidFill>
                  <a:schemeClr val="tx1"/>
                </a:solidFill>
                <a:effectLst/>
                <a:latin typeface="+mn-lt"/>
                <a:ea typeface="+mn-ea"/>
                <a:cs typeface="+mn-cs"/>
              </a:rPr>
              <a:t>we collect its execution constraints related to the value of another field.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second step, we begin to analyze decoder.</a:t>
            </a:r>
          </a:p>
          <a:p>
            <a:r>
              <a:rPr lang="en-US" sz="1200" kern="1200" dirty="0" smtClean="0">
                <a:solidFill>
                  <a:schemeClr val="tx1"/>
                </a:solidFill>
                <a:effectLst/>
                <a:latin typeface="+mn-lt"/>
                <a:ea typeface="+mn-ea"/>
                <a:cs typeface="+mn-cs"/>
              </a:rPr>
              <a:t>For each field assignment, we also collect its execution constraints. If the constraint conflicts with what we collect from handler for the same field, we can eliminate the field assignment. </a:t>
            </a:r>
          </a:p>
          <a:p>
            <a:r>
              <a:rPr lang="en-US" sz="1200" kern="1200" dirty="0" smtClean="0">
                <a:solidFill>
                  <a:schemeClr val="tx1"/>
                </a:solidFill>
                <a:effectLst/>
                <a:latin typeface="+mn-lt"/>
                <a:ea typeface="+mn-ea"/>
                <a:cs typeface="+mn-cs"/>
              </a:rPr>
              <a:t>In the last step, we trim identified field assignments and other corresponding instructions.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664526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implement our techniques using LLVM. </a:t>
            </a:r>
          </a:p>
          <a:p>
            <a:r>
              <a:rPr lang="en-US" sz="1200" kern="1200" dirty="0" smtClean="0">
                <a:solidFill>
                  <a:schemeClr val="tx1"/>
                </a:solidFill>
                <a:effectLst/>
                <a:latin typeface="+mn-lt"/>
                <a:ea typeface="+mn-ea"/>
                <a:cs typeface="+mn-cs"/>
              </a:rPr>
              <a:t>We use three metrics to evaluate our tools.</a:t>
            </a:r>
          </a:p>
          <a:p>
            <a:r>
              <a:rPr lang="en-US" sz="1200" kern="1200" dirty="0" smtClean="0">
                <a:solidFill>
                  <a:schemeClr val="tx1"/>
                </a:solidFill>
                <a:effectLst/>
                <a:latin typeface="+mn-lt"/>
                <a:ea typeface="+mn-ea"/>
                <a:cs typeface="+mn-cs"/>
              </a:rPr>
              <a:t>First, we measure how many packet field assignments can be cut.</a:t>
            </a:r>
          </a:p>
          <a:p>
            <a:r>
              <a:rPr lang="en-US" sz="1200" kern="1200" dirty="0" smtClean="0">
                <a:solidFill>
                  <a:schemeClr val="tx1"/>
                </a:solidFill>
                <a:effectLst/>
                <a:latin typeface="+mn-lt"/>
                <a:ea typeface="+mn-ea"/>
                <a:cs typeface="+mn-cs"/>
              </a:rPr>
              <a:t>Second, we measure how many lines of source code can be cut.</a:t>
            </a:r>
          </a:p>
          <a:p>
            <a:r>
              <a:rPr lang="en-US" sz="1200" kern="1200" dirty="0" smtClean="0">
                <a:solidFill>
                  <a:schemeClr val="tx1"/>
                </a:solidFill>
                <a:effectLst/>
                <a:latin typeface="+mn-lt"/>
                <a:ea typeface="+mn-ea"/>
                <a:cs typeface="+mn-cs"/>
              </a:rPr>
              <a:t>Third, since we build our tools using LLVM, we also measure how many LLVM intermediate instructions we can cut.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Evaluation results are summarized in this table. </a:t>
            </a:r>
          </a:p>
          <a:p>
            <a:r>
              <a:rPr lang="en-US" sz="1200" kern="1200" dirty="0" smtClean="0">
                <a:solidFill>
                  <a:schemeClr val="tx1"/>
                </a:solidFill>
                <a:effectLst/>
                <a:latin typeface="+mn-lt"/>
                <a:ea typeface="+mn-ea"/>
                <a:cs typeface="+mn-cs"/>
              </a:rPr>
              <a:t>Here, we can see that leveraging unused packet types is much more effective.</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085426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It can cut 37% lines of source code for the decoder.</a:t>
            </a:r>
          </a:p>
          <a:p>
            <a:r>
              <a:rPr lang="en-US" sz="1200" kern="1200" dirty="0" smtClean="0">
                <a:solidFill>
                  <a:schemeClr val="tx1"/>
                </a:solidFill>
                <a:effectLst/>
                <a:latin typeface="+mn-lt"/>
                <a:ea typeface="+mn-ea"/>
                <a:cs typeface="+mn-cs"/>
              </a:rPr>
              <a:t>It can cut 48% </a:t>
            </a:r>
            <a:r>
              <a:rPr lang="en-US" sz="1200" kern="1200" dirty="0" err="1" smtClean="0">
                <a:solidFill>
                  <a:schemeClr val="tx1"/>
                </a:solidFill>
                <a:effectLst/>
                <a:latin typeface="+mn-lt"/>
                <a:ea typeface="+mn-ea"/>
                <a:cs typeface="+mn-cs"/>
              </a:rPr>
              <a:t>llvm</a:t>
            </a:r>
            <a:r>
              <a:rPr lang="en-US" sz="1200" kern="1200" dirty="0" smtClean="0">
                <a:solidFill>
                  <a:schemeClr val="tx1"/>
                </a:solidFill>
                <a:effectLst/>
                <a:latin typeface="+mn-lt"/>
                <a:ea typeface="+mn-ea"/>
                <a:cs typeface="+mn-cs"/>
              </a:rPr>
              <a:t> intermediate instructions for the decoder. </a:t>
            </a:r>
          </a:p>
          <a:p>
            <a:r>
              <a:rPr lang="en-US" sz="1200" kern="1200" dirty="0" smtClean="0">
                <a:solidFill>
                  <a:schemeClr val="tx1"/>
                </a:solidFill>
                <a:effectLst/>
                <a:latin typeface="+mn-lt"/>
                <a:ea typeface="+mn-ea"/>
                <a:cs typeface="+mn-cs"/>
              </a:rPr>
              <a:t>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64335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Modular design is widely used in software development. </a:t>
            </a:r>
            <a:endParaRPr lang="en-US" b="0" dirty="0" smtClean="0">
              <a:effectLst/>
            </a:endParaRPr>
          </a:p>
          <a:p>
            <a:pPr rtl="0"/>
            <a:r>
              <a:rPr lang="en-US" sz="1200" b="0" i="0" u="none" strike="noStrike" kern="1200" dirty="0" smtClean="0">
                <a:solidFill>
                  <a:schemeClr val="tx1"/>
                </a:solidFill>
                <a:effectLst/>
                <a:latin typeface="+mn-lt"/>
                <a:ea typeface="+mn-ea"/>
                <a:cs typeface="+mn-cs"/>
              </a:rPr>
              <a:t>After dividing a large program into smaller modules or libraries, </a:t>
            </a:r>
            <a:endParaRPr lang="en-US" b="0" dirty="0" smtClean="0">
              <a:effectLst/>
            </a:endParaRPr>
          </a:p>
          <a:p>
            <a:pPr rtl="0"/>
            <a:r>
              <a:rPr lang="en-US" sz="1200" b="0" i="0" u="none" strike="noStrike" kern="1200" dirty="0" smtClean="0">
                <a:solidFill>
                  <a:schemeClr val="tx1"/>
                </a:solidFill>
                <a:effectLst/>
                <a:latin typeface="+mn-lt"/>
                <a:ea typeface="+mn-ea"/>
                <a:cs typeface="+mn-cs"/>
              </a:rPr>
              <a:t>developers can focus on their own parts. </a:t>
            </a:r>
            <a:endParaRPr lang="en-US" b="0" dirty="0" smtClean="0">
              <a:effectLst/>
            </a:endParaRPr>
          </a:p>
          <a:p>
            <a:pPr rtl="0"/>
            <a:r>
              <a:rPr lang="en-US" sz="1200" b="0" i="0" u="none" strike="noStrike" kern="1200" dirty="0" smtClean="0">
                <a:solidFill>
                  <a:schemeClr val="tx1"/>
                </a:solidFill>
                <a:effectLst/>
                <a:latin typeface="+mn-lt"/>
                <a:ea typeface="+mn-ea"/>
                <a:cs typeface="+mn-cs"/>
              </a:rPr>
              <a:t>To improve development productivity, libraries are encouraged to be reusable. </a:t>
            </a:r>
            <a:endParaRPr lang="en-US" b="0" dirty="0" smtClean="0">
              <a:effectLst/>
            </a:endParaRPr>
          </a:p>
          <a:p>
            <a:pPr rtl="0"/>
            <a:r>
              <a:rPr lang="en-US" sz="1200" b="0" i="0" u="none" strike="noStrike" kern="1200" dirty="0" smtClean="0">
                <a:solidFill>
                  <a:schemeClr val="tx1"/>
                </a:solidFill>
                <a:effectLst/>
                <a:latin typeface="+mn-lt"/>
                <a:ea typeface="+mn-ea"/>
                <a:cs typeface="+mn-cs"/>
              </a:rPr>
              <a:t>Therefore, libraries tend to have generic interfaces and provide comprehensive functionalities. </a:t>
            </a:r>
            <a:endParaRPr lang="en-US" b="0" dirty="0" smtClean="0">
              <a:effectLst/>
            </a:endParaRPr>
          </a:p>
          <a:p>
            <a:pPr rtl="0"/>
            <a:r>
              <a:rPr lang="en-US" sz="1200" b="0" i="0" u="none" strike="noStrike" kern="1200" dirty="0" smtClean="0">
                <a:solidFill>
                  <a:schemeClr val="tx1"/>
                </a:solidFill>
                <a:effectLst/>
                <a:latin typeface="+mn-lt"/>
                <a:ea typeface="+mn-ea"/>
                <a:cs typeface="+mn-cs"/>
              </a:rPr>
              <a:t>However, each library user</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only has limited calling context and usage scenarios. </a:t>
            </a:r>
            <a:endParaRPr lang="en-US" b="0" dirty="0" smtClean="0">
              <a:effectLst/>
            </a:endParaRPr>
          </a:p>
          <a:p>
            <a:pPr rtl="0"/>
            <a:r>
              <a:rPr lang="en-US" sz="1200" b="0" i="0" u="none" strike="noStrike" kern="1200" dirty="0" smtClean="0">
                <a:solidFill>
                  <a:schemeClr val="tx1"/>
                </a:solidFill>
                <a:effectLst/>
                <a:latin typeface="+mn-lt"/>
                <a:ea typeface="+mn-ea"/>
                <a:cs typeface="+mn-cs"/>
              </a:rPr>
              <a:t>More-than-necessary code is linked, causing code bloat. </a:t>
            </a:r>
            <a:endParaRPr lang="en-US" b="0" dirty="0" smtClean="0">
              <a:effectLst/>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Code bloat widely exists in production-run software. </a:t>
            </a:r>
            <a:endParaRPr lang="en-US" b="0" dirty="0" smtClean="0">
              <a:effectLst/>
            </a:endParaRPr>
          </a:p>
          <a:p>
            <a:pPr rtl="0"/>
            <a:r>
              <a:rPr lang="en-US" sz="1200" b="0" i="0" u="none" strike="noStrike" kern="1200" dirty="0" smtClean="0">
                <a:solidFill>
                  <a:schemeClr val="tx1"/>
                </a:solidFill>
                <a:effectLst/>
                <a:latin typeface="+mn-lt"/>
                <a:ea typeface="+mn-ea"/>
                <a:cs typeface="+mn-cs"/>
              </a:rPr>
              <a:t>For example, a recent study shows that only around 20% instructions of </a:t>
            </a:r>
            <a:r>
              <a:rPr lang="en-US" sz="1200" b="0" i="0" u="none" strike="noStrike" kern="1200" dirty="0" err="1" smtClean="0">
                <a:solidFill>
                  <a:schemeClr val="tx1"/>
                </a:solidFill>
                <a:effectLst/>
                <a:latin typeface="+mn-lt"/>
                <a:ea typeface="+mn-ea"/>
                <a:cs typeface="+mn-cs"/>
              </a:rPr>
              <a:t>FireFox</a:t>
            </a:r>
            <a:r>
              <a:rPr lang="en-US" sz="1200" b="0" i="0" u="none" strike="noStrike" kern="1200" dirty="0" smtClean="0">
                <a:solidFill>
                  <a:schemeClr val="tx1"/>
                </a:solidFill>
                <a:effectLst/>
                <a:latin typeface="+mn-lt"/>
                <a:ea typeface="+mn-ea"/>
                <a:cs typeface="+mn-cs"/>
              </a:rPr>
              <a:t> are executed under typical workloads. </a:t>
            </a:r>
          </a:p>
          <a:p>
            <a:pPr rtl="0"/>
            <a:endParaRPr lang="en-US" b="0" dirty="0" smtClean="0">
              <a:effectLst/>
            </a:endParaRPr>
          </a:p>
          <a:p>
            <a:pPr rtl="0"/>
            <a:r>
              <a:rPr lang="en-US" sz="1200" b="0" i="0" u="none" strike="noStrike" kern="1200" dirty="0" smtClean="0">
                <a:solidFill>
                  <a:schemeClr val="tx1"/>
                </a:solidFill>
                <a:effectLst/>
                <a:latin typeface="+mn-lt"/>
                <a:ea typeface="+mn-ea"/>
                <a:cs typeface="+mn-cs"/>
              </a:rPr>
              <a:t>Bloated code can lead to various problems. </a:t>
            </a:r>
            <a:endParaRPr lang="en-US" b="0" dirty="0" smtClean="0">
              <a:effectLst/>
            </a:endParaRPr>
          </a:p>
          <a:p>
            <a:r>
              <a:rPr lang="en-US" dirty="0" smtClean="0"/>
              <a:t>First,</a:t>
            </a:r>
            <a:r>
              <a:rPr lang="en-US" baseline="0" dirty="0" smtClean="0"/>
              <a:t> bloated code potentially introduces more bugs and vulnerabilities. </a:t>
            </a:r>
          </a:p>
          <a:p>
            <a:r>
              <a:rPr lang="en-US" baseline="0" dirty="0" smtClean="0"/>
              <a:t>A recent study has shown that most vulnerabilities in protocol implementation are in modules not widely used. </a:t>
            </a:r>
            <a:endParaRPr lang="en-US" altLang="zh-CN" dirty="0" smtClean="0"/>
          </a:p>
        </p:txBody>
      </p:sp>
    </p:spTree>
    <p:extLst>
      <p:ext uri="{BB962C8B-B14F-4D97-AF65-F5344CB8AC3E}">
        <p14:creationId xmlns:p14="http://schemas.microsoft.com/office/powerpoint/2010/main" val="250381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Since there are some instructions identified by both of the two techniques, </a:t>
            </a:r>
          </a:p>
          <a:p>
            <a:r>
              <a:rPr lang="en-US" sz="1200" kern="1200" dirty="0" smtClean="0">
                <a:solidFill>
                  <a:schemeClr val="tx1"/>
                </a:solidFill>
                <a:effectLst/>
                <a:latin typeface="+mn-lt"/>
                <a:ea typeface="+mn-ea"/>
                <a:cs typeface="+mn-cs"/>
              </a:rPr>
              <a:t>after combining the two techniques, the number of identified instructions is smaller than the sum of instructions identified by individual techniques. </a:t>
            </a:r>
          </a:p>
        </p:txBody>
      </p:sp>
    </p:spTree>
    <p:extLst>
      <p:ext uri="{BB962C8B-B14F-4D97-AF65-F5344CB8AC3E}">
        <p14:creationId xmlns:p14="http://schemas.microsoft.com/office/powerpoint/2010/main" val="1214580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summary, after combining the two techniques, we can cut around 40% lines of source code and 50% lines of </a:t>
            </a:r>
            <a:r>
              <a:rPr lang="en-US" sz="1200" kern="1200" dirty="0" err="1" smtClean="0">
                <a:solidFill>
                  <a:schemeClr val="tx1"/>
                </a:solidFill>
                <a:effectLst/>
                <a:latin typeface="+mn-lt"/>
                <a:ea typeface="+mn-ea"/>
                <a:cs typeface="+mn-cs"/>
              </a:rPr>
              <a:t>llvm</a:t>
            </a:r>
            <a:r>
              <a:rPr lang="en-US" sz="1200" kern="1200" dirty="0" smtClean="0">
                <a:solidFill>
                  <a:schemeClr val="tx1"/>
                </a:solidFill>
                <a:effectLst/>
                <a:latin typeface="+mn-lt"/>
                <a:ea typeface="+mn-ea"/>
                <a:cs typeface="+mn-cs"/>
              </a:rPr>
              <a:t> code for the decoder function </a:t>
            </a:r>
            <a:r>
              <a:rPr lang="en-US" sz="1200" kern="1200" dirty="0" err="1" smtClean="0">
                <a:solidFill>
                  <a:schemeClr val="tx1"/>
                </a:solidFill>
                <a:effectLst/>
                <a:latin typeface="+mn-lt"/>
                <a:ea typeface="+mn-ea"/>
                <a:cs typeface="+mn-cs"/>
              </a:rPr>
              <a:t>readnextmessage</a:t>
            </a:r>
            <a:r>
              <a:rPr lang="en-US" sz="1200" kern="1200" dirty="0" smtClean="0">
                <a:solidFill>
                  <a:schemeClr val="tx1"/>
                </a:solidFill>
                <a:effectLst/>
                <a:latin typeface="+mn-lt"/>
                <a:ea typeface="+mn-ea"/>
                <a:cs typeface="+mn-cs"/>
              </a:rPr>
              <a:t>.  </a:t>
            </a:r>
          </a:p>
          <a:p>
            <a:pPr>
              <a:spcBef>
                <a:spcPct val="0"/>
              </a:spcBef>
            </a:pPr>
            <a:endParaRPr lang="en-US" altLang="zh-CN" dirty="0" smtClean="0"/>
          </a:p>
        </p:txBody>
      </p:sp>
    </p:spTree>
    <p:extLst>
      <p:ext uri="{BB962C8B-B14F-4D97-AF65-F5344CB8AC3E}">
        <p14:creationId xmlns:p14="http://schemas.microsoft.com/office/powerpoint/2010/main" val="176809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Let me summary this part of my talk.</a:t>
            </a:r>
          </a:p>
          <a:p>
            <a:r>
              <a:rPr lang="en-US" sz="1200" kern="1200" dirty="0" smtClean="0">
                <a:solidFill>
                  <a:schemeClr val="tx1"/>
                </a:solidFill>
                <a:effectLst/>
                <a:latin typeface="+mn-lt"/>
                <a:ea typeface="+mn-ea"/>
                <a:cs typeface="+mn-cs"/>
              </a:rPr>
              <a:t>We conduct a simple code analysis on one application in </a:t>
            </a:r>
            <a:r>
              <a:rPr lang="en-US" sz="1200" kern="1200" dirty="0" err="1" smtClean="0">
                <a:solidFill>
                  <a:schemeClr val="tx1"/>
                </a:solidFill>
                <a:effectLst/>
                <a:latin typeface="+mn-lt"/>
                <a:ea typeface="+mn-ea"/>
                <a:cs typeface="+mn-cs"/>
              </a:rPr>
              <a:t>midilib</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We find that 9 packet types are assembled by the decoder.</a:t>
            </a:r>
          </a:p>
          <a:p>
            <a:r>
              <a:rPr lang="en-US" sz="1200" kern="1200" dirty="0" smtClean="0">
                <a:solidFill>
                  <a:schemeClr val="tx1"/>
                </a:solidFill>
                <a:effectLst/>
                <a:latin typeface="+mn-lt"/>
                <a:ea typeface="+mn-ea"/>
                <a:cs typeface="+mn-cs"/>
              </a:rPr>
              <a:t>Only 3 packet types are processed by the handler.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get our first key observation.</a:t>
            </a:r>
          </a:p>
          <a:p>
            <a:r>
              <a:rPr lang="en-US" sz="1200" kern="1200" dirty="0" smtClean="0">
                <a:solidFill>
                  <a:schemeClr val="tx1"/>
                </a:solidFill>
                <a:effectLst/>
                <a:latin typeface="+mn-lt"/>
                <a:ea typeface="+mn-ea"/>
                <a:cs typeface="+mn-cs"/>
              </a:rPr>
              <a:t>There could be inconsistency between a decoder and a handler.</a:t>
            </a:r>
          </a:p>
          <a:p>
            <a:r>
              <a:rPr lang="en-US" sz="1200" kern="1200" dirty="0" smtClean="0">
                <a:solidFill>
                  <a:schemeClr val="tx1"/>
                </a:solidFill>
                <a:effectLst/>
                <a:latin typeface="+mn-lt"/>
                <a:ea typeface="+mn-ea"/>
                <a:cs typeface="+mn-cs"/>
              </a:rPr>
              <a:t>We can leverage this inconsistency to cut code from the decoder side or from the handler side. </a:t>
            </a:r>
          </a:p>
          <a:p>
            <a:r>
              <a:rPr lang="en-US" sz="1200" kern="1200" dirty="0" smtClean="0">
                <a:solidFill>
                  <a:schemeClr val="tx1"/>
                </a:solidFill>
                <a:effectLst/>
                <a:latin typeface="+mn-lt"/>
                <a:ea typeface="+mn-ea"/>
                <a:cs typeface="+mn-cs"/>
              </a:rPr>
              <a:t>We build a simple tool demonstrate our observation. </a:t>
            </a:r>
          </a:p>
          <a:p>
            <a:r>
              <a:rPr lang="en-US" sz="1200" kern="1200" dirty="0" smtClean="0">
                <a:solidFill>
                  <a:schemeClr val="tx1"/>
                </a:solidFill>
                <a:effectLst/>
                <a:latin typeface="+mn-lt"/>
                <a:ea typeface="+mn-ea"/>
                <a:cs typeface="+mn-cs"/>
              </a:rPr>
              <a:t>Through cutting unused packet types, we can significantly shrink the code size for the decoder.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615906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I will discuss our second observation. For this one, we will use snort as the motivating example. I will show you how we leverage configuration file to cut code from the decoder side and the handler side. </a:t>
            </a:r>
          </a:p>
          <a:p>
            <a:endParaRPr lang="en-US" altLang="zh-CN" dirty="0" smtClean="0"/>
          </a:p>
        </p:txBody>
      </p:sp>
    </p:spTree>
    <p:extLst>
      <p:ext uri="{BB962C8B-B14F-4D97-AF65-F5344CB8AC3E}">
        <p14:creationId xmlns:p14="http://schemas.microsoft.com/office/powerpoint/2010/main" val="797095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Snort is an open-source, free and lightweight intrusion detection system.  </a:t>
            </a:r>
          </a:p>
          <a:p>
            <a:r>
              <a:rPr lang="en-US" sz="1200" kern="1200" dirty="0" smtClean="0">
                <a:solidFill>
                  <a:schemeClr val="tx1"/>
                </a:solidFill>
                <a:effectLst/>
                <a:latin typeface="+mn-lt"/>
                <a:ea typeface="+mn-ea"/>
                <a:cs typeface="+mn-cs"/>
              </a:rPr>
              <a:t>Snort takes configuration rules as input and use these rules to decide how to process incoming packets.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Each rule contain two part. Action and condition. </a:t>
            </a:r>
          </a:p>
          <a:p>
            <a:r>
              <a:rPr lang="en-US" sz="1200" kern="1200" dirty="0" smtClean="0">
                <a:solidFill>
                  <a:schemeClr val="tx1"/>
                </a:solidFill>
                <a:effectLst/>
                <a:latin typeface="+mn-lt"/>
                <a:ea typeface="+mn-ea"/>
                <a:cs typeface="+mn-cs"/>
              </a:rPr>
              <a:t>There are three types of actions. </a:t>
            </a:r>
          </a:p>
          <a:p>
            <a:r>
              <a:rPr lang="en-US" sz="1200" kern="1200" dirty="0" smtClean="0">
                <a:solidFill>
                  <a:schemeClr val="tx1"/>
                </a:solidFill>
                <a:effectLst/>
                <a:latin typeface="+mn-lt"/>
                <a:ea typeface="+mn-ea"/>
                <a:cs typeface="+mn-cs"/>
              </a:rPr>
              <a:t>Snort could forward a packet, drop a packet, or signal an alert.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rule condition is composed by 5 fields. </a:t>
            </a:r>
          </a:p>
          <a:p>
            <a:r>
              <a:rPr lang="en-US" sz="1200" kern="1200" dirty="0" smtClean="0">
                <a:solidFill>
                  <a:schemeClr val="tx1"/>
                </a:solidFill>
                <a:effectLst/>
                <a:latin typeface="+mn-lt"/>
                <a:ea typeface="+mn-ea"/>
                <a:cs typeface="+mn-cs"/>
              </a:rPr>
              <a:t>Protocol, source IP, source port. Destination IP and destination port.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each incoming packet, snort uses multiple-layer decoders to extract these 5 fields and compare extract field values with each rule. </a:t>
            </a:r>
          </a:p>
          <a:p>
            <a:r>
              <a:rPr lang="en-US" sz="1200" kern="1200" dirty="0" smtClean="0">
                <a:solidFill>
                  <a:schemeClr val="tx1"/>
                </a:solidFill>
                <a:effectLst/>
                <a:latin typeface="+mn-lt"/>
                <a:ea typeface="+mn-ea"/>
                <a:cs typeface="+mn-cs"/>
              </a:rPr>
              <a:t>If there is a rule match, the corresponding action will be taken.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303363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snort starts, a layer-2 decoder is registered with a system call to decode packets. </a:t>
            </a:r>
          </a:p>
          <a:p>
            <a:r>
              <a:rPr lang="en-US" sz="1200" kern="1200" dirty="0" smtClean="0">
                <a:solidFill>
                  <a:schemeClr val="tx1"/>
                </a:solidFill>
                <a:effectLst/>
                <a:latin typeface="+mn-lt"/>
                <a:ea typeface="+mn-ea"/>
                <a:cs typeface="+mn-cs"/>
              </a:rPr>
              <a:t>In snort, the system call to receive packet is </a:t>
            </a:r>
            <a:r>
              <a:rPr lang="en-US" sz="1200" kern="1200" dirty="0" err="1" smtClean="0">
                <a:solidFill>
                  <a:schemeClr val="tx1"/>
                </a:solidFill>
                <a:effectLst/>
                <a:latin typeface="+mn-lt"/>
                <a:ea typeface="+mn-ea"/>
                <a:cs typeface="+mn-cs"/>
              </a:rPr>
              <a:t>pcap_loop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third parameter of </a:t>
            </a:r>
            <a:r>
              <a:rPr lang="en-US" sz="1200" kern="1200" dirty="0" err="1" smtClean="0">
                <a:solidFill>
                  <a:schemeClr val="tx1"/>
                </a:solidFill>
                <a:effectLst/>
                <a:latin typeface="+mn-lt"/>
                <a:ea typeface="+mn-ea"/>
                <a:cs typeface="+mn-cs"/>
              </a:rPr>
              <a:t>pcap_loop</a:t>
            </a:r>
            <a:r>
              <a:rPr lang="en-US" sz="1200" kern="1200" dirty="0" smtClean="0">
                <a:solidFill>
                  <a:schemeClr val="tx1"/>
                </a:solidFill>
                <a:effectLst/>
                <a:latin typeface="+mn-lt"/>
                <a:ea typeface="+mn-ea"/>
                <a:cs typeface="+mn-cs"/>
              </a:rPr>
              <a:t> is used to register a layer-2 decoder.</a:t>
            </a:r>
          </a:p>
          <a:p>
            <a:r>
              <a:rPr lang="en-US" sz="1200" kern="1200" dirty="0" smtClean="0">
                <a:solidFill>
                  <a:schemeClr val="tx1"/>
                </a:solidFill>
                <a:effectLst/>
                <a:latin typeface="+mn-lt"/>
                <a:ea typeface="+mn-ea"/>
                <a:cs typeface="+mn-cs"/>
              </a:rPr>
              <a:t>In snort, there are three choices for layer-2 decoder, </a:t>
            </a:r>
          </a:p>
          <a:p>
            <a:r>
              <a:rPr lang="en-US" sz="1200" kern="1200" dirty="0" smtClean="0">
                <a:solidFill>
                  <a:schemeClr val="tx1"/>
                </a:solidFill>
                <a:effectLst/>
                <a:latin typeface="+mn-lt"/>
                <a:ea typeface="+mn-ea"/>
                <a:cs typeface="+mn-cs"/>
              </a:rPr>
              <a:t>which are implemented for </a:t>
            </a:r>
            <a:r>
              <a:rPr lang="en-US" sz="1200" kern="1200" dirty="0" err="1" smtClean="0">
                <a:solidFill>
                  <a:schemeClr val="tx1"/>
                </a:solidFill>
                <a:effectLst/>
                <a:latin typeface="+mn-lt"/>
                <a:ea typeface="+mn-ea"/>
                <a:cs typeface="+mn-cs"/>
              </a:rPr>
              <a:t>ethernet</a:t>
            </a:r>
            <a:r>
              <a:rPr lang="en-US" sz="1200" kern="1200" dirty="0" smtClean="0">
                <a:solidFill>
                  <a:schemeClr val="tx1"/>
                </a:solidFill>
                <a:effectLst/>
                <a:latin typeface="+mn-lt"/>
                <a:ea typeface="+mn-ea"/>
                <a:cs typeface="+mn-cs"/>
              </a:rPr>
              <a:t> protocol, slip protocol and raw file data respectively. </a:t>
            </a:r>
          </a:p>
          <a:p>
            <a:r>
              <a:rPr lang="en-US" sz="1200" kern="1200" dirty="0" smtClean="0">
                <a:solidFill>
                  <a:schemeClr val="tx1"/>
                </a:solidFill>
                <a:effectLst/>
                <a:latin typeface="+mn-lt"/>
                <a:ea typeface="+mn-ea"/>
                <a:cs typeface="+mn-cs"/>
              </a:rPr>
              <a:t>Which layer-2 decoder to be used depends an input parameter of snort.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layer-2 decoder will invoke a layer-3 decoder.</a:t>
            </a:r>
          </a:p>
          <a:p>
            <a:r>
              <a:rPr lang="en-US" sz="1200" kern="1200" dirty="0" smtClean="0">
                <a:solidFill>
                  <a:schemeClr val="tx1"/>
                </a:solidFill>
                <a:effectLst/>
                <a:latin typeface="+mn-lt"/>
                <a:ea typeface="+mn-ea"/>
                <a:cs typeface="+mn-cs"/>
              </a:rPr>
              <a:t>There are also three different layer-3 decoders.</a:t>
            </a:r>
          </a:p>
          <a:p>
            <a:r>
              <a:rPr lang="en-US" sz="1200" kern="1200" dirty="0" smtClean="0">
                <a:solidFill>
                  <a:schemeClr val="tx1"/>
                </a:solidFill>
                <a:effectLst/>
                <a:latin typeface="+mn-lt"/>
                <a:ea typeface="+mn-ea"/>
                <a:cs typeface="+mn-cs"/>
              </a:rPr>
              <a:t>These decoders are implemented for IP protocol, IPX protocol and ARP protocol, respectively. </a:t>
            </a:r>
          </a:p>
          <a:p>
            <a:r>
              <a:rPr lang="en-US" sz="1200" kern="1200" dirty="0" smtClean="0">
                <a:solidFill>
                  <a:schemeClr val="tx1"/>
                </a:solidFill>
                <a:effectLst/>
                <a:latin typeface="+mn-lt"/>
                <a:ea typeface="+mn-ea"/>
                <a:cs typeface="+mn-cs"/>
              </a:rPr>
              <a:t>Which decoder to be used depends on the type of a received packet.</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363702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r>
              <a:rPr lang="en-US" sz="1200" kern="1200" dirty="0" smtClean="0">
                <a:solidFill>
                  <a:schemeClr val="tx1"/>
                </a:solidFill>
                <a:effectLst/>
                <a:latin typeface="+mn-lt"/>
                <a:ea typeface="+mn-ea"/>
                <a:cs typeface="+mn-cs"/>
              </a:rPr>
              <a:t>Here is an example for layer-3 decoders. </a:t>
            </a:r>
          </a:p>
          <a:p>
            <a:r>
              <a:rPr lang="en-US" sz="1200" kern="1200" dirty="0" smtClean="0">
                <a:solidFill>
                  <a:schemeClr val="tx1"/>
                </a:solidFill>
                <a:effectLst/>
                <a:latin typeface="+mn-lt"/>
                <a:ea typeface="+mn-ea"/>
                <a:cs typeface="+mn-cs"/>
              </a:rPr>
              <a:t>This one is used to decode IP packets. </a:t>
            </a:r>
          </a:p>
          <a:p>
            <a:r>
              <a:rPr lang="en-US" sz="1200" kern="1200" dirty="0" smtClean="0">
                <a:solidFill>
                  <a:schemeClr val="tx1"/>
                </a:solidFill>
                <a:effectLst/>
                <a:latin typeface="+mn-lt"/>
                <a:ea typeface="+mn-ea"/>
                <a:cs typeface="+mn-cs"/>
              </a:rPr>
              <a:t>Layer-3 decoders start to extract packet information for rule matching. </a:t>
            </a:r>
          </a:p>
          <a:p>
            <a:r>
              <a:rPr lang="en-US" sz="1200" kern="1200" dirty="0" smtClean="0">
                <a:solidFill>
                  <a:schemeClr val="tx1"/>
                </a:solidFill>
                <a:effectLst/>
                <a:latin typeface="+mn-lt"/>
                <a:ea typeface="+mn-ea"/>
                <a:cs typeface="+mn-cs"/>
              </a:rPr>
              <a:t>Here, source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destination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and protocol information are extract </a:t>
            </a:r>
          </a:p>
          <a:p>
            <a:r>
              <a:rPr lang="en-US" sz="1200" kern="1200" dirty="0" smtClean="0">
                <a:solidFill>
                  <a:schemeClr val="tx1"/>
                </a:solidFill>
                <a:effectLst/>
                <a:latin typeface="+mn-lt"/>
                <a:ea typeface="+mn-ea"/>
                <a:cs typeface="+mn-cs"/>
              </a:rPr>
              <a:t>and are saved in a global data structure net. </a:t>
            </a:r>
          </a:p>
          <a:p>
            <a:r>
              <a:rPr lang="en-US" sz="1200" kern="1200" dirty="0" smtClean="0">
                <a:solidFill>
                  <a:schemeClr val="tx1"/>
                </a:solidFill>
                <a:effectLst/>
                <a:latin typeface="+mn-lt"/>
                <a:ea typeface="+mn-ea"/>
                <a:cs typeface="+mn-cs"/>
              </a:rPr>
              <a:t>Net will be used later during rule matching.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layer-3 decoder will invoke a layer-4 decoder, depending on the type of a received packet. </a:t>
            </a:r>
          </a:p>
          <a:p>
            <a:r>
              <a:rPr lang="en-US" sz="1200" kern="1200" dirty="0" smtClean="0">
                <a:solidFill>
                  <a:schemeClr val="tx1"/>
                </a:solidFill>
                <a:effectLst/>
                <a:latin typeface="+mn-lt"/>
                <a:ea typeface="+mn-ea"/>
                <a:cs typeface="+mn-cs"/>
              </a:rPr>
              <a:t>There are 3 different layer-4 decoders, corresponding to TCP, UDP and ICMP respectively. </a:t>
            </a:r>
          </a:p>
          <a:p>
            <a:r>
              <a:rPr lang="en-US" sz="1200" kern="1200" dirty="0" smtClean="0">
                <a:solidFill>
                  <a:schemeClr val="tx1"/>
                </a:solidFill>
                <a:effectLst/>
                <a:latin typeface="+mn-lt"/>
                <a:ea typeface="+mn-ea"/>
                <a:cs typeface="+mn-cs"/>
              </a:rPr>
              <a:t> </a:t>
            </a:r>
          </a:p>
          <a:p>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923210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one is the decoder for TCP packets. </a:t>
            </a:r>
          </a:p>
          <a:p>
            <a:r>
              <a:rPr lang="en-US" sz="1200" kern="1200" dirty="0" smtClean="0">
                <a:solidFill>
                  <a:schemeClr val="tx1"/>
                </a:solidFill>
                <a:effectLst/>
                <a:latin typeface="+mn-lt"/>
                <a:ea typeface="+mn-ea"/>
                <a:cs typeface="+mn-cs"/>
              </a:rPr>
              <a:t>It is a layer-4 decoder. </a:t>
            </a:r>
          </a:p>
          <a:p>
            <a:r>
              <a:rPr lang="en-US" sz="1200" kern="1200" dirty="0" smtClean="0">
                <a:solidFill>
                  <a:schemeClr val="tx1"/>
                </a:solidFill>
                <a:effectLst/>
                <a:latin typeface="+mn-lt"/>
                <a:ea typeface="+mn-ea"/>
                <a:cs typeface="+mn-cs"/>
              </a:rPr>
              <a:t>Source port and destination port information are extract and saved to the global data structure net.</a:t>
            </a:r>
          </a:p>
          <a:p>
            <a:r>
              <a:rPr lang="en-US" sz="1200" kern="1200" dirty="0" smtClean="0">
                <a:solidFill>
                  <a:schemeClr val="tx1"/>
                </a:solidFill>
                <a:effectLst/>
                <a:latin typeface="+mn-lt"/>
                <a:ea typeface="+mn-ea"/>
                <a:cs typeface="+mn-cs"/>
              </a:rPr>
              <a:t>As we mentioned earlier, net will be used to compared with each rule later. </a:t>
            </a:r>
          </a:p>
          <a:p>
            <a:r>
              <a:rPr lang="en-US" sz="1200" kern="1200" dirty="0" smtClean="0">
                <a:solidFill>
                  <a:schemeClr val="tx1"/>
                </a:solidFill>
                <a:effectLst/>
                <a:latin typeface="+mn-lt"/>
                <a:ea typeface="+mn-ea"/>
                <a:cs typeface="+mn-cs"/>
              </a:rPr>
              <a:t>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756933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r>
              <a:rPr lang="en-US" sz="1200" kern="1200" dirty="0" smtClean="0">
                <a:solidFill>
                  <a:schemeClr val="tx1"/>
                </a:solidFill>
                <a:effectLst/>
                <a:latin typeface="+mn-lt"/>
                <a:ea typeface="+mn-ea"/>
                <a:cs typeface="+mn-cs"/>
              </a:rPr>
              <a:t>Let me summary decoders in snort.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There are 3 layers’ decoders in sort. </a:t>
            </a:r>
          </a:p>
          <a:p>
            <a:r>
              <a:rPr lang="en-US" sz="1200" kern="1200" dirty="0" smtClean="0">
                <a:solidFill>
                  <a:schemeClr val="tx1"/>
                </a:solidFill>
                <a:effectLst/>
                <a:latin typeface="+mn-lt"/>
                <a:ea typeface="+mn-ea"/>
                <a:cs typeface="+mn-cs"/>
              </a:rPr>
              <a:t>On layer 2, snort supports </a:t>
            </a:r>
            <a:r>
              <a:rPr lang="en-US" sz="1200" kern="1200" dirty="0" err="1" smtClean="0">
                <a:solidFill>
                  <a:schemeClr val="tx1"/>
                </a:solidFill>
                <a:effectLst/>
                <a:latin typeface="+mn-lt"/>
                <a:ea typeface="+mn-ea"/>
                <a:cs typeface="+mn-cs"/>
              </a:rPr>
              <a:t>ethernet</a:t>
            </a:r>
            <a:r>
              <a:rPr lang="en-US" sz="1200" kern="1200" dirty="0" smtClean="0">
                <a:solidFill>
                  <a:schemeClr val="tx1"/>
                </a:solidFill>
                <a:effectLst/>
                <a:latin typeface="+mn-lt"/>
                <a:ea typeface="+mn-ea"/>
                <a:cs typeface="+mn-cs"/>
              </a:rPr>
              <a:t> and SLIP protocols.</a:t>
            </a:r>
          </a:p>
          <a:p>
            <a:r>
              <a:rPr lang="en-US" sz="1200" kern="1200" dirty="0" smtClean="0">
                <a:solidFill>
                  <a:schemeClr val="tx1"/>
                </a:solidFill>
                <a:effectLst/>
                <a:latin typeface="+mn-lt"/>
                <a:ea typeface="+mn-ea"/>
                <a:cs typeface="+mn-cs"/>
              </a:rPr>
              <a:t>On layer 3, snort supports IP, IPX and ARP protocols</a:t>
            </a:r>
          </a:p>
          <a:p>
            <a:r>
              <a:rPr lang="en-US" sz="1200" kern="1200" dirty="0" smtClean="0">
                <a:solidFill>
                  <a:schemeClr val="tx1"/>
                </a:solidFill>
                <a:effectLst/>
                <a:latin typeface="+mn-lt"/>
                <a:ea typeface="+mn-ea"/>
                <a:cs typeface="+mn-cs"/>
              </a:rPr>
              <a:t>On layer 4, snort supports TCP, UDP, and ICMP protocols. </a:t>
            </a:r>
          </a:p>
          <a:p>
            <a:endParaRPr lang="en-US" altLang="zh-CN" dirty="0" smtClean="0"/>
          </a:p>
          <a:p>
            <a:r>
              <a:rPr lang="en-US" sz="1200" kern="1200" dirty="0" smtClean="0">
                <a:solidFill>
                  <a:schemeClr val="tx1"/>
                </a:solidFill>
                <a:effectLst/>
                <a:latin typeface="+mn-lt"/>
                <a:ea typeface="+mn-ea"/>
                <a:cs typeface="+mn-cs"/>
              </a:rPr>
              <a:t>On layer 3, protocol information, source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and destination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are extract.</a:t>
            </a:r>
          </a:p>
          <a:p>
            <a:r>
              <a:rPr lang="en-US" sz="1200" kern="1200" dirty="0" smtClean="0">
                <a:solidFill>
                  <a:schemeClr val="tx1"/>
                </a:solidFill>
                <a:effectLst/>
                <a:latin typeface="+mn-lt"/>
                <a:ea typeface="+mn-ea"/>
                <a:cs typeface="+mn-cs"/>
              </a:rPr>
              <a:t>On layer 4, source port and destination port are extract. </a:t>
            </a:r>
          </a:p>
          <a:p>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63797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73468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Second,</a:t>
            </a:r>
            <a:r>
              <a:rPr lang="en-US" altLang="zh-CN" baseline="0" dirty="0" smtClean="0"/>
              <a:t> a larger code size increases memory pressure and causes more cache misses when loading instructions. </a:t>
            </a:r>
            <a:endParaRPr lang="en-US" altLang="zh-CN" dirty="0" smtClean="0"/>
          </a:p>
        </p:txBody>
      </p:sp>
    </p:spTree>
    <p:extLst>
      <p:ext uri="{BB962C8B-B14F-4D97-AF65-F5344CB8AC3E}">
        <p14:creationId xmlns:p14="http://schemas.microsoft.com/office/powerpoint/2010/main" val="1795482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661206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211965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998610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handler in snort is to conduct rule matching. </a:t>
            </a:r>
          </a:p>
          <a:p>
            <a:r>
              <a:rPr lang="en-US" sz="1200" kern="1200" dirty="0" smtClean="0">
                <a:solidFill>
                  <a:schemeClr val="tx1"/>
                </a:solidFill>
                <a:effectLst/>
                <a:latin typeface="+mn-lt"/>
                <a:ea typeface="+mn-ea"/>
                <a:cs typeface="+mn-cs"/>
              </a:rPr>
              <a:t>Usually, rule configuration file contains multiple rules. </a:t>
            </a:r>
          </a:p>
          <a:p>
            <a:r>
              <a:rPr lang="en-US" sz="1200" kern="1200" dirty="0" smtClean="0">
                <a:solidFill>
                  <a:schemeClr val="tx1"/>
                </a:solidFill>
                <a:effectLst/>
                <a:latin typeface="+mn-lt"/>
                <a:ea typeface="+mn-ea"/>
                <a:cs typeface="+mn-cs"/>
              </a:rPr>
              <a:t>This function </a:t>
            </a:r>
            <a:r>
              <a:rPr lang="en-US" sz="1200" kern="1200" dirty="0" err="1" smtClean="0">
                <a:solidFill>
                  <a:schemeClr val="tx1"/>
                </a:solidFill>
                <a:effectLst/>
                <a:latin typeface="+mn-lt"/>
                <a:ea typeface="+mn-ea"/>
                <a:cs typeface="+mn-cs"/>
              </a:rPr>
              <a:t>ApplyRules</a:t>
            </a:r>
            <a:r>
              <a:rPr lang="en-US" sz="1200" kern="1200" dirty="0" smtClean="0">
                <a:solidFill>
                  <a:schemeClr val="tx1"/>
                </a:solidFill>
                <a:effectLst/>
                <a:latin typeface="+mn-lt"/>
                <a:ea typeface="+mn-ea"/>
                <a:cs typeface="+mn-cs"/>
              </a:rPr>
              <a:t>() tries each rule one by one. </a:t>
            </a:r>
          </a:p>
          <a:p>
            <a:r>
              <a:rPr lang="en-US" sz="1200" kern="1200" dirty="0" smtClean="0">
                <a:solidFill>
                  <a:schemeClr val="tx1"/>
                </a:solidFill>
                <a:effectLst/>
                <a:latin typeface="+mn-lt"/>
                <a:ea typeface="+mn-ea"/>
                <a:cs typeface="+mn-cs"/>
              </a:rPr>
              <a:t>If there is a match, the action will be taken. </a:t>
            </a:r>
          </a:p>
          <a:p>
            <a:r>
              <a:rPr lang="en-US" sz="1200" kern="1200" dirty="0" err="1" smtClean="0">
                <a:solidFill>
                  <a:schemeClr val="tx1"/>
                </a:solidFill>
                <a:effectLst/>
                <a:latin typeface="+mn-lt"/>
                <a:ea typeface="+mn-ea"/>
                <a:cs typeface="+mn-cs"/>
              </a:rPr>
              <a:t>ApplyRules</a:t>
            </a:r>
            <a:r>
              <a:rPr lang="en-US" sz="1200" kern="1200" dirty="0" smtClean="0">
                <a:solidFill>
                  <a:schemeClr val="tx1"/>
                </a:solidFill>
                <a:effectLst/>
                <a:latin typeface="+mn-lt"/>
                <a:ea typeface="+mn-ea"/>
                <a:cs typeface="+mn-cs"/>
              </a:rPr>
              <a:t> will stop and left rules will not be checked.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882757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err="1" smtClean="0">
                <a:solidFill>
                  <a:schemeClr val="tx1"/>
                </a:solidFill>
                <a:effectLst/>
                <a:latin typeface="+mn-lt"/>
                <a:ea typeface="+mn-ea"/>
                <a:cs typeface="+mn-cs"/>
              </a:rPr>
              <a:t>MatchRule</a:t>
            </a:r>
            <a:r>
              <a:rPr lang="en-US" sz="1200" kern="1200" dirty="0" smtClean="0">
                <a:solidFill>
                  <a:schemeClr val="tx1"/>
                </a:solidFill>
                <a:effectLst/>
                <a:latin typeface="+mn-lt"/>
                <a:ea typeface="+mn-ea"/>
                <a:cs typeface="+mn-cs"/>
              </a:rPr>
              <a:t> is to compare extract information with a rule. </a:t>
            </a:r>
          </a:p>
          <a:p>
            <a:r>
              <a:rPr lang="en-US" sz="1200" kern="1200" dirty="0" smtClean="0">
                <a:solidFill>
                  <a:schemeClr val="tx1"/>
                </a:solidFill>
                <a:effectLst/>
                <a:latin typeface="+mn-lt"/>
                <a:ea typeface="+mn-ea"/>
                <a:cs typeface="+mn-cs"/>
              </a:rPr>
              <a:t>It first compares proto information.</a:t>
            </a:r>
          </a:p>
          <a:p>
            <a:r>
              <a:rPr lang="en-US" sz="1200" kern="1200" dirty="0" smtClean="0">
                <a:solidFill>
                  <a:schemeClr val="tx1"/>
                </a:solidFill>
                <a:effectLst/>
                <a:latin typeface="+mn-lt"/>
                <a:ea typeface="+mn-ea"/>
                <a:cs typeface="+mn-cs"/>
              </a:rPr>
              <a:t>Then source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and destination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And finally source port and destination port. </a:t>
            </a:r>
          </a:p>
          <a:p>
            <a:r>
              <a:rPr lang="en-US" sz="1200" kern="1200" dirty="0" smtClean="0">
                <a:solidFill>
                  <a:schemeClr val="tx1"/>
                </a:solidFill>
                <a:effectLst/>
                <a:latin typeface="+mn-lt"/>
                <a:ea typeface="+mn-ea"/>
                <a:cs typeface="+mn-cs"/>
              </a:rPr>
              <a:t>If all extract value are equal to their corresponding rule values, </a:t>
            </a:r>
          </a:p>
          <a:p>
            <a:r>
              <a:rPr lang="en-US" sz="1200" kern="1200" dirty="0" err="1" smtClean="0">
                <a:solidFill>
                  <a:schemeClr val="tx1"/>
                </a:solidFill>
                <a:effectLst/>
                <a:latin typeface="+mn-lt"/>
                <a:ea typeface="+mn-ea"/>
                <a:cs typeface="+mn-cs"/>
              </a:rPr>
              <a:t>MatchRule</a:t>
            </a:r>
            <a:r>
              <a:rPr lang="en-US" sz="1200" kern="1200" dirty="0" smtClean="0">
                <a:solidFill>
                  <a:schemeClr val="tx1"/>
                </a:solidFill>
                <a:effectLst/>
                <a:latin typeface="+mn-lt"/>
                <a:ea typeface="+mn-ea"/>
                <a:cs typeface="+mn-cs"/>
              </a:rPr>
              <a:t> will return 1 to indicate there is match.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969146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888586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338063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Snort supports wildcard “any” for port number. </a:t>
            </a:r>
          </a:p>
          <a:p>
            <a:r>
              <a:rPr lang="en-US" sz="1200" kern="1200" dirty="0" smtClean="0">
                <a:solidFill>
                  <a:schemeClr val="tx1"/>
                </a:solidFill>
                <a:effectLst/>
                <a:latin typeface="+mn-lt"/>
                <a:ea typeface="+mn-ea"/>
                <a:cs typeface="+mn-cs"/>
              </a:rPr>
              <a:t>After study, we notice that wildcard “any” is widely used, since in many cases, </a:t>
            </a:r>
          </a:p>
          <a:p>
            <a:r>
              <a:rPr lang="en-US" sz="1200" kern="1200" dirty="0" smtClean="0">
                <a:solidFill>
                  <a:schemeClr val="tx1"/>
                </a:solidFill>
                <a:effectLst/>
                <a:latin typeface="+mn-lt"/>
                <a:ea typeface="+mn-ea"/>
                <a:cs typeface="+mn-cs"/>
              </a:rPr>
              <a:t>a network administrator just want to block traffic between two subnets </a:t>
            </a:r>
          </a:p>
          <a:p>
            <a:r>
              <a:rPr lang="en-US" sz="1200" kern="1200" dirty="0" smtClean="0">
                <a:solidFill>
                  <a:schemeClr val="tx1"/>
                </a:solidFill>
                <a:effectLst/>
                <a:latin typeface="+mn-lt"/>
                <a:ea typeface="+mn-ea"/>
                <a:cs typeface="+mn-cs"/>
              </a:rPr>
              <a:t>and port number does not matter.  </a:t>
            </a:r>
          </a:p>
          <a:p>
            <a:r>
              <a:rPr lang="en-US" sz="1200" kern="1200" dirty="0" smtClean="0">
                <a:solidFill>
                  <a:schemeClr val="tx1"/>
                </a:solidFill>
                <a:effectLst/>
                <a:latin typeface="+mn-lt"/>
                <a:ea typeface="+mn-ea"/>
                <a:cs typeface="+mn-cs"/>
              </a:rPr>
              <a:t>If port number is configured as any in a rule, no matter what values the packet ports are, </a:t>
            </a:r>
          </a:p>
          <a:p>
            <a:r>
              <a:rPr lang="en-US" sz="1200" kern="1200" dirty="0" smtClean="0">
                <a:solidFill>
                  <a:schemeClr val="tx1"/>
                </a:solidFill>
                <a:effectLst/>
                <a:latin typeface="+mn-lt"/>
                <a:ea typeface="+mn-ea"/>
                <a:cs typeface="+mn-cs"/>
              </a:rPr>
              <a:t>there is always a match.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intuition here is that since port number does not change rule matching results, we do not need to extract port numbers for incoming packets. </a:t>
            </a:r>
          </a:p>
          <a:p>
            <a:r>
              <a:rPr lang="en-US" sz="1200" kern="1200" dirty="0" smtClean="0">
                <a:solidFill>
                  <a:schemeClr val="tx1"/>
                </a:solidFill>
                <a:effectLst/>
                <a:latin typeface="+mn-lt"/>
                <a:ea typeface="+mn-ea"/>
                <a:cs typeface="+mn-cs"/>
              </a:rPr>
              <a:t>Since all the functionality for layer 4 decoders is to extract port number, we can trim layer-4 decoders, if any is configured for port number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72168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conduct </a:t>
            </a:r>
            <a:r>
              <a:rPr lang="en-US" sz="1200" kern="1200" dirty="0" err="1" smtClean="0">
                <a:solidFill>
                  <a:schemeClr val="tx1"/>
                </a:solidFill>
                <a:effectLst/>
                <a:latin typeface="+mn-lt"/>
                <a:ea typeface="+mn-ea"/>
                <a:cs typeface="+mn-cs"/>
              </a:rPr>
              <a:t>debloating</a:t>
            </a:r>
            <a:r>
              <a:rPr lang="en-US" sz="1200" kern="1200" dirty="0" smtClean="0">
                <a:solidFill>
                  <a:schemeClr val="tx1"/>
                </a:solidFill>
                <a:effectLst/>
                <a:latin typeface="+mn-lt"/>
                <a:ea typeface="+mn-ea"/>
                <a:cs typeface="+mn-cs"/>
              </a:rPr>
              <a:t>, we first load the configuration file to the program and check whether some variables are assigned with constant values. If all rules are configured with “any” as port number, we can assign r-&gt;sport and r-&gt;</a:t>
            </a:r>
            <a:r>
              <a:rPr lang="en-US" sz="1200" kern="1200" dirty="0" err="1" smtClean="0">
                <a:solidFill>
                  <a:schemeClr val="tx1"/>
                </a:solidFill>
                <a:effectLst/>
                <a:latin typeface="+mn-lt"/>
                <a:ea typeface="+mn-ea"/>
                <a:cs typeface="+mn-cs"/>
              </a:rPr>
              <a:t>dport</a:t>
            </a:r>
            <a:r>
              <a:rPr lang="en-US" sz="1200" kern="1200" dirty="0" smtClean="0">
                <a:solidFill>
                  <a:schemeClr val="tx1"/>
                </a:solidFill>
                <a:effectLst/>
                <a:latin typeface="+mn-lt"/>
                <a:ea typeface="+mn-ea"/>
                <a:cs typeface="+mn-cs"/>
              </a:rPr>
              <a:t> with wildcard any.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then fold expressions whose value can be statically computed. We can see that the conditions of matching port are always false. Thus, the two condition expressions can be folded.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third step, we eliminate dead code. Since matches on port numbers are eliminated, per-packet port number parsing becomes unnecessary. Therefore, all layer-4 decodes can be trimmed.  </a:t>
            </a:r>
          </a:p>
          <a:p>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991237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For this one, we have not built a tool. </a:t>
            </a:r>
          </a:p>
          <a:p>
            <a:r>
              <a:rPr lang="en-US" sz="1200" kern="1200" dirty="0" smtClean="0">
                <a:solidFill>
                  <a:schemeClr val="tx1"/>
                </a:solidFill>
                <a:effectLst/>
                <a:latin typeface="+mn-lt"/>
                <a:ea typeface="+mn-ea"/>
                <a:cs typeface="+mn-cs"/>
              </a:rPr>
              <a:t>Therefore, we manually count how many lines of source code we can delete. </a:t>
            </a:r>
          </a:p>
          <a:p>
            <a:r>
              <a:rPr lang="en-US" sz="1200" kern="1200" dirty="0" smtClean="0">
                <a:solidFill>
                  <a:schemeClr val="tx1"/>
                </a:solidFill>
                <a:effectLst/>
                <a:latin typeface="+mn-lt"/>
                <a:ea typeface="+mn-ea"/>
                <a:cs typeface="+mn-cs"/>
              </a:rPr>
              <a:t>As I discussed earlier, all layer-4 decoders can be removed. </a:t>
            </a:r>
          </a:p>
          <a:p>
            <a:r>
              <a:rPr lang="en-US" sz="1200" kern="1200" dirty="0" smtClean="0">
                <a:solidFill>
                  <a:schemeClr val="tx1"/>
                </a:solidFill>
                <a:effectLst/>
                <a:latin typeface="+mn-lt"/>
                <a:ea typeface="+mn-ea"/>
                <a:cs typeface="+mn-cs"/>
              </a:rPr>
              <a:t>There are in total 313 lines of source code that can be trimmed.</a:t>
            </a:r>
          </a:p>
          <a:p>
            <a:r>
              <a:rPr lang="en-US" sz="1200" kern="1200" dirty="0" smtClean="0">
                <a:solidFill>
                  <a:schemeClr val="tx1"/>
                </a:solidFill>
                <a:effectLst/>
                <a:latin typeface="+mn-lt"/>
                <a:ea typeface="+mn-ea"/>
                <a:cs typeface="+mn-cs"/>
              </a:rPr>
              <a:t>They are 46% lines of source code for all decoders.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also manually change snort and see how much performance improvement we can achieve after we eliminate layer-4 decodes. </a:t>
            </a:r>
          </a:p>
          <a:p>
            <a:r>
              <a:rPr lang="en-US" sz="1200" kern="1200" dirty="0" smtClean="0">
                <a:solidFill>
                  <a:schemeClr val="tx1"/>
                </a:solidFill>
                <a:effectLst/>
                <a:latin typeface="+mn-lt"/>
                <a:ea typeface="+mn-ea"/>
                <a:cs typeface="+mn-cs"/>
              </a:rPr>
              <a:t>Experimental results are shown in this figure.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use different packet sizes, which are shown in x-axis. </a:t>
            </a:r>
          </a:p>
          <a:p>
            <a:r>
              <a:rPr lang="en-US" sz="1200" kern="1200" dirty="0" smtClean="0">
                <a:solidFill>
                  <a:schemeClr val="tx1"/>
                </a:solidFill>
                <a:effectLst/>
                <a:latin typeface="+mn-lt"/>
                <a:ea typeface="+mn-ea"/>
                <a:cs typeface="+mn-cs"/>
              </a:rPr>
              <a:t>Y-axis represents the throughput of snort. Blue bars represent the throughput before our change, and red bars represent the throughput after our change. </a:t>
            </a:r>
          </a:p>
          <a:p>
            <a:r>
              <a:rPr lang="en-US" sz="1200" kern="1200" dirty="0" smtClean="0">
                <a:solidFill>
                  <a:schemeClr val="tx1"/>
                </a:solidFill>
                <a:effectLst/>
                <a:latin typeface="+mn-lt"/>
                <a:ea typeface="+mn-ea"/>
                <a:cs typeface="+mn-cs"/>
              </a:rPr>
              <a:t>After removing all layer-4 decoders, the packet processing rate increases by about 15%. </a:t>
            </a:r>
          </a:p>
          <a:p>
            <a:r>
              <a:rPr lang="en-US" sz="1200" kern="1200" dirty="0" smtClean="0">
                <a:solidFill>
                  <a:schemeClr val="tx1"/>
                </a:solidFill>
                <a:effectLst/>
                <a:latin typeface="+mn-lt"/>
                <a:ea typeface="+mn-ea"/>
                <a:cs typeface="+mn-cs"/>
              </a:rPr>
              <a:t> </a:t>
            </a:r>
          </a:p>
          <a:p>
            <a:endParaRPr lang="en-US" altLang="zh-CN" dirty="0" smtClean="0"/>
          </a:p>
        </p:txBody>
      </p:sp>
    </p:spTree>
    <p:extLst>
      <p:ext uri="{BB962C8B-B14F-4D97-AF65-F5344CB8AC3E}">
        <p14:creationId xmlns:p14="http://schemas.microsoft.com/office/powerpoint/2010/main" val="41540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Third,</a:t>
            </a:r>
            <a:r>
              <a:rPr lang="en-US" altLang="zh-CN" baseline="0" dirty="0" smtClean="0"/>
              <a:t> bloated code may lead </a:t>
            </a:r>
            <a:r>
              <a:rPr lang="en-US" altLang="zh-CN" baseline="0" dirty="0" err="1" smtClean="0"/>
              <a:t>resultless</a:t>
            </a:r>
            <a:r>
              <a:rPr lang="en-US" altLang="zh-CN" baseline="0" dirty="0" smtClean="0"/>
              <a:t> or redundant computation, resulting in computation inefficiency. </a:t>
            </a:r>
            <a:endParaRPr lang="en-US" altLang="zh-CN" dirty="0" smtClean="0"/>
          </a:p>
        </p:txBody>
      </p:sp>
    </p:spTree>
    <p:extLst>
      <p:ext uri="{BB962C8B-B14F-4D97-AF65-F5344CB8AC3E}">
        <p14:creationId xmlns:p14="http://schemas.microsoft.com/office/powerpoint/2010/main" val="7130624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Let me summary this part.</a:t>
            </a:r>
          </a:p>
          <a:p>
            <a:r>
              <a:rPr lang="en-US" sz="1200" kern="1200" dirty="0" smtClean="0">
                <a:solidFill>
                  <a:schemeClr val="tx1"/>
                </a:solidFill>
                <a:effectLst/>
                <a:latin typeface="+mn-lt"/>
                <a:ea typeface="+mn-ea"/>
                <a:cs typeface="+mn-cs"/>
              </a:rPr>
              <a:t>We conduct a simple empirical study on snort.</a:t>
            </a:r>
          </a:p>
          <a:p>
            <a:r>
              <a:rPr lang="en-US" sz="1200" kern="1200" dirty="0" smtClean="0">
                <a:solidFill>
                  <a:schemeClr val="tx1"/>
                </a:solidFill>
                <a:effectLst/>
                <a:latin typeface="+mn-lt"/>
                <a:ea typeface="+mn-ea"/>
                <a:cs typeface="+mn-cs"/>
              </a:rPr>
              <a:t>We find that “any” is widely used to configure rules for port number. </a:t>
            </a:r>
          </a:p>
          <a:p>
            <a:r>
              <a:rPr lang="en-US" sz="1200" kern="1200" dirty="0" smtClean="0">
                <a:solidFill>
                  <a:schemeClr val="tx1"/>
                </a:solidFill>
                <a:effectLst/>
                <a:latin typeface="+mn-lt"/>
                <a:ea typeface="+mn-ea"/>
                <a:cs typeface="+mn-cs"/>
              </a:rPr>
              <a:t>Therefore, all layer-4 decoders can be eliminated. </a:t>
            </a:r>
          </a:p>
          <a:p>
            <a:r>
              <a:rPr lang="en-US" sz="1200" kern="1200" dirty="0" smtClean="0">
                <a:solidFill>
                  <a:schemeClr val="tx1"/>
                </a:solidFill>
                <a:effectLst/>
                <a:latin typeface="+mn-lt"/>
                <a:ea typeface="+mn-ea"/>
                <a:cs typeface="+mn-cs"/>
              </a:rPr>
              <a:t>From this example, we get our second key observation. </a:t>
            </a:r>
          </a:p>
          <a:p>
            <a:r>
              <a:rPr lang="en-US" sz="1200" kern="1200" dirty="0" smtClean="0">
                <a:solidFill>
                  <a:schemeClr val="tx1"/>
                </a:solidFill>
                <a:effectLst/>
                <a:latin typeface="+mn-lt"/>
                <a:ea typeface="+mn-ea"/>
                <a:cs typeface="+mn-cs"/>
              </a:rPr>
              <a:t>After loading configuration files, some functionalities in the handler may be disabled, </a:t>
            </a:r>
          </a:p>
          <a:p>
            <a:r>
              <a:rPr lang="en-US" sz="1200" kern="1200" dirty="0" smtClean="0">
                <a:solidFill>
                  <a:schemeClr val="tx1"/>
                </a:solidFill>
                <a:effectLst/>
                <a:latin typeface="+mn-lt"/>
                <a:ea typeface="+mn-ea"/>
                <a:cs typeface="+mn-cs"/>
              </a:rPr>
              <a:t>so that we can trim corresponding functionalities in the decoder.</a:t>
            </a:r>
          </a:p>
          <a:p>
            <a:r>
              <a:rPr lang="en-US" sz="1200" kern="1200" dirty="0" smtClean="0">
                <a:solidFill>
                  <a:schemeClr val="tx1"/>
                </a:solidFill>
                <a:effectLst/>
                <a:latin typeface="+mn-lt"/>
                <a:ea typeface="+mn-ea"/>
                <a:cs typeface="+mn-cs"/>
              </a:rPr>
              <a:t>We also measure the potential </a:t>
            </a:r>
            <a:r>
              <a:rPr lang="en-US" sz="1200" kern="1200" dirty="0" err="1" smtClean="0">
                <a:solidFill>
                  <a:schemeClr val="tx1"/>
                </a:solidFill>
                <a:effectLst/>
                <a:latin typeface="+mn-lt"/>
                <a:ea typeface="+mn-ea"/>
                <a:cs typeface="+mn-cs"/>
              </a:rPr>
              <a:t>debloating</a:t>
            </a:r>
            <a:r>
              <a:rPr lang="en-US" sz="1200" kern="1200" dirty="0" smtClean="0">
                <a:solidFill>
                  <a:schemeClr val="tx1"/>
                </a:solidFill>
                <a:effectLst/>
                <a:latin typeface="+mn-lt"/>
                <a:ea typeface="+mn-ea"/>
                <a:cs typeface="+mn-cs"/>
              </a:rPr>
              <a:t> effect and performance improvement we can achieve. </a:t>
            </a:r>
          </a:p>
          <a:p>
            <a:r>
              <a:rPr lang="en-US" sz="1200" kern="1200" dirty="0" smtClean="0">
                <a:solidFill>
                  <a:schemeClr val="tx1"/>
                </a:solidFill>
                <a:effectLst/>
                <a:latin typeface="+mn-lt"/>
                <a:ea typeface="+mn-ea"/>
                <a:cs typeface="+mn-cs"/>
              </a:rPr>
              <a:t>The results show that it is worthwhile to conduct the  </a:t>
            </a:r>
            <a:r>
              <a:rPr lang="en-US" sz="1200" kern="1200" dirty="0" err="1" smtClean="0">
                <a:solidFill>
                  <a:schemeClr val="tx1"/>
                </a:solidFill>
                <a:effectLst/>
                <a:latin typeface="+mn-lt"/>
                <a:ea typeface="+mn-ea"/>
                <a:cs typeface="+mn-cs"/>
              </a:rPr>
              <a:t>debloating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940134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Next, I will discuss our last observation. Sometimes, we have knowledge about incoming packets, and we can leverage this information to conduct customization. </a:t>
            </a:r>
          </a:p>
          <a:p>
            <a:r>
              <a:rPr lang="en-US" sz="1200" kern="1200" dirty="0" smtClean="0">
                <a:solidFill>
                  <a:schemeClr val="tx1"/>
                </a:solidFill>
                <a:effectLst/>
                <a:latin typeface="+mn-lt"/>
                <a:ea typeface="+mn-ea"/>
                <a:cs typeface="+mn-cs"/>
              </a:rPr>
              <a:t>We will use open62541 as our motivating example. </a:t>
            </a:r>
          </a:p>
          <a:p>
            <a:endParaRPr lang="en-US" altLang="zh-CN" dirty="0" smtClean="0"/>
          </a:p>
        </p:txBody>
      </p:sp>
    </p:spTree>
    <p:extLst>
      <p:ext uri="{BB962C8B-B14F-4D97-AF65-F5344CB8AC3E}">
        <p14:creationId xmlns:p14="http://schemas.microsoft.com/office/powerpoint/2010/main" val="1681896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Open62541 is an open-source C implementation of OPC UA protocol. </a:t>
            </a:r>
          </a:p>
          <a:p>
            <a:r>
              <a:rPr lang="en-US" sz="1200" kern="1200" dirty="0" smtClean="0">
                <a:solidFill>
                  <a:schemeClr val="tx1"/>
                </a:solidFill>
                <a:effectLst/>
                <a:latin typeface="+mn-lt"/>
                <a:ea typeface="+mn-ea"/>
                <a:cs typeface="+mn-cs"/>
              </a:rPr>
              <a:t>OPC UA is a machine to machine communication protocol for industrial automation. </a:t>
            </a:r>
          </a:p>
          <a:p>
            <a:r>
              <a:rPr lang="en-US" sz="1200" kern="1200" dirty="0" smtClean="0">
                <a:solidFill>
                  <a:schemeClr val="tx1"/>
                </a:solidFill>
                <a:effectLst/>
                <a:latin typeface="+mn-lt"/>
                <a:ea typeface="+mn-ea"/>
                <a:cs typeface="+mn-cs"/>
              </a:rPr>
              <a:t>OPC is a foundation name. </a:t>
            </a:r>
          </a:p>
          <a:p>
            <a:r>
              <a:rPr lang="en-US" sz="1200" kern="1200" dirty="0" smtClean="0">
                <a:solidFill>
                  <a:schemeClr val="tx1"/>
                </a:solidFill>
                <a:effectLst/>
                <a:latin typeface="+mn-lt"/>
                <a:ea typeface="+mn-ea"/>
                <a:cs typeface="+mn-cs"/>
              </a:rPr>
              <a:t>UA is short for unified architecture.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OPC UA supports 6 packet types. </a:t>
            </a:r>
          </a:p>
          <a:p>
            <a:r>
              <a:rPr lang="en-US" sz="1200" kern="1200" dirty="0" smtClean="0">
                <a:solidFill>
                  <a:schemeClr val="tx1"/>
                </a:solidFill>
                <a:effectLst/>
                <a:latin typeface="+mn-lt"/>
                <a:ea typeface="+mn-ea"/>
                <a:cs typeface="+mn-cs"/>
              </a:rPr>
              <a:t>Different from snort and </a:t>
            </a:r>
            <a:r>
              <a:rPr lang="en-US" sz="1200" kern="1200" dirty="0" err="1" smtClean="0">
                <a:solidFill>
                  <a:schemeClr val="tx1"/>
                </a:solidFill>
                <a:effectLst/>
                <a:latin typeface="+mn-lt"/>
                <a:ea typeface="+mn-ea"/>
                <a:cs typeface="+mn-cs"/>
              </a:rPr>
              <a:t>midilib</a:t>
            </a:r>
            <a:r>
              <a:rPr lang="en-US" sz="1200" kern="1200" dirty="0" smtClean="0">
                <a:solidFill>
                  <a:schemeClr val="tx1"/>
                </a:solidFill>
                <a:effectLst/>
                <a:latin typeface="+mn-lt"/>
                <a:ea typeface="+mn-ea"/>
                <a:cs typeface="+mn-cs"/>
              </a:rPr>
              <a:t> where we only have code for communication party on one side, </a:t>
            </a:r>
          </a:p>
          <a:p>
            <a:r>
              <a:rPr lang="en-US" sz="1200" kern="1200" dirty="0" smtClean="0">
                <a:solidFill>
                  <a:schemeClr val="tx1"/>
                </a:solidFill>
                <a:effectLst/>
                <a:latin typeface="+mn-lt"/>
                <a:ea typeface="+mn-ea"/>
                <a:cs typeface="+mn-cs"/>
              </a:rPr>
              <a:t>Open62541 library provides code for both client and server. </a:t>
            </a:r>
          </a:p>
          <a:p>
            <a:pPr>
              <a:spcBef>
                <a:spcPct val="0"/>
              </a:spcBef>
            </a:pPr>
            <a:endParaRPr lang="en-US" altLang="zh-CN" dirty="0" smtClean="0"/>
          </a:p>
        </p:txBody>
      </p:sp>
    </p:spTree>
    <p:extLst>
      <p:ext uri="{BB962C8B-B14F-4D97-AF65-F5344CB8AC3E}">
        <p14:creationId xmlns:p14="http://schemas.microsoft.com/office/powerpoint/2010/main" val="4092109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Since we have code for both client and server, </a:t>
            </a:r>
          </a:p>
          <a:p>
            <a:r>
              <a:rPr lang="en-US" sz="1200" kern="1200" dirty="0" smtClean="0">
                <a:solidFill>
                  <a:schemeClr val="tx1"/>
                </a:solidFill>
                <a:effectLst/>
                <a:latin typeface="+mn-lt"/>
                <a:ea typeface="+mn-ea"/>
                <a:cs typeface="+mn-cs"/>
              </a:rPr>
              <a:t>We conduct an empirical study to understand which types of packets are sent from client to server and from server to client. </a:t>
            </a:r>
          </a:p>
          <a:p>
            <a:r>
              <a:rPr lang="en-US" sz="1200" kern="1200" dirty="0" smtClean="0">
                <a:solidFill>
                  <a:schemeClr val="tx1"/>
                </a:solidFill>
                <a:effectLst/>
                <a:latin typeface="+mn-lt"/>
                <a:ea typeface="+mn-ea"/>
                <a:cs typeface="+mn-cs"/>
              </a:rPr>
              <a:t>We also study what types of packets are processed on the client side and on the server side. </a:t>
            </a:r>
          </a:p>
          <a:p>
            <a:r>
              <a:rPr lang="en-US" sz="1200" kern="1200" dirty="0" smtClean="0">
                <a:solidFill>
                  <a:schemeClr val="tx1"/>
                </a:solidFill>
                <a:effectLst/>
                <a:latin typeface="+mn-lt"/>
                <a:ea typeface="+mn-ea"/>
                <a:cs typeface="+mn-cs"/>
              </a:rPr>
              <a:t>The goal of this study is to figure out whether there are unnecessary handlers on the server side or on the client side.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Study results are shown in this table. </a:t>
            </a:r>
          </a:p>
          <a:p>
            <a:pPr>
              <a:spcBef>
                <a:spcPct val="0"/>
              </a:spcBef>
            </a:pPr>
            <a:endParaRPr lang="en-US" altLang="zh-CN" dirty="0" smtClean="0"/>
          </a:p>
        </p:txBody>
      </p:sp>
    </p:spTree>
    <p:extLst>
      <p:ext uri="{BB962C8B-B14F-4D97-AF65-F5344CB8AC3E}">
        <p14:creationId xmlns:p14="http://schemas.microsoft.com/office/powerpoint/2010/main" val="1132466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As we discussed earlier, open62541 supports 6 types of packets.</a:t>
            </a:r>
          </a:p>
          <a:p>
            <a:pPr>
              <a:spcBef>
                <a:spcPct val="0"/>
              </a:spcBef>
            </a:pPr>
            <a:endParaRPr lang="en-US" altLang="zh-CN" dirty="0" smtClean="0"/>
          </a:p>
        </p:txBody>
      </p:sp>
    </p:spTree>
    <p:extLst>
      <p:ext uri="{BB962C8B-B14F-4D97-AF65-F5344CB8AC3E}">
        <p14:creationId xmlns:p14="http://schemas.microsoft.com/office/powerpoint/2010/main" val="363562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The second column represents whether or not a packet type is sent from client to server. </a:t>
            </a:r>
          </a:p>
          <a:p>
            <a:pPr>
              <a:spcBef>
                <a:spcPct val="0"/>
              </a:spcBef>
            </a:pPr>
            <a:endParaRPr lang="en-US" altLang="zh-CN" dirty="0" smtClean="0"/>
          </a:p>
        </p:txBody>
      </p:sp>
    </p:spTree>
    <p:extLst>
      <p:ext uri="{BB962C8B-B14F-4D97-AF65-F5344CB8AC3E}">
        <p14:creationId xmlns:p14="http://schemas.microsoft.com/office/powerpoint/2010/main" val="4052465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The third column represents whether or not a packet type is sent from server to client. </a:t>
            </a:r>
          </a:p>
          <a:p>
            <a:pPr>
              <a:spcBef>
                <a:spcPct val="0"/>
              </a:spcBef>
            </a:pPr>
            <a:endParaRPr lang="en-US" altLang="zh-CN" dirty="0" smtClean="0"/>
          </a:p>
        </p:txBody>
      </p:sp>
    </p:spTree>
    <p:extLst>
      <p:ext uri="{BB962C8B-B14F-4D97-AF65-F5344CB8AC3E}">
        <p14:creationId xmlns:p14="http://schemas.microsoft.com/office/powerpoint/2010/main" val="865085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The last two columns show whether or not a packet type is processed on the client side or on the server side. </a:t>
            </a:r>
          </a:p>
          <a:p>
            <a:pPr>
              <a:spcBef>
                <a:spcPct val="0"/>
              </a:spcBef>
            </a:pPr>
            <a:endParaRPr lang="en-US" altLang="zh-CN" dirty="0" smtClean="0"/>
          </a:p>
        </p:txBody>
      </p:sp>
    </p:spTree>
    <p:extLst>
      <p:ext uri="{BB962C8B-B14F-4D97-AF65-F5344CB8AC3E}">
        <p14:creationId xmlns:p14="http://schemas.microsoft.com/office/powerpoint/2010/main" val="17050701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We find one mismatch on this table. Client will not send err packets to server, but server still have a handler for err packets. Clearly, we can leverage this intuition to conduct customization on the server side. </a:t>
            </a:r>
          </a:p>
          <a:p>
            <a:pPr>
              <a:spcBef>
                <a:spcPct val="0"/>
              </a:spcBef>
            </a:pPr>
            <a:r>
              <a:rPr lang="en-US" altLang="zh-CN" dirty="0" smtClean="0"/>
              <a:t>Since this</a:t>
            </a:r>
            <a:r>
              <a:rPr lang="en-US" altLang="zh-CN" baseline="0" dirty="0" smtClean="0"/>
              <a:t> is an ongoing project, we do not have any experimental results to show the </a:t>
            </a:r>
            <a:r>
              <a:rPr lang="en-US" altLang="zh-CN" baseline="0" dirty="0" err="1" smtClean="0"/>
              <a:t>debloating</a:t>
            </a:r>
            <a:r>
              <a:rPr lang="en-US" altLang="zh-CN" baseline="0" dirty="0" smtClean="0"/>
              <a:t> effects. We just use this study to show that there is an </a:t>
            </a:r>
            <a:r>
              <a:rPr lang="en-US" altLang="zh-CN" baseline="0" dirty="0" err="1" smtClean="0"/>
              <a:t>debloating</a:t>
            </a:r>
            <a:r>
              <a:rPr lang="en-US" altLang="zh-CN" baseline="0" dirty="0" smtClean="0"/>
              <a:t> opportunity. </a:t>
            </a:r>
            <a:endParaRPr lang="en-US" altLang="zh-CN" dirty="0" smtClean="0"/>
          </a:p>
        </p:txBody>
      </p:sp>
    </p:spTree>
    <p:extLst>
      <p:ext uri="{BB962C8B-B14F-4D97-AF65-F5344CB8AC3E}">
        <p14:creationId xmlns:p14="http://schemas.microsoft.com/office/powerpoint/2010/main" val="870554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Tree>
    <p:extLst>
      <p:ext uri="{BB962C8B-B14F-4D97-AF65-F5344CB8AC3E}">
        <p14:creationId xmlns:p14="http://schemas.microsoft.com/office/powerpoint/2010/main" val="1233782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Last</a:t>
            </a:r>
            <a:r>
              <a:rPr lang="en-US" altLang="zh-CN" baseline="0" dirty="0" smtClean="0"/>
              <a:t> but not least, a larger code size also consumes network bandwidth when distributing the software across the Internet. </a:t>
            </a:r>
          </a:p>
          <a:p>
            <a:pPr>
              <a:spcBef>
                <a:spcPct val="0"/>
              </a:spcBef>
            </a:pPr>
            <a:endParaRPr lang="en-US" altLang="zh-CN" baseline="0" dirty="0" smtClean="0"/>
          </a:p>
          <a:p>
            <a:pPr>
              <a:spcBef>
                <a:spcPct val="0"/>
              </a:spcBef>
            </a:pPr>
            <a:r>
              <a:rPr lang="en-US" altLang="zh-CN" baseline="0" dirty="0" smtClean="0"/>
              <a:t>Therefore, we definitely need to combat bloated code. </a:t>
            </a:r>
            <a:endParaRPr lang="en-US" altLang="zh-CN" dirty="0" smtClean="0"/>
          </a:p>
        </p:txBody>
      </p:sp>
    </p:spTree>
    <p:extLst>
      <p:ext uri="{BB962C8B-B14F-4D97-AF65-F5344CB8AC3E}">
        <p14:creationId xmlns:p14="http://schemas.microsoft.com/office/powerpoint/2010/main" val="312913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dirty="0" smtClean="0"/>
          </a:p>
        </p:txBody>
      </p:sp>
    </p:spTree>
    <p:extLst>
      <p:ext uri="{BB962C8B-B14F-4D97-AF65-F5344CB8AC3E}">
        <p14:creationId xmlns:p14="http://schemas.microsoft.com/office/powerpoint/2010/main" val="1018678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dirty="0" smtClean="0"/>
          </a:p>
        </p:txBody>
      </p:sp>
    </p:spTree>
    <p:extLst>
      <p:ext uri="{BB962C8B-B14F-4D97-AF65-F5344CB8AC3E}">
        <p14:creationId xmlns:p14="http://schemas.microsoft.com/office/powerpoint/2010/main" val="18944273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070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861B07-6E52-4B27-8517-E1E31D0DFA9B}" type="slidenum">
              <a:rPr lang="zh-CN" altLang="en-US" smtClean="0"/>
              <a:pPr fontAlgn="base">
                <a:spcBef>
                  <a:spcPct val="0"/>
                </a:spcBef>
                <a:spcAft>
                  <a:spcPct val="0"/>
                </a:spcAft>
                <a:defRPr/>
              </a:pPr>
              <a:t>52</a:t>
            </a:fld>
            <a:endParaRPr lang="zh-CN" altLang="en-US" smtClean="0"/>
          </a:p>
        </p:txBody>
      </p:sp>
    </p:spTree>
    <p:extLst>
      <p:ext uri="{BB962C8B-B14F-4D97-AF65-F5344CB8AC3E}">
        <p14:creationId xmlns:p14="http://schemas.microsoft.com/office/powerpoint/2010/main" val="2141062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dirty="0" smtClean="0"/>
          </a:p>
        </p:txBody>
      </p:sp>
    </p:spTree>
    <p:extLst>
      <p:ext uri="{BB962C8B-B14F-4D97-AF65-F5344CB8AC3E}">
        <p14:creationId xmlns:p14="http://schemas.microsoft.com/office/powerpoint/2010/main" val="183877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There are existing techniques targeting to eliminate bloated code.</a:t>
            </a:r>
            <a:endParaRPr lang="en-US" b="0" dirty="0" smtClean="0">
              <a:effectLst/>
            </a:endParaRPr>
          </a:p>
          <a:p>
            <a:pPr rtl="0"/>
            <a:r>
              <a:rPr lang="en-US" sz="1200" b="0" i="0" u="none" strike="noStrike" kern="1200" dirty="0" smtClean="0">
                <a:solidFill>
                  <a:schemeClr val="tx1"/>
                </a:solidFill>
                <a:effectLst/>
                <a:latin typeface="+mn-lt"/>
                <a:ea typeface="+mn-ea"/>
                <a:cs typeface="+mn-cs"/>
              </a:rPr>
              <a:t>Existing techniques </a:t>
            </a:r>
            <a:r>
              <a:rPr lang="en-US" sz="1200" b="0" i="0" u="none" strike="noStrike" kern="1200" dirty="0" smtClean="0">
                <a:solidFill>
                  <a:schemeClr val="tx1"/>
                </a:solidFill>
                <a:effectLst/>
                <a:latin typeface="+mn-lt"/>
                <a:ea typeface="+mn-ea"/>
                <a:cs typeface="+mn-cs"/>
              </a:rPr>
              <a:t>mainly leverage </a:t>
            </a:r>
            <a:r>
              <a:rPr lang="en-US" sz="1200" b="0" i="0" u="none" strike="noStrike" kern="1200" dirty="0" smtClean="0">
                <a:solidFill>
                  <a:schemeClr val="tx1"/>
                </a:solidFill>
                <a:effectLst/>
                <a:latin typeface="+mn-lt"/>
                <a:ea typeface="+mn-ea"/>
                <a:cs typeface="+mn-cs"/>
              </a:rPr>
              <a:t>function as granularity to conduct library cut or customization.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For example, the piece of code on the left utilizes the libraries on the right.</a:t>
            </a:r>
            <a:endParaRPr lang="en-US" b="0" dirty="0" smtClean="0">
              <a:effectLst/>
            </a:endParaRPr>
          </a:p>
          <a:p>
            <a:pPr rtl="0"/>
            <a:r>
              <a:rPr lang="en-US" sz="1200" b="0" i="0" u="none" strike="noStrike" kern="1200" dirty="0" smtClean="0">
                <a:solidFill>
                  <a:schemeClr val="tx1"/>
                </a:solidFill>
                <a:effectLst/>
                <a:latin typeface="+mn-lt"/>
                <a:ea typeface="+mn-ea"/>
                <a:cs typeface="+mn-cs"/>
              </a:rPr>
              <a:t>After linking the library user and the library together, </a:t>
            </a:r>
            <a:endParaRPr lang="en-US" b="0" dirty="0" smtClean="0">
              <a:effectLst/>
            </a:endParaRPr>
          </a:p>
          <a:p>
            <a:pPr rtl="0"/>
            <a:r>
              <a:rPr lang="en-US" sz="1200" b="0" i="0" u="none" strike="noStrike" kern="1200" dirty="0" smtClean="0">
                <a:solidFill>
                  <a:schemeClr val="tx1"/>
                </a:solidFill>
                <a:effectLst/>
                <a:latin typeface="+mn-lt"/>
                <a:ea typeface="+mn-ea"/>
                <a:cs typeface="+mn-cs"/>
              </a:rPr>
              <a:t>existing techniques look for functions without call sites and cut them.</a:t>
            </a:r>
            <a:endParaRPr lang="en-US" b="0" dirty="0" smtClean="0">
              <a:effectLst/>
            </a:endParaRPr>
          </a:p>
          <a:p>
            <a:pPr rtl="0"/>
            <a:r>
              <a:rPr lang="en-US" sz="1200" b="0" i="0" u="none" strike="noStrike" kern="1200" dirty="0" smtClean="0">
                <a:solidFill>
                  <a:schemeClr val="tx1"/>
                </a:solidFill>
                <a:effectLst/>
                <a:latin typeface="+mn-lt"/>
                <a:ea typeface="+mn-ea"/>
                <a:cs typeface="+mn-cs"/>
              </a:rPr>
              <a:t>This process is conducted iteratively, until all unused functions are eliminated.  </a:t>
            </a:r>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Although useful, existing techniques may miss some </a:t>
            </a:r>
            <a:r>
              <a:rPr lang="en-US" sz="1200" b="0" i="0" u="none" strike="noStrike" kern="1200" dirty="0" err="1" smtClean="0">
                <a:solidFill>
                  <a:schemeClr val="tx1"/>
                </a:solidFill>
                <a:effectLst/>
                <a:latin typeface="+mn-lt"/>
                <a:ea typeface="+mn-ea"/>
                <a:cs typeface="+mn-cs"/>
              </a:rPr>
              <a:t>debloating</a:t>
            </a:r>
            <a:r>
              <a:rPr lang="en-US" sz="1200" b="0" i="0" u="none" strike="noStrike" kern="1200" dirty="0" smtClean="0">
                <a:solidFill>
                  <a:schemeClr val="tx1"/>
                </a:solidFill>
                <a:effectLst/>
                <a:latin typeface="+mn-lt"/>
                <a:ea typeface="+mn-ea"/>
                <a:cs typeface="+mn-cs"/>
              </a:rPr>
              <a:t> opportunities inside invoked library functions. </a:t>
            </a:r>
            <a:endParaRPr lang="en-US" b="0" dirty="0" smtClean="0">
              <a:effectLst/>
            </a:endParaRPr>
          </a:p>
          <a:p>
            <a:r>
              <a:rPr lang="en-US" dirty="0" smtClean="0"/>
              <a:t/>
            </a:r>
            <a:br>
              <a:rPr lang="en-US" dirty="0" smtClean="0"/>
            </a:br>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86746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Given a library function invoked by a library user. </a:t>
            </a:r>
            <a:endParaRPr lang="en-US" b="0" dirty="0" smtClean="0">
              <a:effectLst/>
            </a:endParaRPr>
          </a:p>
          <a:p>
            <a:pPr rtl="0"/>
            <a:r>
              <a:rPr lang="en-US" sz="1200" b="0" i="0" u="none" strike="noStrike" kern="1200" dirty="0" smtClean="0">
                <a:solidFill>
                  <a:schemeClr val="tx1"/>
                </a:solidFill>
                <a:effectLst/>
                <a:latin typeface="+mn-lt"/>
                <a:ea typeface="+mn-ea"/>
                <a:cs typeface="+mn-cs"/>
              </a:rPr>
              <a:t>What we are thinking is whether or not there are </a:t>
            </a:r>
            <a:r>
              <a:rPr lang="en-US" sz="1200" b="0" i="0" u="none" strike="noStrike" kern="1200" dirty="0" err="1" smtClean="0">
                <a:solidFill>
                  <a:schemeClr val="tx1"/>
                </a:solidFill>
                <a:effectLst/>
                <a:latin typeface="+mn-lt"/>
                <a:ea typeface="+mn-ea"/>
                <a:cs typeface="+mn-cs"/>
              </a:rPr>
              <a:t>cuttable</a:t>
            </a:r>
            <a:r>
              <a:rPr lang="en-US" sz="1200" b="0" i="0" u="none" strike="noStrike" kern="1200" dirty="0" smtClean="0">
                <a:solidFill>
                  <a:schemeClr val="tx1"/>
                </a:solidFill>
                <a:effectLst/>
                <a:latin typeface="+mn-lt"/>
                <a:ea typeface="+mn-ea"/>
                <a:cs typeface="+mn-cs"/>
              </a:rPr>
              <a:t> codes </a:t>
            </a:r>
            <a:endParaRPr lang="en-US" b="0" dirty="0" smtClean="0">
              <a:effectLst/>
            </a:endParaRPr>
          </a:p>
          <a:p>
            <a:pPr rtl="0"/>
            <a:r>
              <a:rPr lang="en-US" sz="1200" b="0" i="0" u="none" strike="noStrike" kern="1200" dirty="0" smtClean="0">
                <a:solidFill>
                  <a:schemeClr val="tx1"/>
                </a:solidFill>
                <a:effectLst/>
                <a:latin typeface="+mn-lt"/>
                <a:ea typeface="+mn-ea"/>
                <a:cs typeface="+mn-cs"/>
              </a:rPr>
              <a:t>inside the invoked library function.</a:t>
            </a:r>
            <a:endParaRPr lang="en-US" b="0" dirty="0" smtClean="0">
              <a:effectLst/>
            </a:endParaRPr>
          </a:p>
          <a:p>
            <a:pPr rtl="0"/>
            <a:r>
              <a:rPr lang="en-US" sz="1200" b="0" i="0" u="none" strike="noStrike" kern="1200" dirty="0" smtClean="0">
                <a:solidFill>
                  <a:schemeClr val="tx1"/>
                </a:solidFill>
                <a:effectLst/>
                <a:latin typeface="+mn-lt"/>
                <a:ea typeface="+mn-ea"/>
                <a:cs typeface="+mn-cs"/>
              </a:rPr>
              <a:t>For some codes inside the library function,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maybe they will never be executed on the particular calling site..</a:t>
            </a:r>
            <a:endParaRPr lang="en-US" b="0" dirty="0" smtClean="0">
              <a:effectLst/>
            </a:endParaRPr>
          </a:p>
          <a:p>
            <a:pPr rtl="0"/>
            <a:r>
              <a:rPr lang="en-US" sz="1200" b="0" i="0" u="none" strike="noStrike" kern="1200" dirty="0" smtClean="0">
                <a:solidFill>
                  <a:schemeClr val="tx1"/>
                </a:solidFill>
                <a:effectLst/>
                <a:latin typeface="+mn-lt"/>
                <a:ea typeface="+mn-ea"/>
                <a:cs typeface="+mn-cs"/>
              </a:rPr>
              <a:t>Even for some executed codes, maybe they will not generate any side effect.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Back to this pseudo code example.</a:t>
            </a:r>
            <a:endParaRPr lang="en-US" b="0" dirty="0" smtClean="0">
              <a:effectLst/>
            </a:endParaRPr>
          </a:p>
          <a:p>
            <a:pPr rtl="0"/>
            <a:r>
              <a:rPr lang="en-US" sz="1200" b="0" i="0" u="none" strike="noStrike" kern="1200" dirty="0" smtClean="0">
                <a:solidFill>
                  <a:schemeClr val="tx1"/>
                </a:solidFill>
                <a:effectLst/>
                <a:latin typeface="+mn-lt"/>
                <a:ea typeface="+mn-ea"/>
                <a:cs typeface="+mn-cs"/>
              </a:rPr>
              <a:t>Library function B is invoked by the library user.</a:t>
            </a:r>
            <a:endParaRPr lang="en-US" b="0" dirty="0" smtClean="0">
              <a:effectLst/>
            </a:endParaRPr>
          </a:p>
          <a:p>
            <a:pPr rtl="0"/>
            <a:r>
              <a:rPr lang="en-US" sz="1200" b="0" i="0" u="none" strike="noStrike" kern="1200" dirty="0" smtClean="0">
                <a:solidFill>
                  <a:schemeClr val="tx1"/>
                </a:solidFill>
                <a:effectLst/>
                <a:latin typeface="+mn-lt"/>
                <a:ea typeface="+mn-ea"/>
                <a:cs typeface="+mn-cs"/>
              </a:rPr>
              <a:t>We want to explore whether there are </a:t>
            </a:r>
            <a:r>
              <a:rPr lang="en-US" sz="1200" b="0" i="0" u="none" strike="noStrike" kern="1200" dirty="0" err="1" smtClean="0">
                <a:solidFill>
                  <a:schemeClr val="tx1"/>
                </a:solidFill>
                <a:effectLst/>
                <a:latin typeface="+mn-lt"/>
                <a:ea typeface="+mn-ea"/>
                <a:cs typeface="+mn-cs"/>
              </a:rPr>
              <a:t>cuttable</a:t>
            </a:r>
            <a:r>
              <a:rPr lang="en-US" sz="1200" b="0" i="0" u="none" strike="noStrike" kern="1200" dirty="0" smtClean="0">
                <a:solidFill>
                  <a:schemeClr val="tx1"/>
                </a:solidFill>
                <a:effectLst/>
                <a:latin typeface="+mn-lt"/>
                <a:ea typeface="+mn-ea"/>
                <a:cs typeface="+mn-cs"/>
              </a:rPr>
              <a:t> codes inside B.</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This direction does not draw much attention previously. </a:t>
            </a:r>
            <a:endParaRPr lang="en-US" b="0" dirty="0" smtClean="0">
              <a:effectLst/>
            </a:endParaRPr>
          </a:p>
          <a:p>
            <a:pPr rtl="0"/>
            <a:r>
              <a:rPr lang="en-US" sz="1200" b="0" i="0" u="none" strike="noStrike" kern="1200" dirty="0" smtClean="0">
                <a:solidFill>
                  <a:schemeClr val="tx1"/>
                </a:solidFill>
                <a:effectLst/>
                <a:latin typeface="+mn-lt"/>
                <a:ea typeface="+mn-ea"/>
                <a:cs typeface="+mn-cs"/>
              </a:rPr>
              <a:t>It can expose opportunities to cut unused functions and complement existing techniques.</a:t>
            </a:r>
            <a:endParaRPr lang="en-US" b="0" dirty="0" smtClean="0">
              <a:effectLst/>
            </a:endParaRPr>
          </a:p>
          <a:p>
            <a:pPr rtl="0"/>
            <a:r>
              <a:rPr lang="en-US" sz="1200" b="0" i="0" u="none" strike="noStrike" kern="1200" dirty="0" smtClean="0">
                <a:solidFill>
                  <a:schemeClr val="tx1"/>
                </a:solidFill>
                <a:effectLst/>
                <a:latin typeface="+mn-lt"/>
                <a:ea typeface="+mn-ea"/>
                <a:cs typeface="+mn-cs"/>
              </a:rPr>
              <a:t>For example, if we can cut the last else if branch inside function B. </a:t>
            </a:r>
            <a:endParaRPr lang="en-US" b="0" dirty="0" smtClean="0">
              <a:effectLst/>
            </a:endParaRPr>
          </a:p>
          <a:p>
            <a:pPr rtl="0"/>
            <a:r>
              <a:rPr lang="en-US" sz="1200" b="0" i="0" u="none" strike="noStrike" kern="1200" dirty="0" smtClean="0">
                <a:solidFill>
                  <a:schemeClr val="tx1"/>
                </a:solidFill>
                <a:effectLst/>
                <a:latin typeface="+mn-lt"/>
                <a:ea typeface="+mn-ea"/>
                <a:cs typeface="+mn-cs"/>
              </a:rPr>
              <a:t>There are no call site for function D, so that D can be eliminated. </a:t>
            </a:r>
            <a:endParaRPr lang="en-US" b="0" dirty="0" smtClean="0">
              <a:effectLst/>
            </a:endParaRPr>
          </a:p>
          <a:p>
            <a:r>
              <a:rPr lang="en-US" dirty="0" smtClean="0"/>
              <a:t/>
            </a:r>
            <a:br>
              <a:rPr lang="en-US" dirty="0" smtClean="0"/>
            </a:br>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81576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Currently, we focus our project on </a:t>
            </a:r>
            <a:r>
              <a:rPr lang="en-US" sz="1200" b="0" i="0" u="none" strike="noStrike" kern="1200" dirty="0" err="1" smtClean="0">
                <a:solidFill>
                  <a:schemeClr val="tx1"/>
                </a:solidFill>
                <a:effectLst/>
                <a:latin typeface="+mn-lt"/>
                <a:ea typeface="+mn-ea"/>
                <a:cs typeface="+mn-cs"/>
              </a:rPr>
              <a:t>debloating</a:t>
            </a:r>
            <a:r>
              <a:rPr lang="en-US" sz="1200" b="0" i="0" u="none" strike="noStrike" kern="1200" dirty="0" smtClean="0">
                <a:solidFill>
                  <a:schemeClr val="tx1"/>
                </a:solidFill>
                <a:effectLst/>
                <a:latin typeface="+mn-lt"/>
                <a:ea typeface="+mn-ea"/>
                <a:cs typeface="+mn-cs"/>
              </a:rPr>
              <a:t> network protocol implementation.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Because protocol implementation is widely used </a:t>
            </a:r>
            <a:endParaRPr lang="en-US" b="0" dirty="0" smtClean="0">
              <a:effectLst/>
            </a:endParaRPr>
          </a:p>
          <a:p>
            <a:pPr rtl="0"/>
            <a:r>
              <a:rPr lang="en-US" sz="1200" b="0" i="0" u="none" strike="noStrike" kern="1200" dirty="0" smtClean="0">
                <a:solidFill>
                  <a:schemeClr val="tx1"/>
                </a:solidFill>
                <a:effectLst/>
                <a:latin typeface="+mn-lt"/>
                <a:ea typeface="+mn-ea"/>
                <a:cs typeface="+mn-cs"/>
              </a:rPr>
              <a:t>and most attacks are conducted through network.</a:t>
            </a:r>
            <a:endParaRPr lang="en-US" b="0" dirty="0" smtClean="0">
              <a:effectLst/>
            </a:endParaRPr>
          </a:p>
          <a:p>
            <a:pPr rtl="0"/>
            <a:r>
              <a:rPr lang="en-US" sz="1200" b="0" i="0" u="none" strike="noStrike" kern="1200" dirty="0" smtClean="0">
                <a:solidFill>
                  <a:schemeClr val="tx1"/>
                </a:solidFill>
                <a:effectLst/>
                <a:latin typeface="+mn-lt"/>
                <a:ea typeface="+mn-ea"/>
                <a:cs typeface="+mn-cs"/>
              </a:rPr>
              <a:t>Therefore, we think </a:t>
            </a:r>
            <a:r>
              <a:rPr lang="en-US" sz="1200" b="0" i="0" u="none" strike="noStrike" kern="1200" dirty="0" err="1" smtClean="0">
                <a:solidFill>
                  <a:schemeClr val="tx1"/>
                </a:solidFill>
                <a:effectLst/>
                <a:latin typeface="+mn-lt"/>
                <a:ea typeface="+mn-ea"/>
                <a:cs typeface="+mn-cs"/>
              </a:rPr>
              <a:t>debloating</a:t>
            </a:r>
            <a:r>
              <a:rPr lang="en-US" sz="1200" b="0" i="0" u="none" strike="noStrike" kern="1200" dirty="0" smtClean="0">
                <a:solidFill>
                  <a:schemeClr val="tx1"/>
                </a:solidFill>
                <a:effectLst/>
                <a:latin typeface="+mn-lt"/>
                <a:ea typeface="+mn-ea"/>
                <a:cs typeface="+mn-cs"/>
              </a:rPr>
              <a:t> protocol implementation is the </a:t>
            </a:r>
            <a:endParaRPr lang="en-US" b="0" dirty="0" smtClean="0">
              <a:effectLst/>
            </a:endParaRPr>
          </a:p>
          <a:p>
            <a:pPr rtl="0"/>
            <a:r>
              <a:rPr lang="en-US" sz="1200" b="0" i="0" u="none" strike="noStrike" kern="1200" dirty="0" smtClean="0">
                <a:solidFill>
                  <a:schemeClr val="tx1"/>
                </a:solidFill>
                <a:effectLst/>
                <a:latin typeface="+mn-lt"/>
                <a:ea typeface="+mn-ea"/>
                <a:cs typeface="+mn-cs"/>
              </a:rPr>
              <a:t>first step to </a:t>
            </a:r>
            <a:r>
              <a:rPr lang="en-US" sz="1200" b="0" i="0" u="none" strike="noStrike" kern="1200" dirty="0" err="1" smtClean="0">
                <a:solidFill>
                  <a:schemeClr val="tx1"/>
                </a:solidFill>
                <a:effectLst/>
                <a:latin typeface="+mn-lt"/>
                <a:ea typeface="+mn-ea"/>
                <a:cs typeface="+mn-cs"/>
              </a:rPr>
              <a:t>debloat</a:t>
            </a:r>
            <a:r>
              <a:rPr lang="en-US" sz="1200" b="0" i="0" u="none" strike="noStrike" kern="1200" dirty="0" smtClean="0">
                <a:solidFill>
                  <a:schemeClr val="tx1"/>
                </a:solidFill>
                <a:effectLst/>
                <a:latin typeface="+mn-lt"/>
                <a:ea typeface="+mn-ea"/>
                <a:cs typeface="+mn-cs"/>
              </a:rPr>
              <a:t> the whole software stack.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One thing I need to emphasize is that our technique is not limited to network protocol implementation. What we are trying to build is a general technique which can </a:t>
            </a:r>
            <a:r>
              <a:rPr lang="en-US" sz="1200" b="0" i="0" u="none" strike="noStrike" kern="1200" dirty="0" err="1" smtClean="0">
                <a:solidFill>
                  <a:schemeClr val="tx1"/>
                </a:solidFill>
                <a:effectLst/>
                <a:latin typeface="+mn-lt"/>
                <a:ea typeface="+mn-ea"/>
                <a:cs typeface="+mn-cs"/>
              </a:rPr>
              <a:t>debloat</a:t>
            </a:r>
            <a:r>
              <a:rPr lang="en-US" sz="1200" b="0" i="0" u="none" strike="noStrike" kern="1200" dirty="0" smtClean="0">
                <a:solidFill>
                  <a:schemeClr val="tx1"/>
                </a:solidFill>
                <a:effectLst/>
                <a:latin typeface="+mn-lt"/>
                <a:ea typeface="+mn-ea"/>
                <a:cs typeface="+mn-cs"/>
              </a:rPr>
              <a:t> all libraries.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We collect many network protocol implementations, </a:t>
            </a:r>
            <a:endParaRPr lang="en-US" b="0" dirty="0" smtClean="0">
              <a:effectLst/>
            </a:endParaRPr>
          </a:p>
          <a:p>
            <a:pPr rtl="0"/>
            <a:r>
              <a:rPr lang="en-US" sz="1200" b="0" i="0" u="none" strike="noStrike" kern="1200" dirty="0" smtClean="0">
                <a:solidFill>
                  <a:schemeClr val="tx1"/>
                </a:solidFill>
                <a:effectLst/>
                <a:latin typeface="+mn-lt"/>
                <a:ea typeface="+mn-ea"/>
                <a:cs typeface="+mn-cs"/>
              </a:rPr>
              <a:t>include complicated network middleware programs, such as </a:t>
            </a:r>
            <a:r>
              <a:rPr lang="en-US" sz="1200" b="0" i="0" u="none" strike="noStrike" kern="1200" dirty="0" err="1" smtClean="0">
                <a:solidFill>
                  <a:schemeClr val="tx1"/>
                </a:solidFill>
                <a:effectLst/>
                <a:latin typeface="+mn-lt"/>
                <a:ea typeface="+mn-ea"/>
                <a:cs typeface="+mn-cs"/>
              </a:rPr>
              <a:t>haproxy</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openvpn</a:t>
            </a:r>
            <a:r>
              <a:rPr lang="en-US" sz="1200" b="0" i="0" u="none" strike="noStrike" kern="1200" dirty="0" smtClean="0">
                <a:solidFill>
                  <a:schemeClr val="tx1"/>
                </a:solidFill>
                <a:effectLst/>
                <a:latin typeface="+mn-lt"/>
                <a:ea typeface="+mn-ea"/>
                <a:cs typeface="+mn-cs"/>
              </a:rPr>
              <a:t>, and lightweight IOT applications, such as </a:t>
            </a:r>
            <a:r>
              <a:rPr lang="en-US" sz="1200" b="0" i="0" u="none" strike="noStrike" kern="1200" dirty="0" err="1" smtClean="0">
                <a:solidFill>
                  <a:schemeClr val="tx1"/>
                </a:solidFill>
                <a:effectLst/>
                <a:latin typeface="+mn-lt"/>
                <a:ea typeface="+mn-ea"/>
                <a:cs typeface="+mn-cs"/>
              </a:rPr>
              <a:t>midilib</a:t>
            </a:r>
            <a:r>
              <a:rPr lang="en-US" sz="1200" b="0" i="0" u="none" strike="noStrike" kern="1200" dirty="0" smtClean="0">
                <a:solidFill>
                  <a:schemeClr val="tx1"/>
                </a:solidFill>
                <a:effectLst/>
                <a:latin typeface="+mn-lt"/>
                <a:ea typeface="+mn-ea"/>
                <a:cs typeface="+mn-cs"/>
              </a:rPr>
              <a:t>. </a:t>
            </a:r>
            <a:endParaRPr lang="en-US" b="0" dirty="0" smtClean="0">
              <a:effectLst/>
            </a:endParaRPr>
          </a:p>
          <a:p>
            <a:r>
              <a:rPr lang="en-US" dirty="0" smtClean="0"/>
              <a:t/>
            </a:r>
            <a:br>
              <a:rPr lang="en-US" dirty="0" smtClean="0"/>
            </a:br>
            <a:endParaRPr lang="en-US" altLang="zh-CN" dirty="0" smtClean="0"/>
          </a:p>
        </p:txBody>
      </p:sp>
    </p:spTree>
    <p:extLst>
      <p:ext uri="{BB962C8B-B14F-4D97-AF65-F5344CB8AC3E}">
        <p14:creationId xmlns:p14="http://schemas.microsoft.com/office/powerpoint/2010/main" val="99164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US" sz="1200" b="0" i="0" u="none" strike="noStrike" kern="1200" dirty="0" smtClean="0">
                <a:solidFill>
                  <a:schemeClr val="tx1"/>
                </a:solidFill>
                <a:effectLst/>
                <a:latin typeface="+mn-lt"/>
                <a:ea typeface="+mn-ea"/>
                <a:cs typeface="+mn-cs"/>
              </a:rPr>
              <a:t>After manually inspecting around 10 network programs, </a:t>
            </a:r>
            <a:endParaRPr lang="en-US" b="0" dirty="0" smtClean="0">
              <a:effectLst/>
            </a:endParaRPr>
          </a:p>
          <a:p>
            <a:pPr rtl="0"/>
            <a:r>
              <a:rPr lang="en-US" sz="1200" b="0" i="0" u="none" strike="noStrike" kern="1200" dirty="0" smtClean="0">
                <a:solidFill>
                  <a:schemeClr val="tx1"/>
                </a:solidFill>
                <a:effectLst/>
                <a:latin typeface="+mn-lt"/>
                <a:ea typeface="+mn-ea"/>
                <a:cs typeface="+mn-cs"/>
              </a:rPr>
              <a:t>we model protocol implementation like this.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Network programs firstly make a system call such as </a:t>
            </a:r>
            <a:r>
              <a:rPr lang="en-US" sz="1200" b="0" i="0" u="none" strike="noStrike" kern="1200" dirty="0" err="1" smtClean="0">
                <a:solidFill>
                  <a:schemeClr val="tx1"/>
                </a:solidFill>
                <a:effectLst/>
                <a:latin typeface="+mn-lt"/>
                <a:ea typeface="+mn-ea"/>
                <a:cs typeface="+mn-cs"/>
              </a:rPr>
              <a:t>recv</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recvfrom</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sz="1200" b="0" i="0" u="none" strike="noStrike" kern="1200" dirty="0" smtClean="0">
                <a:solidFill>
                  <a:schemeClr val="tx1"/>
                </a:solidFill>
                <a:effectLst/>
                <a:latin typeface="+mn-lt"/>
                <a:ea typeface="+mn-ea"/>
                <a:cs typeface="+mn-cs"/>
              </a:rPr>
              <a:t>to receive a raw packet from socket. </a:t>
            </a:r>
            <a:endParaRPr lang="en-US" b="0" dirty="0" smtClean="0">
              <a:effectLst/>
            </a:endParaRPr>
          </a:p>
          <a:p>
            <a:pPr rtl="0"/>
            <a:r>
              <a:rPr lang="en-US" sz="1200" b="0" i="0" u="none" strike="noStrike" kern="1200" dirty="0" smtClean="0">
                <a:solidFill>
                  <a:schemeClr val="tx1"/>
                </a:solidFill>
                <a:effectLst/>
                <a:latin typeface="+mn-lt"/>
                <a:ea typeface="+mn-ea"/>
                <a:cs typeface="+mn-cs"/>
              </a:rPr>
              <a:t>Raw packets received from system calls are usually contained in a buffer or an array. </a:t>
            </a:r>
            <a:endParaRPr lang="en-US" b="0" dirty="0" smtClean="0">
              <a:effectLst/>
            </a:endParaRPr>
          </a:p>
          <a:p>
            <a:pPr rtl="0"/>
            <a:r>
              <a:rPr lang="en-US" sz="1200" b="0" i="0" u="none" strike="noStrike" kern="1200" dirty="0" smtClean="0">
                <a:solidFill>
                  <a:schemeClr val="tx1"/>
                </a:solidFill>
                <a:effectLst/>
                <a:latin typeface="+mn-lt"/>
                <a:ea typeface="+mn-ea"/>
                <a:cs typeface="+mn-cs"/>
              </a:rPr>
              <a:t>Then decoders are invoked to decode the received raw data into packet structures. </a:t>
            </a:r>
            <a:endParaRPr lang="en-US" b="0" dirty="0" smtClean="0">
              <a:effectLst/>
            </a:endParaRPr>
          </a:p>
          <a:p>
            <a:pPr rtl="0"/>
            <a:r>
              <a:rPr lang="en-US" sz="1200" b="0" i="0" u="none" strike="noStrike" kern="1200" dirty="0" smtClean="0">
                <a:solidFill>
                  <a:schemeClr val="tx1"/>
                </a:solidFill>
                <a:effectLst/>
                <a:latin typeface="+mn-lt"/>
                <a:ea typeface="+mn-ea"/>
                <a:cs typeface="+mn-cs"/>
              </a:rPr>
              <a:t>Sometimes, decoders need to decode multiple types of packets. </a:t>
            </a:r>
            <a:endParaRPr lang="en-US" b="0" dirty="0" smtClean="0">
              <a:effectLst/>
            </a:endParaRPr>
          </a:p>
          <a:p>
            <a:pPr rtl="0"/>
            <a:r>
              <a:rPr lang="en-US" sz="1200" b="0" i="0" u="none" strike="noStrike" kern="1200" dirty="0" smtClean="0">
                <a:solidFill>
                  <a:schemeClr val="tx1"/>
                </a:solidFill>
                <a:effectLst/>
                <a:latin typeface="+mn-lt"/>
                <a:ea typeface="+mn-ea"/>
                <a:cs typeface="+mn-cs"/>
              </a:rPr>
              <a:t>There could also be multiple layers of decoders, corresponding to the multiple layers of network. </a:t>
            </a:r>
            <a:endParaRPr lang="en-US" b="0" dirty="0" smtClean="0">
              <a:effectLst/>
            </a:endParaRPr>
          </a:p>
          <a:p>
            <a:pPr rtl="0"/>
            <a:r>
              <a:rPr lang="en-US" sz="1200" b="0" i="0" u="none" strike="noStrike" kern="1200" dirty="0" smtClean="0">
                <a:solidFill>
                  <a:schemeClr val="tx1"/>
                </a:solidFill>
                <a:effectLst/>
                <a:latin typeface="+mn-lt"/>
                <a:ea typeface="+mn-ea"/>
                <a:cs typeface="+mn-cs"/>
              </a:rPr>
              <a:t>After decoding, handers are called to process different types of packets </a:t>
            </a:r>
            <a:endParaRPr lang="en-US" b="0" dirty="0" smtClean="0">
              <a:effectLst/>
            </a:endParaRPr>
          </a:p>
          <a:p>
            <a:pPr rtl="0"/>
            <a:r>
              <a:rPr lang="en-US" sz="1200" b="0" i="0" u="none" strike="noStrike" kern="1200" dirty="0" smtClean="0">
                <a:solidFill>
                  <a:schemeClr val="tx1"/>
                </a:solidFill>
                <a:effectLst/>
                <a:latin typeface="+mn-lt"/>
                <a:ea typeface="+mn-ea"/>
                <a:cs typeface="+mn-cs"/>
              </a:rPr>
              <a:t>and achieve desired functionalities. </a:t>
            </a:r>
            <a:endParaRPr lang="en-US" b="0" dirty="0" smtClean="0">
              <a:effectLst/>
            </a:endParaRPr>
          </a:p>
          <a:p>
            <a:r>
              <a:rPr lang="en-US" dirty="0" smtClean="0"/>
              <a:t/>
            </a:r>
            <a:br>
              <a:rPr lang="en-US" dirty="0" smtClean="0"/>
            </a:br>
            <a:r>
              <a:rPr lang="en-US" dirty="0" smtClean="0"/>
              <a:t/>
            </a:r>
            <a:br>
              <a:rPr lang="en-US" dirty="0" smtClean="0"/>
            </a:br>
            <a:endParaRPr lang="en-US" altLang="zh-CN" dirty="0" smtClean="0"/>
          </a:p>
          <a:p>
            <a:pPr>
              <a:spcBef>
                <a:spcPct val="0"/>
              </a:spcBef>
            </a:pPr>
            <a:endParaRPr lang="en-US" altLang="zh-CN" dirty="0" smtClean="0"/>
          </a:p>
        </p:txBody>
      </p:sp>
    </p:spTree>
    <p:extLst>
      <p:ext uri="{BB962C8B-B14F-4D97-AF65-F5344CB8AC3E}">
        <p14:creationId xmlns:p14="http://schemas.microsoft.com/office/powerpoint/2010/main" val="139954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85EEB0-6420-6D4E-86B7-6788F766FB4F}" type="datetime1">
              <a:rPr lang="en-US" smtClean="0"/>
              <a:t>7/19/18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4CCB8-9758-BC4D-8429-9BD2750F0D0D}" type="datetime1">
              <a:rPr lang="en-US" smtClean="0"/>
              <a:t>7/19/18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FBC929-184B-CC42-A8BC-F7E0D43E2AC6}" type="datetime1">
              <a:rPr lang="en-US" smtClean="0"/>
              <a:t>7/19/18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5CA89-F939-BF48-9C8C-D46092020364}" type="datetime1">
              <a:rPr lang="en-US" smtClean="0"/>
              <a:t>7/19/18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43D71A-E101-034F-A6C8-E24F3D1F7A9C}" type="datetime1">
              <a:rPr lang="en-US" smtClean="0"/>
              <a:t>7/19/18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CF58A-24DF-6148-B1E7-8812491031C6}" type="datetime1">
              <a:rPr lang="en-US" smtClean="0"/>
              <a:t>7/19/18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E73B1D-BC8E-374E-ADBF-491832E20649}" type="datetime1">
              <a:rPr lang="en-US" smtClean="0"/>
              <a:t>7/19/18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E3C02A-6483-5641-B6DF-9AC1A3267CFB}" type="datetime1">
              <a:rPr lang="en-US" smtClean="0"/>
              <a:t>7/19/18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682DF-53AF-A643-AC5E-792222ACEC0A}" type="datetime1">
              <a:rPr lang="en-US" smtClean="0"/>
              <a:t>7/19/18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9A325-BBB5-C842-9A54-378F16356543}" type="datetime1">
              <a:rPr lang="en-US" smtClean="0"/>
              <a:t>7/19/18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CD40A-3F5C-1E48-9F15-0D0FC7087EEC}" type="datetime1">
              <a:rPr lang="en-US" smtClean="0"/>
              <a:t>7/19/18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98CEC-0465-F041-995D-F8DCA261C880}" type="datetime1">
              <a:rPr lang="en-US" smtClean="0"/>
              <a:t>7/19/18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5"/>
          <p:cNvSpPr>
            <a:spLocks noChangeArrowheads="1"/>
          </p:cNvSpPr>
          <p:nvPr/>
        </p:nvSpPr>
        <p:spPr bwMode="auto">
          <a:xfrm>
            <a:off x="0" y="0"/>
            <a:ext cx="9144000" cy="2924175"/>
          </a:xfrm>
          <a:prstGeom prst="rect">
            <a:avLst/>
          </a:prstGeom>
          <a:solidFill>
            <a:srgbClr val="990000"/>
          </a:solidFill>
          <a:ln w="12700">
            <a:solidFill>
              <a:schemeClr val="tx1"/>
            </a:solidFill>
            <a:round/>
            <a:headEnd/>
            <a:tailEnd/>
          </a:ln>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1800"/>
          </a:p>
        </p:txBody>
      </p:sp>
      <p:sp>
        <p:nvSpPr>
          <p:cNvPr id="2051" name="标题 1"/>
          <p:cNvSpPr>
            <a:spLocks noGrp="1"/>
          </p:cNvSpPr>
          <p:nvPr>
            <p:ph type="ctrTitle"/>
          </p:nvPr>
        </p:nvSpPr>
        <p:spPr>
          <a:xfrm>
            <a:off x="685800" y="1341438"/>
            <a:ext cx="7772400" cy="1470025"/>
          </a:xfrm>
        </p:spPr>
        <p:txBody>
          <a:bodyPr>
            <a:normAutofit/>
          </a:bodyPr>
          <a:lstStyle/>
          <a:p>
            <a:pPr eaLnBrk="1" hangingPunct="1"/>
            <a:r>
              <a:rPr lang="en-US" altLang="zh-CN" sz="4000" dirty="0" smtClean="0">
                <a:solidFill>
                  <a:schemeClr val="bg1"/>
                </a:solidFill>
              </a:rPr>
              <a:t>Fine-Grained Library Customization</a:t>
            </a:r>
            <a:endParaRPr lang="zh-CN" altLang="en-US" sz="4000" dirty="0" smtClean="0">
              <a:solidFill>
                <a:schemeClr val="bg1"/>
              </a:solidFill>
            </a:endParaRPr>
          </a:p>
        </p:txBody>
      </p:sp>
      <p:sp>
        <p:nvSpPr>
          <p:cNvPr id="3" name="副标题 2"/>
          <p:cNvSpPr>
            <a:spLocks noGrp="1"/>
          </p:cNvSpPr>
          <p:nvPr>
            <p:ph type="subTitle" idx="1"/>
          </p:nvPr>
        </p:nvSpPr>
        <p:spPr>
          <a:xfrm>
            <a:off x="1371600" y="3810000"/>
            <a:ext cx="6400800" cy="1752600"/>
          </a:xfrm>
        </p:spPr>
        <p:txBody>
          <a:bodyPr rtlCol="0">
            <a:normAutofit/>
          </a:bodyPr>
          <a:lstStyle/>
          <a:p>
            <a:pPr eaLnBrk="1" fontAlgn="auto" hangingPunct="1">
              <a:spcAft>
                <a:spcPts val="0"/>
              </a:spcAft>
              <a:buFont typeface="Arial" pitchFamily="34" charset="0"/>
              <a:buNone/>
              <a:defRPr/>
            </a:pPr>
            <a:r>
              <a:rPr lang="en-US" altLang="zh-CN" sz="3000" b="1" i="1" dirty="0" smtClean="0">
                <a:solidFill>
                  <a:schemeClr val="tx1"/>
                </a:solidFill>
              </a:rPr>
              <a:t>Linhai Song</a:t>
            </a:r>
            <a:r>
              <a:rPr lang="en-US" altLang="zh-CN" sz="3000" dirty="0" smtClean="0">
                <a:solidFill>
                  <a:schemeClr val="tx1"/>
                </a:solidFill>
              </a:rPr>
              <a:t> and </a:t>
            </a:r>
            <a:r>
              <a:rPr lang="en-US" altLang="zh-CN" sz="3000" dirty="0" err="1" smtClean="0">
                <a:solidFill>
                  <a:schemeClr val="tx1"/>
                </a:solidFill>
              </a:rPr>
              <a:t>Xinyu</a:t>
            </a:r>
            <a:r>
              <a:rPr lang="en-US" altLang="zh-CN" sz="3000" dirty="0" smtClean="0">
                <a:solidFill>
                  <a:schemeClr val="tx1"/>
                </a:solidFill>
              </a:rPr>
              <a:t> Xing</a:t>
            </a:r>
            <a:endParaRPr lang="zh-CN" altLang="en-US" sz="3000" dirty="0" smtClean="0">
              <a:solidFill>
                <a:schemeClr val="tx1"/>
              </a:solidFill>
            </a:endParaRPr>
          </a:p>
          <a:p>
            <a:pPr>
              <a:defRPr/>
            </a:pPr>
            <a:r>
              <a:rPr lang="en-US" altLang="zh-CN" sz="3000" dirty="0" smtClean="0">
                <a:solidFill>
                  <a:schemeClr val="tx1"/>
                </a:solidFill>
              </a:rPr>
              <a:t>Pennsylvania State University</a:t>
            </a:r>
          </a:p>
        </p:txBody>
      </p:sp>
    </p:spTree>
    <p:extLst>
      <p:ext uri="{BB962C8B-B14F-4D97-AF65-F5344CB8AC3E}">
        <p14:creationId xmlns:p14="http://schemas.microsoft.com/office/powerpoint/2010/main" val="219912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613889" y="5105400"/>
            <a:ext cx="2310633" cy="1200329"/>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 handle_type1(…); …</a:t>
            </a:r>
            <a:endParaRPr lang="en-US" sz="1200" dirty="0"/>
          </a:p>
          <a:p>
            <a:r>
              <a:rPr lang="en-US" sz="1200" dirty="0" smtClean="0"/>
              <a:t>    case type2: handle_type2(…); …</a:t>
            </a:r>
          </a:p>
          <a:p>
            <a:r>
              <a:rPr lang="en-US" sz="1200" dirty="0"/>
              <a:t> </a:t>
            </a:r>
            <a:r>
              <a:rPr lang="en-US" sz="1200" dirty="0" smtClean="0"/>
              <a:t>   case type3: handle_type3(…); …</a:t>
            </a:r>
          </a:p>
          <a:p>
            <a:r>
              <a:rPr lang="en-US" sz="1200" dirty="0" smtClean="0"/>
              <a:t>    default: </a:t>
            </a:r>
            <a:endParaRPr lang="en-US" sz="1200" dirty="0"/>
          </a:p>
          <a:p>
            <a:r>
              <a:rPr lang="en-US" sz="1200" dirty="0" smtClean="0"/>
              <a:t>}</a:t>
            </a:r>
            <a:endParaRPr lang="en-US" sz="1200" dirty="0"/>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Key Observations</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lstStyle/>
          <a:p>
            <a:r>
              <a:rPr lang="en-US" altLang="zh-CN" dirty="0" smtClean="0">
                <a:solidFill>
                  <a:srgbClr val="FF0000"/>
                </a:solidFill>
              </a:rPr>
              <a:t>1. </a:t>
            </a:r>
            <a:r>
              <a:rPr lang="en-US" altLang="zh-CN" dirty="0" smtClean="0"/>
              <a:t>Mismatch between decoder and handler</a:t>
            </a:r>
          </a:p>
          <a:p>
            <a:r>
              <a:rPr lang="en-US" altLang="zh-CN" dirty="0" smtClean="0">
                <a:solidFill>
                  <a:srgbClr val="7030A0"/>
                </a:solidFill>
              </a:rPr>
              <a:t>2. </a:t>
            </a:r>
            <a:r>
              <a:rPr lang="en-US" altLang="zh-CN" dirty="0" smtClean="0"/>
              <a:t>Configurable handler </a:t>
            </a:r>
            <a:r>
              <a:rPr lang="en-US" altLang="zh-CN" dirty="0" smtClean="0">
                <a:sym typeface="Wingdings"/>
              </a:rPr>
              <a:t> </a:t>
            </a:r>
            <a:r>
              <a:rPr lang="en-US" altLang="zh-CN" dirty="0" err="1" smtClean="0"/>
              <a:t>cuttable</a:t>
            </a:r>
            <a:r>
              <a:rPr lang="en-US" altLang="zh-CN" dirty="0" smtClean="0"/>
              <a:t> decoder</a:t>
            </a:r>
          </a:p>
          <a:p>
            <a:r>
              <a:rPr lang="en-US" altLang="zh-CN" dirty="0" smtClean="0">
                <a:solidFill>
                  <a:srgbClr val="00B050"/>
                </a:solidFill>
              </a:rPr>
              <a:t>3. </a:t>
            </a:r>
            <a:r>
              <a:rPr lang="en-US" altLang="zh-CN" dirty="0" smtClean="0"/>
              <a:t>Knowledge of incoming packets </a:t>
            </a:r>
          </a:p>
        </p:txBody>
      </p:sp>
      <p:sp>
        <p:nvSpPr>
          <p:cNvPr id="5" name="Rectangle 4"/>
          <p:cNvSpPr/>
          <p:nvPr/>
        </p:nvSpPr>
        <p:spPr>
          <a:xfrm>
            <a:off x="11733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6" name="Rectangle 5"/>
          <p:cNvSpPr/>
          <p:nvPr/>
        </p:nvSpPr>
        <p:spPr>
          <a:xfrm>
            <a:off x="39165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7" name="Rectangle 6"/>
          <p:cNvSpPr/>
          <p:nvPr/>
        </p:nvSpPr>
        <p:spPr>
          <a:xfrm>
            <a:off x="66597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8" name="Straight Arrow Connector 7"/>
          <p:cNvCxnSpPr>
            <a:stCxn id="5" idx="3"/>
            <a:endCxn id="13" idx="1"/>
          </p:cNvCxnSpPr>
          <p:nvPr/>
        </p:nvCxnSpPr>
        <p:spPr>
          <a:xfrm>
            <a:off x="24687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119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79510" y="5105400"/>
            <a:ext cx="1569469" cy="1569660"/>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a:t>
            </a:r>
          </a:p>
          <a:p>
            <a:r>
              <a:rPr lang="en-US" sz="1200" dirty="0"/>
              <a:t> </a:t>
            </a:r>
            <a:r>
              <a:rPr lang="en-US" sz="1200" dirty="0" smtClean="0"/>
              <a:t>       </a:t>
            </a:r>
            <a:r>
              <a:rPr lang="en-US" sz="1200" dirty="0" err="1" smtClean="0"/>
              <a:t>msg.iMsgSize</a:t>
            </a:r>
            <a:r>
              <a:rPr lang="en-US" sz="1200" dirty="0" smtClean="0"/>
              <a:t> = 2;</a:t>
            </a:r>
          </a:p>
          <a:p>
            <a:r>
              <a:rPr lang="en-US" sz="1200" dirty="0"/>
              <a:t> </a:t>
            </a:r>
            <a:r>
              <a:rPr lang="en-US" sz="1200" dirty="0" smtClean="0"/>
              <a:t>       …</a:t>
            </a:r>
            <a:endParaRPr lang="en-US" sz="1200" dirty="0"/>
          </a:p>
          <a:p>
            <a:r>
              <a:rPr lang="en-US" sz="1200" dirty="0" smtClean="0"/>
              <a:t>    case type2: …</a:t>
            </a:r>
          </a:p>
          <a:p>
            <a:r>
              <a:rPr lang="en-US" sz="1200" dirty="0"/>
              <a:t> </a:t>
            </a:r>
            <a:r>
              <a:rPr lang="en-US" sz="1200" dirty="0" smtClean="0"/>
              <a:t>   case type3:…</a:t>
            </a:r>
          </a:p>
          <a:p>
            <a:r>
              <a:rPr lang="en-US" sz="1200" dirty="0"/>
              <a:t> </a:t>
            </a:r>
            <a:r>
              <a:rPr lang="en-US" sz="1200" dirty="0" smtClean="0"/>
              <a:t>   case type4:…</a:t>
            </a:r>
          </a:p>
          <a:p>
            <a:r>
              <a:rPr lang="en-US" sz="1200" dirty="0" smtClean="0"/>
              <a:t>    … }</a:t>
            </a:r>
            <a:endParaRPr lang="en-US" sz="1200" dirty="0"/>
          </a:p>
        </p:txBody>
      </p:sp>
      <p:sp>
        <p:nvSpPr>
          <p:cNvPr id="14" name="TextBox 13"/>
          <p:cNvSpPr txBox="1"/>
          <p:nvPr/>
        </p:nvSpPr>
        <p:spPr>
          <a:xfrm>
            <a:off x="1119955" y="5109627"/>
            <a:ext cx="1402179" cy="276999"/>
          </a:xfrm>
          <a:prstGeom prst="rect">
            <a:avLst/>
          </a:prstGeom>
          <a:noFill/>
          <a:ln w="12700">
            <a:solidFill>
              <a:schemeClr val="accent1"/>
            </a:solidFill>
          </a:ln>
        </p:spPr>
        <p:txBody>
          <a:bodyPr wrap="none" rtlCol="0">
            <a:spAutoFit/>
          </a:bodyPr>
          <a:lstStyle/>
          <a:p>
            <a:r>
              <a:rPr lang="en-US" sz="1200" dirty="0" err="1" smtClean="0"/>
              <a:t>recv</a:t>
            </a:r>
            <a:r>
              <a:rPr lang="en-US" sz="1200" dirty="0" smtClean="0"/>
              <a:t>(</a:t>
            </a:r>
            <a:r>
              <a:rPr lang="en-US" sz="1200" dirty="0" err="1" smtClean="0"/>
              <a:t>sockfd</a:t>
            </a:r>
            <a:r>
              <a:rPr lang="en-US" sz="1200" dirty="0" smtClean="0"/>
              <a:t>, </a:t>
            </a:r>
            <a:r>
              <a:rPr lang="en-US" sz="1200" dirty="0" err="1" smtClean="0"/>
              <a:t>buf</a:t>
            </a:r>
            <a:r>
              <a:rPr lang="en-US" sz="1200" dirty="0" smtClean="0"/>
              <a:t>, …)</a:t>
            </a:r>
            <a:endParaRPr lang="en-US" sz="1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860" y="2667000"/>
            <a:ext cx="923740" cy="1126916"/>
          </a:xfrm>
          <a:prstGeom prst="rect">
            <a:avLst/>
          </a:prstGeom>
        </p:spPr>
      </p:pic>
      <p:sp>
        <p:nvSpPr>
          <p:cNvPr id="4" name="Down Arrow 3"/>
          <p:cNvSpPr/>
          <p:nvPr/>
        </p:nvSpPr>
        <p:spPr>
          <a:xfrm>
            <a:off x="7162800" y="3946316"/>
            <a:ext cx="390340" cy="265363"/>
          </a:xfrm>
          <a:prstGeom prst="downArrow">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24" y="4442937"/>
            <a:ext cx="720069" cy="369332"/>
          </a:xfrm>
          <a:prstGeom prst="rect">
            <a:avLst/>
          </a:prstGeom>
          <a:noFill/>
        </p:spPr>
        <p:txBody>
          <a:bodyPr wrap="none" rtlCol="0">
            <a:spAutoFit/>
          </a:bodyPr>
          <a:lstStyle/>
          <a:p>
            <a:r>
              <a:rPr lang="en-US" smtClean="0"/>
              <a:t>type1</a:t>
            </a:r>
            <a:endParaRPr lang="en-US"/>
          </a:p>
        </p:txBody>
      </p:sp>
      <p:sp>
        <p:nvSpPr>
          <p:cNvPr id="16" name="Right Arrow 15"/>
          <p:cNvSpPr/>
          <p:nvPr/>
        </p:nvSpPr>
        <p:spPr>
          <a:xfrm>
            <a:off x="762000" y="4496176"/>
            <a:ext cx="228600" cy="280056"/>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3827135" y="6344640"/>
            <a:ext cx="138481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31336" y="6172200"/>
            <a:ext cx="1384810"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31336" y="5998464"/>
            <a:ext cx="138481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93408" y="5806440"/>
            <a:ext cx="2145792"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94422" y="5623560"/>
            <a:ext cx="2144778"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09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Outline</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lstStyle/>
          <a:p>
            <a:r>
              <a:rPr lang="en-US" altLang="zh-CN" dirty="0" smtClean="0"/>
              <a:t>Introduction</a:t>
            </a:r>
          </a:p>
          <a:p>
            <a:r>
              <a:rPr lang="en-US" altLang="zh-CN" dirty="0" smtClean="0"/>
              <a:t>Observation 1: details and an example</a:t>
            </a:r>
          </a:p>
          <a:p>
            <a:r>
              <a:rPr lang="en-US" altLang="zh-CN" dirty="0" smtClean="0"/>
              <a:t>Observation 2: details and an example</a:t>
            </a:r>
          </a:p>
          <a:p>
            <a:r>
              <a:rPr lang="en-US" altLang="zh-CN" dirty="0" smtClean="0"/>
              <a:t>Observation 3: details and an example</a:t>
            </a:r>
          </a:p>
          <a:p>
            <a:r>
              <a:rPr lang="en-US" altLang="zh-CN" dirty="0" smtClean="0"/>
              <a:t>Future works and conclusions</a:t>
            </a:r>
          </a:p>
        </p:txBody>
      </p:sp>
    </p:spTree>
    <p:extLst>
      <p:ext uri="{BB962C8B-B14F-4D97-AF65-F5344CB8AC3E}">
        <p14:creationId xmlns:p14="http://schemas.microsoft.com/office/powerpoint/2010/main" val="1459027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Outline</a:t>
            </a:r>
            <a:endParaRPr lang="zh-CN" altLang="en-US" dirty="0" smtClean="0">
              <a:solidFill>
                <a:schemeClr val="bg1"/>
              </a:solidFill>
            </a:endParaRPr>
          </a:p>
        </p:txBody>
      </p:sp>
      <p:sp>
        <p:nvSpPr>
          <p:cNvPr id="5"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chemeClr val="bg1">
                    <a:lumMod val="65000"/>
                  </a:schemeClr>
                </a:solidFill>
              </a:rPr>
              <a:t>Introduction</a:t>
            </a:r>
          </a:p>
          <a:p>
            <a:r>
              <a:rPr lang="en-US" altLang="zh-CN" dirty="0" smtClean="0"/>
              <a:t>Observation 1: details and an example</a:t>
            </a:r>
          </a:p>
          <a:p>
            <a:r>
              <a:rPr lang="en-US" altLang="zh-CN" dirty="0" smtClean="0">
                <a:solidFill>
                  <a:schemeClr val="bg1">
                    <a:lumMod val="65000"/>
                  </a:schemeClr>
                </a:solidFill>
              </a:rPr>
              <a:t>Observation 2: details and an example</a:t>
            </a:r>
          </a:p>
          <a:p>
            <a:r>
              <a:rPr lang="en-US" altLang="zh-CN" dirty="0" smtClean="0">
                <a:solidFill>
                  <a:schemeClr val="bg1">
                    <a:lumMod val="65000"/>
                  </a:schemeClr>
                </a:solidFill>
              </a:rPr>
              <a:t>Observation 3: details and an example</a:t>
            </a:r>
          </a:p>
          <a:p>
            <a:r>
              <a:rPr lang="en-US" altLang="zh-CN" dirty="0" smtClean="0">
                <a:solidFill>
                  <a:schemeClr val="bg1">
                    <a:lumMod val="65000"/>
                  </a:schemeClr>
                </a:solidFill>
              </a:rPr>
              <a:t>Future works and conclusions</a:t>
            </a:r>
          </a:p>
        </p:txBody>
      </p:sp>
      <p:sp>
        <p:nvSpPr>
          <p:cNvPr id="6"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Introduction</a:t>
            </a:r>
          </a:p>
          <a:p>
            <a:r>
              <a:rPr lang="en-US" altLang="zh-CN" dirty="0" smtClean="0">
                <a:solidFill>
                  <a:schemeClr val="bg1">
                    <a:lumMod val="65000"/>
                  </a:schemeClr>
                </a:solidFill>
              </a:rPr>
              <a:t>Observation 1: details and an example</a:t>
            </a:r>
          </a:p>
          <a:p>
            <a:r>
              <a:rPr lang="en-US" altLang="zh-CN" dirty="0" smtClean="0">
                <a:solidFill>
                  <a:schemeClr val="bg1">
                    <a:lumMod val="65000"/>
                  </a:schemeClr>
                </a:solidFill>
              </a:rPr>
              <a:t>Observation 2: details and an example</a:t>
            </a:r>
          </a:p>
          <a:p>
            <a:r>
              <a:rPr lang="en-US" altLang="zh-CN" dirty="0" smtClean="0">
                <a:solidFill>
                  <a:schemeClr val="bg1">
                    <a:lumMod val="65000"/>
                  </a:schemeClr>
                </a:solidFill>
              </a:rPr>
              <a:t>Observation 3: details and an example</a:t>
            </a:r>
          </a:p>
          <a:p>
            <a:r>
              <a:rPr lang="en-US" altLang="zh-CN" dirty="0" smtClean="0">
                <a:solidFill>
                  <a:schemeClr val="bg1">
                    <a:lumMod val="65000"/>
                  </a:schemeClr>
                </a:solidFill>
              </a:rPr>
              <a:t>Future works and conclusions</a:t>
            </a:r>
          </a:p>
        </p:txBody>
      </p:sp>
    </p:spTree>
    <p:extLst>
      <p:ext uri="{BB962C8B-B14F-4D97-AF65-F5344CB8AC3E}">
        <p14:creationId xmlns:p14="http://schemas.microsoft.com/office/powerpoint/2010/main" val="39707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内容占位符 2"/>
          <p:cNvSpPr>
            <a:spLocks noGrp="1"/>
          </p:cNvSpPr>
          <p:nvPr>
            <p:ph idx="1"/>
          </p:nvPr>
        </p:nvSpPr>
        <p:spPr>
          <a:xfrm>
            <a:off x="457200" y="1295400"/>
            <a:ext cx="8229600" cy="4525963"/>
          </a:xfrm>
        </p:spPr>
        <p:txBody>
          <a:bodyPr/>
          <a:lstStyle/>
          <a:p>
            <a:r>
              <a:rPr lang="en-US" altLang="zh-CN" dirty="0" smtClean="0"/>
              <a:t>MIDI: a protocol for electronic music</a:t>
            </a:r>
          </a:p>
          <a:p>
            <a:r>
              <a:rPr lang="en-US" altLang="zh-CN" dirty="0" err="1" smtClean="0"/>
              <a:t>MIDIlib</a:t>
            </a:r>
            <a:r>
              <a:rPr lang="en-US" altLang="zh-CN" dirty="0" smtClean="0"/>
              <a:t>: a C library to handle MIDI protocol</a:t>
            </a:r>
            <a:endParaRPr lang="en-US" altLang="zh-CN" dirty="0"/>
          </a:p>
          <a:p>
            <a:pPr lvl="1"/>
            <a:r>
              <a:rPr lang="en-US" altLang="zh-CN" dirty="0" smtClean="0"/>
              <a:t>I/O libraries for MIDI files</a:t>
            </a:r>
          </a:p>
          <a:p>
            <a:pPr lvl="2"/>
            <a:r>
              <a:rPr lang="en-US" altLang="zh-CN" dirty="0" smtClean="0"/>
              <a:t>Implemented in </a:t>
            </a:r>
            <a:r>
              <a:rPr lang="en-US" altLang="zh-CN" dirty="0" err="1" smtClean="0"/>
              <a:t>midifile.c</a:t>
            </a:r>
            <a:endParaRPr lang="en-US" altLang="zh-CN" dirty="0"/>
          </a:p>
          <a:p>
            <a:pPr lvl="1"/>
            <a:r>
              <a:rPr lang="en-US" altLang="zh-CN" dirty="0" smtClean="0"/>
              <a:t>5 executable applications</a:t>
            </a:r>
          </a:p>
          <a:p>
            <a:pPr lvl="2"/>
            <a:r>
              <a:rPr lang="en-US" altLang="zh-CN" b="1" dirty="0" smtClean="0"/>
              <a:t>m2rtttl</a:t>
            </a:r>
            <a:r>
              <a:rPr lang="en-US" altLang="zh-CN" dirty="0" smtClean="0"/>
              <a:t> and 4 others</a:t>
            </a:r>
            <a:endParaRPr lang="en-US" altLang="zh-CN" dirty="0"/>
          </a:p>
          <a:p>
            <a:endParaRPr lang="en-US" altLang="zh-CN" dirty="0" smtClean="0"/>
          </a:p>
          <a:p>
            <a:endParaRPr lang="en-US" altLang="zh-CN" dirty="0" smtClean="0"/>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err="1" smtClean="0">
                <a:solidFill>
                  <a:schemeClr val="bg1"/>
                </a:solidFill>
              </a:rPr>
              <a:t>MIDIlib</a:t>
            </a:r>
            <a:r>
              <a:rPr lang="en-US" altLang="zh-CN" dirty="0" smtClean="0">
                <a:solidFill>
                  <a:schemeClr val="bg1"/>
                </a:solidFill>
              </a:rPr>
              <a:t> Overview</a:t>
            </a:r>
            <a:endParaRPr lang="zh-CN" altLang="en-US" dirty="0" smtClean="0">
              <a:solidFill>
                <a:schemeClr val="bg1"/>
              </a:solidFill>
            </a:endParaRPr>
          </a:p>
        </p:txBody>
      </p:sp>
      <p:sp>
        <p:nvSpPr>
          <p:cNvPr id="5" name="Rectangle 4"/>
          <p:cNvSpPr/>
          <p:nvPr/>
        </p:nvSpPr>
        <p:spPr>
          <a:xfrm>
            <a:off x="1173345" y="48006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6" name="Rectangle 5"/>
          <p:cNvSpPr/>
          <p:nvPr/>
        </p:nvSpPr>
        <p:spPr>
          <a:xfrm>
            <a:off x="3916545" y="48006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7" name="Rectangle 6"/>
          <p:cNvSpPr/>
          <p:nvPr/>
        </p:nvSpPr>
        <p:spPr>
          <a:xfrm>
            <a:off x="6659745" y="48006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8" name="Straight Arrow Connector 7"/>
          <p:cNvCxnSpPr>
            <a:stCxn id="5" idx="3"/>
          </p:cNvCxnSpPr>
          <p:nvPr/>
        </p:nvCxnSpPr>
        <p:spPr>
          <a:xfrm>
            <a:off x="2468745" y="51054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11945" y="51054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60401" y="5749945"/>
            <a:ext cx="721288" cy="276999"/>
          </a:xfrm>
          <a:prstGeom prst="rect">
            <a:avLst/>
          </a:prstGeom>
          <a:noFill/>
          <a:ln w="12700">
            <a:solidFill>
              <a:schemeClr val="accent1"/>
            </a:solidFill>
          </a:ln>
        </p:spPr>
        <p:txBody>
          <a:bodyPr wrap="none" rtlCol="0">
            <a:spAutoFit/>
          </a:bodyPr>
          <a:lstStyle/>
          <a:p>
            <a:r>
              <a:rPr lang="en-US" sz="1200" dirty="0" err="1" smtClean="0"/>
              <a:t>fread</a:t>
            </a:r>
            <a:r>
              <a:rPr lang="en-US" sz="1200" dirty="0" smtClean="0"/>
              <a:t>(…)</a:t>
            </a:r>
            <a:endParaRPr lang="en-US"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445" y="5638800"/>
            <a:ext cx="1117600" cy="11176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645" y="5638800"/>
            <a:ext cx="1117600" cy="1117600"/>
          </a:xfrm>
          <a:prstGeom prst="rect">
            <a:avLst/>
          </a:prstGeom>
        </p:spPr>
      </p:pic>
      <p:sp>
        <p:nvSpPr>
          <p:cNvPr id="3" name="TextBox 2"/>
          <p:cNvSpPr txBox="1"/>
          <p:nvPr/>
        </p:nvSpPr>
        <p:spPr>
          <a:xfrm>
            <a:off x="4050062" y="5486400"/>
            <a:ext cx="1043876" cy="369332"/>
          </a:xfrm>
          <a:prstGeom prst="rect">
            <a:avLst/>
          </a:prstGeom>
          <a:noFill/>
        </p:spPr>
        <p:txBody>
          <a:bodyPr wrap="none" rtlCol="0">
            <a:spAutoFit/>
          </a:bodyPr>
          <a:lstStyle/>
          <a:p>
            <a:r>
              <a:rPr lang="en-US" dirty="0" err="1" smtClean="0"/>
              <a:t>midifile.c</a:t>
            </a:r>
            <a:endParaRPr lang="en-US" dirty="0"/>
          </a:p>
        </p:txBody>
      </p:sp>
      <p:sp>
        <p:nvSpPr>
          <p:cNvPr id="19" name="TextBox 18"/>
          <p:cNvSpPr txBox="1"/>
          <p:nvPr/>
        </p:nvSpPr>
        <p:spPr>
          <a:xfrm>
            <a:off x="6808516" y="5486400"/>
            <a:ext cx="998991" cy="369332"/>
          </a:xfrm>
          <a:prstGeom prst="rect">
            <a:avLst/>
          </a:prstGeom>
          <a:noFill/>
        </p:spPr>
        <p:txBody>
          <a:bodyPr wrap="none" rtlCol="0">
            <a:spAutoFit/>
          </a:bodyPr>
          <a:lstStyle/>
          <a:p>
            <a:r>
              <a:rPr lang="en-US" smtClean="0"/>
              <a:t>m2rtttl.c</a:t>
            </a:r>
            <a:endParaRPr lang="en-US" dirty="0"/>
          </a:p>
        </p:txBody>
      </p:sp>
    </p:spTree>
    <p:extLst>
      <p:ext uri="{BB962C8B-B14F-4D97-AF65-F5344CB8AC3E}">
        <p14:creationId xmlns:p14="http://schemas.microsoft.com/office/powerpoint/2010/main" val="4154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animBg="1"/>
      <p:bldP spid="3"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33400" y="2895600"/>
            <a:ext cx="3236976" cy="3785652"/>
          </a:xfrm>
          <a:prstGeom prst="rect">
            <a:avLst/>
          </a:prstGeom>
          <a:noFill/>
          <a:ln w="31750">
            <a:solidFill>
              <a:schemeClr val="accent1"/>
            </a:solidFill>
          </a:ln>
        </p:spPr>
        <p:txBody>
          <a:bodyPr wrap="none" rtlCol="0">
            <a:spAutoFit/>
          </a:bodyPr>
          <a:lstStyle/>
          <a:p>
            <a:r>
              <a:rPr lang="en-US" sz="1200" dirty="0" smtClean="0"/>
              <a:t>//</a:t>
            </a:r>
            <a:r>
              <a:rPr lang="en-US" sz="1200" b="1" dirty="0" smtClean="0"/>
              <a:t>Decoder</a:t>
            </a:r>
          </a:p>
          <a:p>
            <a:r>
              <a:rPr lang="en-US" sz="1200" dirty="0" smtClean="0"/>
              <a:t>BOOL </a:t>
            </a:r>
            <a:r>
              <a:rPr lang="en-US" sz="1200" b="1" dirty="0" err="1"/>
              <a:t>midiReadNextMsg</a:t>
            </a:r>
            <a:r>
              <a:rPr lang="en-US" sz="1200" dirty="0"/>
              <a:t> (…, </a:t>
            </a:r>
            <a:r>
              <a:rPr lang="en-US" sz="1200" dirty="0" smtClean="0"/>
              <a:t>MIDI_MSG * </a:t>
            </a:r>
            <a:r>
              <a:rPr lang="en-US" sz="1200" dirty="0" err="1" smtClean="0"/>
              <a:t>msg</a:t>
            </a:r>
            <a:r>
              <a:rPr lang="en-US" sz="1200" dirty="0" smtClean="0"/>
              <a:t>)) {</a:t>
            </a:r>
          </a:p>
          <a:p>
            <a:r>
              <a:rPr lang="en-US" sz="1200" dirty="0" smtClean="0"/>
              <a:t>    …</a:t>
            </a:r>
          </a:p>
          <a:p>
            <a:r>
              <a:rPr lang="en-US" sz="1200" dirty="0"/>
              <a:t> </a:t>
            </a:r>
            <a:r>
              <a:rPr lang="en-US" sz="1200" dirty="0" smtClean="0"/>
              <a:t>   switch(</a:t>
            </a:r>
            <a:r>
              <a:rPr lang="en-US" sz="1200" dirty="0" err="1" smtClean="0"/>
              <a:t>msg.iType</a:t>
            </a:r>
            <a:r>
              <a:rPr lang="en-US" sz="1200" dirty="0" smtClean="0"/>
              <a:t>) {</a:t>
            </a:r>
          </a:p>
          <a:p>
            <a:r>
              <a:rPr lang="en-US" sz="1200" dirty="0" smtClean="0"/>
              <a:t>        case </a:t>
            </a:r>
            <a:r>
              <a:rPr lang="en-US" sz="1200" dirty="0" err="1" smtClean="0"/>
              <a:t>msgNoteOff</a:t>
            </a:r>
            <a:r>
              <a:rPr lang="en-US" sz="1200" dirty="0" smtClean="0"/>
              <a:t>:</a:t>
            </a:r>
          </a:p>
          <a:p>
            <a:r>
              <a:rPr lang="en-US" sz="1200" dirty="0"/>
              <a:t> </a:t>
            </a:r>
            <a:r>
              <a:rPr lang="en-US" sz="1200" dirty="0" smtClean="0"/>
              <a:t>           </a:t>
            </a:r>
            <a:r>
              <a:rPr lang="en-US" sz="1200" dirty="0" err="1" smtClean="0"/>
              <a:t>msg</a:t>
            </a:r>
            <a:r>
              <a:rPr lang="en-US" sz="1200" dirty="0" smtClean="0"/>
              <a:t>-&gt;</a:t>
            </a:r>
            <a:r>
              <a:rPr lang="en-US" sz="1200" dirty="0" err="1" smtClean="0"/>
              <a:t>Data.NoteOff.iCh</a:t>
            </a:r>
            <a:r>
              <a:rPr lang="en-US" sz="1200" dirty="0" smtClean="0"/>
              <a:t> = …;</a:t>
            </a:r>
          </a:p>
          <a:p>
            <a:r>
              <a:rPr lang="en-US" sz="1200" dirty="0"/>
              <a:t> </a:t>
            </a:r>
            <a:r>
              <a:rPr lang="en-US" sz="1200" dirty="0" smtClean="0"/>
              <a:t>           </a:t>
            </a:r>
            <a:r>
              <a:rPr lang="en-US" sz="1200" dirty="0" err="1" smtClean="0"/>
              <a:t>msg</a:t>
            </a:r>
            <a:r>
              <a:rPr lang="en-US" sz="1200" dirty="0" smtClean="0"/>
              <a:t>-&gt;</a:t>
            </a:r>
            <a:r>
              <a:rPr lang="en-US" sz="1200" dirty="0" err="1" smtClean="0"/>
              <a:t>Data.NoteOff.iNote</a:t>
            </a:r>
            <a:r>
              <a:rPr lang="en-US" sz="1200" dirty="0" smtClean="0"/>
              <a:t> = …;</a:t>
            </a:r>
          </a:p>
          <a:p>
            <a:r>
              <a:rPr lang="en-US" sz="1200" dirty="0"/>
              <a:t> </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msgNoteOn</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msgMetaEvent</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msgNoteKeyPress</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msgSetParameter</a:t>
            </a:r>
            <a:r>
              <a:rPr lang="en-US" sz="1200" dirty="0" smtClean="0"/>
              <a:t>: …</a:t>
            </a:r>
          </a:p>
          <a:p>
            <a:r>
              <a:rPr lang="en-US" sz="1200" dirty="0"/>
              <a:t> </a:t>
            </a:r>
            <a:r>
              <a:rPr lang="en-US" sz="1200" dirty="0" smtClean="0"/>
              <a:t>           break;</a:t>
            </a:r>
          </a:p>
          <a:p>
            <a:r>
              <a:rPr lang="en-US" sz="1200" dirty="0"/>
              <a:t> </a:t>
            </a:r>
            <a:r>
              <a:rPr lang="en-US" sz="1200" dirty="0" smtClean="0"/>
              <a:t>       …</a:t>
            </a:r>
            <a:endParaRPr lang="en-US" sz="1200" dirty="0"/>
          </a:p>
          <a:p>
            <a:r>
              <a:rPr lang="en-US" sz="1200" dirty="0" smtClean="0"/>
              <a:t>    }</a:t>
            </a:r>
            <a:endParaRPr lang="en-US" sz="1200" dirty="0"/>
          </a:p>
          <a:p>
            <a:r>
              <a:rPr lang="en-US" sz="1200" dirty="0" smtClean="0"/>
              <a:t>}</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Packet Field Analysis</a:t>
            </a:r>
            <a:endParaRPr lang="zh-CN" altLang="en-US" dirty="0" smtClean="0">
              <a:solidFill>
                <a:schemeClr val="bg1"/>
              </a:solidFill>
            </a:endParaRPr>
          </a:p>
        </p:txBody>
      </p:sp>
      <p:sp>
        <p:nvSpPr>
          <p:cNvPr id="5" name="Rectangle 4"/>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6" name="Rectangle 5"/>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7" name="Rectangle 6"/>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8" name="Straight Arrow Connector 7"/>
          <p:cNvCxnSpPr>
            <a:stCxn id="5"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15049" y="2971800"/>
            <a:ext cx="2984791" cy="3231654"/>
          </a:xfrm>
          <a:prstGeom prst="rect">
            <a:avLst/>
          </a:prstGeom>
          <a:noFill/>
          <a:ln w="31750">
            <a:solidFill>
              <a:schemeClr val="accent1"/>
            </a:solidFill>
          </a:ln>
        </p:spPr>
        <p:txBody>
          <a:bodyPr wrap="none" rtlCol="0">
            <a:spAutoFit/>
          </a:bodyPr>
          <a:lstStyle/>
          <a:p>
            <a:r>
              <a:rPr lang="en-US" sz="1200" dirty="0" smtClean="0"/>
              <a:t>//</a:t>
            </a:r>
            <a:r>
              <a:rPr lang="en-US" sz="1200" b="1" dirty="0" smtClean="0"/>
              <a:t>Handler</a:t>
            </a:r>
          </a:p>
          <a:p>
            <a:r>
              <a:rPr lang="en-US" sz="1200" dirty="0" smtClean="0"/>
              <a:t>while(</a:t>
            </a:r>
            <a:r>
              <a:rPr lang="en-US" sz="1200" b="1" dirty="0" err="1" smtClean="0"/>
              <a:t>midiReadNextMsg</a:t>
            </a:r>
            <a:r>
              <a:rPr lang="en-US" sz="1200" dirty="0" smtClean="0"/>
              <a:t>(mf, &amp;</a:t>
            </a:r>
            <a:r>
              <a:rPr lang="en-US" sz="1200" dirty="0" err="1" smtClean="0"/>
              <a:t>msg</a:t>
            </a:r>
            <a:r>
              <a:rPr lang="en-US" sz="1200" dirty="0" smtClean="0"/>
              <a:t>)) {</a:t>
            </a:r>
          </a:p>
          <a:p>
            <a:r>
              <a:rPr lang="en-US" sz="1200" dirty="0" smtClean="0"/>
              <a:t>    …</a:t>
            </a:r>
          </a:p>
          <a:p>
            <a:r>
              <a:rPr lang="en-US" sz="1200" dirty="0"/>
              <a:t> </a:t>
            </a:r>
            <a:r>
              <a:rPr lang="en-US" sz="1200" dirty="0" smtClean="0"/>
              <a:t>   switch(</a:t>
            </a:r>
            <a:r>
              <a:rPr lang="en-US" sz="1200" dirty="0" err="1" smtClean="0"/>
              <a:t>msg.iType</a:t>
            </a:r>
            <a:r>
              <a:rPr lang="en-US" sz="1200" dirty="0" smtClean="0"/>
              <a:t>) {</a:t>
            </a:r>
          </a:p>
          <a:p>
            <a:r>
              <a:rPr lang="en-US" sz="1200" dirty="0" smtClean="0"/>
              <a:t>        case </a:t>
            </a:r>
            <a:r>
              <a:rPr lang="en-US" sz="1200" dirty="0" err="1" smtClean="0"/>
              <a:t>msgNoteOff</a:t>
            </a:r>
            <a:r>
              <a:rPr lang="en-US" sz="1200" dirty="0" smtClean="0"/>
              <a:t>:</a:t>
            </a:r>
          </a:p>
          <a:p>
            <a:r>
              <a:rPr lang="en-US" sz="1200" dirty="0"/>
              <a:t> </a:t>
            </a:r>
            <a:r>
              <a:rPr lang="en-US" sz="1200" dirty="0" smtClean="0"/>
              <a:t>           if(</a:t>
            </a:r>
            <a:r>
              <a:rPr lang="en-US" sz="1200" dirty="0" err="1" smtClean="0"/>
              <a:t>iChannel</a:t>
            </a:r>
            <a:r>
              <a:rPr lang="en-US" sz="1200" dirty="0" smtClean="0"/>
              <a:t> == </a:t>
            </a:r>
            <a:r>
              <a:rPr lang="en-US" sz="1200" dirty="0" err="1" smtClean="0"/>
              <a:t>msg.Data.NoteOff.iCh</a:t>
            </a:r>
            <a:r>
              <a:rPr lang="en-US" sz="1200" dirty="0" smtClean="0"/>
              <a:t>) {</a:t>
            </a:r>
          </a:p>
          <a:p>
            <a:r>
              <a:rPr lang="en-US" sz="1200" dirty="0"/>
              <a:t> </a:t>
            </a:r>
            <a:r>
              <a:rPr lang="en-US" sz="1200" dirty="0" smtClean="0"/>
              <a:t>               </a:t>
            </a:r>
            <a:r>
              <a:rPr lang="en-US" sz="1200" dirty="0" err="1" smtClean="0"/>
              <a:t>outStdout</a:t>
            </a:r>
            <a:r>
              <a:rPr lang="en-US" sz="1200" dirty="0" smtClean="0"/>
              <a:t>(…);</a:t>
            </a:r>
          </a:p>
          <a:p>
            <a:r>
              <a:rPr lang="en-US" sz="1200" dirty="0"/>
              <a:t> </a:t>
            </a:r>
            <a:r>
              <a:rPr lang="en-US" sz="1200" dirty="0" smtClean="0"/>
              <a:t>               </a:t>
            </a:r>
            <a:r>
              <a:rPr lang="en-US" sz="1200" dirty="0" err="1" smtClean="0"/>
              <a:t>iCurrPlayingNote</a:t>
            </a:r>
            <a:r>
              <a:rPr lang="en-US" sz="1200" dirty="0" smtClean="0"/>
              <a:t> = -1; </a:t>
            </a:r>
          </a:p>
          <a:p>
            <a:r>
              <a:rPr lang="en-US" sz="1200" dirty="0"/>
              <a:t> </a:t>
            </a:r>
            <a:r>
              <a:rPr lang="en-US" sz="1200" dirty="0" smtClean="0"/>
              <a:t>               …</a:t>
            </a:r>
          </a:p>
          <a:p>
            <a:r>
              <a:rPr lang="en-US" sz="1200" dirty="0"/>
              <a:t> </a:t>
            </a:r>
            <a:r>
              <a:rPr lang="en-US" sz="1200" dirty="0" smtClean="0"/>
              <a:t>           }</a:t>
            </a:r>
          </a:p>
          <a:p>
            <a:r>
              <a:rPr lang="en-US" sz="1200" dirty="0"/>
              <a:t> </a:t>
            </a:r>
            <a:r>
              <a:rPr lang="en-US" sz="1200" dirty="0" smtClean="0"/>
              <a:t>       case </a:t>
            </a:r>
            <a:r>
              <a:rPr lang="en-US" sz="1200" dirty="0" err="1" smtClean="0"/>
              <a:t>msgNoteOn</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msgMetaEvent</a:t>
            </a:r>
            <a:r>
              <a:rPr lang="en-US" sz="1200" dirty="0" smtClean="0"/>
              <a:t>: …</a:t>
            </a:r>
          </a:p>
          <a:p>
            <a:r>
              <a:rPr lang="en-US" sz="1200" dirty="0"/>
              <a:t> </a:t>
            </a:r>
            <a:r>
              <a:rPr lang="en-US" sz="1200" dirty="0" smtClean="0"/>
              <a:t>           break;</a:t>
            </a:r>
          </a:p>
          <a:p>
            <a:r>
              <a:rPr lang="en-US" sz="1200" dirty="0"/>
              <a:t> </a:t>
            </a:r>
            <a:r>
              <a:rPr lang="en-US" sz="1200" dirty="0" smtClean="0"/>
              <a:t>       default: break;</a:t>
            </a:r>
            <a:endParaRPr lang="en-US" sz="1200" dirty="0"/>
          </a:p>
          <a:p>
            <a:r>
              <a:rPr lang="en-US" sz="1200" dirty="0" smtClean="0"/>
              <a:t>    }</a:t>
            </a:r>
            <a:endParaRPr lang="en-US" sz="1200" dirty="0"/>
          </a:p>
          <a:p>
            <a:r>
              <a:rPr lang="en-US" sz="1200" dirty="0" smtClean="0"/>
              <a:t>}</a:t>
            </a:r>
          </a:p>
        </p:txBody>
      </p:sp>
      <p:cxnSp>
        <p:nvCxnSpPr>
          <p:cNvPr id="11" name="Straight Connector 10"/>
          <p:cNvCxnSpPr>
            <a:stCxn id="6" idx="2"/>
            <a:endCxn id="18" idx="0"/>
          </p:cNvCxnSpPr>
          <p:nvPr/>
        </p:nvCxnSpPr>
        <p:spPr>
          <a:xfrm flipH="1">
            <a:off x="2151888" y="2209800"/>
            <a:ext cx="2412357" cy="685800"/>
          </a:xfrm>
          <a:prstGeom prst="line">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2"/>
            <a:endCxn id="16" idx="0"/>
          </p:cNvCxnSpPr>
          <p:nvPr/>
        </p:nvCxnSpPr>
        <p:spPr>
          <a:xfrm>
            <a:off x="7307445" y="2209800"/>
            <a:ext cx="0" cy="762000"/>
          </a:xfrm>
          <a:prstGeom prst="line">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217920" y="3182112"/>
            <a:ext cx="2057400" cy="22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400800" y="3904488"/>
            <a:ext cx="2209800" cy="22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3086099"/>
            <a:ext cx="1371600" cy="22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69264" y="3867912"/>
            <a:ext cx="1981200" cy="381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Brace 22"/>
          <p:cNvSpPr/>
          <p:nvPr/>
        </p:nvSpPr>
        <p:spPr>
          <a:xfrm>
            <a:off x="5372793" y="3682370"/>
            <a:ext cx="332235" cy="2032630"/>
          </a:xfrm>
          <a:prstGeom prst="leftBrace">
            <a:avLst>
              <a:gd name="adj1" fmla="val 43057"/>
              <a:gd name="adj2" fmla="val 64215"/>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985027" y="4772097"/>
            <a:ext cx="1377300" cy="369332"/>
          </a:xfrm>
          <a:prstGeom prst="rect">
            <a:avLst/>
          </a:prstGeom>
          <a:noFill/>
        </p:spPr>
        <p:txBody>
          <a:bodyPr wrap="none" rtlCol="0">
            <a:spAutoFit/>
          </a:bodyPr>
          <a:lstStyle/>
          <a:p>
            <a:r>
              <a:rPr lang="en-US" b="1" dirty="0" smtClean="0">
                <a:solidFill>
                  <a:srgbClr val="FF0000"/>
                </a:solidFill>
              </a:rPr>
              <a:t>9 fields used</a:t>
            </a:r>
            <a:endParaRPr lang="en-US" b="1" dirty="0">
              <a:solidFill>
                <a:srgbClr val="FF0000"/>
              </a:solidFill>
            </a:endParaRPr>
          </a:p>
        </p:txBody>
      </p:sp>
      <p:sp>
        <p:nvSpPr>
          <p:cNvPr id="25" name="Right Brace 24"/>
          <p:cNvSpPr/>
          <p:nvPr/>
        </p:nvSpPr>
        <p:spPr>
          <a:xfrm>
            <a:off x="3048000" y="3505200"/>
            <a:ext cx="310066" cy="2698254"/>
          </a:xfrm>
          <a:prstGeom prst="rightBrace">
            <a:avLst>
              <a:gd name="adj1" fmla="val 43148"/>
              <a:gd name="adj2" fmla="val 33526"/>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384652" y="4244531"/>
            <a:ext cx="1770036" cy="369332"/>
          </a:xfrm>
          <a:prstGeom prst="rect">
            <a:avLst/>
          </a:prstGeom>
          <a:solidFill>
            <a:schemeClr val="bg1"/>
          </a:solidFill>
          <a:ln>
            <a:noFill/>
          </a:ln>
        </p:spPr>
        <p:txBody>
          <a:bodyPr wrap="none" rtlCol="0">
            <a:spAutoFit/>
          </a:bodyPr>
          <a:lstStyle/>
          <a:p>
            <a:r>
              <a:rPr lang="en-US" b="1" dirty="0" smtClean="0">
                <a:solidFill>
                  <a:srgbClr val="FF0000"/>
                </a:solidFill>
              </a:rPr>
              <a:t>44 fields defined</a:t>
            </a:r>
            <a:endParaRPr lang="en-US" b="1" dirty="0">
              <a:solidFill>
                <a:srgbClr val="FF0000"/>
              </a:solidFill>
            </a:endParaRPr>
          </a:p>
        </p:txBody>
      </p:sp>
      <p:sp>
        <p:nvSpPr>
          <p:cNvPr id="3" name="Rectangular Callout 2"/>
          <p:cNvSpPr/>
          <p:nvPr/>
        </p:nvSpPr>
        <p:spPr>
          <a:xfrm>
            <a:off x="5790919" y="2296180"/>
            <a:ext cx="1115568" cy="521207"/>
          </a:xfrm>
          <a:prstGeom prst="wedgeRectCallout">
            <a:avLst>
              <a:gd name="adj1" fmla="val -2399"/>
              <a:gd name="adj2" fmla="val 11698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90919" y="2296180"/>
            <a:ext cx="1115568" cy="523220"/>
          </a:xfrm>
          <a:prstGeom prst="rect">
            <a:avLst/>
          </a:prstGeom>
          <a:noFill/>
        </p:spPr>
        <p:txBody>
          <a:bodyPr wrap="square" rtlCol="0">
            <a:spAutoFit/>
          </a:bodyPr>
          <a:lstStyle/>
          <a:p>
            <a:r>
              <a:rPr lang="en-US" sz="1400" b="1" dirty="0" smtClean="0">
                <a:solidFill>
                  <a:srgbClr val="FF0000"/>
                </a:solidFill>
              </a:rPr>
              <a:t>the decoder function</a:t>
            </a:r>
            <a:endParaRPr lang="en-US" sz="1400" b="1" dirty="0">
              <a:solidFill>
                <a:srgbClr val="FF0000"/>
              </a:solidFill>
            </a:endParaRPr>
          </a:p>
        </p:txBody>
      </p:sp>
      <p:sp>
        <p:nvSpPr>
          <p:cNvPr id="30" name="Rectangular Callout 29"/>
          <p:cNvSpPr/>
          <p:nvPr/>
        </p:nvSpPr>
        <p:spPr>
          <a:xfrm>
            <a:off x="2788920" y="2176272"/>
            <a:ext cx="1078992" cy="521207"/>
          </a:xfrm>
          <a:prstGeom prst="wedgeRectCallout">
            <a:avLst>
              <a:gd name="adj1" fmla="val -14593"/>
              <a:gd name="adj2" fmla="val 12409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793175" y="2177142"/>
            <a:ext cx="1078856" cy="523220"/>
          </a:xfrm>
          <a:prstGeom prst="rect">
            <a:avLst/>
          </a:prstGeom>
          <a:noFill/>
        </p:spPr>
        <p:txBody>
          <a:bodyPr wrap="square" rtlCol="0">
            <a:spAutoFit/>
          </a:bodyPr>
          <a:lstStyle/>
          <a:p>
            <a:r>
              <a:rPr lang="en-US" sz="1400" b="1" dirty="0" smtClean="0">
                <a:solidFill>
                  <a:srgbClr val="FF0000"/>
                </a:solidFill>
              </a:rPr>
              <a:t>return a midi packet</a:t>
            </a:r>
            <a:endParaRPr lang="en-US" sz="1400" b="1" dirty="0">
              <a:solidFill>
                <a:srgbClr val="FF0000"/>
              </a:solidFill>
            </a:endParaRPr>
          </a:p>
        </p:txBody>
      </p:sp>
      <p:sp>
        <p:nvSpPr>
          <p:cNvPr id="33" name="Rectangular Callout 32"/>
          <p:cNvSpPr/>
          <p:nvPr/>
        </p:nvSpPr>
        <p:spPr>
          <a:xfrm>
            <a:off x="1673352" y="4590288"/>
            <a:ext cx="1197864" cy="521207"/>
          </a:xfrm>
          <a:prstGeom prst="wedgeRectCallout">
            <a:avLst>
              <a:gd name="adj1" fmla="val -23222"/>
              <a:gd name="adj2" fmla="val -112061"/>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675223" y="4587627"/>
            <a:ext cx="1193446" cy="523220"/>
          </a:xfrm>
          <a:prstGeom prst="rect">
            <a:avLst/>
          </a:prstGeom>
          <a:noFill/>
        </p:spPr>
        <p:txBody>
          <a:bodyPr wrap="square" rtlCol="0">
            <a:spAutoFit/>
          </a:bodyPr>
          <a:lstStyle/>
          <a:p>
            <a:r>
              <a:rPr lang="en-US" sz="1400" b="1" dirty="0" smtClean="0">
                <a:solidFill>
                  <a:srgbClr val="FF0000"/>
                </a:solidFill>
              </a:rPr>
              <a:t>define packet fields</a:t>
            </a:r>
            <a:endParaRPr lang="en-US" sz="1400" b="1" dirty="0">
              <a:solidFill>
                <a:srgbClr val="FF0000"/>
              </a:solidFill>
            </a:endParaRPr>
          </a:p>
        </p:txBody>
      </p:sp>
      <p:sp>
        <p:nvSpPr>
          <p:cNvPr id="35" name="Rectangular Callout 34"/>
          <p:cNvSpPr/>
          <p:nvPr/>
        </p:nvSpPr>
        <p:spPr>
          <a:xfrm>
            <a:off x="7196636" y="4438081"/>
            <a:ext cx="1032964" cy="521207"/>
          </a:xfrm>
          <a:prstGeom prst="wedgeRectCallout">
            <a:avLst>
              <a:gd name="adj1" fmla="val -23752"/>
              <a:gd name="adj2" fmla="val -105970"/>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01054" y="4437075"/>
            <a:ext cx="1028546" cy="523220"/>
          </a:xfrm>
          <a:prstGeom prst="rect">
            <a:avLst/>
          </a:prstGeom>
          <a:noFill/>
        </p:spPr>
        <p:txBody>
          <a:bodyPr wrap="square" rtlCol="0">
            <a:spAutoFit/>
          </a:bodyPr>
          <a:lstStyle/>
          <a:p>
            <a:r>
              <a:rPr lang="en-US" sz="1400" b="1" dirty="0" smtClean="0">
                <a:solidFill>
                  <a:srgbClr val="FF0000"/>
                </a:solidFill>
              </a:rPr>
              <a:t>use packet fields</a:t>
            </a:r>
            <a:endParaRPr lang="en-US" sz="1400" b="1" dirty="0">
              <a:solidFill>
                <a:srgbClr val="FF0000"/>
              </a:solidFill>
            </a:endParaRPr>
          </a:p>
        </p:txBody>
      </p:sp>
    </p:spTree>
    <p:extLst>
      <p:ext uri="{BB962C8B-B14F-4D97-AF65-F5344CB8AC3E}">
        <p14:creationId xmlns:p14="http://schemas.microsoft.com/office/powerpoint/2010/main" val="63878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22" grpId="0" animBg="1"/>
      <p:bldP spid="26" grpId="0" animBg="1"/>
      <p:bldP spid="27" grpId="0" animBg="1"/>
      <p:bldP spid="28" grpId="0" animBg="1"/>
      <p:bldP spid="23" grpId="0" animBg="1"/>
      <p:bldP spid="24" grpId="0"/>
      <p:bldP spid="25" grpId="0" animBg="1"/>
      <p:bldP spid="32" grpId="0" animBg="1"/>
      <p:bldP spid="3" grpId="0" animBg="1"/>
      <p:bldP spid="2" grpId="0"/>
      <p:bldP spid="30" grpId="0" animBg="1"/>
      <p:bldP spid="29" grpId="0"/>
      <p:bldP spid="33" grpId="0" animBg="1"/>
      <p:bldP spid="31" grpId="0"/>
      <p:bldP spid="35"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Packet Type Analysis</a:t>
            </a:r>
            <a:endParaRPr lang="zh-CN" altLang="en-US" dirty="0" smtClean="0">
              <a:solidFill>
                <a:schemeClr val="bg1"/>
              </a:solidFill>
            </a:endParaRPr>
          </a:p>
        </p:txBody>
      </p:sp>
      <p:sp>
        <p:nvSpPr>
          <p:cNvPr id="5" name="Rectangle 4"/>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6" name="Rectangle 5"/>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7" name="Rectangle 6"/>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8" name="Straight Arrow Connector 7"/>
          <p:cNvCxnSpPr>
            <a:stCxn id="5"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15049" y="2971800"/>
            <a:ext cx="2984791" cy="3231654"/>
          </a:xfrm>
          <a:prstGeom prst="rect">
            <a:avLst/>
          </a:prstGeom>
          <a:noFill/>
          <a:ln w="31750">
            <a:solidFill>
              <a:schemeClr val="accent1"/>
            </a:solidFill>
          </a:ln>
        </p:spPr>
        <p:txBody>
          <a:bodyPr wrap="none" rtlCol="0">
            <a:spAutoFit/>
          </a:bodyPr>
          <a:lstStyle/>
          <a:p>
            <a:r>
              <a:rPr lang="en-US" sz="1200" dirty="0" smtClean="0"/>
              <a:t>//</a:t>
            </a:r>
            <a:r>
              <a:rPr lang="en-US" sz="1200" b="1" dirty="0" smtClean="0"/>
              <a:t>Handler</a:t>
            </a:r>
          </a:p>
          <a:p>
            <a:r>
              <a:rPr lang="en-US" sz="1200" dirty="0" smtClean="0"/>
              <a:t>while(</a:t>
            </a:r>
            <a:r>
              <a:rPr lang="en-US" sz="1200" b="1" dirty="0" err="1" smtClean="0"/>
              <a:t>midiReadNextMsg</a:t>
            </a:r>
            <a:r>
              <a:rPr lang="en-US" sz="1200" dirty="0" smtClean="0"/>
              <a:t>(mf, &amp;</a:t>
            </a:r>
            <a:r>
              <a:rPr lang="en-US" sz="1200" dirty="0" err="1" smtClean="0"/>
              <a:t>msg</a:t>
            </a:r>
            <a:r>
              <a:rPr lang="en-US" sz="1200" dirty="0" smtClean="0"/>
              <a:t>)) {</a:t>
            </a:r>
          </a:p>
          <a:p>
            <a:r>
              <a:rPr lang="en-US" sz="1200" dirty="0" smtClean="0"/>
              <a:t>    …</a:t>
            </a:r>
          </a:p>
          <a:p>
            <a:r>
              <a:rPr lang="en-US" sz="1200" dirty="0"/>
              <a:t> </a:t>
            </a:r>
            <a:r>
              <a:rPr lang="en-US" sz="1200" dirty="0" smtClean="0"/>
              <a:t>   switch(</a:t>
            </a:r>
            <a:r>
              <a:rPr lang="en-US" sz="1200" dirty="0" err="1" smtClean="0"/>
              <a:t>msg.iType</a:t>
            </a:r>
            <a:r>
              <a:rPr lang="en-US" sz="1200" dirty="0" smtClean="0"/>
              <a:t>) {</a:t>
            </a:r>
          </a:p>
          <a:p>
            <a:r>
              <a:rPr lang="en-US" sz="1200" dirty="0" smtClean="0"/>
              <a:t>        case </a:t>
            </a:r>
            <a:r>
              <a:rPr lang="en-US" sz="1200" dirty="0" err="1" smtClean="0"/>
              <a:t>msgNoteOff</a:t>
            </a:r>
            <a:r>
              <a:rPr lang="en-US" sz="1200" dirty="0" smtClean="0"/>
              <a:t>:</a:t>
            </a:r>
          </a:p>
          <a:p>
            <a:r>
              <a:rPr lang="en-US" sz="1200" dirty="0"/>
              <a:t> </a:t>
            </a:r>
            <a:r>
              <a:rPr lang="en-US" sz="1200" dirty="0" smtClean="0"/>
              <a:t>           if(</a:t>
            </a:r>
            <a:r>
              <a:rPr lang="en-US" sz="1200" dirty="0" err="1" smtClean="0"/>
              <a:t>iChannel</a:t>
            </a:r>
            <a:r>
              <a:rPr lang="en-US" sz="1200" dirty="0" smtClean="0"/>
              <a:t> == </a:t>
            </a:r>
            <a:r>
              <a:rPr lang="en-US" sz="1200" dirty="0" err="1" smtClean="0"/>
              <a:t>msg.Data.NoteOff.iCh</a:t>
            </a:r>
            <a:r>
              <a:rPr lang="en-US" sz="1200" dirty="0" smtClean="0"/>
              <a:t>) {</a:t>
            </a:r>
          </a:p>
          <a:p>
            <a:r>
              <a:rPr lang="en-US" sz="1200" dirty="0"/>
              <a:t> </a:t>
            </a:r>
            <a:r>
              <a:rPr lang="en-US" sz="1200" dirty="0" smtClean="0"/>
              <a:t>               </a:t>
            </a:r>
            <a:r>
              <a:rPr lang="en-US" sz="1200" dirty="0" err="1" smtClean="0"/>
              <a:t>outStdout</a:t>
            </a:r>
            <a:r>
              <a:rPr lang="en-US" sz="1200" dirty="0" smtClean="0"/>
              <a:t>(…);</a:t>
            </a:r>
          </a:p>
          <a:p>
            <a:r>
              <a:rPr lang="en-US" sz="1200" dirty="0"/>
              <a:t> </a:t>
            </a:r>
            <a:r>
              <a:rPr lang="en-US" sz="1200" dirty="0" smtClean="0"/>
              <a:t>               </a:t>
            </a:r>
            <a:r>
              <a:rPr lang="en-US" sz="1200" dirty="0" err="1" smtClean="0"/>
              <a:t>iCurrPlayingNote</a:t>
            </a:r>
            <a:r>
              <a:rPr lang="en-US" sz="1200" dirty="0" smtClean="0"/>
              <a:t> = -1; </a:t>
            </a:r>
          </a:p>
          <a:p>
            <a:r>
              <a:rPr lang="en-US" sz="1200" dirty="0"/>
              <a:t> </a:t>
            </a:r>
            <a:r>
              <a:rPr lang="en-US" sz="1200" dirty="0" smtClean="0"/>
              <a:t>               …</a:t>
            </a:r>
          </a:p>
          <a:p>
            <a:r>
              <a:rPr lang="en-US" sz="1200" dirty="0"/>
              <a:t> </a:t>
            </a:r>
            <a:r>
              <a:rPr lang="en-US" sz="1200" dirty="0" smtClean="0"/>
              <a:t>           }</a:t>
            </a:r>
          </a:p>
          <a:p>
            <a:r>
              <a:rPr lang="en-US" sz="1200" dirty="0"/>
              <a:t> </a:t>
            </a:r>
            <a:r>
              <a:rPr lang="en-US" sz="1200" dirty="0" smtClean="0"/>
              <a:t>       case </a:t>
            </a:r>
            <a:r>
              <a:rPr lang="en-US" sz="1200" dirty="0" err="1" smtClean="0"/>
              <a:t>msgNoteOn</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msgMetaEvent</a:t>
            </a:r>
            <a:r>
              <a:rPr lang="en-US" sz="1200" dirty="0" smtClean="0"/>
              <a:t>: …</a:t>
            </a:r>
          </a:p>
          <a:p>
            <a:r>
              <a:rPr lang="en-US" sz="1200" dirty="0"/>
              <a:t> </a:t>
            </a:r>
            <a:r>
              <a:rPr lang="en-US" sz="1200" dirty="0" smtClean="0"/>
              <a:t>           break;</a:t>
            </a:r>
          </a:p>
          <a:p>
            <a:r>
              <a:rPr lang="en-US" sz="1200" dirty="0"/>
              <a:t> </a:t>
            </a:r>
            <a:r>
              <a:rPr lang="en-US" sz="1200" dirty="0" smtClean="0"/>
              <a:t>       default: break;</a:t>
            </a:r>
            <a:endParaRPr lang="en-US" sz="1200" dirty="0"/>
          </a:p>
          <a:p>
            <a:r>
              <a:rPr lang="en-US" sz="1200" dirty="0" smtClean="0"/>
              <a:t>    }</a:t>
            </a:r>
            <a:endParaRPr lang="en-US" sz="1200" dirty="0"/>
          </a:p>
          <a:p>
            <a:r>
              <a:rPr lang="en-US" sz="1200" dirty="0" smtClean="0"/>
              <a:t>}</a:t>
            </a:r>
          </a:p>
        </p:txBody>
      </p:sp>
      <p:sp>
        <p:nvSpPr>
          <p:cNvPr id="18" name="TextBox 17"/>
          <p:cNvSpPr txBox="1"/>
          <p:nvPr/>
        </p:nvSpPr>
        <p:spPr>
          <a:xfrm>
            <a:off x="533400" y="2895600"/>
            <a:ext cx="3236976" cy="3785652"/>
          </a:xfrm>
          <a:prstGeom prst="rect">
            <a:avLst/>
          </a:prstGeom>
          <a:noFill/>
          <a:ln w="31750">
            <a:solidFill>
              <a:schemeClr val="accent1"/>
            </a:solidFill>
          </a:ln>
        </p:spPr>
        <p:txBody>
          <a:bodyPr wrap="none" rtlCol="0">
            <a:spAutoFit/>
          </a:bodyPr>
          <a:lstStyle/>
          <a:p>
            <a:r>
              <a:rPr lang="en-US" sz="1200" dirty="0" smtClean="0"/>
              <a:t>//</a:t>
            </a:r>
            <a:r>
              <a:rPr lang="en-US" sz="1200" b="1" dirty="0" smtClean="0"/>
              <a:t>Decoder</a:t>
            </a:r>
          </a:p>
          <a:p>
            <a:r>
              <a:rPr lang="en-US" sz="1200" dirty="0" smtClean="0"/>
              <a:t>BOOL </a:t>
            </a:r>
            <a:r>
              <a:rPr lang="en-US" sz="1200" b="1" dirty="0" err="1"/>
              <a:t>midiReadNextMsg</a:t>
            </a:r>
            <a:r>
              <a:rPr lang="en-US" sz="1200" dirty="0"/>
              <a:t> (…, </a:t>
            </a:r>
            <a:r>
              <a:rPr lang="en-US" sz="1200" dirty="0" smtClean="0"/>
              <a:t>MIDI_MSG * </a:t>
            </a:r>
            <a:r>
              <a:rPr lang="en-US" sz="1200" dirty="0" err="1" smtClean="0"/>
              <a:t>msg</a:t>
            </a:r>
            <a:r>
              <a:rPr lang="en-US" sz="1200" dirty="0" smtClean="0"/>
              <a:t>)) {</a:t>
            </a:r>
          </a:p>
          <a:p>
            <a:r>
              <a:rPr lang="en-US" sz="1200" dirty="0" smtClean="0"/>
              <a:t>    …</a:t>
            </a:r>
          </a:p>
          <a:p>
            <a:r>
              <a:rPr lang="en-US" sz="1200" dirty="0"/>
              <a:t> </a:t>
            </a:r>
            <a:r>
              <a:rPr lang="en-US" sz="1200" dirty="0" smtClean="0"/>
              <a:t>   switch(</a:t>
            </a:r>
            <a:r>
              <a:rPr lang="en-US" sz="1200" dirty="0" err="1" smtClean="0"/>
              <a:t>msg.iType</a:t>
            </a:r>
            <a:r>
              <a:rPr lang="en-US" sz="1200" dirty="0" smtClean="0"/>
              <a:t>) {</a:t>
            </a:r>
          </a:p>
          <a:p>
            <a:r>
              <a:rPr lang="en-US" sz="1200" dirty="0" smtClean="0"/>
              <a:t>        case </a:t>
            </a:r>
            <a:r>
              <a:rPr lang="en-US" sz="1200" dirty="0" err="1" smtClean="0"/>
              <a:t>msgNoteOff</a:t>
            </a:r>
            <a:r>
              <a:rPr lang="en-US" sz="1200" dirty="0" smtClean="0"/>
              <a:t>:</a:t>
            </a:r>
          </a:p>
          <a:p>
            <a:r>
              <a:rPr lang="en-US" sz="1200" dirty="0"/>
              <a:t> </a:t>
            </a:r>
            <a:r>
              <a:rPr lang="en-US" sz="1200" dirty="0" smtClean="0"/>
              <a:t>           </a:t>
            </a:r>
            <a:r>
              <a:rPr lang="en-US" sz="1200" dirty="0" err="1" smtClean="0"/>
              <a:t>msg</a:t>
            </a:r>
            <a:r>
              <a:rPr lang="en-US" sz="1200" dirty="0" smtClean="0"/>
              <a:t>-&gt;</a:t>
            </a:r>
            <a:r>
              <a:rPr lang="en-US" sz="1200" dirty="0" err="1" smtClean="0"/>
              <a:t>Data.NoteOff.iCh</a:t>
            </a:r>
            <a:r>
              <a:rPr lang="en-US" sz="1200" dirty="0" smtClean="0"/>
              <a:t> = …;</a:t>
            </a:r>
          </a:p>
          <a:p>
            <a:r>
              <a:rPr lang="en-US" sz="1200" dirty="0"/>
              <a:t> </a:t>
            </a:r>
            <a:r>
              <a:rPr lang="en-US" sz="1200" dirty="0" smtClean="0"/>
              <a:t>           </a:t>
            </a:r>
            <a:r>
              <a:rPr lang="en-US" sz="1200" dirty="0" err="1" smtClean="0"/>
              <a:t>msg</a:t>
            </a:r>
            <a:r>
              <a:rPr lang="en-US" sz="1200" dirty="0" smtClean="0"/>
              <a:t>-&gt;</a:t>
            </a:r>
            <a:r>
              <a:rPr lang="en-US" sz="1200" dirty="0" err="1" smtClean="0"/>
              <a:t>Data.NoteOff.iNote</a:t>
            </a:r>
            <a:r>
              <a:rPr lang="en-US" sz="1200" dirty="0" smtClean="0"/>
              <a:t> = …;</a:t>
            </a:r>
          </a:p>
          <a:p>
            <a:r>
              <a:rPr lang="en-US" sz="1200" dirty="0"/>
              <a:t> </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msgNoteOn</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msgMetaEvent</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msgNoteKeyPress</a:t>
            </a:r>
            <a:r>
              <a:rPr lang="en-US" sz="1200" dirty="0" smtClean="0"/>
              <a:t>: …</a:t>
            </a:r>
          </a:p>
          <a:p>
            <a:r>
              <a:rPr lang="en-US" sz="1200" dirty="0"/>
              <a:t> </a:t>
            </a:r>
            <a:r>
              <a:rPr lang="en-US" sz="1200" dirty="0" smtClean="0"/>
              <a:t>           break;</a:t>
            </a:r>
          </a:p>
          <a:p>
            <a:r>
              <a:rPr lang="en-US" sz="1200" dirty="0"/>
              <a:t> </a:t>
            </a:r>
            <a:r>
              <a:rPr lang="en-US" sz="1200" dirty="0" smtClean="0"/>
              <a:t>       case </a:t>
            </a:r>
            <a:r>
              <a:rPr lang="en-US" sz="1200" dirty="0" err="1" smtClean="0"/>
              <a:t>msgSetParameter</a:t>
            </a:r>
            <a:r>
              <a:rPr lang="en-US" sz="1200" dirty="0" smtClean="0"/>
              <a:t>: …</a:t>
            </a:r>
          </a:p>
          <a:p>
            <a:r>
              <a:rPr lang="en-US" sz="1200" dirty="0"/>
              <a:t> </a:t>
            </a:r>
            <a:r>
              <a:rPr lang="en-US" sz="1200" dirty="0" smtClean="0"/>
              <a:t>           break;</a:t>
            </a:r>
          </a:p>
          <a:p>
            <a:r>
              <a:rPr lang="en-US" sz="1200" dirty="0"/>
              <a:t> </a:t>
            </a:r>
            <a:r>
              <a:rPr lang="en-US" sz="1200" dirty="0" smtClean="0"/>
              <a:t>       …</a:t>
            </a:r>
            <a:endParaRPr lang="en-US" sz="1200" dirty="0"/>
          </a:p>
          <a:p>
            <a:r>
              <a:rPr lang="en-US" sz="1200" dirty="0" smtClean="0"/>
              <a:t>    }</a:t>
            </a:r>
            <a:endParaRPr lang="en-US" sz="1200" dirty="0"/>
          </a:p>
          <a:p>
            <a:r>
              <a:rPr lang="en-US" sz="1200" dirty="0" smtClean="0"/>
              <a:t>}</a:t>
            </a:r>
          </a:p>
        </p:txBody>
      </p:sp>
      <p:cxnSp>
        <p:nvCxnSpPr>
          <p:cNvPr id="11" name="Straight Connector 10"/>
          <p:cNvCxnSpPr>
            <a:stCxn id="6" idx="2"/>
            <a:endCxn id="18" idx="0"/>
          </p:cNvCxnSpPr>
          <p:nvPr/>
        </p:nvCxnSpPr>
        <p:spPr>
          <a:xfrm flipH="1">
            <a:off x="2151888" y="2209800"/>
            <a:ext cx="2412357" cy="685800"/>
          </a:xfrm>
          <a:prstGeom prst="line">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2"/>
            <a:endCxn id="16" idx="0"/>
          </p:cNvCxnSpPr>
          <p:nvPr/>
        </p:nvCxnSpPr>
        <p:spPr>
          <a:xfrm>
            <a:off x="7307445" y="2209800"/>
            <a:ext cx="0" cy="762000"/>
          </a:xfrm>
          <a:prstGeom prst="line">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42385" y="5562600"/>
            <a:ext cx="1020415" cy="22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131929" y="3734655"/>
            <a:ext cx="1251716" cy="2285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77560" y="3682370"/>
            <a:ext cx="1256040" cy="2221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Brace 22"/>
          <p:cNvSpPr/>
          <p:nvPr/>
        </p:nvSpPr>
        <p:spPr>
          <a:xfrm>
            <a:off x="5372793" y="3682370"/>
            <a:ext cx="332235" cy="2032630"/>
          </a:xfrm>
          <a:prstGeom prst="leftBrace">
            <a:avLst>
              <a:gd name="adj1" fmla="val 43057"/>
              <a:gd name="adj2" fmla="val 64215"/>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987924" y="4774467"/>
            <a:ext cx="1380506" cy="369332"/>
          </a:xfrm>
          <a:prstGeom prst="rect">
            <a:avLst/>
          </a:prstGeom>
          <a:noFill/>
        </p:spPr>
        <p:txBody>
          <a:bodyPr wrap="none" rtlCol="0">
            <a:spAutoFit/>
          </a:bodyPr>
          <a:lstStyle/>
          <a:p>
            <a:r>
              <a:rPr lang="en-US" b="1" dirty="0" smtClean="0">
                <a:solidFill>
                  <a:srgbClr val="FF0000"/>
                </a:solidFill>
              </a:rPr>
              <a:t>3 types used</a:t>
            </a:r>
            <a:endParaRPr lang="en-US" b="1" dirty="0">
              <a:solidFill>
                <a:srgbClr val="FF0000"/>
              </a:solidFill>
            </a:endParaRPr>
          </a:p>
        </p:txBody>
      </p:sp>
      <p:sp>
        <p:nvSpPr>
          <p:cNvPr id="25" name="Right Brace 24"/>
          <p:cNvSpPr/>
          <p:nvPr/>
        </p:nvSpPr>
        <p:spPr>
          <a:xfrm>
            <a:off x="3048000" y="3505200"/>
            <a:ext cx="310066" cy="2698254"/>
          </a:xfrm>
          <a:prstGeom prst="rightBrace">
            <a:avLst>
              <a:gd name="adj1" fmla="val 43148"/>
              <a:gd name="adj2" fmla="val 33526"/>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412743" y="4218295"/>
            <a:ext cx="1944763" cy="369332"/>
          </a:xfrm>
          <a:prstGeom prst="rect">
            <a:avLst/>
          </a:prstGeom>
          <a:solidFill>
            <a:schemeClr val="bg1"/>
          </a:solidFill>
          <a:ln>
            <a:noFill/>
          </a:ln>
        </p:spPr>
        <p:txBody>
          <a:bodyPr wrap="none" rtlCol="0">
            <a:spAutoFit/>
          </a:bodyPr>
          <a:lstStyle/>
          <a:p>
            <a:r>
              <a:rPr lang="en-US" b="1" dirty="0">
                <a:solidFill>
                  <a:srgbClr val="FF0000"/>
                </a:solidFill>
              </a:rPr>
              <a:t>9</a:t>
            </a:r>
            <a:r>
              <a:rPr lang="en-US" b="1" dirty="0" smtClean="0">
                <a:solidFill>
                  <a:srgbClr val="FF0000"/>
                </a:solidFill>
              </a:rPr>
              <a:t> types assembled</a:t>
            </a:r>
            <a:endParaRPr lang="en-US" b="1" dirty="0">
              <a:solidFill>
                <a:srgbClr val="FF0000"/>
              </a:solidFill>
            </a:endParaRPr>
          </a:p>
        </p:txBody>
      </p:sp>
      <p:sp>
        <p:nvSpPr>
          <p:cNvPr id="2" name="Rectangular Callout 1"/>
          <p:cNvSpPr/>
          <p:nvPr/>
        </p:nvSpPr>
        <p:spPr>
          <a:xfrm>
            <a:off x="6614777" y="6296418"/>
            <a:ext cx="1554480" cy="310896"/>
          </a:xfrm>
          <a:prstGeom prst="wedgeRectCallout">
            <a:avLst>
              <a:gd name="adj1" fmla="val -31045"/>
              <a:gd name="adj2" fmla="val -207108"/>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614777" y="6297978"/>
            <a:ext cx="1553246" cy="307777"/>
          </a:xfrm>
          <a:prstGeom prst="rect">
            <a:avLst/>
          </a:prstGeom>
          <a:noFill/>
        </p:spPr>
        <p:txBody>
          <a:bodyPr wrap="none" rtlCol="0">
            <a:spAutoFit/>
          </a:bodyPr>
          <a:lstStyle/>
          <a:p>
            <a:r>
              <a:rPr lang="en-US" sz="1400" b="1" dirty="0" smtClean="0">
                <a:solidFill>
                  <a:srgbClr val="FF0000"/>
                </a:solidFill>
              </a:rPr>
              <a:t>ignore other types</a:t>
            </a:r>
            <a:endParaRPr lang="en-US" sz="1400" b="1" dirty="0">
              <a:solidFill>
                <a:srgbClr val="FF0000"/>
              </a:solidFill>
            </a:endParaRPr>
          </a:p>
        </p:txBody>
      </p:sp>
      <p:sp>
        <p:nvSpPr>
          <p:cNvPr id="3" name="Rectangular Callout 2"/>
          <p:cNvSpPr/>
          <p:nvPr/>
        </p:nvSpPr>
        <p:spPr>
          <a:xfrm>
            <a:off x="714498" y="2816371"/>
            <a:ext cx="1691640" cy="521207"/>
          </a:xfrm>
          <a:prstGeom prst="wedgeRectCallout">
            <a:avLst>
              <a:gd name="adj1" fmla="val -16842"/>
              <a:gd name="adj2" fmla="val 111233"/>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13232" y="2813851"/>
            <a:ext cx="1687068" cy="523220"/>
          </a:xfrm>
          <a:prstGeom prst="rect">
            <a:avLst/>
          </a:prstGeom>
          <a:noFill/>
        </p:spPr>
        <p:txBody>
          <a:bodyPr wrap="square" rtlCol="0">
            <a:spAutoFit/>
          </a:bodyPr>
          <a:lstStyle/>
          <a:p>
            <a:r>
              <a:rPr lang="en-US" sz="1400" b="1" dirty="0" smtClean="0">
                <a:solidFill>
                  <a:srgbClr val="FF0000"/>
                </a:solidFill>
              </a:rPr>
              <a:t>assemble an </a:t>
            </a:r>
            <a:r>
              <a:rPr lang="en-US" sz="1400" b="1" dirty="0" err="1" smtClean="0">
                <a:solidFill>
                  <a:srgbClr val="FF0000"/>
                </a:solidFill>
              </a:rPr>
              <a:t>msgNoteOff</a:t>
            </a:r>
            <a:r>
              <a:rPr lang="en-US" sz="1400" b="1" dirty="0" smtClean="0">
                <a:solidFill>
                  <a:srgbClr val="FF0000"/>
                </a:solidFill>
              </a:rPr>
              <a:t> packet</a:t>
            </a:r>
            <a:endParaRPr lang="en-US" sz="1400" b="1" dirty="0">
              <a:solidFill>
                <a:srgbClr val="FF0000"/>
              </a:solidFill>
            </a:endParaRPr>
          </a:p>
        </p:txBody>
      </p:sp>
      <p:sp>
        <p:nvSpPr>
          <p:cNvPr id="31" name="Rectangular Callout 30"/>
          <p:cNvSpPr/>
          <p:nvPr/>
        </p:nvSpPr>
        <p:spPr>
          <a:xfrm>
            <a:off x="6954014" y="4296965"/>
            <a:ext cx="1728216" cy="521207"/>
          </a:xfrm>
          <a:prstGeom prst="wedgeRectCallout">
            <a:avLst>
              <a:gd name="adj1" fmla="val -38394"/>
              <a:gd name="adj2" fmla="val -112939"/>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954014" y="4298524"/>
            <a:ext cx="1732786" cy="523220"/>
          </a:xfrm>
          <a:prstGeom prst="rect">
            <a:avLst/>
          </a:prstGeom>
          <a:noFill/>
        </p:spPr>
        <p:txBody>
          <a:bodyPr wrap="square" rtlCol="0">
            <a:spAutoFit/>
          </a:bodyPr>
          <a:lstStyle/>
          <a:p>
            <a:r>
              <a:rPr lang="en-US" sz="1400" b="1" dirty="0" smtClean="0">
                <a:solidFill>
                  <a:srgbClr val="FF0000"/>
                </a:solidFill>
              </a:rPr>
              <a:t>process an </a:t>
            </a:r>
            <a:r>
              <a:rPr lang="en-US" sz="1400" b="1" dirty="0" err="1" smtClean="0">
                <a:solidFill>
                  <a:srgbClr val="FF0000"/>
                </a:solidFill>
              </a:rPr>
              <a:t>msgNoteOff</a:t>
            </a:r>
            <a:r>
              <a:rPr lang="en-US" sz="1400" b="1" dirty="0" smtClean="0">
                <a:solidFill>
                  <a:srgbClr val="FF0000"/>
                </a:solidFill>
              </a:rPr>
              <a:t> packet</a:t>
            </a:r>
            <a:endParaRPr lang="en-US" sz="1400" b="1" dirty="0">
              <a:solidFill>
                <a:srgbClr val="FF0000"/>
              </a:solidFill>
            </a:endParaRPr>
          </a:p>
        </p:txBody>
      </p:sp>
    </p:spTree>
    <p:extLst>
      <p:ext uri="{BB962C8B-B14F-4D97-AF65-F5344CB8AC3E}">
        <p14:creationId xmlns:p14="http://schemas.microsoft.com/office/powerpoint/2010/main" val="104726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28" grpId="0" animBg="1"/>
      <p:bldP spid="23" grpId="0" animBg="1"/>
      <p:bldP spid="24" grpId="0"/>
      <p:bldP spid="25" grpId="0" animBg="1"/>
      <p:bldP spid="32" grpId="0" animBg="1"/>
      <p:bldP spid="2" grpId="0" animBg="1"/>
      <p:bldP spid="29" grpId="0"/>
      <p:bldP spid="3" grpId="0" animBg="1"/>
      <p:bldP spid="27" grpId="0"/>
      <p:bldP spid="31" grpId="0" animBg="1"/>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Eliminate Dead Field Assignments</a:t>
            </a:r>
            <a:endParaRPr lang="zh-CN" altLang="en-US" dirty="0" smtClean="0">
              <a:solidFill>
                <a:schemeClr val="bg1"/>
              </a:solidFill>
            </a:endParaRPr>
          </a:p>
        </p:txBody>
      </p:sp>
      <p:sp>
        <p:nvSpPr>
          <p:cNvPr id="27" name="内容占位符 2"/>
          <p:cNvSpPr>
            <a:spLocks noGrp="1"/>
          </p:cNvSpPr>
          <p:nvPr>
            <p:ph idx="1"/>
          </p:nvPr>
        </p:nvSpPr>
        <p:spPr>
          <a:xfrm>
            <a:off x="457200" y="1295400"/>
            <a:ext cx="8229600" cy="4525963"/>
          </a:xfrm>
        </p:spPr>
        <p:txBody>
          <a:bodyPr/>
          <a:lstStyle/>
          <a:p>
            <a:r>
              <a:rPr lang="en-US" altLang="zh-CN" dirty="0" smtClean="0"/>
              <a:t>Compute </a:t>
            </a:r>
            <a:r>
              <a:rPr lang="en-US" altLang="zh-CN" dirty="0" err="1" smtClean="0"/>
              <a:t>struct</a:t>
            </a:r>
            <a:r>
              <a:rPr lang="en-US" altLang="zh-CN" dirty="0" smtClean="0"/>
              <a:t> field offset</a:t>
            </a:r>
          </a:p>
          <a:p>
            <a:r>
              <a:rPr lang="en-US" altLang="zh-CN" dirty="0" smtClean="0"/>
              <a:t>Identify dead fields and their assignments</a:t>
            </a:r>
          </a:p>
          <a:p>
            <a:r>
              <a:rPr lang="en-US" altLang="zh-CN" dirty="0" smtClean="0"/>
              <a:t>Simple data dependence analysis</a:t>
            </a:r>
          </a:p>
          <a:p>
            <a:r>
              <a:rPr lang="en-US" altLang="zh-CN" dirty="0" smtClean="0"/>
              <a:t>Trim all identified instructions</a:t>
            </a:r>
          </a:p>
        </p:txBody>
      </p:sp>
      <p:sp>
        <p:nvSpPr>
          <p:cNvPr id="30" name="TextBox 29"/>
          <p:cNvSpPr txBox="1"/>
          <p:nvPr/>
        </p:nvSpPr>
        <p:spPr>
          <a:xfrm>
            <a:off x="3616452" y="4278917"/>
            <a:ext cx="1450205" cy="1938992"/>
          </a:xfrm>
          <a:prstGeom prst="rect">
            <a:avLst/>
          </a:prstGeom>
          <a:noFill/>
        </p:spPr>
        <p:txBody>
          <a:bodyPr wrap="none" rtlCol="0">
            <a:spAutoFit/>
          </a:bodyPr>
          <a:lstStyle/>
          <a:p>
            <a:r>
              <a:rPr lang="en-US" sz="2400" dirty="0" smtClean="0"/>
              <a:t>//decoder</a:t>
            </a:r>
          </a:p>
          <a:p>
            <a:r>
              <a:rPr lang="en-US" sz="2400" dirty="0" smtClean="0"/>
              <a:t>packet p;</a:t>
            </a:r>
          </a:p>
          <a:p>
            <a:r>
              <a:rPr lang="en-US" sz="2400" dirty="0" err="1" smtClean="0"/>
              <a:t>p.a</a:t>
            </a:r>
            <a:r>
              <a:rPr lang="en-US" sz="2400" dirty="0" smtClean="0"/>
              <a:t> = …;</a:t>
            </a:r>
          </a:p>
          <a:p>
            <a:r>
              <a:rPr lang="en-US" sz="2400" dirty="0" smtClean="0"/>
              <a:t>d = …</a:t>
            </a:r>
          </a:p>
          <a:p>
            <a:r>
              <a:rPr lang="en-US" sz="2400" dirty="0" err="1" smtClean="0"/>
              <a:t>p.b</a:t>
            </a:r>
            <a:r>
              <a:rPr lang="en-US" sz="2400" dirty="0" smtClean="0"/>
              <a:t> = d;</a:t>
            </a:r>
          </a:p>
        </p:txBody>
      </p:sp>
      <p:sp>
        <p:nvSpPr>
          <p:cNvPr id="31" name="TextBox 30"/>
          <p:cNvSpPr txBox="1"/>
          <p:nvPr/>
        </p:nvSpPr>
        <p:spPr>
          <a:xfrm>
            <a:off x="6345751" y="4278917"/>
            <a:ext cx="1883849" cy="1569660"/>
          </a:xfrm>
          <a:prstGeom prst="rect">
            <a:avLst/>
          </a:prstGeom>
          <a:noFill/>
        </p:spPr>
        <p:txBody>
          <a:bodyPr wrap="none" rtlCol="0">
            <a:spAutoFit/>
          </a:bodyPr>
          <a:lstStyle/>
          <a:p>
            <a:r>
              <a:rPr lang="en-US" sz="2400" dirty="0" smtClean="0"/>
              <a:t>//handler</a:t>
            </a:r>
          </a:p>
          <a:p>
            <a:r>
              <a:rPr lang="en-US" sz="2400" dirty="0" smtClean="0"/>
              <a:t>if (</a:t>
            </a:r>
            <a:r>
              <a:rPr lang="en-US" sz="2400" dirty="0" err="1" smtClean="0"/>
              <a:t>p.a</a:t>
            </a:r>
            <a:r>
              <a:rPr lang="en-US" sz="2400" dirty="0" smtClean="0"/>
              <a:t> == …) </a:t>
            </a:r>
            <a:r>
              <a:rPr lang="en-US" sz="2400" dirty="0"/>
              <a:t> </a:t>
            </a:r>
            <a:r>
              <a:rPr lang="en-US" sz="2400" dirty="0" smtClean="0"/>
              <a:t>{</a:t>
            </a:r>
          </a:p>
          <a:p>
            <a:r>
              <a:rPr lang="en-US" sz="2400" dirty="0"/>
              <a:t> </a:t>
            </a:r>
            <a:r>
              <a:rPr lang="en-US" sz="2400" dirty="0" smtClean="0"/>
              <a:t>   …</a:t>
            </a:r>
          </a:p>
          <a:p>
            <a:r>
              <a:rPr lang="en-US" sz="2400" dirty="0" smtClean="0"/>
              <a:t>}</a:t>
            </a:r>
          </a:p>
        </p:txBody>
      </p:sp>
      <p:sp>
        <p:nvSpPr>
          <p:cNvPr id="3" name="TextBox 2"/>
          <p:cNvSpPr txBox="1"/>
          <p:nvPr/>
        </p:nvSpPr>
        <p:spPr>
          <a:xfrm>
            <a:off x="292198" y="4278917"/>
            <a:ext cx="2105641" cy="1569660"/>
          </a:xfrm>
          <a:prstGeom prst="rect">
            <a:avLst/>
          </a:prstGeom>
          <a:noFill/>
        </p:spPr>
        <p:txBody>
          <a:bodyPr wrap="none" rtlCol="0">
            <a:spAutoFit/>
          </a:bodyPr>
          <a:lstStyle/>
          <a:p>
            <a:r>
              <a:rPr lang="en-US" sz="2400" dirty="0" err="1" smtClean="0"/>
              <a:t>typedef</a:t>
            </a:r>
            <a:r>
              <a:rPr lang="en-US" sz="2400" dirty="0" smtClean="0"/>
              <a:t> </a:t>
            </a:r>
            <a:r>
              <a:rPr lang="en-US" sz="2400" dirty="0" err="1" smtClean="0"/>
              <a:t>struct</a:t>
            </a:r>
            <a:r>
              <a:rPr lang="en-US" sz="2400" dirty="0" smtClean="0"/>
              <a:t> {</a:t>
            </a:r>
          </a:p>
          <a:p>
            <a:r>
              <a:rPr lang="en-US" sz="2400" dirty="0" smtClean="0"/>
              <a:t>    </a:t>
            </a:r>
            <a:r>
              <a:rPr lang="en-US" sz="2400" dirty="0" err="1" smtClean="0"/>
              <a:t>int</a:t>
            </a:r>
            <a:r>
              <a:rPr lang="en-US" sz="2400" dirty="0" smtClean="0"/>
              <a:t> a;</a:t>
            </a:r>
            <a:endParaRPr lang="en-US" sz="2400" dirty="0"/>
          </a:p>
          <a:p>
            <a:r>
              <a:rPr lang="en-US" sz="2400" dirty="0" smtClean="0"/>
              <a:t>    </a:t>
            </a:r>
            <a:r>
              <a:rPr lang="en-US" sz="2400" dirty="0" err="1" smtClean="0"/>
              <a:t>int</a:t>
            </a:r>
            <a:r>
              <a:rPr lang="en-US" sz="2400" dirty="0" smtClean="0"/>
              <a:t> b;</a:t>
            </a:r>
          </a:p>
          <a:p>
            <a:r>
              <a:rPr lang="en-US" sz="2400" dirty="0" smtClean="0"/>
              <a:t>} packet;</a:t>
            </a:r>
            <a:endParaRPr lang="en-US" sz="2400" dirty="0"/>
          </a:p>
        </p:txBody>
      </p:sp>
      <p:sp>
        <p:nvSpPr>
          <p:cNvPr id="4" name="TextBox 3"/>
          <p:cNvSpPr txBox="1"/>
          <p:nvPr/>
        </p:nvSpPr>
        <p:spPr>
          <a:xfrm>
            <a:off x="1447800" y="4690872"/>
            <a:ext cx="955903" cy="369332"/>
          </a:xfrm>
          <a:prstGeom prst="rect">
            <a:avLst/>
          </a:prstGeom>
          <a:noFill/>
        </p:spPr>
        <p:txBody>
          <a:bodyPr wrap="none" rtlCol="0">
            <a:spAutoFit/>
          </a:bodyPr>
          <a:lstStyle/>
          <a:p>
            <a:r>
              <a:rPr lang="en-US" dirty="0" smtClean="0"/>
              <a:t>offset: 0</a:t>
            </a:r>
            <a:endParaRPr lang="en-US" dirty="0"/>
          </a:p>
        </p:txBody>
      </p:sp>
      <p:sp>
        <p:nvSpPr>
          <p:cNvPr id="33" name="TextBox 32"/>
          <p:cNvSpPr txBox="1"/>
          <p:nvPr/>
        </p:nvSpPr>
        <p:spPr>
          <a:xfrm>
            <a:off x="1447800" y="5056632"/>
            <a:ext cx="955903" cy="369332"/>
          </a:xfrm>
          <a:prstGeom prst="rect">
            <a:avLst/>
          </a:prstGeom>
          <a:noFill/>
        </p:spPr>
        <p:txBody>
          <a:bodyPr wrap="none" rtlCol="0">
            <a:spAutoFit/>
          </a:bodyPr>
          <a:lstStyle/>
          <a:p>
            <a:r>
              <a:rPr lang="en-US" dirty="0" smtClean="0"/>
              <a:t>offset: 4</a:t>
            </a:r>
            <a:endParaRPr lang="en-US" dirty="0"/>
          </a:p>
        </p:txBody>
      </p:sp>
      <p:sp>
        <p:nvSpPr>
          <p:cNvPr id="34" name="TextBox 33"/>
          <p:cNvSpPr txBox="1"/>
          <p:nvPr/>
        </p:nvSpPr>
        <p:spPr>
          <a:xfrm>
            <a:off x="4902293" y="5063747"/>
            <a:ext cx="1060355" cy="369332"/>
          </a:xfrm>
          <a:prstGeom prst="rect">
            <a:avLst/>
          </a:prstGeom>
          <a:noFill/>
        </p:spPr>
        <p:txBody>
          <a:bodyPr wrap="none" rtlCol="0">
            <a:spAutoFit/>
          </a:bodyPr>
          <a:lstStyle/>
          <a:p>
            <a:r>
              <a:rPr lang="en-US" b="1" dirty="0" smtClean="0"/>
              <a:t>(0, write)</a:t>
            </a:r>
            <a:endParaRPr lang="en-US" b="1" dirty="0"/>
          </a:p>
        </p:txBody>
      </p:sp>
      <p:sp>
        <p:nvSpPr>
          <p:cNvPr id="35" name="TextBox 34"/>
          <p:cNvSpPr txBox="1"/>
          <p:nvPr/>
        </p:nvSpPr>
        <p:spPr>
          <a:xfrm>
            <a:off x="2400620" y="4690872"/>
            <a:ext cx="661976" cy="369332"/>
          </a:xfrm>
          <a:prstGeom prst="rect">
            <a:avLst/>
          </a:prstGeom>
          <a:noFill/>
        </p:spPr>
        <p:txBody>
          <a:bodyPr wrap="none" rtlCol="0">
            <a:spAutoFit/>
          </a:bodyPr>
          <a:lstStyle/>
          <a:p>
            <a:r>
              <a:rPr lang="en-US" dirty="0" smtClean="0"/>
              <a:t>(r, w)</a:t>
            </a:r>
            <a:endParaRPr lang="en-US" dirty="0"/>
          </a:p>
        </p:txBody>
      </p:sp>
      <p:sp>
        <p:nvSpPr>
          <p:cNvPr id="10" name="Rectangle 9"/>
          <p:cNvSpPr/>
          <p:nvPr/>
        </p:nvSpPr>
        <p:spPr>
          <a:xfrm>
            <a:off x="3616452" y="5791036"/>
            <a:ext cx="1181100" cy="3811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p:nvPr/>
        </p:nvCxnSpPr>
        <p:spPr>
          <a:xfrm rot="10800000">
            <a:off x="4416552" y="5638801"/>
            <a:ext cx="381000" cy="334963"/>
          </a:xfrm>
          <a:prstGeom prst="curvedConnector3">
            <a:avLst>
              <a:gd name="adj1" fmla="val -7166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52800" y="5961888"/>
            <a:ext cx="18288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52800" y="5638801"/>
            <a:ext cx="18288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45907" y="5083298"/>
            <a:ext cx="845133" cy="3811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077200" y="4690872"/>
            <a:ext cx="990015" cy="369332"/>
          </a:xfrm>
          <a:prstGeom prst="rect">
            <a:avLst/>
          </a:prstGeom>
          <a:noFill/>
        </p:spPr>
        <p:txBody>
          <a:bodyPr wrap="none" rtlCol="0">
            <a:spAutoFit/>
          </a:bodyPr>
          <a:lstStyle/>
          <a:p>
            <a:r>
              <a:rPr lang="en-US" b="1" dirty="0" smtClean="0"/>
              <a:t>(0, read)</a:t>
            </a:r>
            <a:endParaRPr lang="en-US" b="1" dirty="0"/>
          </a:p>
        </p:txBody>
      </p:sp>
      <p:sp>
        <p:nvSpPr>
          <p:cNvPr id="20" name="TextBox 19"/>
          <p:cNvSpPr txBox="1"/>
          <p:nvPr/>
        </p:nvSpPr>
        <p:spPr>
          <a:xfrm>
            <a:off x="4901184" y="5789097"/>
            <a:ext cx="1060355" cy="369332"/>
          </a:xfrm>
          <a:prstGeom prst="rect">
            <a:avLst/>
          </a:prstGeom>
          <a:noFill/>
        </p:spPr>
        <p:txBody>
          <a:bodyPr wrap="none" rtlCol="0">
            <a:spAutoFit/>
          </a:bodyPr>
          <a:lstStyle/>
          <a:p>
            <a:r>
              <a:rPr lang="en-US" b="1" dirty="0" smtClean="0"/>
              <a:t>(4, write)</a:t>
            </a:r>
            <a:endParaRPr lang="en-US" b="1" dirty="0"/>
          </a:p>
        </p:txBody>
      </p:sp>
      <p:sp>
        <p:nvSpPr>
          <p:cNvPr id="21" name="TextBox 20"/>
          <p:cNvSpPr txBox="1"/>
          <p:nvPr/>
        </p:nvSpPr>
        <p:spPr>
          <a:xfrm>
            <a:off x="2397839" y="5056632"/>
            <a:ext cx="490840" cy="369332"/>
          </a:xfrm>
          <a:prstGeom prst="rect">
            <a:avLst/>
          </a:prstGeom>
          <a:noFill/>
        </p:spPr>
        <p:txBody>
          <a:bodyPr wrap="none" rtlCol="0">
            <a:spAutoFit/>
          </a:bodyPr>
          <a:lstStyle/>
          <a:p>
            <a:r>
              <a:rPr lang="en-US" dirty="0" smtClean="0"/>
              <a:t>(w)</a:t>
            </a:r>
            <a:endParaRPr lang="en-US" dirty="0"/>
          </a:p>
        </p:txBody>
      </p:sp>
    </p:spTree>
    <p:extLst>
      <p:ext uri="{BB962C8B-B14F-4D97-AF65-F5344CB8AC3E}">
        <p14:creationId xmlns:p14="http://schemas.microsoft.com/office/powerpoint/2010/main" val="15368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34" grpId="0"/>
      <p:bldP spid="35" grpId="0"/>
      <p:bldP spid="10" grpId="0" animBg="1"/>
      <p:bldP spid="37" grpId="0" animBg="1"/>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Eliminate Unused Packet Types</a:t>
            </a:r>
            <a:endParaRPr lang="zh-CN" altLang="en-US" dirty="0" smtClean="0">
              <a:solidFill>
                <a:schemeClr val="bg1"/>
              </a:solidFill>
            </a:endParaRPr>
          </a:p>
        </p:txBody>
      </p:sp>
      <p:sp>
        <p:nvSpPr>
          <p:cNvPr id="27" name="内容占位符 2"/>
          <p:cNvSpPr>
            <a:spLocks noGrp="1"/>
          </p:cNvSpPr>
          <p:nvPr>
            <p:ph idx="1"/>
          </p:nvPr>
        </p:nvSpPr>
        <p:spPr>
          <a:xfrm>
            <a:off x="457200" y="1295400"/>
            <a:ext cx="8229600" cy="4525963"/>
          </a:xfrm>
        </p:spPr>
        <p:txBody>
          <a:bodyPr/>
          <a:lstStyle/>
          <a:p>
            <a:r>
              <a:rPr lang="en-US" altLang="zh-CN" dirty="0" smtClean="0"/>
              <a:t>Extract execution constraints from handler</a:t>
            </a:r>
          </a:p>
          <a:p>
            <a:r>
              <a:rPr lang="en-US" altLang="zh-CN" dirty="0" smtClean="0"/>
              <a:t>Detect conflicting constraints inside decoder</a:t>
            </a:r>
          </a:p>
          <a:p>
            <a:r>
              <a:rPr lang="en-US" altLang="zh-CN" dirty="0" smtClean="0"/>
              <a:t>Trim corresponding instructions</a:t>
            </a:r>
          </a:p>
        </p:txBody>
      </p:sp>
      <p:sp>
        <p:nvSpPr>
          <p:cNvPr id="30" name="TextBox 29"/>
          <p:cNvSpPr txBox="1"/>
          <p:nvPr/>
        </p:nvSpPr>
        <p:spPr>
          <a:xfrm>
            <a:off x="2819400" y="4361342"/>
            <a:ext cx="2521781" cy="2308324"/>
          </a:xfrm>
          <a:prstGeom prst="rect">
            <a:avLst/>
          </a:prstGeom>
          <a:noFill/>
        </p:spPr>
        <p:txBody>
          <a:bodyPr wrap="none" rtlCol="0">
            <a:spAutoFit/>
          </a:bodyPr>
          <a:lstStyle/>
          <a:p>
            <a:r>
              <a:rPr lang="en-US" sz="2400" dirty="0" smtClean="0"/>
              <a:t>//decoder</a:t>
            </a:r>
          </a:p>
          <a:p>
            <a:r>
              <a:rPr lang="en-US" sz="2400" dirty="0" smtClean="0"/>
              <a:t>packet p;</a:t>
            </a:r>
          </a:p>
          <a:p>
            <a:r>
              <a:rPr lang="en-US" sz="2400" dirty="0" smtClean="0"/>
              <a:t>if(</a:t>
            </a:r>
            <a:r>
              <a:rPr lang="en-US" sz="2400" dirty="0" err="1" smtClean="0"/>
              <a:t>p.type</a:t>
            </a:r>
            <a:r>
              <a:rPr lang="en-US" sz="2400" dirty="0" smtClean="0"/>
              <a:t>==1) {…}</a:t>
            </a:r>
          </a:p>
          <a:p>
            <a:r>
              <a:rPr lang="en-US" sz="2400" dirty="0" smtClean="0"/>
              <a:t>else if(</a:t>
            </a:r>
            <a:r>
              <a:rPr lang="en-US" sz="2400" dirty="0" err="1" smtClean="0"/>
              <a:t>p.type</a:t>
            </a:r>
            <a:r>
              <a:rPr lang="en-US" sz="2400" dirty="0" smtClean="0"/>
              <a:t>==2) {</a:t>
            </a:r>
          </a:p>
          <a:p>
            <a:r>
              <a:rPr lang="en-US" sz="2400" dirty="0" smtClean="0"/>
              <a:t>    </a:t>
            </a:r>
            <a:r>
              <a:rPr lang="en-US" sz="2400" dirty="0" err="1" smtClean="0"/>
              <a:t>p.a</a:t>
            </a:r>
            <a:r>
              <a:rPr lang="en-US" sz="2400" dirty="0" smtClean="0"/>
              <a:t> = xxx; </a:t>
            </a:r>
          </a:p>
          <a:p>
            <a:r>
              <a:rPr lang="en-US" sz="2400" dirty="0" smtClean="0"/>
              <a:t>}</a:t>
            </a:r>
          </a:p>
        </p:txBody>
      </p:sp>
      <p:sp>
        <p:nvSpPr>
          <p:cNvPr id="31" name="TextBox 30"/>
          <p:cNvSpPr txBox="1"/>
          <p:nvPr/>
        </p:nvSpPr>
        <p:spPr>
          <a:xfrm>
            <a:off x="5943600" y="4361342"/>
            <a:ext cx="2845394" cy="1938992"/>
          </a:xfrm>
          <a:prstGeom prst="rect">
            <a:avLst/>
          </a:prstGeom>
          <a:noFill/>
        </p:spPr>
        <p:txBody>
          <a:bodyPr wrap="none" rtlCol="0">
            <a:spAutoFit/>
          </a:bodyPr>
          <a:lstStyle/>
          <a:p>
            <a:r>
              <a:rPr lang="en-US" sz="2400" dirty="0" smtClean="0"/>
              <a:t>//handler</a:t>
            </a:r>
          </a:p>
          <a:p>
            <a:r>
              <a:rPr lang="en-US" sz="2400" dirty="0" smtClean="0"/>
              <a:t>if (</a:t>
            </a:r>
            <a:r>
              <a:rPr lang="en-US" sz="2400" dirty="0" err="1" smtClean="0"/>
              <a:t>p.type</a:t>
            </a:r>
            <a:r>
              <a:rPr lang="en-US" sz="2400" dirty="0" smtClean="0"/>
              <a:t>==1) {</a:t>
            </a:r>
          </a:p>
          <a:p>
            <a:r>
              <a:rPr lang="en-US" sz="2400" dirty="0" smtClean="0"/>
              <a:t>    </a:t>
            </a:r>
            <a:r>
              <a:rPr lang="en-US" sz="2400" dirty="0" err="1" smtClean="0"/>
              <a:t>printf</a:t>
            </a:r>
            <a:r>
              <a:rPr lang="en-US" sz="2400" dirty="0" smtClean="0"/>
              <a:t>(”%d\n”, </a:t>
            </a:r>
            <a:r>
              <a:rPr lang="en-US" sz="2400" dirty="0" err="1" smtClean="0"/>
              <a:t>p.a</a:t>
            </a:r>
            <a:r>
              <a:rPr lang="en-US" sz="2400" dirty="0" smtClean="0"/>
              <a:t>);</a:t>
            </a:r>
          </a:p>
          <a:p>
            <a:r>
              <a:rPr lang="en-US" sz="2400" dirty="0"/>
              <a:t> </a:t>
            </a:r>
            <a:r>
              <a:rPr lang="en-US" sz="2400" dirty="0" smtClean="0"/>
              <a:t>   </a:t>
            </a:r>
            <a:r>
              <a:rPr lang="en-US" sz="2400" dirty="0" err="1" smtClean="0"/>
              <a:t>printf</a:t>
            </a:r>
            <a:r>
              <a:rPr lang="en-US" sz="2400" dirty="0" smtClean="0"/>
              <a:t>(“%d\n”, </a:t>
            </a:r>
            <a:r>
              <a:rPr lang="en-US" sz="2400" dirty="0" err="1" smtClean="0"/>
              <a:t>p.b</a:t>
            </a:r>
            <a:r>
              <a:rPr lang="en-US" sz="2400" dirty="0" smtClean="0"/>
              <a:t>);</a:t>
            </a:r>
          </a:p>
          <a:p>
            <a:r>
              <a:rPr lang="en-US" sz="2400" dirty="0" smtClean="0"/>
              <a:t>}</a:t>
            </a:r>
          </a:p>
        </p:txBody>
      </p:sp>
      <p:sp>
        <p:nvSpPr>
          <p:cNvPr id="3" name="TextBox 2"/>
          <p:cNvSpPr txBox="1"/>
          <p:nvPr/>
        </p:nvSpPr>
        <p:spPr>
          <a:xfrm>
            <a:off x="304800" y="4343400"/>
            <a:ext cx="2105641" cy="1938992"/>
          </a:xfrm>
          <a:prstGeom prst="rect">
            <a:avLst/>
          </a:prstGeom>
          <a:noFill/>
        </p:spPr>
        <p:txBody>
          <a:bodyPr wrap="none" rtlCol="0">
            <a:spAutoFit/>
          </a:bodyPr>
          <a:lstStyle/>
          <a:p>
            <a:r>
              <a:rPr lang="en-US" sz="2400" dirty="0" err="1" smtClean="0"/>
              <a:t>typedef</a:t>
            </a:r>
            <a:r>
              <a:rPr lang="en-US" sz="2400" dirty="0" smtClean="0"/>
              <a:t> </a:t>
            </a:r>
            <a:r>
              <a:rPr lang="en-US" sz="2400" dirty="0" err="1" smtClean="0"/>
              <a:t>struct</a:t>
            </a:r>
            <a:r>
              <a:rPr lang="en-US" sz="2400" dirty="0" smtClean="0"/>
              <a:t> {</a:t>
            </a:r>
          </a:p>
          <a:p>
            <a:r>
              <a:rPr lang="en-US" sz="2400" dirty="0" smtClean="0"/>
              <a:t>    </a:t>
            </a:r>
            <a:r>
              <a:rPr lang="en-US" sz="2400" dirty="0" err="1" smtClean="0"/>
              <a:t>int</a:t>
            </a:r>
            <a:r>
              <a:rPr lang="en-US" sz="2400" dirty="0" smtClean="0"/>
              <a:t> type;</a:t>
            </a:r>
            <a:endParaRPr lang="en-US" sz="2400" dirty="0"/>
          </a:p>
          <a:p>
            <a:r>
              <a:rPr lang="en-US" sz="2400" dirty="0" smtClean="0"/>
              <a:t>    </a:t>
            </a:r>
            <a:r>
              <a:rPr lang="en-US" sz="2400" dirty="0" err="1" smtClean="0"/>
              <a:t>int</a:t>
            </a:r>
            <a:r>
              <a:rPr lang="en-US" sz="2400" dirty="0" smtClean="0"/>
              <a:t> a;</a:t>
            </a:r>
          </a:p>
          <a:p>
            <a:r>
              <a:rPr lang="en-US" sz="2400" dirty="0"/>
              <a:t> </a:t>
            </a:r>
            <a:r>
              <a:rPr lang="en-US" sz="2400" dirty="0" smtClean="0"/>
              <a:t>   </a:t>
            </a:r>
            <a:r>
              <a:rPr lang="en-US" sz="2400" dirty="0" err="1" smtClean="0"/>
              <a:t>int</a:t>
            </a:r>
            <a:r>
              <a:rPr lang="en-US" sz="2400" dirty="0" smtClean="0"/>
              <a:t> b;</a:t>
            </a:r>
          </a:p>
          <a:p>
            <a:r>
              <a:rPr lang="en-US" sz="2400" dirty="0" smtClean="0"/>
              <a:t>} packet;</a:t>
            </a:r>
            <a:endParaRPr lang="en-US" sz="2400" dirty="0"/>
          </a:p>
        </p:txBody>
      </p:sp>
      <p:cxnSp>
        <p:nvCxnSpPr>
          <p:cNvPr id="18" name="Curved Connector 17"/>
          <p:cNvCxnSpPr/>
          <p:nvPr/>
        </p:nvCxnSpPr>
        <p:spPr>
          <a:xfrm rot="10800000">
            <a:off x="8153400" y="4956830"/>
            <a:ext cx="533400" cy="406667"/>
          </a:xfrm>
          <a:prstGeom prst="curvedConnector3">
            <a:avLst>
              <a:gd name="adj1" fmla="val -452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19400" y="5718829"/>
            <a:ext cx="283116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19400" y="6113059"/>
            <a:ext cx="283116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16352" y="6435109"/>
            <a:ext cx="283116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42169" y="3581400"/>
            <a:ext cx="2087431" cy="369332"/>
          </a:xfrm>
          <a:prstGeom prst="rect">
            <a:avLst/>
          </a:prstGeom>
          <a:noFill/>
          <a:ln>
            <a:solidFill>
              <a:srgbClr val="FF0000"/>
            </a:solidFill>
          </a:ln>
        </p:spPr>
        <p:txBody>
          <a:bodyPr wrap="none" rtlCol="0">
            <a:spAutoFit/>
          </a:bodyPr>
          <a:lstStyle/>
          <a:p>
            <a:r>
              <a:rPr lang="en-US" dirty="0" smtClean="0"/>
              <a:t>Condition: type == 1</a:t>
            </a:r>
            <a:endParaRPr lang="en-US" dirty="0"/>
          </a:p>
        </p:txBody>
      </p:sp>
      <p:sp>
        <p:nvSpPr>
          <p:cNvPr id="15" name="TextBox 14"/>
          <p:cNvSpPr txBox="1"/>
          <p:nvPr/>
        </p:nvSpPr>
        <p:spPr>
          <a:xfrm>
            <a:off x="3036574" y="3581400"/>
            <a:ext cx="2087431" cy="369332"/>
          </a:xfrm>
          <a:prstGeom prst="rect">
            <a:avLst/>
          </a:prstGeom>
          <a:noFill/>
          <a:ln>
            <a:solidFill>
              <a:srgbClr val="FF0000"/>
            </a:solidFill>
          </a:ln>
        </p:spPr>
        <p:txBody>
          <a:bodyPr wrap="none" rtlCol="0">
            <a:spAutoFit/>
          </a:bodyPr>
          <a:lstStyle/>
          <a:p>
            <a:r>
              <a:rPr lang="en-US" dirty="0" smtClean="0"/>
              <a:t>Condition: type == 2</a:t>
            </a:r>
            <a:endParaRPr lang="en-US" dirty="0"/>
          </a:p>
        </p:txBody>
      </p:sp>
      <p:sp>
        <p:nvSpPr>
          <p:cNvPr id="16" name="TextBox 15"/>
          <p:cNvSpPr txBox="1"/>
          <p:nvPr/>
        </p:nvSpPr>
        <p:spPr>
          <a:xfrm>
            <a:off x="1447800" y="3581400"/>
            <a:ext cx="859531" cy="369332"/>
          </a:xfrm>
          <a:prstGeom prst="rect">
            <a:avLst/>
          </a:prstGeom>
          <a:noFill/>
          <a:ln>
            <a:solidFill>
              <a:srgbClr val="FF0000"/>
            </a:solidFill>
          </a:ln>
        </p:spPr>
        <p:txBody>
          <a:bodyPr wrap="none" rtlCol="0">
            <a:spAutoFit/>
          </a:bodyPr>
          <a:lstStyle/>
          <a:p>
            <a:r>
              <a:rPr lang="en-US" dirty="0" smtClean="0"/>
              <a:t>Field</a:t>
            </a:r>
            <a:r>
              <a:rPr lang="en-US" smtClean="0"/>
              <a:t>: a</a:t>
            </a:r>
            <a:endParaRPr lang="en-US" dirty="0"/>
          </a:p>
        </p:txBody>
      </p:sp>
      <p:sp>
        <p:nvSpPr>
          <p:cNvPr id="24" name="TextBox 23"/>
          <p:cNvSpPr txBox="1"/>
          <p:nvPr/>
        </p:nvSpPr>
        <p:spPr>
          <a:xfrm>
            <a:off x="5495066" y="3581400"/>
            <a:ext cx="311304" cy="369332"/>
          </a:xfrm>
          <a:prstGeom prst="rect">
            <a:avLst/>
          </a:prstGeom>
          <a:noFill/>
          <a:ln>
            <a:noFill/>
          </a:ln>
        </p:spPr>
        <p:txBody>
          <a:bodyPr wrap="none" rtlCol="0">
            <a:spAutoFit/>
          </a:bodyPr>
          <a:lstStyle/>
          <a:p>
            <a:r>
              <a:rPr lang="en-US" b="1" dirty="0" smtClean="0">
                <a:solidFill>
                  <a:srgbClr val="FF0000"/>
                </a:solidFill>
              </a:rPr>
              <a:t>X</a:t>
            </a:r>
            <a:endParaRPr lang="en-US" b="1" dirty="0">
              <a:solidFill>
                <a:srgbClr val="FF0000"/>
              </a:solidFill>
            </a:endParaRPr>
          </a:p>
        </p:txBody>
      </p:sp>
    </p:spTree>
    <p:extLst>
      <p:ext uri="{BB962C8B-B14F-4D97-AF65-F5344CB8AC3E}">
        <p14:creationId xmlns:p14="http://schemas.microsoft.com/office/powerpoint/2010/main" val="706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Experimental Results</a:t>
            </a:r>
            <a:endParaRPr lang="zh-CN" altLang="en-US" dirty="0" smtClean="0">
              <a:solidFill>
                <a:schemeClr val="bg1"/>
              </a:solidFill>
            </a:endParaRPr>
          </a:p>
        </p:txBody>
      </p:sp>
      <p:sp>
        <p:nvSpPr>
          <p:cNvPr id="27" name="内容占位符 2"/>
          <p:cNvSpPr>
            <a:spLocks noGrp="1"/>
          </p:cNvSpPr>
          <p:nvPr>
            <p:ph idx="1"/>
          </p:nvPr>
        </p:nvSpPr>
        <p:spPr>
          <a:xfrm>
            <a:off x="457200" y="1295400"/>
            <a:ext cx="8229600" cy="4525963"/>
          </a:xfrm>
        </p:spPr>
        <p:txBody>
          <a:bodyPr/>
          <a:lstStyle/>
          <a:p>
            <a:r>
              <a:rPr lang="en-US" altLang="zh-CN" dirty="0" smtClean="0"/>
              <a:t>Implantation based on LLVM-5.0.0</a:t>
            </a:r>
          </a:p>
          <a:p>
            <a:r>
              <a:rPr lang="en-US" altLang="zh-CN" dirty="0" smtClean="0"/>
              <a:t>Evaluation metrics:</a:t>
            </a:r>
            <a:endParaRPr lang="en-US" altLang="zh-CN" dirty="0"/>
          </a:p>
          <a:p>
            <a:pPr lvl="1"/>
            <a:r>
              <a:rPr lang="en-US" altLang="zh-CN" dirty="0" smtClean="0"/>
              <a:t>How many packet field assignments are cut (PF)?</a:t>
            </a:r>
          </a:p>
          <a:p>
            <a:pPr lvl="1"/>
            <a:r>
              <a:rPr lang="en-US" altLang="zh-CN" dirty="0" smtClean="0"/>
              <a:t>How many lines of source code are cut (LOC)? </a:t>
            </a:r>
          </a:p>
          <a:p>
            <a:pPr lvl="1"/>
            <a:r>
              <a:rPr lang="en-US" altLang="zh-CN" dirty="0" smtClean="0"/>
              <a:t>How many lines of LLVM IR are cut (LOLL)?</a:t>
            </a:r>
            <a:endParaRPr lang="en-US" altLang="zh-CN" dirty="0"/>
          </a:p>
          <a:p>
            <a:endParaRPr lang="en-US" altLang="zh-CN" dirty="0" smtClean="0"/>
          </a:p>
        </p:txBody>
      </p:sp>
      <p:graphicFrame>
        <p:nvGraphicFramePr>
          <p:cNvPr id="2" name="Table 1"/>
          <p:cNvGraphicFramePr>
            <a:graphicFrameLocks noGrp="1"/>
          </p:cNvGraphicFramePr>
          <p:nvPr>
            <p:extLst>
              <p:ext uri="{D42A27DB-BD31-4B8C-83A1-F6EECF244321}">
                <p14:modId xmlns:p14="http://schemas.microsoft.com/office/powerpoint/2010/main" val="1974435934"/>
              </p:ext>
            </p:extLst>
          </p:nvPr>
        </p:nvGraphicFramePr>
        <p:xfrm>
          <a:off x="1600200" y="4191000"/>
          <a:ext cx="5714999" cy="1828800"/>
        </p:xfrm>
        <a:graphic>
          <a:graphicData uri="http://schemas.openxmlformats.org/drawingml/2006/table">
            <a:tbl>
              <a:tblPr firstRow="1" bandRow="1">
                <a:tableStyleId>{5C22544A-7EE6-4342-B048-85BDC9FD1C3A}</a:tableStyleId>
              </a:tblPr>
              <a:tblGrid>
                <a:gridCol w="3048000"/>
                <a:gridCol w="838200"/>
                <a:gridCol w="914400"/>
                <a:gridCol w="914399"/>
              </a:tblGrid>
              <a:tr h="370840">
                <a:tc>
                  <a:txBody>
                    <a:bodyPr/>
                    <a:lstStyle/>
                    <a:p>
                      <a:endParaRPr lang="en-US" sz="2400" dirty="0"/>
                    </a:p>
                  </a:txBody>
                  <a:tcPr/>
                </a:tc>
                <a:tc>
                  <a:txBody>
                    <a:bodyPr/>
                    <a:lstStyle/>
                    <a:p>
                      <a:pPr algn="ctr"/>
                      <a:r>
                        <a:rPr lang="en-US" sz="2400" dirty="0" smtClean="0"/>
                        <a:t>PF</a:t>
                      </a:r>
                      <a:endParaRPr lang="en-US" sz="2400" dirty="0"/>
                    </a:p>
                  </a:txBody>
                  <a:tcPr/>
                </a:tc>
                <a:tc>
                  <a:txBody>
                    <a:bodyPr/>
                    <a:lstStyle/>
                    <a:p>
                      <a:pPr algn="ctr"/>
                      <a:r>
                        <a:rPr lang="en-US" sz="2400" dirty="0" smtClean="0"/>
                        <a:t>LOC</a:t>
                      </a:r>
                      <a:endParaRPr lang="en-US" sz="2400" dirty="0"/>
                    </a:p>
                  </a:txBody>
                  <a:tcPr/>
                </a:tc>
                <a:tc>
                  <a:txBody>
                    <a:bodyPr/>
                    <a:lstStyle/>
                    <a:p>
                      <a:pPr algn="ctr"/>
                      <a:r>
                        <a:rPr lang="en-US" sz="2400" dirty="0" smtClean="0"/>
                        <a:t>LOLL</a:t>
                      </a:r>
                      <a:endParaRPr lang="en-US" sz="2400" dirty="0"/>
                    </a:p>
                  </a:txBody>
                  <a:tcPr/>
                </a:tc>
              </a:tr>
              <a:tr h="370840">
                <a:tc>
                  <a:txBody>
                    <a:bodyPr/>
                    <a:lstStyle/>
                    <a:p>
                      <a:r>
                        <a:rPr lang="en-US" sz="2400" dirty="0" smtClean="0"/>
                        <a:t>Dead Field Assignment</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51</a:t>
                      </a:r>
                      <a:endParaRPr lang="en-US" sz="2400" dirty="0"/>
                    </a:p>
                  </a:txBody>
                  <a:tcPr/>
                </a:tc>
              </a:tr>
              <a:tr h="370840">
                <a:tc>
                  <a:txBody>
                    <a:bodyPr/>
                    <a:lstStyle/>
                    <a:p>
                      <a:r>
                        <a:rPr lang="en-US" sz="2400" dirty="0" smtClean="0"/>
                        <a:t>Unused Packet Type</a:t>
                      </a:r>
                      <a:endParaRPr lang="en-US" sz="2400" dirty="0"/>
                    </a:p>
                  </a:txBody>
                  <a:tcPr/>
                </a:tc>
                <a:tc>
                  <a:txBody>
                    <a:bodyPr/>
                    <a:lstStyle/>
                    <a:p>
                      <a:pPr algn="ctr"/>
                      <a:r>
                        <a:rPr lang="en-US" sz="2400" dirty="0" smtClean="0"/>
                        <a:t>33</a:t>
                      </a:r>
                      <a:endParaRPr lang="en-US" sz="2400" dirty="0"/>
                    </a:p>
                  </a:txBody>
                  <a:tcPr/>
                </a:tc>
                <a:tc>
                  <a:txBody>
                    <a:bodyPr/>
                    <a:lstStyle/>
                    <a:p>
                      <a:pPr algn="ctr"/>
                      <a:r>
                        <a:rPr lang="en-US" sz="2400" dirty="0" smtClean="0"/>
                        <a:t>62</a:t>
                      </a:r>
                      <a:endParaRPr lang="en-US" sz="2400" dirty="0"/>
                    </a:p>
                  </a:txBody>
                  <a:tcPr/>
                </a:tc>
                <a:tc>
                  <a:txBody>
                    <a:bodyPr/>
                    <a:lstStyle/>
                    <a:p>
                      <a:pPr algn="ctr"/>
                      <a:r>
                        <a:rPr lang="en-US" sz="2400" dirty="0" smtClean="0"/>
                        <a:t>355</a:t>
                      </a:r>
                      <a:endParaRPr lang="en-US" sz="2400" dirty="0"/>
                    </a:p>
                  </a:txBody>
                  <a:tcPr/>
                </a:tc>
              </a:tr>
              <a:tr h="370840">
                <a:tc>
                  <a:txBody>
                    <a:bodyPr/>
                    <a:lstStyle/>
                    <a:p>
                      <a:r>
                        <a:rPr lang="en-US" sz="2400" dirty="0" smtClean="0"/>
                        <a:t>Total</a:t>
                      </a:r>
                      <a:endParaRPr lang="en-US" sz="2400" dirty="0"/>
                    </a:p>
                  </a:txBody>
                  <a:tcPr/>
                </a:tc>
                <a:tc>
                  <a:txBody>
                    <a:bodyPr/>
                    <a:lstStyle/>
                    <a:p>
                      <a:pPr algn="ctr"/>
                      <a:r>
                        <a:rPr lang="en-US" sz="2400" dirty="0" smtClean="0"/>
                        <a:t>36</a:t>
                      </a:r>
                      <a:endParaRPr lang="en-US" sz="2400" dirty="0"/>
                    </a:p>
                  </a:txBody>
                  <a:tcPr/>
                </a:tc>
                <a:tc>
                  <a:txBody>
                    <a:bodyPr/>
                    <a:lstStyle/>
                    <a:p>
                      <a:pPr algn="ctr"/>
                      <a:r>
                        <a:rPr lang="en-US" sz="2400" dirty="0" smtClean="0"/>
                        <a:t>65</a:t>
                      </a:r>
                      <a:endParaRPr lang="en-US" sz="2400" dirty="0"/>
                    </a:p>
                  </a:txBody>
                  <a:tcPr/>
                </a:tc>
                <a:tc>
                  <a:txBody>
                    <a:bodyPr/>
                    <a:lstStyle/>
                    <a:p>
                      <a:pPr algn="ctr"/>
                      <a:r>
                        <a:rPr lang="en-US" sz="2400" dirty="0" smtClean="0"/>
                        <a:t>367</a:t>
                      </a:r>
                      <a:endParaRPr lang="en-US" sz="2400" dirty="0"/>
                    </a:p>
                  </a:txBody>
                  <a:tcPr/>
                </a:tc>
              </a:tr>
            </a:tbl>
          </a:graphicData>
        </a:graphic>
      </p:graphicFrame>
      <p:sp>
        <p:nvSpPr>
          <p:cNvPr id="3" name="Rectangle 2"/>
          <p:cNvSpPr/>
          <p:nvPr/>
        </p:nvSpPr>
        <p:spPr>
          <a:xfrm>
            <a:off x="1371600" y="5006182"/>
            <a:ext cx="60960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467600" y="4187952"/>
            <a:ext cx="1570751" cy="369332"/>
          </a:xfrm>
          <a:prstGeom prst="rect">
            <a:avLst/>
          </a:prstGeom>
          <a:noFill/>
        </p:spPr>
        <p:txBody>
          <a:bodyPr wrap="none" rtlCol="0">
            <a:spAutoFit/>
          </a:bodyPr>
          <a:lstStyle/>
          <a:p>
            <a:r>
              <a:rPr lang="en-US" b="1" dirty="0" smtClean="0">
                <a:solidFill>
                  <a:srgbClr val="FF0000"/>
                </a:solidFill>
              </a:rPr>
              <a:t>more effective</a:t>
            </a:r>
            <a:endParaRPr lang="en-US" b="1" dirty="0">
              <a:solidFill>
                <a:srgbClr val="FF0000"/>
              </a:solidFill>
            </a:endParaRPr>
          </a:p>
        </p:txBody>
      </p:sp>
      <p:sp>
        <p:nvSpPr>
          <p:cNvPr id="5" name="Rectangular Callout 4"/>
          <p:cNvSpPr/>
          <p:nvPr/>
        </p:nvSpPr>
        <p:spPr>
          <a:xfrm>
            <a:off x="7467600" y="4191000"/>
            <a:ext cx="1572768" cy="365760"/>
          </a:xfrm>
          <a:prstGeom prst="wedgeRectCallout">
            <a:avLst>
              <a:gd name="adj1" fmla="val -47750"/>
              <a:gd name="adj2" fmla="val 229167"/>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Experimental Results</a:t>
            </a:r>
            <a:endParaRPr lang="zh-CN" altLang="en-US" dirty="0" smtClean="0">
              <a:solidFill>
                <a:schemeClr val="bg1"/>
              </a:solidFill>
            </a:endParaRPr>
          </a:p>
        </p:txBody>
      </p:sp>
      <p:sp>
        <p:nvSpPr>
          <p:cNvPr id="27" name="内容占位符 2"/>
          <p:cNvSpPr>
            <a:spLocks noGrp="1"/>
          </p:cNvSpPr>
          <p:nvPr>
            <p:ph idx="1"/>
          </p:nvPr>
        </p:nvSpPr>
        <p:spPr>
          <a:xfrm>
            <a:off x="457200" y="1295400"/>
            <a:ext cx="8229600" cy="4525963"/>
          </a:xfrm>
        </p:spPr>
        <p:txBody>
          <a:bodyPr/>
          <a:lstStyle/>
          <a:p>
            <a:r>
              <a:rPr lang="en-US" altLang="zh-CN" dirty="0" smtClean="0"/>
              <a:t>Implantation based on LLVM-5.0.0</a:t>
            </a:r>
          </a:p>
          <a:p>
            <a:r>
              <a:rPr lang="en-US" altLang="zh-CN" dirty="0" smtClean="0"/>
              <a:t>Evaluation metrics:</a:t>
            </a:r>
            <a:endParaRPr lang="en-US" altLang="zh-CN" dirty="0"/>
          </a:p>
          <a:p>
            <a:pPr lvl="1"/>
            <a:r>
              <a:rPr lang="en-US" altLang="zh-CN" dirty="0" smtClean="0"/>
              <a:t>How many packet field assignments are cut (PF)?</a:t>
            </a:r>
          </a:p>
          <a:p>
            <a:pPr lvl="1"/>
            <a:r>
              <a:rPr lang="en-US" altLang="zh-CN" dirty="0" smtClean="0"/>
              <a:t>How many lines of source code are cut (LOC)? </a:t>
            </a:r>
          </a:p>
          <a:p>
            <a:pPr lvl="1"/>
            <a:r>
              <a:rPr lang="en-US" altLang="zh-CN" dirty="0" smtClean="0"/>
              <a:t>How many lines of LLVM IR are cut (LOLL)?</a:t>
            </a:r>
            <a:endParaRPr lang="en-US" altLang="zh-CN" dirty="0"/>
          </a:p>
          <a:p>
            <a:endParaRPr lang="en-US" altLang="zh-CN" dirty="0" smtClean="0"/>
          </a:p>
        </p:txBody>
      </p:sp>
      <p:graphicFrame>
        <p:nvGraphicFramePr>
          <p:cNvPr id="2" name="Table 1"/>
          <p:cNvGraphicFramePr>
            <a:graphicFrameLocks noGrp="1"/>
          </p:cNvGraphicFramePr>
          <p:nvPr>
            <p:extLst/>
          </p:nvPr>
        </p:nvGraphicFramePr>
        <p:xfrm>
          <a:off x="1600200" y="4191000"/>
          <a:ext cx="5714999" cy="1828800"/>
        </p:xfrm>
        <a:graphic>
          <a:graphicData uri="http://schemas.openxmlformats.org/drawingml/2006/table">
            <a:tbl>
              <a:tblPr firstRow="1" bandRow="1">
                <a:tableStyleId>{5C22544A-7EE6-4342-B048-85BDC9FD1C3A}</a:tableStyleId>
              </a:tblPr>
              <a:tblGrid>
                <a:gridCol w="3048000"/>
                <a:gridCol w="838200"/>
                <a:gridCol w="914400"/>
                <a:gridCol w="914399"/>
              </a:tblGrid>
              <a:tr h="370840">
                <a:tc>
                  <a:txBody>
                    <a:bodyPr/>
                    <a:lstStyle/>
                    <a:p>
                      <a:endParaRPr lang="en-US" sz="2400" dirty="0"/>
                    </a:p>
                  </a:txBody>
                  <a:tcPr/>
                </a:tc>
                <a:tc>
                  <a:txBody>
                    <a:bodyPr/>
                    <a:lstStyle/>
                    <a:p>
                      <a:pPr algn="ctr"/>
                      <a:r>
                        <a:rPr lang="en-US" sz="2400" dirty="0" smtClean="0"/>
                        <a:t>PF</a:t>
                      </a:r>
                      <a:endParaRPr lang="en-US" sz="2400" dirty="0"/>
                    </a:p>
                  </a:txBody>
                  <a:tcPr/>
                </a:tc>
                <a:tc>
                  <a:txBody>
                    <a:bodyPr/>
                    <a:lstStyle/>
                    <a:p>
                      <a:pPr algn="ctr"/>
                      <a:r>
                        <a:rPr lang="en-US" sz="2400" dirty="0" smtClean="0"/>
                        <a:t>LOC</a:t>
                      </a:r>
                      <a:endParaRPr lang="en-US" sz="2400" dirty="0"/>
                    </a:p>
                  </a:txBody>
                  <a:tcPr/>
                </a:tc>
                <a:tc>
                  <a:txBody>
                    <a:bodyPr/>
                    <a:lstStyle/>
                    <a:p>
                      <a:pPr algn="ctr"/>
                      <a:r>
                        <a:rPr lang="en-US" sz="2400" dirty="0" smtClean="0"/>
                        <a:t>LOLL</a:t>
                      </a:r>
                      <a:endParaRPr lang="en-US" sz="2400" dirty="0"/>
                    </a:p>
                  </a:txBody>
                  <a:tcPr/>
                </a:tc>
              </a:tr>
              <a:tr h="370840">
                <a:tc>
                  <a:txBody>
                    <a:bodyPr/>
                    <a:lstStyle/>
                    <a:p>
                      <a:r>
                        <a:rPr lang="en-US" sz="2400" dirty="0" smtClean="0"/>
                        <a:t>Dead Field Assignment</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51</a:t>
                      </a:r>
                      <a:endParaRPr lang="en-US" sz="2400" dirty="0"/>
                    </a:p>
                  </a:txBody>
                  <a:tcPr/>
                </a:tc>
              </a:tr>
              <a:tr h="370840">
                <a:tc>
                  <a:txBody>
                    <a:bodyPr/>
                    <a:lstStyle/>
                    <a:p>
                      <a:r>
                        <a:rPr lang="en-US" sz="2400" dirty="0" smtClean="0"/>
                        <a:t>Unused Packet Type</a:t>
                      </a:r>
                      <a:endParaRPr lang="en-US" sz="2400" dirty="0"/>
                    </a:p>
                  </a:txBody>
                  <a:tcPr/>
                </a:tc>
                <a:tc>
                  <a:txBody>
                    <a:bodyPr/>
                    <a:lstStyle/>
                    <a:p>
                      <a:pPr algn="ctr"/>
                      <a:r>
                        <a:rPr lang="en-US" sz="2400" dirty="0" smtClean="0"/>
                        <a:t>33</a:t>
                      </a:r>
                      <a:endParaRPr lang="en-US" sz="2400" dirty="0"/>
                    </a:p>
                  </a:txBody>
                  <a:tcPr/>
                </a:tc>
                <a:tc>
                  <a:txBody>
                    <a:bodyPr/>
                    <a:lstStyle/>
                    <a:p>
                      <a:pPr algn="ctr"/>
                      <a:r>
                        <a:rPr lang="en-US" sz="2400" dirty="0" smtClean="0"/>
                        <a:t>62</a:t>
                      </a:r>
                      <a:endParaRPr lang="en-US" sz="2400" dirty="0"/>
                    </a:p>
                  </a:txBody>
                  <a:tcPr/>
                </a:tc>
                <a:tc>
                  <a:txBody>
                    <a:bodyPr/>
                    <a:lstStyle/>
                    <a:p>
                      <a:pPr algn="ctr"/>
                      <a:r>
                        <a:rPr lang="en-US" sz="2400" dirty="0" smtClean="0"/>
                        <a:t>355</a:t>
                      </a:r>
                      <a:endParaRPr lang="en-US" sz="2400" dirty="0"/>
                    </a:p>
                  </a:txBody>
                  <a:tcPr/>
                </a:tc>
              </a:tr>
              <a:tr h="370840">
                <a:tc>
                  <a:txBody>
                    <a:bodyPr/>
                    <a:lstStyle/>
                    <a:p>
                      <a:r>
                        <a:rPr lang="en-US" sz="2400" dirty="0" smtClean="0"/>
                        <a:t>Total</a:t>
                      </a:r>
                      <a:endParaRPr lang="en-US" sz="2400" dirty="0"/>
                    </a:p>
                  </a:txBody>
                  <a:tcPr/>
                </a:tc>
                <a:tc>
                  <a:txBody>
                    <a:bodyPr/>
                    <a:lstStyle/>
                    <a:p>
                      <a:pPr algn="ctr"/>
                      <a:r>
                        <a:rPr lang="en-US" sz="2400" dirty="0" smtClean="0"/>
                        <a:t>36</a:t>
                      </a:r>
                      <a:endParaRPr lang="en-US" sz="2400" dirty="0"/>
                    </a:p>
                  </a:txBody>
                  <a:tcPr/>
                </a:tc>
                <a:tc>
                  <a:txBody>
                    <a:bodyPr/>
                    <a:lstStyle/>
                    <a:p>
                      <a:pPr algn="ctr"/>
                      <a:r>
                        <a:rPr lang="en-US" sz="2400" dirty="0" smtClean="0"/>
                        <a:t>65</a:t>
                      </a:r>
                      <a:endParaRPr lang="en-US" sz="2400" dirty="0"/>
                    </a:p>
                  </a:txBody>
                  <a:tcPr/>
                </a:tc>
                <a:tc>
                  <a:txBody>
                    <a:bodyPr/>
                    <a:lstStyle/>
                    <a:p>
                      <a:pPr algn="ctr"/>
                      <a:r>
                        <a:rPr lang="en-US" sz="2400" dirty="0" smtClean="0"/>
                        <a:t>367</a:t>
                      </a:r>
                      <a:endParaRPr lang="en-US" sz="2400" dirty="0"/>
                    </a:p>
                  </a:txBody>
                  <a:tcPr/>
                </a:tc>
              </a:tr>
            </a:tbl>
          </a:graphicData>
        </a:graphic>
      </p:graphicFrame>
      <p:sp>
        <p:nvSpPr>
          <p:cNvPr id="3" name="Rectangle 2"/>
          <p:cNvSpPr/>
          <p:nvPr/>
        </p:nvSpPr>
        <p:spPr>
          <a:xfrm>
            <a:off x="5638800" y="5105400"/>
            <a:ext cx="609600" cy="48079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ular Callout 4"/>
          <p:cNvSpPr/>
          <p:nvPr/>
        </p:nvSpPr>
        <p:spPr>
          <a:xfrm>
            <a:off x="4680627" y="5890998"/>
            <a:ext cx="881973" cy="365760"/>
          </a:xfrm>
          <a:prstGeom prst="wedgeRectCallout">
            <a:avLst>
              <a:gd name="adj1" fmla="val 58087"/>
              <a:gd name="adj2" fmla="val -130208"/>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80627" y="5887950"/>
            <a:ext cx="881973" cy="369332"/>
          </a:xfrm>
          <a:prstGeom prst="rect">
            <a:avLst/>
          </a:prstGeom>
          <a:noFill/>
        </p:spPr>
        <p:txBody>
          <a:bodyPr wrap="none" rtlCol="0">
            <a:spAutoFit/>
          </a:bodyPr>
          <a:lstStyle/>
          <a:p>
            <a:r>
              <a:rPr lang="en-US" b="1" dirty="0" smtClean="0">
                <a:solidFill>
                  <a:srgbClr val="FF0000"/>
                </a:solidFill>
              </a:rPr>
              <a:t>37.80%</a:t>
            </a:r>
            <a:endParaRPr lang="en-US" b="1" dirty="0">
              <a:solidFill>
                <a:srgbClr val="FF0000"/>
              </a:solidFill>
            </a:endParaRPr>
          </a:p>
        </p:txBody>
      </p:sp>
      <p:sp>
        <p:nvSpPr>
          <p:cNvPr id="9" name="Rectangle 8"/>
          <p:cNvSpPr/>
          <p:nvPr/>
        </p:nvSpPr>
        <p:spPr>
          <a:xfrm>
            <a:off x="6553200" y="5093470"/>
            <a:ext cx="609600" cy="48079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7042828" y="5882116"/>
            <a:ext cx="881972" cy="365760"/>
          </a:xfrm>
          <a:prstGeom prst="wedgeRectCallout">
            <a:avLst>
              <a:gd name="adj1" fmla="val -36230"/>
              <a:gd name="adj2" fmla="val -135416"/>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42827" y="5879068"/>
            <a:ext cx="881973" cy="369332"/>
          </a:xfrm>
          <a:prstGeom prst="rect">
            <a:avLst/>
          </a:prstGeom>
          <a:noFill/>
        </p:spPr>
        <p:txBody>
          <a:bodyPr wrap="none" rtlCol="0">
            <a:spAutoFit/>
          </a:bodyPr>
          <a:lstStyle/>
          <a:p>
            <a:r>
              <a:rPr lang="en-US" b="1" dirty="0" smtClean="0">
                <a:solidFill>
                  <a:srgbClr val="FF0000"/>
                </a:solidFill>
              </a:rPr>
              <a:t>48.36%</a:t>
            </a:r>
            <a:endParaRPr lang="en-US" b="1" dirty="0">
              <a:solidFill>
                <a:srgbClr val="FF0000"/>
              </a:solidFill>
            </a:endParaRPr>
          </a:p>
        </p:txBody>
      </p:sp>
    </p:spTree>
    <p:extLst>
      <p:ext uri="{BB962C8B-B14F-4D97-AF65-F5344CB8AC3E}">
        <p14:creationId xmlns:p14="http://schemas.microsoft.com/office/powerpoint/2010/main" val="57724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9" grpId="0" animBg="1"/>
      <p:bldP spid="11"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Motivation</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noAutofit/>
          </a:bodyPr>
          <a:lstStyle/>
          <a:p>
            <a:r>
              <a:rPr lang="en-US" altLang="zh-CN" dirty="0" smtClean="0"/>
              <a:t>Modular design leads to code bloat</a:t>
            </a:r>
          </a:p>
          <a:p>
            <a:pPr lvl="1"/>
            <a:r>
              <a:rPr lang="en-US" altLang="zh-CN" dirty="0" smtClean="0"/>
              <a:t>Library provides comprehensive functionalities</a:t>
            </a:r>
          </a:p>
          <a:p>
            <a:pPr lvl="1"/>
            <a:r>
              <a:rPr lang="en-US" altLang="zh-CN" dirty="0"/>
              <a:t>L</a:t>
            </a:r>
            <a:r>
              <a:rPr lang="en-US" altLang="zh-CN" dirty="0" smtClean="0"/>
              <a:t>ibrary user has limited usage scenarios</a:t>
            </a:r>
          </a:p>
          <a:p>
            <a:r>
              <a:rPr lang="en-US" altLang="zh-CN" dirty="0" smtClean="0"/>
              <a:t>Bloated code widely exists</a:t>
            </a:r>
          </a:p>
          <a:p>
            <a:r>
              <a:rPr lang="en-US" altLang="zh-CN" dirty="0" smtClean="0"/>
              <a:t>Bloated code causes a lot of problems</a:t>
            </a:r>
          </a:p>
          <a:p>
            <a:pPr lvl="1"/>
            <a:r>
              <a:rPr lang="en-US" altLang="zh-CN" dirty="0" smtClean="0"/>
              <a:t>Contain potential vulnerabilities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1" y="4694237"/>
            <a:ext cx="2057400" cy="1096963"/>
          </a:xfrm>
          <a:prstGeom prst="rect">
            <a:avLst/>
          </a:prstGeom>
        </p:spPr>
      </p:pic>
    </p:spTree>
    <p:extLst>
      <p:ext uri="{BB962C8B-B14F-4D97-AF65-F5344CB8AC3E}">
        <p14:creationId xmlns:p14="http://schemas.microsoft.com/office/powerpoint/2010/main" val="43089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Experimental Results</a:t>
            </a:r>
            <a:endParaRPr lang="zh-CN" altLang="en-US" dirty="0" smtClean="0">
              <a:solidFill>
                <a:schemeClr val="bg1"/>
              </a:solidFill>
            </a:endParaRPr>
          </a:p>
        </p:txBody>
      </p:sp>
      <p:sp>
        <p:nvSpPr>
          <p:cNvPr id="27" name="内容占位符 2"/>
          <p:cNvSpPr>
            <a:spLocks noGrp="1"/>
          </p:cNvSpPr>
          <p:nvPr>
            <p:ph idx="1"/>
          </p:nvPr>
        </p:nvSpPr>
        <p:spPr>
          <a:xfrm>
            <a:off x="457200" y="1295400"/>
            <a:ext cx="8229600" cy="4525963"/>
          </a:xfrm>
        </p:spPr>
        <p:txBody>
          <a:bodyPr/>
          <a:lstStyle/>
          <a:p>
            <a:r>
              <a:rPr lang="en-US" altLang="zh-CN" dirty="0" smtClean="0"/>
              <a:t>Implantation based on LLVM-5.0.0</a:t>
            </a:r>
          </a:p>
          <a:p>
            <a:r>
              <a:rPr lang="en-US" altLang="zh-CN" dirty="0" smtClean="0"/>
              <a:t>Evaluation metrics:</a:t>
            </a:r>
            <a:endParaRPr lang="en-US" altLang="zh-CN" dirty="0"/>
          </a:p>
          <a:p>
            <a:pPr lvl="1"/>
            <a:r>
              <a:rPr lang="en-US" altLang="zh-CN" dirty="0" smtClean="0"/>
              <a:t>How many packet field assignments are cut (PF)?</a:t>
            </a:r>
          </a:p>
          <a:p>
            <a:pPr lvl="1"/>
            <a:r>
              <a:rPr lang="en-US" altLang="zh-CN" dirty="0" smtClean="0"/>
              <a:t>How many lines of source code are cut (LOC)? </a:t>
            </a:r>
          </a:p>
          <a:p>
            <a:pPr lvl="1"/>
            <a:r>
              <a:rPr lang="en-US" altLang="zh-CN" dirty="0" smtClean="0"/>
              <a:t>How many lines of LLVM IR are cut (LOLL)?</a:t>
            </a:r>
            <a:endParaRPr lang="en-US" altLang="zh-CN" dirty="0"/>
          </a:p>
          <a:p>
            <a:endParaRPr lang="en-US" altLang="zh-CN" dirty="0" smtClean="0"/>
          </a:p>
        </p:txBody>
      </p:sp>
      <p:graphicFrame>
        <p:nvGraphicFramePr>
          <p:cNvPr id="2" name="Table 1"/>
          <p:cNvGraphicFramePr>
            <a:graphicFrameLocks noGrp="1"/>
          </p:cNvGraphicFramePr>
          <p:nvPr>
            <p:extLst/>
          </p:nvPr>
        </p:nvGraphicFramePr>
        <p:xfrm>
          <a:off x="1600200" y="4191000"/>
          <a:ext cx="5714999" cy="1828800"/>
        </p:xfrm>
        <a:graphic>
          <a:graphicData uri="http://schemas.openxmlformats.org/drawingml/2006/table">
            <a:tbl>
              <a:tblPr firstRow="1" bandRow="1">
                <a:tableStyleId>{5C22544A-7EE6-4342-B048-85BDC9FD1C3A}</a:tableStyleId>
              </a:tblPr>
              <a:tblGrid>
                <a:gridCol w="3048000"/>
                <a:gridCol w="838200"/>
                <a:gridCol w="914400"/>
                <a:gridCol w="914399"/>
              </a:tblGrid>
              <a:tr h="370840">
                <a:tc>
                  <a:txBody>
                    <a:bodyPr/>
                    <a:lstStyle/>
                    <a:p>
                      <a:endParaRPr lang="en-US" sz="2400" dirty="0"/>
                    </a:p>
                  </a:txBody>
                  <a:tcPr/>
                </a:tc>
                <a:tc>
                  <a:txBody>
                    <a:bodyPr/>
                    <a:lstStyle/>
                    <a:p>
                      <a:pPr algn="ctr"/>
                      <a:r>
                        <a:rPr lang="en-US" sz="2400" dirty="0" smtClean="0"/>
                        <a:t>PF</a:t>
                      </a:r>
                      <a:endParaRPr lang="en-US" sz="2400" dirty="0"/>
                    </a:p>
                  </a:txBody>
                  <a:tcPr/>
                </a:tc>
                <a:tc>
                  <a:txBody>
                    <a:bodyPr/>
                    <a:lstStyle/>
                    <a:p>
                      <a:pPr algn="ctr"/>
                      <a:r>
                        <a:rPr lang="en-US" sz="2400" dirty="0" smtClean="0"/>
                        <a:t>LOC</a:t>
                      </a:r>
                      <a:endParaRPr lang="en-US" sz="2400" dirty="0"/>
                    </a:p>
                  </a:txBody>
                  <a:tcPr/>
                </a:tc>
                <a:tc>
                  <a:txBody>
                    <a:bodyPr/>
                    <a:lstStyle/>
                    <a:p>
                      <a:pPr algn="ctr"/>
                      <a:r>
                        <a:rPr lang="en-US" sz="2400" dirty="0" smtClean="0"/>
                        <a:t>LOLL</a:t>
                      </a:r>
                      <a:endParaRPr lang="en-US" sz="2400" dirty="0"/>
                    </a:p>
                  </a:txBody>
                  <a:tcPr/>
                </a:tc>
              </a:tr>
              <a:tr h="370840">
                <a:tc>
                  <a:txBody>
                    <a:bodyPr/>
                    <a:lstStyle/>
                    <a:p>
                      <a:r>
                        <a:rPr lang="en-US" sz="2400" dirty="0" smtClean="0"/>
                        <a:t>Dead Field Assignment</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51</a:t>
                      </a:r>
                      <a:endParaRPr lang="en-US" sz="2400" dirty="0"/>
                    </a:p>
                  </a:txBody>
                  <a:tcPr/>
                </a:tc>
              </a:tr>
              <a:tr h="370840">
                <a:tc>
                  <a:txBody>
                    <a:bodyPr/>
                    <a:lstStyle/>
                    <a:p>
                      <a:r>
                        <a:rPr lang="en-US" sz="2400" dirty="0" smtClean="0"/>
                        <a:t>Unused Packet Type</a:t>
                      </a:r>
                      <a:endParaRPr lang="en-US" sz="2400" dirty="0"/>
                    </a:p>
                  </a:txBody>
                  <a:tcPr/>
                </a:tc>
                <a:tc>
                  <a:txBody>
                    <a:bodyPr/>
                    <a:lstStyle/>
                    <a:p>
                      <a:pPr algn="ctr"/>
                      <a:r>
                        <a:rPr lang="en-US" sz="2400" dirty="0" smtClean="0"/>
                        <a:t>33</a:t>
                      </a:r>
                      <a:endParaRPr lang="en-US" sz="2400" dirty="0"/>
                    </a:p>
                  </a:txBody>
                  <a:tcPr/>
                </a:tc>
                <a:tc>
                  <a:txBody>
                    <a:bodyPr/>
                    <a:lstStyle/>
                    <a:p>
                      <a:pPr algn="ctr"/>
                      <a:r>
                        <a:rPr lang="en-US" sz="2400" dirty="0" smtClean="0"/>
                        <a:t>62</a:t>
                      </a:r>
                      <a:endParaRPr lang="en-US" sz="2400" dirty="0"/>
                    </a:p>
                  </a:txBody>
                  <a:tcPr/>
                </a:tc>
                <a:tc>
                  <a:txBody>
                    <a:bodyPr/>
                    <a:lstStyle/>
                    <a:p>
                      <a:pPr algn="ctr"/>
                      <a:r>
                        <a:rPr lang="en-US" sz="2400" dirty="0" smtClean="0"/>
                        <a:t>355</a:t>
                      </a:r>
                      <a:endParaRPr lang="en-US" sz="2400" dirty="0"/>
                    </a:p>
                  </a:txBody>
                  <a:tcPr/>
                </a:tc>
              </a:tr>
              <a:tr h="370840">
                <a:tc>
                  <a:txBody>
                    <a:bodyPr/>
                    <a:lstStyle/>
                    <a:p>
                      <a:r>
                        <a:rPr lang="en-US" sz="2400" dirty="0" smtClean="0"/>
                        <a:t>Total</a:t>
                      </a:r>
                      <a:endParaRPr lang="en-US" sz="2400" dirty="0"/>
                    </a:p>
                  </a:txBody>
                  <a:tcPr/>
                </a:tc>
                <a:tc>
                  <a:txBody>
                    <a:bodyPr/>
                    <a:lstStyle/>
                    <a:p>
                      <a:pPr algn="ctr"/>
                      <a:r>
                        <a:rPr lang="en-US" sz="2400" dirty="0" smtClean="0"/>
                        <a:t>36</a:t>
                      </a:r>
                      <a:endParaRPr lang="en-US" sz="2400" dirty="0"/>
                    </a:p>
                  </a:txBody>
                  <a:tcPr/>
                </a:tc>
                <a:tc>
                  <a:txBody>
                    <a:bodyPr/>
                    <a:lstStyle/>
                    <a:p>
                      <a:pPr algn="ctr"/>
                      <a:r>
                        <a:rPr lang="en-US" sz="2400" dirty="0" smtClean="0"/>
                        <a:t>65</a:t>
                      </a:r>
                      <a:endParaRPr lang="en-US" sz="2400" dirty="0"/>
                    </a:p>
                  </a:txBody>
                  <a:tcPr/>
                </a:tc>
                <a:tc>
                  <a:txBody>
                    <a:bodyPr/>
                    <a:lstStyle/>
                    <a:p>
                      <a:pPr algn="ctr"/>
                      <a:r>
                        <a:rPr lang="en-US" sz="2400" dirty="0" smtClean="0"/>
                        <a:t>367</a:t>
                      </a:r>
                      <a:endParaRPr lang="en-US" sz="2400" dirty="0"/>
                    </a:p>
                  </a:txBody>
                  <a:tcPr/>
                </a:tc>
              </a:tr>
            </a:tbl>
          </a:graphicData>
        </a:graphic>
      </p:graphicFrame>
      <p:sp>
        <p:nvSpPr>
          <p:cNvPr id="12" name="Rectangle 11"/>
          <p:cNvSpPr/>
          <p:nvPr/>
        </p:nvSpPr>
        <p:spPr>
          <a:xfrm>
            <a:off x="1371600" y="5486400"/>
            <a:ext cx="60960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Experimental Results</a:t>
            </a:r>
            <a:endParaRPr lang="zh-CN" altLang="en-US" dirty="0" smtClean="0">
              <a:solidFill>
                <a:schemeClr val="bg1"/>
              </a:solidFill>
            </a:endParaRPr>
          </a:p>
        </p:txBody>
      </p:sp>
      <p:sp>
        <p:nvSpPr>
          <p:cNvPr id="27" name="内容占位符 2"/>
          <p:cNvSpPr>
            <a:spLocks noGrp="1"/>
          </p:cNvSpPr>
          <p:nvPr>
            <p:ph idx="1"/>
          </p:nvPr>
        </p:nvSpPr>
        <p:spPr>
          <a:xfrm>
            <a:off x="457200" y="1295400"/>
            <a:ext cx="8229600" cy="4525963"/>
          </a:xfrm>
        </p:spPr>
        <p:txBody>
          <a:bodyPr/>
          <a:lstStyle/>
          <a:p>
            <a:r>
              <a:rPr lang="en-US" altLang="zh-CN" dirty="0" smtClean="0"/>
              <a:t>Implantation based on LLVM-5.0.0</a:t>
            </a:r>
          </a:p>
          <a:p>
            <a:r>
              <a:rPr lang="en-US" altLang="zh-CN" dirty="0" smtClean="0"/>
              <a:t>Evaluation metrics:</a:t>
            </a:r>
            <a:endParaRPr lang="en-US" altLang="zh-CN" dirty="0"/>
          </a:p>
          <a:p>
            <a:pPr lvl="1"/>
            <a:r>
              <a:rPr lang="en-US" altLang="zh-CN" dirty="0" smtClean="0"/>
              <a:t>How many packet field assignments are cut (PF)?</a:t>
            </a:r>
          </a:p>
          <a:p>
            <a:pPr lvl="1"/>
            <a:r>
              <a:rPr lang="en-US" altLang="zh-CN" dirty="0" smtClean="0"/>
              <a:t>How many lines of source code are cut (LOC)? </a:t>
            </a:r>
          </a:p>
          <a:p>
            <a:pPr lvl="1"/>
            <a:r>
              <a:rPr lang="en-US" altLang="zh-CN" dirty="0" smtClean="0"/>
              <a:t>How many lines of LLVM IR are cut (LOLL)?</a:t>
            </a:r>
            <a:endParaRPr lang="en-US" altLang="zh-CN" dirty="0"/>
          </a:p>
          <a:p>
            <a:endParaRPr lang="en-US" altLang="zh-CN" dirty="0" smtClean="0"/>
          </a:p>
        </p:txBody>
      </p:sp>
      <p:graphicFrame>
        <p:nvGraphicFramePr>
          <p:cNvPr id="2" name="Table 1"/>
          <p:cNvGraphicFramePr>
            <a:graphicFrameLocks noGrp="1"/>
          </p:cNvGraphicFramePr>
          <p:nvPr>
            <p:extLst/>
          </p:nvPr>
        </p:nvGraphicFramePr>
        <p:xfrm>
          <a:off x="1600200" y="4191000"/>
          <a:ext cx="5714999" cy="1828800"/>
        </p:xfrm>
        <a:graphic>
          <a:graphicData uri="http://schemas.openxmlformats.org/drawingml/2006/table">
            <a:tbl>
              <a:tblPr firstRow="1" bandRow="1">
                <a:tableStyleId>{5C22544A-7EE6-4342-B048-85BDC9FD1C3A}</a:tableStyleId>
              </a:tblPr>
              <a:tblGrid>
                <a:gridCol w="3048000"/>
                <a:gridCol w="838200"/>
                <a:gridCol w="914400"/>
                <a:gridCol w="914399"/>
              </a:tblGrid>
              <a:tr h="370840">
                <a:tc>
                  <a:txBody>
                    <a:bodyPr/>
                    <a:lstStyle/>
                    <a:p>
                      <a:endParaRPr lang="en-US" sz="2400" dirty="0"/>
                    </a:p>
                  </a:txBody>
                  <a:tcPr/>
                </a:tc>
                <a:tc>
                  <a:txBody>
                    <a:bodyPr/>
                    <a:lstStyle/>
                    <a:p>
                      <a:pPr algn="ctr"/>
                      <a:r>
                        <a:rPr lang="en-US" sz="2400" dirty="0" smtClean="0"/>
                        <a:t>PF</a:t>
                      </a:r>
                      <a:endParaRPr lang="en-US" sz="2400" dirty="0"/>
                    </a:p>
                  </a:txBody>
                  <a:tcPr/>
                </a:tc>
                <a:tc>
                  <a:txBody>
                    <a:bodyPr/>
                    <a:lstStyle/>
                    <a:p>
                      <a:pPr algn="ctr"/>
                      <a:r>
                        <a:rPr lang="en-US" sz="2400" dirty="0" smtClean="0"/>
                        <a:t>LOC</a:t>
                      </a:r>
                      <a:endParaRPr lang="en-US" sz="2400" dirty="0"/>
                    </a:p>
                  </a:txBody>
                  <a:tcPr/>
                </a:tc>
                <a:tc>
                  <a:txBody>
                    <a:bodyPr/>
                    <a:lstStyle/>
                    <a:p>
                      <a:pPr algn="ctr"/>
                      <a:r>
                        <a:rPr lang="en-US" sz="2400" dirty="0" smtClean="0"/>
                        <a:t>LOLL</a:t>
                      </a:r>
                      <a:endParaRPr lang="en-US" sz="2400" dirty="0"/>
                    </a:p>
                  </a:txBody>
                  <a:tcPr/>
                </a:tc>
              </a:tr>
              <a:tr h="370840">
                <a:tc>
                  <a:txBody>
                    <a:bodyPr/>
                    <a:lstStyle/>
                    <a:p>
                      <a:r>
                        <a:rPr lang="en-US" sz="2400" dirty="0" smtClean="0"/>
                        <a:t>Dead Field Assignment</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6</a:t>
                      </a:r>
                      <a:endParaRPr lang="en-US" sz="2400" dirty="0"/>
                    </a:p>
                  </a:txBody>
                  <a:tcPr/>
                </a:tc>
                <a:tc>
                  <a:txBody>
                    <a:bodyPr/>
                    <a:lstStyle/>
                    <a:p>
                      <a:pPr algn="ctr"/>
                      <a:r>
                        <a:rPr lang="en-US" sz="2400" dirty="0" smtClean="0"/>
                        <a:t>51</a:t>
                      </a:r>
                      <a:endParaRPr lang="en-US" sz="2400" dirty="0"/>
                    </a:p>
                  </a:txBody>
                  <a:tcPr/>
                </a:tc>
              </a:tr>
              <a:tr h="370840">
                <a:tc>
                  <a:txBody>
                    <a:bodyPr/>
                    <a:lstStyle/>
                    <a:p>
                      <a:r>
                        <a:rPr lang="en-US" sz="2400" dirty="0" smtClean="0"/>
                        <a:t>Unused Packet Type</a:t>
                      </a:r>
                      <a:endParaRPr lang="en-US" sz="2400" dirty="0"/>
                    </a:p>
                  </a:txBody>
                  <a:tcPr/>
                </a:tc>
                <a:tc>
                  <a:txBody>
                    <a:bodyPr/>
                    <a:lstStyle/>
                    <a:p>
                      <a:pPr algn="ctr"/>
                      <a:r>
                        <a:rPr lang="en-US" sz="2400" dirty="0" smtClean="0"/>
                        <a:t>33</a:t>
                      </a:r>
                      <a:endParaRPr lang="en-US" sz="2400" dirty="0"/>
                    </a:p>
                  </a:txBody>
                  <a:tcPr/>
                </a:tc>
                <a:tc>
                  <a:txBody>
                    <a:bodyPr/>
                    <a:lstStyle/>
                    <a:p>
                      <a:pPr algn="ctr"/>
                      <a:r>
                        <a:rPr lang="en-US" sz="2400" dirty="0" smtClean="0"/>
                        <a:t>62</a:t>
                      </a:r>
                      <a:endParaRPr lang="en-US" sz="2400" dirty="0"/>
                    </a:p>
                  </a:txBody>
                  <a:tcPr/>
                </a:tc>
                <a:tc>
                  <a:txBody>
                    <a:bodyPr/>
                    <a:lstStyle/>
                    <a:p>
                      <a:pPr algn="ctr"/>
                      <a:r>
                        <a:rPr lang="en-US" sz="2400" dirty="0" smtClean="0"/>
                        <a:t>355</a:t>
                      </a:r>
                      <a:endParaRPr lang="en-US" sz="2400" dirty="0"/>
                    </a:p>
                  </a:txBody>
                  <a:tcPr/>
                </a:tc>
              </a:tr>
              <a:tr h="370840">
                <a:tc>
                  <a:txBody>
                    <a:bodyPr/>
                    <a:lstStyle/>
                    <a:p>
                      <a:r>
                        <a:rPr lang="en-US" sz="2400" dirty="0" smtClean="0"/>
                        <a:t>Total</a:t>
                      </a:r>
                      <a:endParaRPr lang="en-US" sz="2400" dirty="0"/>
                    </a:p>
                  </a:txBody>
                  <a:tcPr/>
                </a:tc>
                <a:tc>
                  <a:txBody>
                    <a:bodyPr/>
                    <a:lstStyle/>
                    <a:p>
                      <a:pPr algn="ctr"/>
                      <a:r>
                        <a:rPr lang="en-US" sz="2400" dirty="0" smtClean="0"/>
                        <a:t>36</a:t>
                      </a:r>
                      <a:endParaRPr lang="en-US" sz="2400" dirty="0"/>
                    </a:p>
                  </a:txBody>
                  <a:tcPr/>
                </a:tc>
                <a:tc>
                  <a:txBody>
                    <a:bodyPr/>
                    <a:lstStyle/>
                    <a:p>
                      <a:pPr algn="ctr"/>
                      <a:r>
                        <a:rPr lang="en-US" sz="2400" dirty="0" smtClean="0"/>
                        <a:t>65</a:t>
                      </a:r>
                      <a:endParaRPr lang="en-US" sz="2400" dirty="0"/>
                    </a:p>
                  </a:txBody>
                  <a:tcPr/>
                </a:tc>
                <a:tc>
                  <a:txBody>
                    <a:bodyPr/>
                    <a:lstStyle/>
                    <a:p>
                      <a:pPr algn="ctr"/>
                      <a:r>
                        <a:rPr lang="en-US" sz="2400" dirty="0" smtClean="0"/>
                        <a:t>367</a:t>
                      </a:r>
                      <a:endParaRPr lang="en-US" sz="2400" dirty="0"/>
                    </a:p>
                  </a:txBody>
                  <a:tcPr/>
                </a:tc>
              </a:tr>
            </a:tbl>
          </a:graphicData>
        </a:graphic>
      </p:graphicFrame>
      <p:sp>
        <p:nvSpPr>
          <p:cNvPr id="3" name="Rectangle 2"/>
          <p:cNvSpPr/>
          <p:nvPr/>
        </p:nvSpPr>
        <p:spPr>
          <a:xfrm>
            <a:off x="5638800" y="5539002"/>
            <a:ext cx="609600" cy="48079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80627" y="6321552"/>
            <a:ext cx="881973" cy="369332"/>
          </a:xfrm>
          <a:prstGeom prst="rect">
            <a:avLst/>
          </a:prstGeom>
          <a:noFill/>
        </p:spPr>
        <p:txBody>
          <a:bodyPr wrap="none" rtlCol="0">
            <a:spAutoFit/>
          </a:bodyPr>
          <a:lstStyle/>
          <a:p>
            <a:r>
              <a:rPr lang="en-US" b="1" dirty="0" smtClean="0">
                <a:solidFill>
                  <a:srgbClr val="FF0000"/>
                </a:solidFill>
              </a:rPr>
              <a:t>39.63%</a:t>
            </a:r>
            <a:endParaRPr lang="en-US" b="1" dirty="0">
              <a:solidFill>
                <a:srgbClr val="FF0000"/>
              </a:solidFill>
            </a:endParaRPr>
          </a:p>
        </p:txBody>
      </p:sp>
      <p:sp>
        <p:nvSpPr>
          <p:cNvPr id="5" name="Rectangular Callout 4"/>
          <p:cNvSpPr/>
          <p:nvPr/>
        </p:nvSpPr>
        <p:spPr>
          <a:xfrm>
            <a:off x="4680627" y="6324600"/>
            <a:ext cx="881973" cy="365760"/>
          </a:xfrm>
          <a:prstGeom prst="wedgeRectCallout">
            <a:avLst>
              <a:gd name="adj1" fmla="val 58087"/>
              <a:gd name="adj2" fmla="val -130208"/>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3200" y="5539002"/>
            <a:ext cx="609600" cy="48079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42827" y="6324600"/>
            <a:ext cx="587020" cy="369332"/>
          </a:xfrm>
          <a:prstGeom prst="rect">
            <a:avLst/>
          </a:prstGeom>
          <a:noFill/>
        </p:spPr>
        <p:txBody>
          <a:bodyPr wrap="none" rtlCol="0">
            <a:spAutoFit/>
          </a:bodyPr>
          <a:lstStyle/>
          <a:p>
            <a:r>
              <a:rPr lang="en-US" b="1" dirty="0" smtClean="0">
                <a:solidFill>
                  <a:srgbClr val="FF0000"/>
                </a:solidFill>
              </a:rPr>
              <a:t>50%</a:t>
            </a:r>
            <a:endParaRPr lang="en-US" b="1" dirty="0">
              <a:solidFill>
                <a:srgbClr val="FF0000"/>
              </a:solidFill>
            </a:endParaRPr>
          </a:p>
        </p:txBody>
      </p:sp>
      <p:sp>
        <p:nvSpPr>
          <p:cNvPr id="11" name="Rectangular Callout 10"/>
          <p:cNvSpPr/>
          <p:nvPr/>
        </p:nvSpPr>
        <p:spPr>
          <a:xfrm>
            <a:off x="7042828" y="6327648"/>
            <a:ext cx="587020" cy="365760"/>
          </a:xfrm>
          <a:prstGeom prst="wedgeRectCallout">
            <a:avLst>
              <a:gd name="adj1" fmla="val -36230"/>
              <a:gd name="adj2" fmla="val -135416"/>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Summary</a:t>
            </a:r>
            <a:endParaRPr lang="zh-CN" altLang="en-US" dirty="0" smtClean="0">
              <a:solidFill>
                <a:schemeClr val="bg1"/>
              </a:solidFill>
            </a:endParaRPr>
          </a:p>
        </p:txBody>
      </p:sp>
      <p:sp>
        <p:nvSpPr>
          <p:cNvPr id="6" name="Rectangle 5"/>
          <p:cNvSpPr/>
          <p:nvPr/>
        </p:nvSpPr>
        <p:spPr>
          <a:xfrm>
            <a:off x="11733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7" name="Rectangle 6"/>
          <p:cNvSpPr/>
          <p:nvPr/>
        </p:nvSpPr>
        <p:spPr>
          <a:xfrm>
            <a:off x="39165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8" name="Rectangle 7"/>
          <p:cNvSpPr/>
          <p:nvPr/>
        </p:nvSpPr>
        <p:spPr>
          <a:xfrm>
            <a:off x="66597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9" name="Straight Arrow Connector 8"/>
          <p:cNvCxnSpPr>
            <a:stCxn id="9" idx="3"/>
          </p:cNvCxnSpPr>
          <p:nvPr/>
        </p:nvCxnSpPr>
        <p:spPr>
          <a:xfrm>
            <a:off x="24687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2119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79510" y="5105400"/>
            <a:ext cx="1569469" cy="1569660"/>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a:t>
            </a:r>
          </a:p>
          <a:p>
            <a:r>
              <a:rPr lang="en-US" sz="1200" dirty="0"/>
              <a:t> </a:t>
            </a:r>
            <a:r>
              <a:rPr lang="en-US" sz="1200" dirty="0" smtClean="0"/>
              <a:t>       </a:t>
            </a:r>
            <a:r>
              <a:rPr lang="en-US" sz="1200" dirty="0" err="1" smtClean="0"/>
              <a:t>msg.iMsgSize</a:t>
            </a:r>
            <a:r>
              <a:rPr lang="en-US" sz="1200" dirty="0" smtClean="0"/>
              <a:t> = 2;</a:t>
            </a:r>
          </a:p>
          <a:p>
            <a:r>
              <a:rPr lang="en-US" sz="1200" dirty="0"/>
              <a:t> </a:t>
            </a:r>
            <a:r>
              <a:rPr lang="en-US" sz="1200" dirty="0" smtClean="0"/>
              <a:t>       …</a:t>
            </a:r>
            <a:endParaRPr lang="en-US" sz="1200" dirty="0"/>
          </a:p>
          <a:p>
            <a:r>
              <a:rPr lang="en-US" sz="1200" dirty="0" smtClean="0"/>
              <a:t>    case type2: …</a:t>
            </a:r>
          </a:p>
          <a:p>
            <a:r>
              <a:rPr lang="en-US" sz="1200" dirty="0"/>
              <a:t> </a:t>
            </a:r>
            <a:r>
              <a:rPr lang="en-US" sz="1200" dirty="0" smtClean="0"/>
              <a:t>   case type3:…</a:t>
            </a:r>
          </a:p>
          <a:p>
            <a:r>
              <a:rPr lang="en-US" sz="1200" dirty="0"/>
              <a:t> </a:t>
            </a:r>
            <a:r>
              <a:rPr lang="en-US" sz="1200" dirty="0" smtClean="0"/>
              <a:t>   case type4:…</a:t>
            </a:r>
          </a:p>
          <a:p>
            <a:r>
              <a:rPr lang="en-US" sz="1200" dirty="0" smtClean="0"/>
              <a:t>    … }</a:t>
            </a:r>
            <a:endParaRPr lang="en-US" sz="1200" dirty="0"/>
          </a:p>
        </p:txBody>
      </p:sp>
      <p:sp>
        <p:nvSpPr>
          <p:cNvPr id="13" name="TextBox 12"/>
          <p:cNvSpPr txBox="1"/>
          <p:nvPr/>
        </p:nvSpPr>
        <p:spPr>
          <a:xfrm>
            <a:off x="1119955" y="5109627"/>
            <a:ext cx="1402179" cy="276999"/>
          </a:xfrm>
          <a:prstGeom prst="rect">
            <a:avLst/>
          </a:prstGeom>
          <a:noFill/>
          <a:ln w="12700">
            <a:solidFill>
              <a:schemeClr val="accent1"/>
            </a:solidFill>
          </a:ln>
        </p:spPr>
        <p:txBody>
          <a:bodyPr wrap="none" rtlCol="0">
            <a:spAutoFit/>
          </a:bodyPr>
          <a:lstStyle/>
          <a:p>
            <a:r>
              <a:rPr lang="en-US" sz="1200" dirty="0" err="1" smtClean="0"/>
              <a:t>recv</a:t>
            </a:r>
            <a:r>
              <a:rPr lang="en-US" sz="1200" dirty="0" smtClean="0"/>
              <a:t>(</a:t>
            </a:r>
            <a:r>
              <a:rPr lang="en-US" sz="1200" dirty="0" err="1" smtClean="0"/>
              <a:t>sockfd</a:t>
            </a:r>
            <a:r>
              <a:rPr lang="en-US" sz="1200" dirty="0" smtClean="0"/>
              <a:t>, </a:t>
            </a:r>
            <a:r>
              <a:rPr lang="en-US" sz="1200" dirty="0" err="1" smtClean="0"/>
              <a:t>buf</a:t>
            </a:r>
            <a:r>
              <a:rPr lang="en-US" sz="1200" dirty="0" smtClean="0"/>
              <a:t>, …)</a:t>
            </a:r>
            <a:endParaRPr lang="en-US" sz="1200" dirty="0"/>
          </a:p>
        </p:txBody>
      </p:sp>
      <p:cxnSp>
        <p:nvCxnSpPr>
          <p:cNvPr id="18" name="Straight Connector 17"/>
          <p:cNvCxnSpPr/>
          <p:nvPr/>
        </p:nvCxnSpPr>
        <p:spPr>
          <a:xfrm>
            <a:off x="3827135" y="6344640"/>
            <a:ext cx="138481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内容占位符 2"/>
          <p:cNvSpPr>
            <a:spLocks noGrp="1"/>
          </p:cNvSpPr>
          <p:nvPr>
            <p:ph idx="1"/>
          </p:nvPr>
        </p:nvSpPr>
        <p:spPr>
          <a:xfrm>
            <a:off x="457200" y="1295400"/>
            <a:ext cx="8229600" cy="4525963"/>
          </a:xfrm>
        </p:spPr>
        <p:txBody>
          <a:bodyPr/>
          <a:lstStyle/>
          <a:p>
            <a:r>
              <a:rPr lang="en-US" altLang="zh-CN" dirty="0" smtClean="0"/>
              <a:t>A simple code analysis on </a:t>
            </a:r>
            <a:r>
              <a:rPr lang="en-US" altLang="zh-CN" dirty="0" err="1" smtClean="0"/>
              <a:t>midilib</a:t>
            </a:r>
            <a:endParaRPr lang="en-US" altLang="zh-CN" dirty="0" smtClean="0"/>
          </a:p>
          <a:p>
            <a:pPr lvl="1"/>
            <a:r>
              <a:rPr lang="en-US" altLang="zh-CN" dirty="0" smtClean="0"/>
              <a:t>9 types of packets assembled by the decoder</a:t>
            </a:r>
          </a:p>
          <a:p>
            <a:pPr lvl="1"/>
            <a:r>
              <a:rPr lang="en-US" altLang="zh-CN" dirty="0" smtClean="0"/>
              <a:t>3 types of packets processed</a:t>
            </a:r>
          </a:p>
          <a:p>
            <a:r>
              <a:rPr lang="en-US" altLang="zh-CN" dirty="0" smtClean="0"/>
              <a:t>Mismatch between a decoder and a handler</a:t>
            </a:r>
            <a:endParaRPr lang="en-US" altLang="zh-CN" dirty="0"/>
          </a:p>
          <a:p>
            <a:r>
              <a:rPr lang="en-US" altLang="zh-CN" dirty="0" smtClean="0"/>
              <a:t>40% decoder code can be eliminated</a:t>
            </a:r>
          </a:p>
        </p:txBody>
      </p:sp>
      <p:sp>
        <p:nvSpPr>
          <p:cNvPr id="15" name="TextBox 14"/>
          <p:cNvSpPr txBox="1"/>
          <p:nvPr/>
        </p:nvSpPr>
        <p:spPr>
          <a:xfrm>
            <a:off x="6613889" y="5105400"/>
            <a:ext cx="2310633" cy="1200329"/>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 handle_type1(…); …</a:t>
            </a:r>
            <a:endParaRPr lang="en-US" sz="1200" dirty="0"/>
          </a:p>
          <a:p>
            <a:r>
              <a:rPr lang="en-US" sz="1200" dirty="0" smtClean="0"/>
              <a:t>    case type2: handle_type2(…); …</a:t>
            </a:r>
          </a:p>
          <a:p>
            <a:r>
              <a:rPr lang="en-US" sz="1200" dirty="0"/>
              <a:t> </a:t>
            </a:r>
            <a:r>
              <a:rPr lang="en-US" sz="1200" dirty="0" smtClean="0"/>
              <a:t>   case type3: handle_type3(…); …</a:t>
            </a:r>
          </a:p>
          <a:p>
            <a:r>
              <a:rPr lang="en-US" sz="1200" dirty="0" smtClean="0"/>
              <a:t>    default: </a:t>
            </a:r>
            <a:endParaRPr lang="en-US" sz="1200" dirty="0"/>
          </a:p>
          <a:p>
            <a:r>
              <a:rPr lang="en-US" sz="1200" dirty="0" smtClean="0"/>
              <a:t>}</a:t>
            </a:r>
            <a:endParaRPr lang="en-US" sz="1200" dirty="0"/>
          </a:p>
        </p:txBody>
      </p:sp>
    </p:spTree>
    <p:extLst>
      <p:ext uri="{BB962C8B-B14F-4D97-AF65-F5344CB8AC3E}">
        <p14:creationId xmlns:p14="http://schemas.microsoft.com/office/powerpoint/2010/main" val="104662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3"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Outline</a:t>
            </a:r>
            <a:endParaRPr lang="zh-CN" altLang="en-US" dirty="0" smtClean="0">
              <a:solidFill>
                <a:schemeClr val="bg1"/>
              </a:solidFill>
            </a:endParaRPr>
          </a:p>
        </p:txBody>
      </p:sp>
      <p:sp>
        <p:nvSpPr>
          <p:cNvPr id="5"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chemeClr val="bg1">
                    <a:lumMod val="65000"/>
                  </a:schemeClr>
                </a:solidFill>
              </a:rPr>
              <a:t>Introduction</a:t>
            </a:r>
          </a:p>
          <a:p>
            <a:r>
              <a:rPr lang="en-US" altLang="zh-CN" dirty="0" smtClean="0">
                <a:solidFill>
                  <a:schemeClr val="bg1">
                    <a:lumMod val="65000"/>
                  </a:schemeClr>
                </a:solidFill>
              </a:rPr>
              <a:t>Observation 1: details and an example</a:t>
            </a:r>
          </a:p>
          <a:p>
            <a:r>
              <a:rPr lang="en-US" altLang="zh-CN" dirty="0" smtClean="0"/>
              <a:t>Observation 2: details and an example</a:t>
            </a:r>
          </a:p>
          <a:p>
            <a:r>
              <a:rPr lang="en-US" altLang="zh-CN" dirty="0" smtClean="0">
                <a:solidFill>
                  <a:schemeClr val="bg1">
                    <a:lumMod val="65000"/>
                  </a:schemeClr>
                </a:solidFill>
              </a:rPr>
              <a:t>Observation 3: details and an example</a:t>
            </a:r>
          </a:p>
          <a:p>
            <a:r>
              <a:rPr lang="en-US" altLang="zh-CN" dirty="0" smtClean="0">
                <a:solidFill>
                  <a:schemeClr val="bg1">
                    <a:lumMod val="65000"/>
                  </a:schemeClr>
                </a:solidFill>
              </a:rPr>
              <a:t>Future works and conclusions</a:t>
            </a:r>
          </a:p>
        </p:txBody>
      </p:sp>
      <p:sp>
        <p:nvSpPr>
          <p:cNvPr id="6"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chemeClr val="bg1">
                    <a:lumMod val="65000"/>
                  </a:schemeClr>
                </a:solidFill>
              </a:rPr>
              <a:t>Introduction</a:t>
            </a:r>
          </a:p>
          <a:p>
            <a:r>
              <a:rPr lang="en-US" altLang="zh-CN" dirty="0" smtClean="0"/>
              <a:t>Observation 1: details and an example</a:t>
            </a:r>
          </a:p>
          <a:p>
            <a:r>
              <a:rPr lang="en-US" altLang="zh-CN" dirty="0" smtClean="0">
                <a:solidFill>
                  <a:schemeClr val="bg1">
                    <a:lumMod val="65000"/>
                  </a:schemeClr>
                </a:solidFill>
              </a:rPr>
              <a:t>Observation 2: details and an example</a:t>
            </a:r>
          </a:p>
          <a:p>
            <a:r>
              <a:rPr lang="en-US" altLang="zh-CN" dirty="0" smtClean="0">
                <a:solidFill>
                  <a:schemeClr val="bg1">
                    <a:lumMod val="65000"/>
                  </a:schemeClr>
                </a:solidFill>
              </a:rPr>
              <a:t>Observation 3: details and an example</a:t>
            </a:r>
          </a:p>
          <a:p>
            <a:r>
              <a:rPr lang="en-US" altLang="zh-CN" dirty="0" smtClean="0">
                <a:solidFill>
                  <a:schemeClr val="bg1">
                    <a:lumMod val="65000"/>
                  </a:schemeClr>
                </a:solidFill>
              </a:rPr>
              <a:t>Future works and conclusions</a:t>
            </a:r>
          </a:p>
        </p:txBody>
      </p:sp>
    </p:spTree>
    <p:extLst>
      <p:ext uri="{BB962C8B-B14F-4D97-AF65-F5344CB8AC3E}">
        <p14:creationId xmlns:p14="http://schemas.microsoft.com/office/powerpoint/2010/main" val="38668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Snort Overview</a:t>
            </a:r>
            <a:endParaRPr lang="zh-CN" altLang="en-US" dirty="0" smtClean="0">
              <a:solidFill>
                <a:schemeClr val="bg1"/>
              </a:solidFill>
            </a:endParaRPr>
          </a:p>
        </p:txBody>
      </p:sp>
      <p:sp>
        <p:nvSpPr>
          <p:cNvPr id="27" name="内容占位符 2"/>
          <p:cNvSpPr>
            <a:spLocks noGrp="1"/>
          </p:cNvSpPr>
          <p:nvPr>
            <p:ph idx="1"/>
          </p:nvPr>
        </p:nvSpPr>
        <p:spPr>
          <a:xfrm>
            <a:off x="457200" y="1295399"/>
            <a:ext cx="8229600" cy="4526280"/>
          </a:xfrm>
        </p:spPr>
        <p:txBody>
          <a:bodyPr/>
          <a:lstStyle/>
          <a:p>
            <a:r>
              <a:rPr lang="en-US" altLang="zh-CN" dirty="0" smtClean="0"/>
              <a:t>An open-source intrusion detection system</a:t>
            </a:r>
          </a:p>
          <a:p>
            <a:r>
              <a:rPr lang="en-US" altLang="zh-CN" dirty="0" smtClean="0"/>
              <a:t>Take configuration rules as input</a:t>
            </a:r>
            <a:endParaRPr lang="en-US" altLang="zh-CN" dirty="0"/>
          </a:p>
          <a:p>
            <a:pPr lvl="1"/>
            <a:r>
              <a:rPr lang="en-US" altLang="zh-CN" dirty="0" smtClean="0"/>
              <a:t>Action: accept/drop/alert </a:t>
            </a:r>
          </a:p>
          <a:p>
            <a:pPr lvl="1"/>
            <a:r>
              <a:rPr lang="en-US" altLang="zh-CN" dirty="0" smtClean="0"/>
              <a:t>Condition: &lt;protocol, sip, dip, sport, </a:t>
            </a:r>
            <a:r>
              <a:rPr lang="en-US" altLang="zh-CN" dirty="0" err="1" smtClean="0"/>
              <a:t>dport</a:t>
            </a:r>
            <a:r>
              <a:rPr lang="en-US" altLang="zh-CN" dirty="0" smtClean="0"/>
              <a:t>&gt;</a:t>
            </a:r>
            <a:endParaRPr lang="en-US" altLang="zh-CN" dirty="0"/>
          </a:p>
          <a:p>
            <a:r>
              <a:rPr lang="en-US" altLang="zh-CN" dirty="0" smtClean="0"/>
              <a:t>Multiple-layer decoders are used</a:t>
            </a:r>
          </a:p>
        </p:txBody>
      </p:sp>
      <p:sp>
        <p:nvSpPr>
          <p:cNvPr id="3" name="TextBox 2"/>
          <p:cNvSpPr txBox="1"/>
          <p:nvPr/>
        </p:nvSpPr>
        <p:spPr>
          <a:xfrm>
            <a:off x="957492" y="5372459"/>
            <a:ext cx="6695616" cy="523220"/>
          </a:xfrm>
          <a:prstGeom prst="rect">
            <a:avLst/>
          </a:prstGeom>
          <a:noFill/>
        </p:spPr>
        <p:txBody>
          <a:bodyPr wrap="none" rtlCol="0">
            <a:spAutoFit/>
          </a:bodyPr>
          <a:lstStyle/>
          <a:p>
            <a:r>
              <a:rPr lang="en-US" sz="2800" dirty="0" smtClean="0"/>
              <a:t>drop  </a:t>
            </a:r>
            <a:r>
              <a:rPr lang="en-US" sz="2800" dirty="0" err="1" smtClean="0"/>
              <a:t>tcp</a:t>
            </a:r>
            <a:r>
              <a:rPr lang="en-US" sz="2800" dirty="0" smtClean="0"/>
              <a:t>  10.0.0.0/24  80 </a:t>
            </a:r>
            <a:r>
              <a:rPr lang="en-US" sz="2800" dirty="0" smtClean="0">
                <a:sym typeface="Wingdings"/>
              </a:rPr>
              <a:t>  10.1.0.0/24  50</a:t>
            </a:r>
            <a:endParaRPr lang="en-US" sz="2800" dirty="0"/>
          </a:p>
        </p:txBody>
      </p:sp>
      <p:sp>
        <p:nvSpPr>
          <p:cNvPr id="4" name="Rectangle 3"/>
          <p:cNvSpPr/>
          <p:nvPr/>
        </p:nvSpPr>
        <p:spPr>
          <a:xfrm>
            <a:off x="990600" y="5485520"/>
            <a:ext cx="762000" cy="31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ular Callout 4"/>
          <p:cNvSpPr/>
          <p:nvPr/>
        </p:nvSpPr>
        <p:spPr>
          <a:xfrm>
            <a:off x="684261" y="4776513"/>
            <a:ext cx="768096" cy="365760"/>
          </a:xfrm>
          <a:prstGeom prst="wedgeRectCallout">
            <a:avLst>
              <a:gd name="adj1" fmla="val -165"/>
              <a:gd name="adj2" fmla="val 140625"/>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4774011"/>
            <a:ext cx="766557" cy="369332"/>
          </a:xfrm>
          <a:prstGeom prst="rect">
            <a:avLst/>
          </a:prstGeom>
          <a:noFill/>
        </p:spPr>
        <p:txBody>
          <a:bodyPr wrap="none" rtlCol="0">
            <a:spAutoFit/>
          </a:bodyPr>
          <a:lstStyle/>
          <a:p>
            <a:r>
              <a:rPr lang="en-US" altLang="zh-CN" smtClean="0"/>
              <a:t>action</a:t>
            </a:r>
            <a:endParaRPr lang="en-US"/>
          </a:p>
        </p:txBody>
      </p:sp>
      <p:sp>
        <p:nvSpPr>
          <p:cNvPr id="15" name="Rectangle 14"/>
          <p:cNvSpPr/>
          <p:nvPr/>
        </p:nvSpPr>
        <p:spPr>
          <a:xfrm>
            <a:off x="1863046" y="5485520"/>
            <a:ext cx="499154" cy="31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14600" y="5485520"/>
            <a:ext cx="1676400" cy="31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305300" y="5485520"/>
            <a:ext cx="419100" cy="31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257800" y="5485520"/>
            <a:ext cx="1752600" cy="31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098162" y="5485520"/>
            <a:ext cx="412530" cy="31691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ular Callout 19"/>
          <p:cNvSpPr/>
          <p:nvPr/>
        </p:nvSpPr>
        <p:spPr>
          <a:xfrm>
            <a:off x="1379845" y="6260068"/>
            <a:ext cx="969264" cy="365760"/>
          </a:xfrm>
          <a:prstGeom prst="wedgeRectCallout">
            <a:avLst>
              <a:gd name="adj1" fmla="val 18834"/>
              <a:gd name="adj2" fmla="val -170139"/>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76983" y="6260068"/>
            <a:ext cx="972126" cy="369332"/>
          </a:xfrm>
          <a:prstGeom prst="rect">
            <a:avLst/>
          </a:prstGeom>
          <a:noFill/>
        </p:spPr>
        <p:txBody>
          <a:bodyPr wrap="none" rtlCol="0">
            <a:spAutoFit/>
          </a:bodyPr>
          <a:lstStyle/>
          <a:p>
            <a:r>
              <a:rPr lang="en-US" altLang="zh-CN" smtClean="0"/>
              <a:t>protocol</a:t>
            </a:r>
            <a:endParaRPr lang="en-US" dirty="0"/>
          </a:p>
        </p:txBody>
      </p:sp>
      <p:sp>
        <p:nvSpPr>
          <p:cNvPr id="22" name="Rectangular Callout 21"/>
          <p:cNvSpPr/>
          <p:nvPr/>
        </p:nvSpPr>
        <p:spPr>
          <a:xfrm>
            <a:off x="2819400" y="4779989"/>
            <a:ext cx="1033271" cy="365760"/>
          </a:xfrm>
          <a:prstGeom prst="wedgeRectCallout">
            <a:avLst>
              <a:gd name="adj1" fmla="val -832"/>
              <a:gd name="adj2" fmla="val 137153"/>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19400" y="4775320"/>
            <a:ext cx="1035861" cy="369332"/>
          </a:xfrm>
          <a:prstGeom prst="rect">
            <a:avLst/>
          </a:prstGeom>
          <a:noFill/>
        </p:spPr>
        <p:txBody>
          <a:bodyPr wrap="none" rtlCol="0">
            <a:spAutoFit/>
          </a:bodyPr>
          <a:lstStyle/>
          <a:p>
            <a:r>
              <a:rPr lang="en-US" altLang="zh-CN" dirty="0" smtClean="0"/>
              <a:t>source </a:t>
            </a:r>
            <a:r>
              <a:rPr lang="en-US" altLang="zh-CN" dirty="0" err="1" smtClean="0"/>
              <a:t>ip</a:t>
            </a:r>
            <a:endParaRPr lang="en-US" dirty="0"/>
          </a:p>
        </p:txBody>
      </p:sp>
      <p:sp>
        <p:nvSpPr>
          <p:cNvPr id="24" name="Rectangular Callout 23"/>
          <p:cNvSpPr/>
          <p:nvPr/>
        </p:nvSpPr>
        <p:spPr>
          <a:xfrm>
            <a:off x="3794116" y="6256496"/>
            <a:ext cx="1261872" cy="365760"/>
          </a:xfrm>
          <a:prstGeom prst="wedgeRectCallout">
            <a:avLst>
              <a:gd name="adj1" fmla="val 10742"/>
              <a:gd name="adj2" fmla="val -171875"/>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787754" y="6256496"/>
            <a:ext cx="1261884" cy="369332"/>
          </a:xfrm>
          <a:prstGeom prst="rect">
            <a:avLst/>
          </a:prstGeom>
          <a:noFill/>
        </p:spPr>
        <p:txBody>
          <a:bodyPr wrap="none" rtlCol="0">
            <a:spAutoFit/>
          </a:bodyPr>
          <a:lstStyle/>
          <a:p>
            <a:r>
              <a:rPr lang="en-US" altLang="zh-CN" smtClean="0"/>
              <a:t>source port</a:t>
            </a:r>
            <a:endParaRPr lang="en-US" dirty="0"/>
          </a:p>
        </p:txBody>
      </p:sp>
      <p:sp>
        <p:nvSpPr>
          <p:cNvPr id="26" name="TextBox 25"/>
          <p:cNvSpPr txBox="1"/>
          <p:nvPr/>
        </p:nvSpPr>
        <p:spPr>
          <a:xfrm>
            <a:off x="5179010" y="4774011"/>
            <a:ext cx="1470467" cy="369332"/>
          </a:xfrm>
          <a:prstGeom prst="rect">
            <a:avLst/>
          </a:prstGeom>
          <a:noFill/>
        </p:spPr>
        <p:txBody>
          <a:bodyPr wrap="none" rtlCol="0">
            <a:spAutoFit/>
          </a:bodyPr>
          <a:lstStyle/>
          <a:p>
            <a:r>
              <a:rPr lang="en-US" altLang="zh-CN" dirty="0" smtClean="0"/>
              <a:t>destination </a:t>
            </a:r>
            <a:r>
              <a:rPr lang="en-US" altLang="zh-CN" dirty="0" err="1" smtClean="0"/>
              <a:t>ip</a:t>
            </a:r>
            <a:endParaRPr lang="en-US" dirty="0"/>
          </a:p>
        </p:txBody>
      </p:sp>
      <p:sp>
        <p:nvSpPr>
          <p:cNvPr id="28" name="Rectangular Callout 27"/>
          <p:cNvSpPr/>
          <p:nvPr/>
        </p:nvSpPr>
        <p:spPr>
          <a:xfrm>
            <a:off x="5176419" y="4775797"/>
            <a:ext cx="1473057" cy="365760"/>
          </a:xfrm>
          <a:prstGeom prst="wedgeRectCallout">
            <a:avLst>
              <a:gd name="adj1" fmla="val 11604"/>
              <a:gd name="adj2" fmla="val 142361"/>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249917" y="6252924"/>
            <a:ext cx="1696490" cy="369332"/>
          </a:xfrm>
          <a:prstGeom prst="rect">
            <a:avLst/>
          </a:prstGeom>
          <a:noFill/>
        </p:spPr>
        <p:txBody>
          <a:bodyPr wrap="none" rtlCol="0">
            <a:spAutoFit/>
          </a:bodyPr>
          <a:lstStyle/>
          <a:p>
            <a:r>
              <a:rPr lang="en-US" altLang="zh-CN" smtClean="0"/>
              <a:t>destination port</a:t>
            </a:r>
            <a:endParaRPr lang="en-US" dirty="0"/>
          </a:p>
        </p:txBody>
      </p:sp>
      <p:sp>
        <p:nvSpPr>
          <p:cNvPr id="30" name="Rectangular Callout 29"/>
          <p:cNvSpPr/>
          <p:nvPr/>
        </p:nvSpPr>
        <p:spPr>
          <a:xfrm>
            <a:off x="6248819" y="6263640"/>
            <a:ext cx="1697587" cy="365760"/>
          </a:xfrm>
          <a:prstGeom prst="wedgeRectCallout">
            <a:avLst>
              <a:gd name="adj1" fmla="val 10742"/>
              <a:gd name="adj2" fmla="val -171875"/>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12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p:bldP spid="15" grpId="0" animBg="1"/>
      <p:bldP spid="16" grpId="0" animBg="1"/>
      <p:bldP spid="17" grpId="0" animBg="1"/>
      <p:bldP spid="18" grpId="0" animBg="1"/>
      <p:bldP spid="19" grpId="0" animBg="1"/>
      <p:bldP spid="20" grpId="0" animBg="1"/>
      <p:bldP spid="21" grpId="0"/>
      <p:bldP spid="22" grpId="0" animBg="1"/>
      <p:bldP spid="23" grpId="0"/>
      <p:bldP spid="24" grpId="0" animBg="1"/>
      <p:bldP spid="25" grpId="0"/>
      <p:bldP spid="26" grpId="0"/>
      <p:bldP spid="28" grpId="0" animBg="1"/>
      <p:bldP spid="29" grpId="0"/>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Layer-2 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57600" y="3828633"/>
            <a:ext cx="3257880" cy="2800767"/>
          </a:xfrm>
          <a:prstGeom prst="rect">
            <a:avLst/>
          </a:prstGeom>
          <a:noFill/>
          <a:ln w="12700">
            <a:solidFill>
              <a:schemeClr val="accent1"/>
            </a:solidFill>
          </a:ln>
        </p:spPr>
        <p:txBody>
          <a:bodyPr wrap="none" rtlCol="0">
            <a:spAutoFit/>
          </a:bodyPr>
          <a:lstStyle/>
          <a:p>
            <a:r>
              <a:rPr lang="en-US" sz="1600" dirty="0" smtClean="0"/>
              <a:t>void </a:t>
            </a:r>
            <a:r>
              <a:rPr lang="en-US" sz="1600" b="1" dirty="0" err="1" smtClean="0"/>
              <a:t>DecodeEthPkt</a:t>
            </a:r>
            <a:r>
              <a:rPr lang="en-US" sz="1600" dirty="0" smtClean="0"/>
              <a:t>(</a:t>
            </a:r>
            <a:r>
              <a:rPr lang="en-US" sz="1600" dirty="0" err="1" smtClean="0"/>
              <a:t>u_char</a:t>
            </a:r>
            <a:r>
              <a:rPr lang="en-US" sz="1600" dirty="0" smtClean="0"/>
              <a:t> *</a:t>
            </a:r>
            <a:r>
              <a:rPr lang="en-US" sz="1600" dirty="0" err="1" smtClean="0"/>
              <a:t>pkt</a:t>
            </a:r>
            <a:r>
              <a:rPr lang="en-US" sz="1600" dirty="0" smtClean="0"/>
              <a:t>, …) {</a:t>
            </a:r>
          </a:p>
          <a:p>
            <a:r>
              <a:rPr lang="en-US" sz="1600" dirty="0" smtClean="0"/>
              <a:t>    </a:t>
            </a:r>
            <a:r>
              <a:rPr lang="en-US" sz="1600" dirty="0" err="1" smtClean="0"/>
              <a:t>pkt_type</a:t>
            </a:r>
            <a:r>
              <a:rPr lang="en-US" sz="1600" dirty="0" smtClean="0"/>
              <a:t> = </a:t>
            </a:r>
            <a:r>
              <a:rPr lang="en-US" sz="1600" dirty="0" err="1" smtClean="0"/>
              <a:t>ntohs</a:t>
            </a:r>
            <a:r>
              <a:rPr lang="en-US" sz="1600" dirty="0" smtClean="0"/>
              <a:t>(</a:t>
            </a:r>
            <a:r>
              <a:rPr lang="en-US" sz="1600" dirty="0" err="1" smtClean="0"/>
              <a:t>pkt</a:t>
            </a:r>
            <a:r>
              <a:rPr lang="en-US" sz="1600" dirty="0" smtClean="0"/>
              <a:t>-&gt;</a:t>
            </a:r>
            <a:r>
              <a:rPr lang="en-US" sz="1600" dirty="0" err="1" smtClean="0"/>
              <a:t>ether_type</a:t>
            </a:r>
            <a:r>
              <a:rPr lang="en-US" sz="1600" dirty="0" smtClean="0"/>
              <a:t>)</a:t>
            </a:r>
          </a:p>
          <a:p>
            <a:r>
              <a:rPr lang="en-US" sz="1600" dirty="0" smtClean="0"/>
              <a:t>    switch(</a:t>
            </a:r>
            <a:r>
              <a:rPr lang="en-US" sz="1600" dirty="0" err="1" smtClean="0"/>
              <a:t>pkt_type</a:t>
            </a:r>
            <a:r>
              <a:rPr lang="en-US" sz="1600" dirty="0" smtClean="0"/>
              <a:t>) {</a:t>
            </a:r>
          </a:p>
          <a:p>
            <a:r>
              <a:rPr lang="en-US" sz="1600" dirty="0" smtClean="0"/>
              <a:t>        case TYPE_IP: </a:t>
            </a:r>
          </a:p>
          <a:p>
            <a:r>
              <a:rPr lang="en-US" sz="1600" dirty="0"/>
              <a:t> </a:t>
            </a:r>
            <a:r>
              <a:rPr lang="en-US" sz="1600" dirty="0" smtClean="0"/>
              <a:t>           </a:t>
            </a:r>
            <a:r>
              <a:rPr lang="en-US" sz="1600" b="1" dirty="0" err="1" smtClean="0"/>
              <a:t>DecodeIP</a:t>
            </a:r>
            <a:r>
              <a:rPr lang="en-US" sz="1600" dirty="0" smtClean="0"/>
              <a:t>(…); return;</a:t>
            </a:r>
          </a:p>
          <a:p>
            <a:r>
              <a:rPr lang="en-US" sz="1600" dirty="0"/>
              <a:t> </a:t>
            </a:r>
            <a:r>
              <a:rPr lang="en-US" sz="1600" dirty="0" smtClean="0"/>
              <a:t>       case TYPE_ARP: </a:t>
            </a:r>
          </a:p>
          <a:p>
            <a:r>
              <a:rPr lang="en-US" sz="1600" dirty="0"/>
              <a:t> </a:t>
            </a:r>
            <a:r>
              <a:rPr lang="en-US" sz="1600" dirty="0" smtClean="0"/>
              <a:t>           </a:t>
            </a:r>
            <a:r>
              <a:rPr lang="en-US" sz="1600" dirty="0" err="1" smtClean="0"/>
              <a:t>DecodeARP</a:t>
            </a:r>
            <a:r>
              <a:rPr lang="en-US" sz="1600" dirty="0" smtClean="0"/>
              <a:t>(…); return;</a:t>
            </a:r>
          </a:p>
          <a:p>
            <a:r>
              <a:rPr lang="en-US" sz="1600" dirty="0"/>
              <a:t> </a:t>
            </a:r>
            <a:r>
              <a:rPr lang="en-US" sz="1600" dirty="0" smtClean="0"/>
              <a:t>       case TYPE_IPX: </a:t>
            </a:r>
          </a:p>
          <a:p>
            <a:r>
              <a:rPr lang="en-US" sz="1600" dirty="0"/>
              <a:t> </a:t>
            </a:r>
            <a:r>
              <a:rPr lang="en-US" sz="1600" dirty="0" smtClean="0"/>
              <a:t>           </a:t>
            </a:r>
            <a:r>
              <a:rPr lang="en-US" sz="1600" dirty="0" err="1" smtClean="0"/>
              <a:t>DecodeIPX</a:t>
            </a:r>
            <a:r>
              <a:rPr lang="en-US" sz="1600" dirty="0" smtClean="0"/>
              <a:t>(…); return;</a:t>
            </a:r>
            <a:endParaRPr lang="en-US" sz="1600" dirty="0"/>
          </a:p>
          <a:p>
            <a:r>
              <a:rPr lang="en-US" sz="1600" dirty="0" smtClean="0"/>
              <a:t>    }</a:t>
            </a:r>
            <a:endParaRPr lang="en-US" sz="1600" dirty="0"/>
          </a:p>
          <a:p>
            <a:r>
              <a:rPr lang="en-US" sz="1600" dirty="0" smtClean="0"/>
              <a:t>}</a:t>
            </a:r>
          </a:p>
        </p:txBody>
      </p:sp>
      <p:sp>
        <p:nvSpPr>
          <p:cNvPr id="37" name="TextBox 36"/>
          <p:cNvSpPr txBox="1"/>
          <p:nvPr/>
        </p:nvSpPr>
        <p:spPr>
          <a:xfrm>
            <a:off x="323227" y="4495800"/>
            <a:ext cx="2994281" cy="338554"/>
          </a:xfrm>
          <a:prstGeom prst="rect">
            <a:avLst/>
          </a:prstGeom>
          <a:noFill/>
          <a:ln w="12700">
            <a:solidFill>
              <a:schemeClr val="accent1"/>
            </a:solidFill>
          </a:ln>
        </p:spPr>
        <p:txBody>
          <a:bodyPr wrap="none" rtlCol="0">
            <a:spAutoFit/>
          </a:bodyPr>
          <a:lstStyle/>
          <a:p>
            <a:r>
              <a:rPr lang="en-US" sz="1600" dirty="0" err="1" smtClean="0"/>
              <a:t>pcap_loop</a:t>
            </a:r>
            <a:r>
              <a:rPr lang="en-US" sz="1600" dirty="0" smtClean="0"/>
              <a:t>(..., </a:t>
            </a:r>
            <a:r>
              <a:rPr lang="en-US" sz="1600" b="1" dirty="0" smtClean="0"/>
              <a:t>layer2_decoder</a:t>
            </a:r>
            <a:r>
              <a:rPr lang="en-US" sz="1600" dirty="0" smtClean="0"/>
              <a:t>, …)</a:t>
            </a:r>
          </a:p>
        </p:txBody>
      </p:sp>
      <p:sp>
        <p:nvSpPr>
          <p:cNvPr id="38" name="TextBox 37"/>
          <p:cNvSpPr txBox="1"/>
          <p:nvPr/>
        </p:nvSpPr>
        <p:spPr>
          <a:xfrm>
            <a:off x="197249" y="2438400"/>
            <a:ext cx="3175549" cy="1815882"/>
          </a:xfrm>
          <a:prstGeom prst="rect">
            <a:avLst/>
          </a:prstGeom>
          <a:noFill/>
          <a:ln w="12700">
            <a:solidFill>
              <a:schemeClr val="accent1"/>
            </a:solidFill>
          </a:ln>
        </p:spPr>
        <p:txBody>
          <a:bodyPr wrap="none" rtlCol="0">
            <a:spAutoFit/>
          </a:bodyPr>
          <a:lstStyle/>
          <a:p>
            <a:r>
              <a:rPr lang="en-US" sz="1600" dirty="0" smtClean="0"/>
              <a:t>if (…) {</a:t>
            </a:r>
          </a:p>
          <a:p>
            <a:r>
              <a:rPr lang="en-US" sz="1600" dirty="0" smtClean="0"/>
              <a:t>    layer2_decoder </a:t>
            </a:r>
            <a:r>
              <a:rPr lang="en-US" sz="1600" dirty="0"/>
              <a:t>= </a:t>
            </a:r>
            <a:r>
              <a:rPr lang="en-US" sz="1600" b="1" dirty="0" err="1" smtClean="0"/>
              <a:t>DecodeEthPkt</a:t>
            </a:r>
            <a:r>
              <a:rPr lang="en-US" sz="1600" dirty="0" smtClean="0"/>
              <a:t>;</a:t>
            </a:r>
          </a:p>
          <a:p>
            <a:r>
              <a:rPr lang="en-US" sz="1600" dirty="0" smtClean="0"/>
              <a:t>}</a:t>
            </a:r>
            <a:r>
              <a:rPr lang="en-US" sz="1600" dirty="0"/>
              <a:t> </a:t>
            </a:r>
            <a:r>
              <a:rPr lang="en-US" sz="1600" dirty="0" smtClean="0"/>
              <a:t>else if (…) {</a:t>
            </a:r>
          </a:p>
          <a:p>
            <a:r>
              <a:rPr lang="en-US" sz="1600" dirty="0"/>
              <a:t> </a:t>
            </a:r>
            <a:r>
              <a:rPr lang="en-US" sz="1600" dirty="0" smtClean="0"/>
              <a:t>   layer2_decoder </a:t>
            </a:r>
            <a:r>
              <a:rPr lang="en-US" sz="1600" dirty="0"/>
              <a:t>= </a:t>
            </a:r>
            <a:r>
              <a:rPr lang="en-US" sz="1600" dirty="0" err="1" smtClean="0"/>
              <a:t>DecodeSlipPkt</a:t>
            </a:r>
            <a:r>
              <a:rPr lang="en-US" sz="1600" dirty="0" smtClean="0"/>
              <a:t>;</a:t>
            </a:r>
          </a:p>
          <a:p>
            <a:r>
              <a:rPr lang="en-US" sz="1600" dirty="0" smtClean="0"/>
              <a:t>} else {</a:t>
            </a:r>
          </a:p>
          <a:p>
            <a:r>
              <a:rPr lang="en-US" sz="1600" dirty="0" smtClean="0"/>
              <a:t>    layer2_decoder </a:t>
            </a:r>
            <a:r>
              <a:rPr lang="en-US" sz="1600" dirty="0"/>
              <a:t>= </a:t>
            </a:r>
            <a:r>
              <a:rPr lang="en-US" sz="1600" dirty="0" err="1" smtClean="0"/>
              <a:t>DecodeRawPkt</a:t>
            </a:r>
            <a:r>
              <a:rPr lang="en-US" sz="1600" dirty="0" smtClean="0"/>
              <a:t>;</a:t>
            </a:r>
          </a:p>
          <a:p>
            <a:r>
              <a:rPr lang="en-US" sz="1600" dirty="0"/>
              <a:t>}</a:t>
            </a:r>
            <a:endParaRPr lang="en-US" sz="1600" dirty="0" smtClean="0"/>
          </a:p>
        </p:txBody>
      </p:sp>
      <p:sp>
        <p:nvSpPr>
          <p:cNvPr id="7" name="TextBox 6"/>
          <p:cNvSpPr txBox="1"/>
          <p:nvPr/>
        </p:nvSpPr>
        <p:spPr>
          <a:xfrm>
            <a:off x="7696200" y="5181600"/>
            <a:ext cx="1248227" cy="523220"/>
          </a:xfrm>
          <a:prstGeom prst="rect">
            <a:avLst/>
          </a:prstGeom>
          <a:noFill/>
        </p:spPr>
        <p:txBody>
          <a:bodyPr wrap="none" rtlCol="0">
            <a:spAutoFit/>
          </a:bodyPr>
          <a:lstStyle/>
          <a:p>
            <a:r>
              <a:rPr lang="en-US" sz="2800" b="1" dirty="0" smtClean="0"/>
              <a:t>Layer 2</a:t>
            </a:r>
            <a:endParaRPr lang="en-US" sz="2800" b="1" dirty="0"/>
          </a:p>
        </p:txBody>
      </p:sp>
      <p:cxnSp>
        <p:nvCxnSpPr>
          <p:cNvPr id="9" name="Straight Connector 8"/>
          <p:cNvCxnSpPr/>
          <p:nvPr/>
        </p:nvCxnSpPr>
        <p:spPr>
          <a:xfrm>
            <a:off x="7525351" y="4876800"/>
            <a:ext cx="1466249" cy="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248" y="4048780"/>
            <a:ext cx="1248227" cy="523220"/>
          </a:xfrm>
          <a:prstGeom prst="rect">
            <a:avLst/>
          </a:prstGeom>
          <a:noFill/>
        </p:spPr>
        <p:txBody>
          <a:bodyPr wrap="none" rtlCol="0">
            <a:spAutoFit/>
          </a:bodyPr>
          <a:lstStyle/>
          <a:p>
            <a:r>
              <a:rPr lang="en-US" sz="2800" b="1" dirty="0" smtClean="0">
                <a:solidFill>
                  <a:schemeClr val="bg1">
                    <a:lumMod val="65000"/>
                  </a:schemeClr>
                </a:solidFill>
              </a:rPr>
              <a:t>Layer 3</a:t>
            </a:r>
            <a:endParaRPr lang="en-US" sz="2800" b="1" dirty="0">
              <a:solidFill>
                <a:schemeClr val="bg1">
                  <a:lumMod val="65000"/>
                </a:schemeClr>
              </a:solidFill>
            </a:endParaRPr>
          </a:p>
        </p:txBody>
      </p:sp>
      <p:cxnSp>
        <p:nvCxnSpPr>
          <p:cNvPr id="40" name="Straight Connector 39"/>
          <p:cNvCxnSpPr/>
          <p:nvPr/>
        </p:nvCxnSpPr>
        <p:spPr>
          <a:xfrm>
            <a:off x="7525351" y="3733800"/>
            <a:ext cx="1466249" cy="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96200" y="2829580"/>
            <a:ext cx="1248227" cy="523220"/>
          </a:xfrm>
          <a:prstGeom prst="rect">
            <a:avLst/>
          </a:prstGeom>
          <a:noFill/>
        </p:spPr>
        <p:txBody>
          <a:bodyPr wrap="none" rtlCol="0">
            <a:spAutoFit/>
          </a:bodyPr>
          <a:lstStyle/>
          <a:p>
            <a:r>
              <a:rPr lang="en-US" sz="2800" b="1" dirty="0" smtClean="0">
                <a:solidFill>
                  <a:schemeClr val="bg1">
                    <a:lumMod val="65000"/>
                  </a:schemeClr>
                </a:solidFill>
              </a:rPr>
              <a:t>Layer 4</a:t>
            </a:r>
            <a:endParaRPr lang="en-US" sz="2800" b="1" dirty="0">
              <a:solidFill>
                <a:schemeClr val="bg1">
                  <a:lumMod val="65000"/>
                </a:schemeClr>
              </a:solidFill>
            </a:endParaRPr>
          </a:p>
        </p:txBody>
      </p:sp>
      <p:sp>
        <p:nvSpPr>
          <p:cNvPr id="17" name="Rectangle 16"/>
          <p:cNvSpPr/>
          <p:nvPr/>
        </p:nvSpPr>
        <p:spPr>
          <a:xfrm>
            <a:off x="381000" y="4419600"/>
            <a:ext cx="990600" cy="45719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ular Callout 17"/>
          <p:cNvSpPr/>
          <p:nvPr/>
        </p:nvSpPr>
        <p:spPr>
          <a:xfrm>
            <a:off x="427736" y="5335487"/>
            <a:ext cx="1858264" cy="646331"/>
          </a:xfrm>
          <a:prstGeom prst="wedgeRectCallout">
            <a:avLst>
              <a:gd name="adj1" fmla="val -19352"/>
              <a:gd name="adj2" fmla="val -119051"/>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24875" y="5335488"/>
            <a:ext cx="1861125" cy="646331"/>
          </a:xfrm>
          <a:prstGeom prst="rect">
            <a:avLst/>
          </a:prstGeom>
          <a:noFill/>
        </p:spPr>
        <p:txBody>
          <a:bodyPr wrap="square" rtlCol="0">
            <a:spAutoFit/>
          </a:bodyPr>
          <a:lstStyle/>
          <a:p>
            <a:r>
              <a:rPr lang="en-US" smtClean="0"/>
              <a:t>the system </a:t>
            </a:r>
            <a:r>
              <a:rPr lang="en-US" dirty="0" smtClean="0"/>
              <a:t>call to receive packets</a:t>
            </a:r>
            <a:endParaRPr lang="en-US" dirty="0"/>
          </a:p>
        </p:txBody>
      </p:sp>
      <p:sp>
        <p:nvSpPr>
          <p:cNvPr id="2" name="TextBox 1"/>
          <p:cNvSpPr txBox="1"/>
          <p:nvPr/>
        </p:nvSpPr>
        <p:spPr>
          <a:xfrm>
            <a:off x="3912217" y="2743466"/>
            <a:ext cx="1042914" cy="646331"/>
          </a:xfrm>
          <a:prstGeom prst="rect">
            <a:avLst/>
          </a:prstGeom>
          <a:noFill/>
          <a:ln w="25400">
            <a:solidFill>
              <a:srgbClr val="FF0000"/>
            </a:solidFill>
          </a:ln>
        </p:spPr>
        <p:txBody>
          <a:bodyPr wrap="none" rtlCol="0">
            <a:spAutoFit/>
          </a:bodyPr>
          <a:lstStyle/>
          <a:p>
            <a:r>
              <a:rPr lang="en-US" dirty="0" smtClean="0"/>
              <a:t>layer-2 </a:t>
            </a:r>
          </a:p>
          <a:p>
            <a:r>
              <a:rPr lang="en-US" dirty="0" smtClean="0"/>
              <a:t>decoders</a:t>
            </a:r>
            <a:endParaRPr lang="en-US" dirty="0"/>
          </a:p>
        </p:txBody>
      </p:sp>
      <p:cxnSp>
        <p:nvCxnSpPr>
          <p:cNvPr id="4" name="Straight Connector 3"/>
          <p:cNvCxnSpPr>
            <a:endCxn id="2" idx="1"/>
          </p:cNvCxnSpPr>
          <p:nvPr/>
        </p:nvCxnSpPr>
        <p:spPr>
          <a:xfrm>
            <a:off x="3214670" y="2843297"/>
            <a:ext cx="697547" cy="2233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 idx="1"/>
          </p:cNvCxnSpPr>
          <p:nvPr/>
        </p:nvCxnSpPr>
        <p:spPr>
          <a:xfrm flipV="1">
            <a:off x="3214670" y="3066632"/>
            <a:ext cx="697547" cy="2845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 idx="1"/>
          </p:cNvCxnSpPr>
          <p:nvPr/>
        </p:nvCxnSpPr>
        <p:spPr>
          <a:xfrm flipV="1">
            <a:off x="3317508" y="3066632"/>
            <a:ext cx="594709" cy="8005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23120" y="5031418"/>
            <a:ext cx="1042914" cy="646331"/>
          </a:xfrm>
          <a:prstGeom prst="rect">
            <a:avLst/>
          </a:prstGeom>
          <a:solidFill>
            <a:schemeClr val="bg1"/>
          </a:solidFill>
          <a:ln w="25400">
            <a:solidFill>
              <a:srgbClr val="FF0000"/>
            </a:solidFill>
          </a:ln>
        </p:spPr>
        <p:txBody>
          <a:bodyPr wrap="none" rtlCol="0">
            <a:spAutoFit/>
          </a:bodyPr>
          <a:lstStyle/>
          <a:p>
            <a:r>
              <a:rPr lang="en-US" smtClean="0"/>
              <a:t>layer-3</a:t>
            </a:r>
          </a:p>
          <a:p>
            <a:r>
              <a:rPr lang="en-US" dirty="0" smtClean="0"/>
              <a:t>decoders</a:t>
            </a:r>
            <a:endParaRPr lang="en-US" dirty="0"/>
          </a:p>
        </p:txBody>
      </p:sp>
      <p:cxnSp>
        <p:nvCxnSpPr>
          <p:cNvPr id="43" name="Straight Connector 42"/>
          <p:cNvCxnSpPr>
            <a:endCxn id="42" idx="1"/>
          </p:cNvCxnSpPr>
          <p:nvPr/>
        </p:nvCxnSpPr>
        <p:spPr>
          <a:xfrm flipV="1">
            <a:off x="5550167" y="5354584"/>
            <a:ext cx="972953" cy="6272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2" idx="1"/>
          </p:cNvCxnSpPr>
          <p:nvPr/>
        </p:nvCxnSpPr>
        <p:spPr>
          <a:xfrm flipV="1">
            <a:off x="5550167" y="5354584"/>
            <a:ext cx="972953" cy="897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5410200" y="5031418"/>
            <a:ext cx="1112920" cy="32316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882604" y="4344654"/>
            <a:ext cx="1720904" cy="3408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66274" y="1371600"/>
            <a:ext cx="184731" cy="369332"/>
          </a:xfrm>
          <a:prstGeom prst="rect">
            <a:avLst/>
          </a:prstGeom>
          <a:noFill/>
        </p:spPr>
        <p:txBody>
          <a:bodyPr wrap="none" rtlCol="0">
            <a:spAutoFit/>
          </a:bodyPr>
          <a:lstStyle/>
          <a:p>
            <a:endParaRPr lang="en-US" dirty="0"/>
          </a:p>
        </p:txBody>
      </p:sp>
      <p:cxnSp>
        <p:nvCxnSpPr>
          <p:cNvPr id="30" name="Straight Connector 29"/>
          <p:cNvCxnSpPr>
            <a:endCxn id="2" idx="2"/>
          </p:cNvCxnSpPr>
          <p:nvPr/>
        </p:nvCxnSpPr>
        <p:spPr>
          <a:xfrm flipH="1" flipV="1">
            <a:off x="4433674" y="3389797"/>
            <a:ext cx="214526" cy="53366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33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17" grpId="0" animBg="1"/>
      <p:bldP spid="18" grpId="0" animBg="1"/>
      <p:bldP spid="19" grpId="0"/>
      <p:bldP spid="2" grpId="0" animBg="1"/>
      <p:bldP spid="42" grpId="0" animBg="1"/>
      <p:bldP spid="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Layer-3 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29000" y="2514600"/>
            <a:ext cx="2856551" cy="4031873"/>
          </a:xfrm>
          <a:prstGeom prst="rect">
            <a:avLst/>
          </a:prstGeom>
          <a:noFill/>
          <a:ln w="12700">
            <a:solidFill>
              <a:schemeClr val="accent1"/>
            </a:solidFill>
          </a:ln>
        </p:spPr>
        <p:txBody>
          <a:bodyPr wrap="none" rtlCol="0">
            <a:spAutoFit/>
          </a:bodyPr>
          <a:lstStyle/>
          <a:p>
            <a:r>
              <a:rPr lang="en-US" sz="1600" dirty="0" smtClean="0"/>
              <a:t>void </a:t>
            </a:r>
            <a:r>
              <a:rPr lang="en-US" sz="1600" b="1" dirty="0" err="1" smtClean="0"/>
              <a:t>DecodeIP</a:t>
            </a:r>
            <a:r>
              <a:rPr lang="en-US" sz="1600" dirty="0" smtClean="0"/>
              <a:t>(</a:t>
            </a:r>
            <a:r>
              <a:rPr lang="en-US" sz="1600" dirty="0" err="1" smtClean="0"/>
              <a:t>u_char</a:t>
            </a:r>
            <a:r>
              <a:rPr lang="en-US" sz="1600" dirty="0" smtClean="0"/>
              <a:t> *</a:t>
            </a:r>
            <a:r>
              <a:rPr lang="en-US" sz="1600" dirty="0" err="1" smtClean="0"/>
              <a:t>pkt</a:t>
            </a:r>
            <a:r>
              <a:rPr lang="en-US" sz="1600" dirty="0" smtClean="0"/>
              <a:t>, …) {</a:t>
            </a:r>
          </a:p>
          <a:p>
            <a:r>
              <a:rPr lang="en-US" sz="1600" dirty="0" smtClean="0"/>
              <a:t>    </a:t>
            </a:r>
            <a:r>
              <a:rPr lang="en-US" sz="1600" dirty="0" err="1" smtClean="0"/>
              <a:t>iph</a:t>
            </a:r>
            <a:r>
              <a:rPr lang="en-US" sz="1600" dirty="0" smtClean="0"/>
              <a:t> = (</a:t>
            </a:r>
            <a:r>
              <a:rPr lang="en-US" sz="1600" dirty="0" err="1" smtClean="0"/>
              <a:t>IPHdr</a:t>
            </a:r>
            <a:r>
              <a:rPr lang="en-US" sz="1600" dirty="0" smtClean="0"/>
              <a:t> *)</a:t>
            </a:r>
            <a:r>
              <a:rPr lang="en-US" sz="1600" dirty="0" err="1" smtClean="0"/>
              <a:t>pkt</a:t>
            </a:r>
            <a:r>
              <a:rPr lang="en-US" sz="1600" dirty="0" smtClean="0"/>
              <a:t>;</a:t>
            </a:r>
          </a:p>
          <a:p>
            <a:r>
              <a:rPr lang="en-US" sz="1600" dirty="0"/>
              <a:t> </a:t>
            </a:r>
            <a:r>
              <a:rPr lang="en-US" sz="1600" dirty="0" smtClean="0"/>
              <a:t>   </a:t>
            </a:r>
            <a:r>
              <a:rPr lang="en-US" sz="1600" b="1" dirty="0" err="1" smtClean="0"/>
              <a:t>net.sip</a:t>
            </a:r>
            <a:r>
              <a:rPr lang="en-US" sz="1600" dirty="0" smtClean="0"/>
              <a:t> = </a:t>
            </a:r>
            <a:r>
              <a:rPr lang="en-US" sz="1600" dirty="0" err="1" smtClean="0"/>
              <a:t>iph</a:t>
            </a:r>
            <a:r>
              <a:rPr lang="en-US" sz="1600" dirty="0" smtClean="0"/>
              <a:t>-&gt;</a:t>
            </a:r>
            <a:r>
              <a:rPr lang="en-US" sz="1600" dirty="0" err="1" smtClean="0"/>
              <a:t>ip_src</a:t>
            </a:r>
            <a:r>
              <a:rPr lang="en-US" sz="1600" dirty="0" smtClean="0"/>
              <a:t>;</a:t>
            </a:r>
          </a:p>
          <a:p>
            <a:r>
              <a:rPr lang="en-US" sz="1600" dirty="0"/>
              <a:t> </a:t>
            </a:r>
            <a:r>
              <a:rPr lang="en-US" sz="1600" dirty="0" smtClean="0"/>
              <a:t>   </a:t>
            </a:r>
            <a:r>
              <a:rPr lang="en-US" sz="1600" b="1" dirty="0" err="1" smtClean="0"/>
              <a:t>net.dip</a:t>
            </a:r>
            <a:r>
              <a:rPr lang="en-US" sz="1600" dirty="0" smtClean="0"/>
              <a:t> = </a:t>
            </a:r>
            <a:r>
              <a:rPr lang="en-US" sz="1600" dirty="0" err="1" smtClean="0"/>
              <a:t>iph</a:t>
            </a:r>
            <a:r>
              <a:rPr lang="en-US" sz="1600" dirty="0" smtClean="0"/>
              <a:t>-&gt;</a:t>
            </a:r>
            <a:r>
              <a:rPr lang="en-US" sz="1600" dirty="0" err="1" smtClean="0"/>
              <a:t>ip_dst</a:t>
            </a:r>
            <a:r>
              <a:rPr lang="en-US" sz="1600" dirty="0" smtClean="0"/>
              <a:t>;</a:t>
            </a:r>
          </a:p>
          <a:p>
            <a:r>
              <a:rPr lang="en-US" sz="1600" dirty="0" smtClean="0"/>
              <a:t>    switch(</a:t>
            </a:r>
            <a:r>
              <a:rPr lang="en-US" sz="1600" dirty="0" err="1" smtClean="0"/>
              <a:t>iph</a:t>
            </a:r>
            <a:r>
              <a:rPr lang="en-US" sz="1600" dirty="0" smtClean="0"/>
              <a:t>-&gt;</a:t>
            </a:r>
            <a:r>
              <a:rPr lang="en-US" sz="1600" dirty="0" err="1" smtClean="0"/>
              <a:t>ip_proto</a:t>
            </a:r>
            <a:r>
              <a:rPr lang="en-US" sz="1600" dirty="0" smtClean="0"/>
              <a:t>) {</a:t>
            </a:r>
          </a:p>
          <a:p>
            <a:r>
              <a:rPr lang="en-US" sz="1600" dirty="0" smtClean="0"/>
              <a:t>        case TCP:</a:t>
            </a:r>
          </a:p>
          <a:p>
            <a:r>
              <a:rPr lang="en-US" sz="1600" dirty="0"/>
              <a:t> </a:t>
            </a:r>
            <a:r>
              <a:rPr lang="en-US" sz="1600" dirty="0" smtClean="0"/>
              <a:t>           </a:t>
            </a:r>
            <a:r>
              <a:rPr lang="en-US" sz="1600" b="1" dirty="0" err="1" smtClean="0"/>
              <a:t>net.proto</a:t>
            </a:r>
            <a:r>
              <a:rPr lang="en-US" sz="1600" dirty="0" smtClean="0"/>
              <a:t> = TCP; </a:t>
            </a:r>
          </a:p>
          <a:p>
            <a:r>
              <a:rPr lang="en-US" sz="1600" dirty="0"/>
              <a:t> </a:t>
            </a:r>
            <a:r>
              <a:rPr lang="en-US" sz="1600" dirty="0" smtClean="0"/>
              <a:t>           </a:t>
            </a:r>
            <a:r>
              <a:rPr lang="en-US" sz="1600" b="1" dirty="0" err="1" smtClean="0"/>
              <a:t>DecodeTCP</a:t>
            </a:r>
            <a:r>
              <a:rPr lang="en-US" sz="1600" dirty="0" smtClean="0"/>
              <a:t>(…); return;</a:t>
            </a:r>
          </a:p>
          <a:p>
            <a:r>
              <a:rPr lang="en-US" sz="1600" dirty="0"/>
              <a:t> </a:t>
            </a:r>
            <a:r>
              <a:rPr lang="en-US" sz="1600" dirty="0" smtClean="0"/>
              <a:t>       case UDP: </a:t>
            </a:r>
          </a:p>
          <a:p>
            <a:r>
              <a:rPr lang="en-US" sz="1600" dirty="0"/>
              <a:t> </a:t>
            </a:r>
            <a:r>
              <a:rPr lang="en-US" sz="1600" dirty="0" smtClean="0"/>
              <a:t>           </a:t>
            </a:r>
            <a:r>
              <a:rPr lang="en-US" sz="1600" dirty="0" err="1" smtClean="0"/>
              <a:t>net.proto</a:t>
            </a:r>
            <a:r>
              <a:rPr lang="en-US" sz="1600" dirty="0" smtClean="0"/>
              <a:t> = UDP;</a:t>
            </a:r>
          </a:p>
          <a:p>
            <a:r>
              <a:rPr lang="en-US" sz="1600" dirty="0"/>
              <a:t> </a:t>
            </a:r>
            <a:r>
              <a:rPr lang="en-US" sz="1600" dirty="0" smtClean="0"/>
              <a:t>           </a:t>
            </a:r>
            <a:r>
              <a:rPr lang="en-US" sz="1600" dirty="0" err="1" smtClean="0"/>
              <a:t>DecodeUDP</a:t>
            </a:r>
            <a:r>
              <a:rPr lang="en-US" sz="1600" dirty="0" smtClean="0"/>
              <a:t>(…); return;</a:t>
            </a:r>
          </a:p>
          <a:p>
            <a:r>
              <a:rPr lang="en-US" sz="1600" dirty="0"/>
              <a:t> </a:t>
            </a:r>
            <a:r>
              <a:rPr lang="en-US" sz="1600" dirty="0" smtClean="0"/>
              <a:t>       case ICMP:</a:t>
            </a:r>
          </a:p>
          <a:p>
            <a:r>
              <a:rPr lang="en-US" sz="1600" dirty="0"/>
              <a:t> </a:t>
            </a:r>
            <a:r>
              <a:rPr lang="en-US" sz="1600" dirty="0" smtClean="0"/>
              <a:t>           </a:t>
            </a:r>
            <a:r>
              <a:rPr lang="en-US" sz="1600" dirty="0" err="1" smtClean="0"/>
              <a:t>net.proto</a:t>
            </a:r>
            <a:r>
              <a:rPr lang="en-US" sz="1600" dirty="0" smtClean="0"/>
              <a:t> = ICMP; </a:t>
            </a:r>
          </a:p>
          <a:p>
            <a:r>
              <a:rPr lang="en-US" sz="1600" dirty="0"/>
              <a:t> </a:t>
            </a:r>
            <a:r>
              <a:rPr lang="en-US" sz="1600" dirty="0" smtClean="0"/>
              <a:t>           </a:t>
            </a:r>
            <a:r>
              <a:rPr lang="en-US" sz="1600" dirty="0" err="1" smtClean="0"/>
              <a:t>DecodeICMP</a:t>
            </a:r>
            <a:r>
              <a:rPr lang="en-US" sz="1600" dirty="0" smtClean="0"/>
              <a:t>(…); return;</a:t>
            </a:r>
            <a:endParaRPr lang="en-US" sz="1600" dirty="0"/>
          </a:p>
          <a:p>
            <a:r>
              <a:rPr lang="en-US" sz="1600" dirty="0" smtClean="0"/>
              <a:t>    }</a:t>
            </a:r>
            <a:endParaRPr lang="en-US" sz="1600" dirty="0"/>
          </a:p>
          <a:p>
            <a:r>
              <a:rPr lang="en-US" sz="1600" dirty="0" smtClean="0"/>
              <a:t>}</a:t>
            </a:r>
          </a:p>
        </p:txBody>
      </p:sp>
      <p:sp>
        <p:nvSpPr>
          <p:cNvPr id="7" name="TextBox 6"/>
          <p:cNvSpPr txBox="1"/>
          <p:nvPr/>
        </p:nvSpPr>
        <p:spPr>
          <a:xfrm>
            <a:off x="7696200" y="5181600"/>
            <a:ext cx="1248227" cy="523220"/>
          </a:xfrm>
          <a:prstGeom prst="rect">
            <a:avLst/>
          </a:prstGeom>
          <a:noFill/>
        </p:spPr>
        <p:txBody>
          <a:bodyPr wrap="none" rtlCol="0">
            <a:spAutoFit/>
          </a:bodyPr>
          <a:lstStyle/>
          <a:p>
            <a:r>
              <a:rPr lang="en-US" sz="2800" b="1" dirty="0" smtClean="0">
                <a:solidFill>
                  <a:schemeClr val="bg1">
                    <a:lumMod val="65000"/>
                  </a:schemeClr>
                </a:solidFill>
              </a:rPr>
              <a:t>Layer 2</a:t>
            </a:r>
            <a:endParaRPr lang="en-US" sz="2800" b="1" dirty="0">
              <a:solidFill>
                <a:schemeClr val="bg1">
                  <a:lumMod val="65000"/>
                </a:schemeClr>
              </a:solidFill>
            </a:endParaRPr>
          </a:p>
        </p:txBody>
      </p:sp>
      <p:cxnSp>
        <p:nvCxnSpPr>
          <p:cNvPr id="9" name="Straight Connector 8"/>
          <p:cNvCxnSpPr/>
          <p:nvPr/>
        </p:nvCxnSpPr>
        <p:spPr>
          <a:xfrm>
            <a:off x="7525351" y="4876800"/>
            <a:ext cx="1466249" cy="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248" y="4048780"/>
            <a:ext cx="1248227" cy="523220"/>
          </a:xfrm>
          <a:prstGeom prst="rect">
            <a:avLst/>
          </a:prstGeom>
          <a:noFill/>
        </p:spPr>
        <p:txBody>
          <a:bodyPr wrap="none" rtlCol="0">
            <a:spAutoFit/>
          </a:bodyPr>
          <a:lstStyle/>
          <a:p>
            <a:r>
              <a:rPr lang="en-US" sz="2800" b="1" dirty="0" smtClean="0"/>
              <a:t>Layer 3</a:t>
            </a:r>
            <a:endParaRPr lang="en-US" sz="2800" b="1" dirty="0"/>
          </a:p>
        </p:txBody>
      </p:sp>
      <p:cxnSp>
        <p:nvCxnSpPr>
          <p:cNvPr id="40" name="Straight Connector 39"/>
          <p:cNvCxnSpPr/>
          <p:nvPr/>
        </p:nvCxnSpPr>
        <p:spPr>
          <a:xfrm>
            <a:off x="7525351" y="3733800"/>
            <a:ext cx="1466249" cy="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96200" y="2829580"/>
            <a:ext cx="1248227" cy="523220"/>
          </a:xfrm>
          <a:prstGeom prst="rect">
            <a:avLst/>
          </a:prstGeom>
          <a:noFill/>
        </p:spPr>
        <p:txBody>
          <a:bodyPr wrap="none" rtlCol="0">
            <a:spAutoFit/>
          </a:bodyPr>
          <a:lstStyle/>
          <a:p>
            <a:r>
              <a:rPr lang="en-US" sz="2800" b="1" dirty="0" smtClean="0">
                <a:solidFill>
                  <a:schemeClr val="bg1">
                    <a:lumMod val="65000"/>
                  </a:schemeClr>
                </a:solidFill>
              </a:rPr>
              <a:t>Layer 4</a:t>
            </a:r>
            <a:endParaRPr lang="en-US" sz="2800" b="1" dirty="0">
              <a:solidFill>
                <a:schemeClr val="bg1">
                  <a:lumMod val="65000"/>
                </a:schemeClr>
              </a:solidFill>
            </a:endParaRPr>
          </a:p>
        </p:txBody>
      </p:sp>
      <p:sp>
        <p:nvSpPr>
          <p:cNvPr id="15" name="TextBox 14"/>
          <p:cNvSpPr txBox="1"/>
          <p:nvPr/>
        </p:nvSpPr>
        <p:spPr>
          <a:xfrm>
            <a:off x="304800" y="2895047"/>
            <a:ext cx="2305824" cy="2308324"/>
          </a:xfrm>
          <a:prstGeom prst="rect">
            <a:avLst/>
          </a:prstGeom>
          <a:noFill/>
          <a:ln w="12700">
            <a:solidFill>
              <a:schemeClr val="accent1"/>
            </a:solidFill>
          </a:ln>
        </p:spPr>
        <p:txBody>
          <a:bodyPr wrap="none" rtlCol="0">
            <a:spAutoFit/>
          </a:bodyPr>
          <a:lstStyle/>
          <a:p>
            <a:r>
              <a:rPr lang="en-US" sz="1600" dirty="0" err="1" smtClean="0"/>
              <a:t>typedef</a:t>
            </a:r>
            <a:r>
              <a:rPr lang="en-US" sz="1600" dirty="0" smtClean="0"/>
              <a:t> </a:t>
            </a:r>
            <a:r>
              <a:rPr lang="en-US" sz="1600" dirty="0" err="1" smtClean="0"/>
              <a:t>struct</a:t>
            </a:r>
            <a:r>
              <a:rPr lang="en-US" sz="1600" dirty="0" smtClean="0"/>
              <a:t> _</a:t>
            </a:r>
            <a:r>
              <a:rPr lang="en-US" sz="1600" dirty="0" err="1" smtClean="0"/>
              <a:t>NetData</a:t>
            </a:r>
            <a:r>
              <a:rPr lang="en-US" sz="1600" dirty="0" smtClean="0"/>
              <a:t> {</a:t>
            </a:r>
          </a:p>
          <a:p>
            <a:r>
              <a:rPr lang="en-US" sz="1600" dirty="0" smtClean="0"/>
              <a:t>    unsigned long </a:t>
            </a:r>
            <a:r>
              <a:rPr lang="en-US" sz="1600" b="1" dirty="0" smtClean="0"/>
              <a:t>sip</a:t>
            </a:r>
            <a:r>
              <a:rPr lang="en-US" sz="1600" dirty="0" smtClean="0"/>
              <a:t>;</a:t>
            </a:r>
          </a:p>
          <a:p>
            <a:r>
              <a:rPr lang="en-US" sz="1600" dirty="0" smtClean="0"/>
              <a:t>    unsigned long </a:t>
            </a:r>
            <a:r>
              <a:rPr lang="en-US" sz="1600" b="1" dirty="0" smtClean="0"/>
              <a:t>dip</a:t>
            </a:r>
            <a:r>
              <a:rPr lang="en-US" sz="1600" dirty="0" smtClean="0"/>
              <a:t>;</a:t>
            </a:r>
          </a:p>
          <a:p>
            <a:r>
              <a:rPr lang="en-US" sz="1600" dirty="0"/>
              <a:t> </a:t>
            </a:r>
            <a:r>
              <a:rPr lang="en-US" sz="1600" dirty="0" smtClean="0"/>
              <a:t>   unsigned short sport;</a:t>
            </a:r>
          </a:p>
          <a:p>
            <a:r>
              <a:rPr lang="en-US" sz="1600" dirty="0"/>
              <a:t> </a:t>
            </a:r>
            <a:r>
              <a:rPr lang="en-US" sz="1600" dirty="0" smtClean="0"/>
              <a:t>   unsigned short </a:t>
            </a:r>
            <a:r>
              <a:rPr lang="en-US" sz="1600" dirty="0" err="1" smtClean="0"/>
              <a:t>dport</a:t>
            </a:r>
            <a:r>
              <a:rPr lang="en-US" sz="1600" dirty="0" smtClean="0"/>
              <a:t>;</a:t>
            </a:r>
          </a:p>
          <a:p>
            <a:r>
              <a:rPr lang="en-US" sz="1600" dirty="0"/>
              <a:t> </a:t>
            </a:r>
            <a:r>
              <a:rPr lang="en-US" sz="1600" dirty="0" smtClean="0"/>
              <a:t>   unsigned </a:t>
            </a:r>
            <a:r>
              <a:rPr lang="en-US" sz="1600" dirty="0" err="1" smtClean="0"/>
              <a:t>int</a:t>
            </a:r>
            <a:r>
              <a:rPr lang="en-US" sz="1600" dirty="0" smtClean="0"/>
              <a:t> </a:t>
            </a:r>
            <a:r>
              <a:rPr lang="en-US" sz="1600" b="1" dirty="0" smtClean="0"/>
              <a:t>proto</a:t>
            </a:r>
            <a:r>
              <a:rPr lang="en-US" sz="1600" dirty="0" smtClean="0"/>
              <a:t>;</a:t>
            </a:r>
            <a:endParaRPr lang="en-US" sz="1600" dirty="0"/>
          </a:p>
          <a:p>
            <a:r>
              <a:rPr lang="en-US" sz="1600" dirty="0" smtClean="0"/>
              <a:t>} </a:t>
            </a:r>
            <a:r>
              <a:rPr lang="en-US" sz="1600" dirty="0" err="1" smtClean="0"/>
              <a:t>NetData</a:t>
            </a:r>
            <a:r>
              <a:rPr lang="en-US" sz="1600" dirty="0" smtClean="0"/>
              <a:t>;</a:t>
            </a:r>
          </a:p>
          <a:p>
            <a:endParaRPr lang="en-US" sz="1600" dirty="0"/>
          </a:p>
          <a:p>
            <a:r>
              <a:rPr lang="en-US" sz="1600" dirty="0" err="1" smtClean="0"/>
              <a:t>NetData</a:t>
            </a:r>
            <a:r>
              <a:rPr lang="en-US" sz="1600" dirty="0" smtClean="0"/>
              <a:t> </a:t>
            </a:r>
            <a:r>
              <a:rPr lang="en-US" sz="1600" b="1" dirty="0" smtClean="0"/>
              <a:t>net</a:t>
            </a:r>
            <a:r>
              <a:rPr lang="en-US" sz="1600" dirty="0" smtClean="0"/>
              <a:t>;</a:t>
            </a:r>
          </a:p>
        </p:txBody>
      </p:sp>
      <p:sp>
        <p:nvSpPr>
          <p:cNvPr id="16" name="TextBox 15"/>
          <p:cNvSpPr txBox="1"/>
          <p:nvPr/>
        </p:nvSpPr>
        <p:spPr>
          <a:xfrm>
            <a:off x="6126495" y="3377049"/>
            <a:ext cx="1557912" cy="646331"/>
          </a:xfrm>
          <a:prstGeom prst="rect">
            <a:avLst/>
          </a:prstGeom>
          <a:solidFill>
            <a:schemeClr val="bg1"/>
          </a:solidFill>
          <a:ln w="25400">
            <a:solidFill>
              <a:srgbClr val="FF0000"/>
            </a:solidFill>
          </a:ln>
        </p:spPr>
        <p:txBody>
          <a:bodyPr wrap="square" rtlCol="0">
            <a:spAutoFit/>
          </a:bodyPr>
          <a:lstStyle/>
          <a:p>
            <a:r>
              <a:rPr lang="en-US" smtClean="0"/>
              <a:t>extract packet information</a:t>
            </a:r>
            <a:endParaRPr lang="en-US" dirty="0"/>
          </a:p>
        </p:txBody>
      </p:sp>
      <p:cxnSp>
        <p:nvCxnSpPr>
          <p:cNvPr id="3" name="Straight Connector 2"/>
          <p:cNvCxnSpPr>
            <a:endCxn id="16" idx="1"/>
          </p:cNvCxnSpPr>
          <p:nvPr/>
        </p:nvCxnSpPr>
        <p:spPr>
          <a:xfrm>
            <a:off x="5410200" y="3200400"/>
            <a:ext cx="716295" cy="49981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6" idx="1"/>
          </p:cNvCxnSpPr>
          <p:nvPr/>
        </p:nvCxnSpPr>
        <p:spPr>
          <a:xfrm>
            <a:off x="5460308" y="3450306"/>
            <a:ext cx="666187" cy="2499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460308" y="3700215"/>
            <a:ext cx="666187" cy="49981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35660" y="4795088"/>
            <a:ext cx="1042914" cy="646331"/>
          </a:xfrm>
          <a:prstGeom prst="rect">
            <a:avLst/>
          </a:prstGeom>
          <a:solidFill>
            <a:schemeClr val="bg1"/>
          </a:solidFill>
          <a:ln w="25400">
            <a:solidFill>
              <a:srgbClr val="FF0000"/>
            </a:solidFill>
          </a:ln>
        </p:spPr>
        <p:txBody>
          <a:bodyPr wrap="none" rtlCol="0">
            <a:spAutoFit/>
          </a:bodyPr>
          <a:lstStyle/>
          <a:p>
            <a:r>
              <a:rPr lang="en-US" dirty="0" smtClean="0"/>
              <a:t>layer-4</a:t>
            </a:r>
          </a:p>
          <a:p>
            <a:r>
              <a:rPr lang="en-US" dirty="0" smtClean="0"/>
              <a:t>decoders</a:t>
            </a:r>
            <a:endParaRPr lang="en-US" dirty="0"/>
          </a:p>
        </p:txBody>
      </p:sp>
      <p:cxnSp>
        <p:nvCxnSpPr>
          <p:cNvPr id="25" name="Straight Connector 24"/>
          <p:cNvCxnSpPr>
            <a:endCxn id="24" idx="1"/>
          </p:cNvCxnSpPr>
          <p:nvPr/>
        </p:nvCxnSpPr>
        <p:spPr>
          <a:xfrm>
            <a:off x="5460309" y="4471923"/>
            <a:ext cx="875351" cy="64633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4" idx="1"/>
          </p:cNvCxnSpPr>
          <p:nvPr/>
        </p:nvCxnSpPr>
        <p:spPr>
          <a:xfrm>
            <a:off x="5460308" y="5118253"/>
            <a:ext cx="875352"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1"/>
          </p:cNvCxnSpPr>
          <p:nvPr/>
        </p:nvCxnSpPr>
        <p:spPr>
          <a:xfrm flipV="1">
            <a:off x="5487155" y="5118254"/>
            <a:ext cx="848505" cy="7150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624666" y="3566336"/>
            <a:ext cx="2014133" cy="2436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7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5" grpId="0" animBg="1"/>
      <p:bldP spid="16" grpId="0" animBg="1"/>
      <p:bldP spid="24"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Layer-4 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8125" y="2725341"/>
            <a:ext cx="3025828" cy="1569660"/>
          </a:xfrm>
          <a:prstGeom prst="rect">
            <a:avLst/>
          </a:prstGeom>
          <a:noFill/>
          <a:ln w="12700">
            <a:solidFill>
              <a:schemeClr val="accent1"/>
            </a:solidFill>
          </a:ln>
        </p:spPr>
        <p:txBody>
          <a:bodyPr wrap="none" rtlCol="0">
            <a:spAutoFit/>
          </a:bodyPr>
          <a:lstStyle/>
          <a:p>
            <a:r>
              <a:rPr lang="en-US" sz="1600" dirty="0" smtClean="0"/>
              <a:t>void </a:t>
            </a:r>
            <a:r>
              <a:rPr lang="en-US" sz="1600" b="1" dirty="0" err="1" smtClean="0"/>
              <a:t>DecodeTCP</a:t>
            </a:r>
            <a:r>
              <a:rPr lang="en-US" sz="1600" dirty="0" smtClean="0"/>
              <a:t>(</a:t>
            </a:r>
            <a:r>
              <a:rPr lang="en-US" sz="1600" dirty="0" err="1" smtClean="0"/>
              <a:t>u_char</a:t>
            </a:r>
            <a:r>
              <a:rPr lang="en-US" sz="1600" dirty="0" smtClean="0"/>
              <a:t> *</a:t>
            </a:r>
            <a:r>
              <a:rPr lang="en-US" sz="1600" dirty="0" err="1" smtClean="0"/>
              <a:t>pkt</a:t>
            </a:r>
            <a:r>
              <a:rPr lang="en-US" sz="1600" dirty="0" smtClean="0"/>
              <a:t>, …) {</a:t>
            </a:r>
          </a:p>
          <a:p>
            <a:r>
              <a:rPr lang="en-US" sz="1600" dirty="0" smtClean="0"/>
              <a:t>    </a:t>
            </a:r>
            <a:r>
              <a:rPr lang="en-US" sz="1600" dirty="0" err="1" smtClean="0"/>
              <a:t>tcph</a:t>
            </a:r>
            <a:r>
              <a:rPr lang="en-US" sz="1600" dirty="0" smtClean="0"/>
              <a:t> = (</a:t>
            </a:r>
            <a:r>
              <a:rPr lang="en-US" sz="1600" dirty="0" err="1" smtClean="0"/>
              <a:t>TCPHdr</a:t>
            </a:r>
            <a:r>
              <a:rPr lang="en-US" sz="1600" dirty="0" smtClean="0"/>
              <a:t> *)</a:t>
            </a:r>
            <a:r>
              <a:rPr lang="en-US" sz="1600" dirty="0" err="1" smtClean="0"/>
              <a:t>pkt</a:t>
            </a:r>
            <a:r>
              <a:rPr lang="en-US" sz="1600" dirty="0" smtClean="0"/>
              <a:t>;</a:t>
            </a:r>
          </a:p>
          <a:p>
            <a:r>
              <a:rPr lang="en-US" sz="1600" dirty="0"/>
              <a:t> </a:t>
            </a:r>
            <a:r>
              <a:rPr lang="en-US" sz="1600" dirty="0" smtClean="0"/>
              <a:t>   </a:t>
            </a:r>
            <a:r>
              <a:rPr lang="en-US" sz="1600" b="1" dirty="0" err="1" smtClean="0"/>
              <a:t>net.sport</a:t>
            </a:r>
            <a:r>
              <a:rPr lang="en-US" sz="1600" dirty="0" smtClean="0"/>
              <a:t> = </a:t>
            </a:r>
            <a:r>
              <a:rPr lang="en-US" sz="1600" dirty="0" err="1" smtClean="0"/>
              <a:t>ntohs</a:t>
            </a:r>
            <a:r>
              <a:rPr lang="en-US" sz="1600" dirty="0" smtClean="0"/>
              <a:t>(</a:t>
            </a:r>
            <a:r>
              <a:rPr lang="en-US" sz="1600" dirty="0" err="1" smtClean="0"/>
              <a:t>tcph</a:t>
            </a:r>
            <a:r>
              <a:rPr lang="en-US" sz="1600" dirty="0" smtClean="0"/>
              <a:t>-&gt;sport);</a:t>
            </a:r>
          </a:p>
          <a:p>
            <a:r>
              <a:rPr lang="en-US" sz="1600" dirty="0"/>
              <a:t> </a:t>
            </a:r>
            <a:r>
              <a:rPr lang="en-US" sz="1600" dirty="0" smtClean="0"/>
              <a:t>   </a:t>
            </a:r>
            <a:r>
              <a:rPr lang="en-US" sz="1600" b="1" dirty="0" err="1" smtClean="0"/>
              <a:t>net.dport</a:t>
            </a:r>
            <a:r>
              <a:rPr lang="en-US" sz="1600" dirty="0" smtClean="0"/>
              <a:t> = </a:t>
            </a:r>
            <a:r>
              <a:rPr lang="en-US" sz="1600" dirty="0" err="1" smtClean="0"/>
              <a:t>ntohs</a:t>
            </a:r>
            <a:r>
              <a:rPr lang="en-US" sz="1600" dirty="0" smtClean="0"/>
              <a:t>(</a:t>
            </a:r>
            <a:r>
              <a:rPr lang="en-US" sz="1600" dirty="0" err="1" smtClean="0"/>
              <a:t>tcph</a:t>
            </a:r>
            <a:r>
              <a:rPr lang="en-US" sz="1600" dirty="0" smtClean="0"/>
              <a:t>-&gt;</a:t>
            </a:r>
            <a:r>
              <a:rPr lang="en-US" sz="1600" dirty="0" err="1" smtClean="0"/>
              <a:t>dport</a:t>
            </a:r>
            <a:r>
              <a:rPr lang="en-US" sz="1600" dirty="0" smtClean="0"/>
              <a:t>);</a:t>
            </a:r>
          </a:p>
          <a:p>
            <a:r>
              <a:rPr lang="en-US" sz="1600" dirty="0" smtClean="0"/>
              <a:t>    …</a:t>
            </a:r>
          </a:p>
          <a:p>
            <a:r>
              <a:rPr lang="en-US" sz="1600" dirty="0" smtClean="0"/>
              <a:t>}</a:t>
            </a:r>
          </a:p>
        </p:txBody>
      </p:sp>
      <p:sp>
        <p:nvSpPr>
          <p:cNvPr id="7" name="TextBox 6"/>
          <p:cNvSpPr txBox="1"/>
          <p:nvPr/>
        </p:nvSpPr>
        <p:spPr>
          <a:xfrm>
            <a:off x="7696200" y="5181600"/>
            <a:ext cx="1248227" cy="523220"/>
          </a:xfrm>
          <a:prstGeom prst="rect">
            <a:avLst/>
          </a:prstGeom>
          <a:noFill/>
        </p:spPr>
        <p:txBody>
          <a:bodyPr wrap="none" rtlCol="0">
            <a:spAutoFit/>
          </a:bodyPr>
          <a:lstStyle/>
          <a:p>
            <a:r>
              <a:rPr lang="en-US" sz="2800" b="1" dirty="0" smtClean="0">
                <a:solidFill>
                  <a:schemeClr val="bg1">
                    <a:lumMod val="65000"/>
                  </a:schemeClr>
                </a:solidFill>
              </a:rPr>
              <a:t>Layer 2</a:t>
            </a:r>
            <a:endParaRPr lang="en-US" sz="2800" b="1" dirty="0">
              <a:solidFill>
                <a:schemeClr val="bg1">
                  <a:lumMod val="65000"/>
                </a:schemeClr>
              </a:solidFill>
            </a:endParaRPr>
          </a:p>
        </p:txBody>
      </p:sp>
      <p:cxnSp>
        <p:nvCxnSpPr>
          <p:cNvPr id="9" name="Straight Connector 8"/>
          <p:cNvCxnSpPr/>
          <p:nvPr/>
        </p:nvCxnSpPr>
        <p:spPr>
          <a:xfrm>
            <a:off x="7525351" y="4876800"/>
            <a:ext cx="1466249" cy="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248" y="4048780"/>
            <a:ext cx="1248227" cy="523220"/>
          </a:xfrm>
          <a:prstGeom prst="rect">
            <a:avLst/>
          </a:prstGeom>
          <a:noFill/>
        </p:spPr>
        <p:txBody>
          <a:bodyPr wrap="none" rtlCol="0">
            <a:spAutoFit/>
          </a:bodyPr>
          <a:lstStyle/>
          <a:p>
            <a:r>
              <a:rPr lang="en-US" sz="2800" b="1" dirty="0" smtClean="0">
                <a:solidFill>
                  <a:schemeClr val="bg1">
                    <a:lumMod val="65000"/>
                  </a:schemeClr>
                </a:solidFill>
              </a:rPr>
              <a:t>Layer 3</a:t>
            </a:r>
            <a:endParaRPr lang="en-US" sz="2800" b="1" dirty="0">
              <a:solidFill>
                <a:schemeClr val="bg1">
                  <a:lumMod val="65000"/>
                </a:schemeClr>
              </a:solidFill>
            </a:endParaRPr>
          </a:p>
        </p:txBody>
      </p:sp>
      <p:cxnSp>
        <p:nvCxnSpPr>
          <p:cNvPr id="40" name="Straight Connector 39"/>
          <p:cNvCxnSpPr/>
          <p:nvPr/>
        </p:nvCxnSpPr>
        <p:spPr>
          <a:xfrm>
            <a:off x="7525351" y="3733800"/>
            <a:ext cx="1466249" cy="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96200" y="2829580"/>
            <a:ext cx="1248227" cy="523220"/>
          </a:xfrm>
          <a:prstGeom prst="rect">
            <a:avLst/>
          </a:prstGeom>
          <a:noFill/>
        </p:spPr>
        <p:txBody>
          <a:bodyPr wrap="none" rtlCol="0">
            <a:spAutoFit/>
          </a:bodyPr>
          <a:lstStyle/>
          <a:p>
            <a:r>
              <a:rPr lang="en-US" sz="2800" b="1" dirty="0" smtClean="0"/>
              <a:t>Layer 4</a:t>
            </a:r>
            <a:endParaRPr lang="en-US" sz="2800" b="1" dirty="0"/>
          </a:p>
        </p:txBody>
      </p:sp>
      <p:sp>
        <p:nvSpPr>
          <p:cNvPr id="15" name="TextBox 14"/>
          <p:cNvSpPr txBox="1"/>
          <p:nvPr/>
        </p:nvSpPr>
        <p:spPr>
          <a:xfrm>
            <a:off x="304800" y="2895047"/>
            <a:ext cx="2305824" cy="2308324"/>
          </a:xfrm>
          <a:prstGeom prst="rect">
            <a:avLst/>
          </a:prstGeom>
          <a:noFill/>
          <a:ln w="12700">
            <a:solidFill>
              <a:schemeClr val="accent1"/>
            </a:solidFill>
          </a:ln>
        </p:spPr>
        <p:txBody>
          <a:bodyPr wrap="none" rtlCol="0">
            <a:spAutoFit/>
          </a:bodyPr>
          <a:lstStyle/>
          <a:p>
            <a:r>
              <a:rPr lang="en-US" sz="1600" dirty="0" err="1" smtClean="0"/>
              <a:t>typedef</a:t>
            </a:r>
            <a:r>
              <a:rPr lang="en-US" sz="1600" dirty="0" smtClean="0"/>
              <a:t> </a:t>
            </a:r>
            <a:r>
              <a:rPr lang="en-US" sz="1600" dirty="0" err="1" smtClean="0"/>
              <a:t>struct</a:t>
            </a:r>
            <a:r>
              <a:rPr lang="en-US" sz="1600" dirty="0" smtClean="0"/>
              <a:t> _</a:t>
            </a:r>
            <a:r>
              <a:rPr lang="en-US" sz="1600" dirty="0" err="1" smtClean="0"/>
              <a:t>NetData</a:t>
            </a:r>
            <a:r>
              <a:rPr lang="en-US" sz="1600" dirty="0" smtClean="0"/>
              <a:t> {</a:t>
            </a:r>
          </a:p>
          <a:p>
            <a:r>
              <a:rPr lang="en-US" sz="1600" dirty="0" smtClean="0"/>
              <a:t>    unsigned long sip;</a:t>
            </a:r>
          </a:p>
          <a:p>
            <a:r>
              <a:rPr lang="en-US" sz="1600" dirty="0" smtClean="0"/>
              <a:t>    unsigned long dip;</a:t>
            </a:r>
          </a:p>
          <a:p>
            <a:r>
              <a:rPr lang="en-US" sz="1600" dirty="0"/>
              <a:t> </a:t>
            </a:r>
            <a:r>
              <a:rPr lang="en-US" sz="1600" dirty="0" smtClean="0"/>
              <a:t>   unsigned short </a:t>
            </a:r>
            <a:r>
              <a:rPr lang="en-US" sz="1600" b="1" dirty="0" smtClean="0"/>
              <a:t>sport</a:t>
            </a:r>
            <a:r>
              <a:rPr lang="en-US" sz="1600" dirty="0" smtClean="0"/>
              <a:t>;</a:t>
            </a:r>
          </a:p>
          <a:p>
            <a:r>
              <a:rPr lang="en-US" sz="1600" dirty="0"/>
              <a:t> </a:t>
            </a:r>
            <a:r>
              <a:rPr lang="en-US" sz="1600" dirty="0" smtClean="0"/>
              <a:t>   unsigned short </a:t>
            </a:r>
            <a:r>
              <a:rPr lang="en-US" sz="1600" b="1" dirty="0" err="1" smtClean="0"/>
              <a:t>dport</a:t>
            </a:r>
            <a:r>
              <a:rPr lang="en-US" sz="1600" dirty="0" smtClean="0"/>
              <a:t>;</a:t>
            </a:r>
          </a:p>
          <a:p>
            <a:r>
              <a:rPr lang="en-US" sz="1600" dirty="0"/>
              <a:t> </a:t>
            </a:r>
            <a:r>
              <a:rPr lang="en-US" sz="1600" dirty="0" smtClean="0"/>
              <a:t>   unsigned </a:t>
            </a:r>
            <a:r>
              <a:rPr lang="en-US" sz="1600" dirty="0" err="1" smtClean="0"/>
              <a:t>int</a:t>
            </a:r>
            <a:r>
              <a:rPr lang="en-US" sz="1600" dirty="0" smtClean="0"/>
              <a:t> proto;</a:t>
            </a:r>
            <a:endParaRPr lang="en-US" sz="1600" dirty="0"/>
          </a:p>
          <a:p>
            <a:r>
              <a:rPr lang="en-US" sz="1600" dirty="0" smtClean="0"/>
              <a:t>} </a:t>
            </a:r>
            <a:r>
              <a:rPr lang="en-US" sz="1600" dirty="0" err="1" smtClean="0"/>
              <a:t>NetData</a:t>
            </a:r>
            <a:r>
              <a:rPr lang="en-US" sz="1600" dirty="0" smtClean="0"/>
              <a:t>;</a:t>
            </a:r>
          </a:p>
          <a:p>
            <a:endParaRPr lang="en-US" sz="1600" dirty="0"/>
          </a:p>
          <a:p>
            <a:r>
              <a:rPr lang="en-US" sz="1600" dirty="0" err="1" smtClean="0"/>
              <a:t>NetData</a:t>
            </a:r>
            <a:r>
              <a:rPr lang="en-US" sz="1600" dirty="0" smtClean="0"/>
              <a:t> </a:t>
            </a:r>
            <a:r>
              <a:rPr lang="en-US" sz="1600" b="1" dirty="0" smtClean="0"/>
              <a:t>net</a:t>
            </a:r>
            <a:r>
              <a:rPr lang="en-US" sz="1600" dirty="0" smtClean="0"/>
              <a:t>;</a:t>
            </a:r>
          </a:p>
        </p:txBody>
      </p:sp>
      <p:sp>
        <p:nvSpPr>
          <p:cNvPr id="16" name="Rectangle 15"/>
          <p:cNvSpPr/>
          <p:nvPr/>
        </p:nvSpPr>
        <p:spPr>
          <a:xfrm>
            <a:off x="3624667" y="3276600"/>
            <a:ext cx="2776134" cy="533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ular Callout 1"/>
          <p:cNvSpPr/>
          <p:nvPr/>
        </p:nvSpPr>
        <p:spPr>
          <a:xfrm>
            <a:off x="4273045" y="4469010"/>
            <a:ext cx="1362456" cy="649224"/>
          </a:xfrm>
          <a:prstGeom prst="wedgeRectCallout">
            <a:avLst>
              <a:gd name="adj1" fmla="val -5918"/>
              <a:gd name="adj2" fmla="val -150723"/>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275777" y="4469010"/>
            <a:ext cx="1359724" cy="646331"/>
          </a:xfrm>
          <a:prstGeom prst="rect">
            <a:avLst/>
          </a:prstGeom>
          <a:noFill/>
        </p:spPr>
        <p:txBody>
          <a:bodyPr wrap="square" rtlCol="0">
            <a:spAutoFit/>
          </a:bodyPr>
          <a:lstStyle/>
          <a:p>
            <a:r>
              <a:rPr lang="en-US" dirty="0" smtClean="0"/>
              <a:t>extract port information</a:t>
            </a:r>
            <a:endParaRPr lang="en-US" dirty="0"/>
          </a:p>
        </p:txBody>
      </p:sp>
      <p:sp>
        <p:nvSpPr>
          <p:cNvPr id="19" name="Rectangle 18"/>
          <p:cNvSpPr/>
          <p:nvPr/>
        </p:nvSpPr>
        <p:spPr>
          <a:xfrm>
            <a:off x="342190" y="4909810"/>
            <a:ext cx="1181810" cy="2717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ular Callout 20"/>
          <p:cNvSpPr/>
          <p:nvPr/>
        </p:nvSpPr>
        <p:spPr>
          <a:xfrm>
            <a:off x="588394" y="5545639"/>
            <a:ext cx="1737360" cy="649224"/>
          </a:xfrm>
          <a:prstGeom prst="wedgeRectCallout">
            <a:avLst>
              <a:gd name="adj1" fmla="val -19076"/>
              <a:gd name="adj2" fmla="val -103775"/>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89670" y="5547086"/>
            <a:ext cx="1736084" cy="646331"/>
          </a:xfrm>
          <a:prstGeom prst="rect">
            <a:avLst/>
          </a:prstGeom>
          <a:noFill/>
        </p:spPr>
        <p:txBody>
          <a:bodyPr wrap="square" rtlCol="0">
            <a:spAutoFit/>
          </a:bodyPr>
          <a:lstStyle/>
          <a:p>
            <a:r>
              <a:rPr lang="en-US" dirty="0" smtClean="0"/>
              <a:t>used during rule matching</a:t>
            </a:r>
            <a:endParaRPr lang="en-US" dirty="0"/>
          </a:p>
        </p:txBody>
      </p:sp>
    </p:spTree>
    <p:extLst>
      <p:ext uri="{BB962C8B-B14F-4D97-AF65-F5344CB8AC3E}">
        <p14:creationId xmlns:p14="http://schemas.microsoft.com/office/powerpoint/2010/main" val="124282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P spid="17" grpId="0"/>
      <p:bldP spid="19" grpId="0" animBg="1"/>
      <p:bldP spid="21"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56918906"/>
              </p:ext>
            </p:extLst>
          </p:nvPr>
        </p:nvGraphicFramePr>
        <p:xfrm>
          <a:off x="1524000" y="3505200"/>
          <a:ext cx="6096000" cy="1828800"/>
        </p:xfrm>
        <a:graphic>
          <a:graphicData uri="http://schemas.openxmlformats.org/drawingml/2006/table">
            <a:tbl>
              <a:tblPr firstRow="1" bandRow="1">
                <a:tableStyleId>{5C22544A-7EE6-4342-B048-85BDC9FD1C3A}</a:tableStyleId>
              </a:tblPr>
              <a:tblGrid>
                <a:gridCol w="1150755"/>
                <a:gridCol w="2095500"/>
                <a:gridCol w="2849745"/>
              </a:tblGrid>
              <a:tr h="370840">
                <a:tc>
                  <a:txBody>
                    <a:bodyPr/>
                    <a:lstStyle/>
                    <a:p>
                      <a:pPr algn="ctr"/>
                      <a:endParaRPr lang="en-US" sz="2400" dirty="0"/>
                    </a:p>
                  </a:txBody>
                  <a:tcPr/>
                </a:tc>
                <a:tc>
                  <a:txBody>
                    <a:bodyPr/>
                    <a:lstStyle/>
                    <a:p>
                      <a:pPr algn="ctr"/>
                      <a:r>
                        <a:rPr lang="en-US" sz="2400" dirty="0" smtClean="0"/>
                        <a:t>Protocol</a:t>
                      </a:r>
                      <a:endParaRPr lang="en-US" sz="2400" dirty="0"/>
                    </a:p>
                  </a:txBody>
                  <a:tcPr/>
                </a:tc>
                <a:tc>
                  <a:txBody>
                    <a:bodyPr/>
                    <a:lstStyle/>
                    <a:p>
                      <a:pPr algn="ctr"/>
                      <a:r>
                        <a:rPr lang="en-US" sz="2400" dirty="0" smtClean="0"/>
                        <a:t>Extract Information</a:t>
                      </a:r>
                      <a:endParaRPr lang="en-US" sz="2400" dirty="0"/>
                    </a:p>
                  </a:txBody>
                  <a:tcPr/>
                </a:tc>
              </a:tr>
              <a:tr h="370840">
                <a:tc>
                  <a:txBody>
                    <a:bodyPr/>
                    <a:lstStyle/>
                    <a:p>
                      <a:pPr algn="ctr"/>
                      <a:r>
                        <a:rPr lang="en-US" sz="2400" dirty="0" smtClean="0"/>
                        <a:t>Layer-4</a:t>
                      </a:r>
                      <a:endParaRPr lang="en-US" sz="2400" dirty="0"/>
                    </a:p>
                  </a:txBody>
                  <a:tcPr/>
                </a:tc>
                <a:tc>
                  <a:txBody>
                    <a:bodyPr/>
                    <a:lstStyle/>
                    <a:p>
                      <a:r>
                        <a:rPr lang="en-US" sz="2400" dirty="0" smtClean="0"/>
                        <a:t>TCP, UDP, ICMP</a:t>
                      </a:r>
                      <a:endParaRPr lang="en-US" sz="2400" dirty="0"/>
                    </a:p>
                  </a:txBody>
                  <a:tcPr/>
                </a:tc>
                <a:tc>
                  <a:txBody>
                    <a:bodyPr/>
                    <a:lstStyle/>
                    <a:p>
                      <a:r>
                        <a:rPr lang="en-US" sz="2400" dirty="0" smtClean="0"/>
                        <a:t>sport,</a:t>
                      </a:r>
                      <a:r>
                        <a:rPr lang="en-US" sz="2400" baseline="0" dirty="0" smtClean="0"/>
                        <a:t> </a:t>
                      </a:r>
                      <a:r>
                        <a:rPr lang="en-US" sz="2400" baseline="0" dirty="0" err="1" smtClean="0"/>
                        <a:t>dport</a:t>
                      </a:r>
                      <a:endParaRPr lang="en-US" sz="2400" dirty="0"/>
                    </a:p>
                  </a:txBody>
                  <a:tcPr/>
                </a:tc>
              </a:tr>
              <a:tr h="370840">
                <a:tc>
                  <a:txBody>
                    <a:bodyPr/>
                    <a:lstStyle/>
                    <a:p>
                      <a:pPr algn="ctr"/>
                      <a:r>
                        <a:rPr lang="en-US" sz="2400" dirty="0" smtClean="0"/>
                        <a:t>Layer-3</a:t>
                      </a:r>
                      <a:endParaRPr lang="en-US" sz="2400" dirty="0"/>
                    </a:p>
                  </a:txBody>
                  <a:tcPr/>
                </a:tc>
                <a:tc>
                  <a:txBody>
                    <a:bodyPr/>
                    <a:lstStyle/>
                    <a:p>
                      <a:r>
                        <a:rPr lang="en-US" sz="2400" dirty="0" smtClean="0"/>
                        <a:t>IP, IPX, ARP</a:t>
                      </a:r>
                      <a:endParaRPr lang="en-US" sz="2400" dirty="0"/>
                    </a:p>
                  </a:txBody>
                  <a:tcPr/>
                </a:tc>
                <a:tc>
                  <a:txBody>
                    <a:bodyPr/>
                    <a:lstStyle/>
                    <a:p>
                      <a:r>
                        <a:rPr lang="en-US" sz="2400" dirty="0" smtClean="0"/>
                        <a:t>protocol, sip, dip</a:t>
                      </a:r>
                      <a:endParaRPr lang="en-US" sz="2400" dirty="0"/>
                    </a:p>
                  </a:txBody>
                  <a:tcPr/>
                </a:tc>
              </a:tr>
              <a:tr h="370840">
                <a:tc>
                  <a:txBody>
                    <a:bodyPr/>
                    <a:lstStyle/>
                    <a:p>
                      <a:pPr algn="ctr"/>
                      <a:r>
                        <a:rPr lang="en-US" sz="2400" dirty="0" smtClean="0"/>
                        <a:t>Layer-2</a:t>
                      </a:r>
                      <a:endParaRPr lang="en-US" sz="2400" dirty="0"/>
                    </a:p>
                  </a:txBody>
                  <a:tcPr/>
                </a:tc>
                <a:tc>
                  <a:txBody>
                    <a:bodyPr/>
                    <a:lstStyle/>
                    <a:p>
                      <a:r>
                        <a:rPr lang="en-US" sz="2400" dirty="0" smtClean="0"/>
                        <a:t>Ethernet, SLIP</a:t>
                      </a:r>
                      <a:endParaRPr lang="en-US" sz="2400" dirty="0"/>
                    </a:p>
                  </a:txBody>
                  <a:tcPr/>
                </a:tc>
                <a:tc>
                  <a:txBody>
                    <a:bodyPr/>
                    <a:lstStyle/>
                    <a:p>
                      <a:endParaRPr lang="en-US" sz="2400" dirty="0"/>
                    </a:p>
                  </a:txBody>
                  <a:tcPr/>
                </a:tc>
              </a:tr>
            </a:tbl>
          </a:graphicData>
        </a:graphic>
      </p:graphicFrame>
      <p:sp>
        <p:nvSpPr>
          <p:cNvPr id="17" name="Rectangle 16"/>
          <p:cNvSpPr/>
          <p:nvPr/>
        </p:nvSpPr>
        <p:spPr>
          <a:xfrm>
            <a:off x="2706525" y="4953000"/>
            <a:ext cx="1845020" cy="381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07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nvGraphicFramePr>
        <p:xfrm>
          <a:off x="1524000" y="3505200"/>
          <a:ext cx="6096000" cy="1828800"/>
        </p:xfrm>
        <a:graphic>
          <a:graphicData uri="http://schemas.openxmlformats.org/drawingml/2006/table">
            <a:tbl>
              <a:tblPr firstRow="1" bandRow="1">
                <a:tableStyleId>{5C22544A-7EE6-4342-B048-85BDC9FD1C3A}</a:tableStyleId>
              </a:tblPr>
              <a:tblGrid>
                <a:gridCol w="1150755"/>
                <a:gridCol w="2095500"/>
                <a:gridCol w="2849745"/>
              </a:tblGrid>
              <a:tr h="370840">
                <a:tc>
                  <a:txBody>
                    <a:bodyPr/>
                    <a:lstStyle/>
                    <a:p>
                      <a:pPr algn="ctr"/>
                      <a:endParaRPr lang="en-US" sz="2400" dirty="0"/>
                    </a:p>
                  </a:txBody>
                  <a:tcPr/>
                </a:tc>
                <a:tc>
                  <a:txBody>
                    <a:bodyPr/>
                    <a:lstStyle/>
                    <a:p>
                      <a:pPr algn="ctr"/>
                      <a:r>
                        <a:rPr lang="en-US" sz="2400" dirty="0" smtClean="0"/>
                        <a:t>Protocol</a:t>
                      </a:r>
                      <a:endParaRPr lang="en-US" sz="2400" dirty="0"/>
                    </a:p>
                  </a:txBody>
                  <a:tcPr/>
                </a:tc>
                <a:tc>
                  <a:txBody>
                    <a:bodyPr/>
                    <a:lstStyle/>
                    <a:p>
                      <a:pPr algn="ctr"/>
                      <a:r>
                        <a:rPr lang="en-US" sz="2400" dirty="0" smtClean="0"/>
                        <a:t>Extract Information</a:t>
                      </a:r>
                      <a:endParaRPr lang="en-US" sz="2400" dirty="0"/>
                    </a:p>
                  </a:txBody>
                  <a:tcPr/>
                </a:tc>
              </a:tr>
              <a:tr h="370840">
                <a:tc>
                  <a:txBody>
                    <a:bodyPr/>
                    <a:lstStyle/>
                    <a:p>
                      <a:pPr algn="ctr"/>
                      <a:r>
                        <a:rPr lang="en-US" sz="2400" dirty="0" smtClean="0"/>
                        <a:t>Layer-4</a:t>
                      </a:r>
                      <a:endParaRPr lang="en-US" sz="2400" dirty="0"/>
                    </a:p>
                  </a:txBody>
                  <a:tcPr/>
                </a:tc>
                <a:tc>
                  <a:txBody>
                    <a:bodyPr/>
                    <a:lstStyle/>
                    <a:p>
                      <a:r>
                        <a:rPr lang="en-US" sz="2400" dirty="0" smtClean="0"/>
                        <a:t>TCP, UDP, ICMP</a:t>
                      </a:r>
                      <a:endParaRPr lang="en-US" sz="2400" dirty="0"/>
                    </a:p>
                  </a:txBody>
                  <a:tcPr/>
                </a:tc>
                <a:tc>
                  <a:txBody>
                    <a:bodyPr/>
                    <a:lstStyle/>
                    <a:p>
                      <a:r>
                        <a:rPr lang="en-US" sz="2400" dirty="0" smtClean="0"/>
                        <a:t>sport,</a:t>
                      </a:r>
                      <a:r>
                        <a:rPr lang="en-US" sz="2400" baseline="0" dirty="0" smtClean="0"/>
                        <a:t> </a:t>
                      </a:r>
                      <a:r>
                        <a:rPr lang="en-US" sz="2400" baseline="0" dirty="0" err="1" smtClean="0"/>
                        <a:t>dport</a:t>
                      </a:r>
                      <a:endParaRPr lang="en-US" sz="2400" dirty="0"/>
                    </a:p>
                  </a:txBody>
                  <a:tcPr/>
                </a:tc>
              </a:tr>
              <a:tr h="370840">
                <a:tc>
                  <a:txBody>
                    <a:bodyPr/>
                    <a:lstStyle/>
                    <a:p>
                      <a:pPr algn="ctr"/>
                      <a:r>
                        <a:rPr lang="en-US" sz="2400" dirty="0" smtClean="0"/>
                        <a:t>Layer-3</a:t>
                      </a:r>
                      <a:endParaRPr lang="en-US" sz="2400" dirty="0"/>
                    </a:p>
                  </a:txBody>
                  <a:tcPr/>
                </a:tc>
                <a:tc>
                  <a:txBody>
                    <a:bodyPr/>
                    <a:lstStyle/>
                    <a:p>
                      <a:r>
                        <a:rPr lang="en-US" sz="2400" dirty="0" smtClean="0"/>
                        <a:t>IP, IPX, ARP</a:t>
                      </a:r>
                      <a:endParaRPr lang="en-US" sz="2400" dirty="0"/>
                    </a:p>
                  </a:txBody>
                  <a:tcPr/>
                </a:tc>
                <a:tc>
                  <a:txBody>
                    <a:bodyPr/>
                    <a:lstStyle/>
                    <a:p>
                      <a:r>
                        <a:rPr lang="en-US" sz="2400" dirty="0" smtClean="0"/>
                        <a:t>protocol, sip, dip</a:t>
                      </a:r>
                      <a:endParaRPr lang="en-US" sz="2400" dirty="0"/>
                    </a:p>
                  </a:txBody>
                  <a:tcPr/>
                </a:tc>
              </a:tr>
              <a:tr h="370840">
                <a:tc>
                  <a:txBody>
                    <a:bodyPr/>
                    <a:lstStyle/>
                    <a:p>
                      <a:pPr algn="ctr"/>
                      <a:r>
                        <a:rPr lang="en-US" sz="2400" dirty="0" smtClean="0"/>
                        <a:t>Layer-2</a:t>
                      </a:r>
                      <a:endParaRPr lang="en-US" sz="2400" dirty="0"/>
                    </a:p>
                  </a:txBody>
                  <a:tcPr/>
                </a:tc>
                <a:tc>
                  <a:txBody>
                    <a:bodyPr/>
                    <a:lstStyle/>
                    <a:p>
                      <a:r>
                        <a:rPr lang="en-US" sz="2400" dirty="0" smtClean="0"/>
                        <a:t>Ethernet, SLIP</a:t>
                      </a:r>
                      <a:endParaRPr lang="en-US" sz="2400" dirty="0"/>
                    </a:p>
                  </a:txBody>
                  <a:tcPr/>
                </a:tc>
                <a:tc>
                  <a:txBody>
                    <a:bodyPr/>
                    <a:lstStyle/>
                    <a:p>
                      <a:endParaRPr lang="en-US" sz="2400" dirty="0"/>
                    </a:p>
                  </a:txBody>
                  <a:tcPr/>
                </a:tc>
              </a:tr>
            </a:tbl>
          </a:graphicData>
        </a:graphic>
      </p:graphicFrame>
      <p:sp>
        <p:nvSpPr>
          <p:cNvPr id="17" name="Rectangle 16"/>
          <p:cNvSpPr/>
          <p:nvPr/>
        </p:nvSpPr>
        <p:spPr>
          <a:xfrm>
            <a:off x="2719225" y="4495800"/>
            <a:ext cx="1845020" cy="381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619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Motivation</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noAutofit/>
          </a:bodyPr>
          <a:lstStyle/>
          <a:p>
            <a:r>
              <a:rPr lang="en-US" altLang="zh-CN" dirty="0" smtClean="0"/>
              <a:t>Modular design leads to code bloat</a:t>
            </a:r>
          </a:p>
          <a:p>
            <a:pPr lvl="1"/>
            <a:r>
              <a:rPr lang="en-US" altLang="zh-CN" dirty="0" smtClean="0"/>
              <a:t>Library provides comprehensive functionalities</a:t>
            </a:r>
          </a:p>
          <a:p>
            <a:pPr lvl="1"/>
            <a:r>
              <a:rPr lang="en-US" altLang="zh-CN" dirty="0"/>
              <a:t>L</a:t>
            </a:r>
            <a:r>
              <a:rPr lang="en-US" altLang="zh-CN" dirty="0" smtClean="0"/>
              <a:t>ibrary user has limited usage scenarios</a:t>
            </a:r>
          </a:p>
          <a:p>
            <a:r>
              <a:rPr lang="en-US" altLang="zh-CN" dirty="0" smtClean="0"/>
              <a:t>Bloated code widely exists</a:t>
            </a:r>
          </a:p>
          <a:p>
            <a:r>
              <a:rPr lang="en-US" altLang="zh-CN" dirty="0" smtClean="0"/>
              <a:t>Bloated code causes a lot of problems</a:t>
            </a:r>
          </a:p>
          <a:p>
            <a:pPr lvl="1"/>
            <a:r>
              <a:rPr lang="en-US" altLang="zh-CN" dirty="0" smtClean="0"/>
              <a:t>Contain potential vulnerabilities</a:t>
            </a:r>
          </a:p>
          <a:p>
            <a:pPr lvl="1"/>
            <a:r>
              <a:rPr lang="en-US" altLang="zh-CN" dirty="0" smtClean="0"/>
              <a:t>Increase memory pressure</a:t>
            </a:r>
          </a:p>
          <a:p>
            <a:endParaRPr lang="en-US" altLang="zh-CN"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4360210"/>
            <a:ext cx="2301390" cy="1278590"/>
          </a:xfrm>
          <a:prstGeom prst="rect">
            <a:avLst/>
          </a:prstGeom>
        </p:spPr>
      </p:pic>
    </p:spTree>
    <p:extLst>
      <p:ext uri="{BB962C8B-B14F-4D97-AF65-F5344CB8AC3E}">
        <p14:creationId xmlns:p14="http://schemas.microsoft.com/office/powerpoint/2010/main" val="210293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nvGraphicFramePr>
        <p:xfrm>
          <a:off x="1524000" y="3505200"/>
          <a:ext cx="6096000" cy="1828800"/>
        </p:xfrm>
        <a:graphic>
          <a:graphicData uri="http://schemas.openxmlformats.org/drawingml/2006/table">
            <a:tbl>
              <a:tblPr firstRow="1" bandRow="1">
                <a:tableStyleId>{5C22544A-7EE6-4342-B048-85BDC9FD1C3A}</a:tableStyleId>
              </a:tblPr>
              <a:tblGrid>
                <a:gridCol w="1150755"/>
                <a:gridCol w="2095500"/>
                <a:gridCol w="2849745"/>
              </a:tblGrid>
              <a:tr h="370840">
                <a:tc>
                  <a:txBody>
                    <a:bodyPr/>
                    <a:lstStyle/>
                    <a:p>
                      <a:pPr algn="ctr"/>
                      <a:endParaRPr lang="en-US" sz="2400" dirty="0"/>
                    </a:p>
                  </a:txBody>
                  <a:tcPr/>
                </a:tc>
                <a:tc>
                  <a:txBody>
                    <a:bodyPr/>
                    <a:lstStyle/>
                    <a:p>
                      <a:pPr algn="ctr"/>
                      <a:r>
                        <a:rPr lang="en-US" sz="2400" dirty="0" smtClean="0"/>
                        <a:t>Protocol</a:t>
                      </a:r>
                      <a:endParaRPr lang="en-US" sz="2400" dirty="0"/>
                    </a:p>
                  </a:txBody>
                  <a:tcPr/>
                </a:tc>
                <a:tc>
                  <a:txBody>
                    <a:bodyPr/>
                    <a:lstStyle/>
                    <a:p>
                      <a:pPr algn="ctr"/>
                      <a:r>
                        <a:rPr lang="en-US" sz="2400" dirty="0" smtClean="0"/>
                        <a:t>Extract Information</a:t>
                      </a:r>
                      <a:endParaRPr lang="en-US" sz="2400" dirty="0"/>
                    </a:p>
                  </a:txBody>
                  <a:tcPr/>
                </a:tc>
              </a:tr>
              <a:tr h="370840">
                <a:tc>
                  <a:txBody>
                    <a:bodyPr/>
                    <a:lstStyle/>
                    <a:p>
                      <a:pPr algn="ctr"/>
                      <a:r>
                        <a:rPr lang="en-US" sz="2400" dirty="0" smtClean="0"/>
                        <a:t>Layer-4</a:t>
                      </a:r>
                      <a:endParaRPr lang="en-US" sz="2400" dirty="0"/>
                    </a:p>
                  </a:txBody>
                  <a:tcPr/>
                </a:tc>
                <a:tc>
                  <a:txBody>
                    <a:bodyPr/>
                    <a:lstStyle/>
                    <a:p>
                      <a:r>
                        <a:rPr lang="en-US" sz="2400" dirty="0" smtClean="0"/>
                        <a:t>TCP, UDP, ICMP</a:t>
                      </a:r>
                      <a:endParaRPr lang="en-US" sz="2400" dirty="0"/>
                    </a:p>
                  </a:txBody>
                  <a:tcPr/>
                </a:tc>
                <a:tc>
                  <a:txBody>
                    <a:bodyPr/>
                    <a:lstStyle/>
                    <a:p>
                      <a:r>
                        <a:rPr lang="en-US" sz="2400" dirty="0" smtClean="0"/>
                        <a:t>sport,</a:t>
                      </a:r>
                      <a:r>
                        <a:rPr lang="en-US" sz="2400" baseline="0" dirty="0" smtClean="0"/>
                        <a:t> </a:t>
                      </a:r>
                      <a:r>
                        <a:rPr lang="en-US" sz="2400" baseline="0" dirty="0" err="1" smtClean="0"/>
                        <a:t>dport</a:t>
                      </a:r>
                      <a:endParaRPr lang="en-US" sz="2400" dirty="0"/>
                    </a:p>
                  </a:txBody>
                  <a:tcPr/>
                </a:tc>
              </a:tr>
              <a:tr h="370840">
                <a:tc>
                  <a:txBody>
                    <a:bodyPr/>
                    <a:lstStyle/>
                    <a:p>
                      <a:pPr algn="ctr"/>
                      <a:r>
                        <a:rPr lang="en-US" sz="2400" dirty="0" smtClean="0"/>
                        <a:t>Layer-3</a:t>
                      </a:r>
                      <a:endParaRPr lang="en-US" sz="2400" dirty="0"/>
                    </a:p>
                  </a:txBody>
                  <a:tcPr/>
                </a:tc>
                <a:tc>
                  <a:txBody>
                    <a:bodyPr/>
                    <a:lstStyle/>
                    <a:p>
                      <a:r>
                        <a:rPr lang="en-US" sz="2400" dirty="0" smtClean="0"/>
                        <a:t>IP, IPX, ARP</a:t>
                      </a:r>
                      <a:endParaRPr lang="en-US" sz="2400" dirty="0"/>
                    </a:p>
                  </a:txBody>
                  <a:tcPr/>
                </a:tc>
                <a:tc>
                  <a:txBody>
                    <a:bodyPr/>
                    <a:lstStyle/>
                    <a:p>
                      <a:r>
                        <a:rPr lang="en-US" sz="2400" dirty="0" smtClean="0"/>
                        <a:t>protocol, sip, dip</a:t>
                      </a:r>
                      <a:endParaRPr lang="en-US" sz="2400" dirty="0"/>
                    </a:p>
                  </a:txBody>
                  <a:tcPr/>
                </a:tc>
              </a:tr>
              <a:tr h="370840">
                <a:tc>
                  <a:txBody>
                    <a:bodyPr/>
                    <a:lstStyle/>
                    <a:p>
                      <a:pPr algn="ctr"/>
                      <a:r>
                        <a:rPr lang="en-US" sz="2400" dirty="0" smtClean="0"/>
                        <a:t>Layer-2</a:t>
                      </a:r>
                      <a:endParaRPr lang="en-US" sz="2400" dirty="0"/>
                    </a:p>
                  </a:txBody>
                  <a:tcPr/>
                </a:tc>
                <a:tc>
                  <a:txBody>
                    <a:bodyPr/>
                    <a:lstStyle/>
                    <a:p>
                      <a:r>
                        <a:rPr lang="en-US" sz="2400" dirty="0" smtClean="0"/>
                        <a:t>Ethernet, SLIP</a:t>
                      </a:r>
                      <a:endParaRPr lang="en-US" sz="2400" dirty="0"/>
                    </a:p>
                  </a:txBody>
                  <a:tcPr/>
                </a:tc>
                <a:tc>
                  <a:txBody>
                    <a:bodyPr/>
                    <a:lstStyle/>
                    <a:p>
                      <a:endParaRPr lang="en-US" sz="2400" dirty="0"/>
                    </a:p>
                  </a:txBody>
                  <a:tcPr/>
                </a:tc>
              </a:tr>
            </a:tbl>
          </a:graphicData>
        </a:graphic>
      </p:graphicFrame>
      <p:sp>
        <p:nvSpPr>
          <p:cNvPr id="17" name="Rectangle 16"/>
          <p:cNvSpPr/>
          <p:nvPr/>
        </p:nvSpPr>
        <p:spPr>
          <a:xfrm>
            <a:off x="2719224" y="4038600"/>
            <a:ext cx="1928975" cy="381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245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nvGraphicFramePr>
        <p:xfrm>
          <a:off x="1524000" y="3505200"/>
          <a:ext cx="6096000" cy="1828800"/>
        </p:xfrm>
        <a:graphic>
          <a:graphicData uri="http://schemas.openxmlformats.org/drawingml/2006/table">
            <a:tbl>
              <a:tblPr firstRow="1" bandRow="1">
                <a:tableStyleId>{5C22544A-7EE6-4342-B048-85BDC9FD1C3A}</a:tableStyleId>
              </a:tblPr>
              <a:tblGrid>
                <a:gridCol w="1150755"/>
                <a:gridCol w="2095500"/>
                <a:gridCol w="2849745"/>
              </a:tblGrid>
              <a:tr h="370840">
                <a:tc>
                  <a:txBody>
                    <a:bodyPr/>
                    <a:lstStyle/>
                    <a:p>
                      <a:pPr algn="ctr"/>
                      <a:endParaRPr lang="en-US" sz="2400" dirty="0"/>
                    </a:p>
                  </a:txBody>
                  <a:tcPr/>
                </a:tc>
                <a:tc>
                  <a:txBody>
                    <a:bodyPr/>
                    <a:lstStyle/>
                    <a:p>
                      <a:pPr algn="ctr"/>
                      <a:r>
                        <a:rPr lang="en-US" sz="2400" dirty="0" smtClean="0"/>
                        <a:t>Protocol</a:t>
                      </a:r>
                      <a:endParaRPr lang="en-US" sz="2400" dirty="0"/>
                    </a:p>
                  </a:txBody>
                  <a:tcPr/>
                </a:tc>
                <a:tc>
                  <a:txBody>
                    <a:bodyPr/>
                    <a:lstStyle/>
                    <a:p>
                      <a:pPr algn="ctr"/>
                      <a:r>
                        <a:rPr lang="en-US" sz="2400" dirty="0" smtClean="0"/>
                        <a:t>Extract Information</a:t>
                      </a:r>
                      <a:endParaRPr lang="en-US" sz="2400" dirty="0"/>
                    </a:p>
                  </a:txBody>
                  <a:tcPr/>
                </a:tc>
              </a:tr>
              <a:tr h="370840">
                <a:tc>
                  <a:txBody>
                    <a:bodyPr/>
                    <a:lstStyle/>
                    <a:p>
                      <a:pPr algn="ctr"/>
                      <a:r>
                        <a:rPr lang="en-US" sz="2400" dirty="0" smtClean="0"/>
                        <a:t>Layer-4</a:t>
                      </a:r>
                      <a:endParaRPr lang="en-US" sz="2400" dirty="0"/>
                    </a:p>
                  </a:txBody>
                  <a:tcPr/>
                </a:tc>
                <a:tc>
                  <a:txBody>
                    <a:bodyPr/>
                    <a:lstStyle/>
                    <a:p>
                      <a:r>
                        <a:rPr lang="en-US" sz="2400" dirty="0" smtClean="0"/>
                        <a:t>TCP, UDP, ICMP</a:t>
                      </a:r>
                      <a:endParaRPr lang="en-US" sz="2400" dirty="0"/>
                    </a:p>
                  </a:txBody>
                  <a:tcPr/>
                </a:tc>
                <a:tc>
                  <a:txBody>
                    <a:bodyPr/>
                    <a:lstStyle/>
                    <a:p>
                      <a:r>
                        <a:rPr lang="en-US" sz="2400" dirty="0" smtClean="0"/>
                        <a:t>sport,</a:t>
                      </a:r>
                      <a:r>
                        <a:rPr lang="en-US" sz="2400" baseline="0" dirty="0" smtClean="0"/>
                        <a:t> </a:t>
                      </a:r>
                      <a:r>
                        <a:rPr lang="en-US" sz="2400" baseline="0" dirty="0" err="1" smtClean="0"/>
                        <a:t>dport</a:t>
                      </a:r>
                      <a:endParaRPr lang="en-US" sz="2400" dirty="0"/>
                    </a:p>
                  </a:txBody>
                  <a:tcPr/>
                </a:tc>
              </a:tr>
              <a:tr h="370840">
                <a:tc>
                  <a:txBody>
                    <a:bodyPr/>
                    <a:lstStyle/>
                    <a:p>
                      <a:pPr algn="ctr"/>
                      <a:r>
                        <a:rPr lang="en-US" sz="2400" dirty="0" smtClean="0"/>
                        <a:t>Layer-3</a:t>
                      </a:r>
                      <a:endParaRPr lang="en-US" sz="2400" dirty="0"/>
                    </a:p>
                  </a:txBody>
                  <a:tcPr/>
                </a:tc>
                <a:tc>
                  <a:txBody>
                    <a:bodyPr/>
                    <a:lstStyle/>
                    <a:p>
                      <a:r>
                        <a:rPr lang="en-US" sz="2400" dirty="0" smtClean="0"/>
                        <a:t>IP, IPX, ARP</a:t>
                      </a:r>
                      <a:endParaRPr lang="en-US" sz="2400" dirty="0"/>
                    </a:p>
                  </a:txBody>
                  <a:tcPr/>
                </a:tc>
                <a:tc>
                  <a:txBody>
                    <a:bodyPr/>
                    <a:lstStyle/>
                    <a:p>
                      <a:r>
                        <a:rPr lang="en-US" sz="2400" dirty="0" smtClean="0"/>
                        <a:t>protocol, sip, dip</a:t>
                      </a:r>
                      <a:endParaRPr lang="en-US" sz="2400" dirty="0"/>
                    </a:p>
                  </a:txBody>
                  <a:tcPr/>
                </a:tc>
              </a:tr>
              <a:tr h="370840">
                <a:tc>
                  <a:txBody>
                    <a:bodyPr/>
                    <a:lstStyle/>
                    <a:p>
                      <a:pPr algn="ctr"/>
                      <a:r>
                        <a:rPr lang="en-US" sz="2400" dirty="0" smtClean="0"/>
                        <a:t>Layer-2</a:t>
                      </a:r>
                      <a:endParaRPr lang="en-US" sz="2400" dirty="0"/>
                    </a:p>
                  </a:txBody>
                  <a:tcPr/>
                </a:tc>
                <a:tc>
                  <a:txBody>
                    <a:bodyPr/>
                    <a:lstStyle/>
                    <a:p>
                      <a:r>
                        <a:rPr lang="en-US" sz="2400" dirty="0" smtClean="0"/>
                        <a:t>Ethernet, SLIP</a:t>
                      </a:r>
                      <a:endParaRPr lang="en-US" sz="2400" dirty="0"/>
                    </a:p>
                  </a:txBody>
                  <a:tcPr/>
                </a:tc>
                <a:tc>
                  <a:txBody>
                    <a:bodyPr/>
                    <a:lstStyle/>
                    <a:p>
                      <a:endParaRPr lang="en-US" sz="2400" dirty="0"/>
                    </a:p>
                  </a:txBody>
                  <a:tcPr/>
                </a:tc>
              </a:tr>
            </a:tbl>
          </a:graphicData>
        </a:graphic>
      </p:graphicFrame>
      <p:sp>
        <p:nvSpPr>
          <p:cNvPr id="17" name="Rectangle 16"/>
          <p:cNvSpPr/>
          <p:nvPr/>
        </p:nvSpPr>
        <p:spPr>
          <a:xfrm>
            <a:off x="4730770" y="4419600"/>
            <a:ext cx="2584430" cy="4572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90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Decoder</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Handler</a:t>
            </a:r>
            <a:endParaRPr lang="en-US" b="1" dirty="0">
              <a:solidFill>
                <a:schemeClr val="bg1">
                  <a:lumMod val="65000"/>
                </a:schemeClr>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nvGraphicFramePr>
        <p:xfrm>
          <a:off x="1524000" y="3505200"/>
          <a:ext cx="6096000" cy="1828800"/>
        </p:xfrm>
        <a:graphic>
          <a:graphicData uri="http://schemas.openxmlformats.org/drawingml/2006/table">
            <a:tbl>
              <a:tblPr firstRow="1" bandRow="1">
                <a:tableStyleId>{5C22544A-7EE6-4342-B048-85BDC9FD1C3A}</a:tableStyleId>
              </a:tblPr>
              <a:tblGrid>
                <a:gridCol w="1150755"/>
                <a:gridCol w="2095500"/>
                <a:gridCol w="2849745"/>
              </a:tblGrid>
              <a:tr h="370840">
                <a:tc>
                  <a:txBody>
                    <a:bodyPr/>
                    <a:lstStyle/>
                    <a:p>
                      <a:pPr algn="ctr"/>
                      <a:endParaRPr lang="en-US" sz="2400" dirty="0"/>
                    </a:p>
                  </a:txBody>
                  <a:tcPr/>
                </a:tc>
                <a:tc>
                  <a:txBody>
                    <a:bodyPr/>
                    <a:lstStyle/>
                    <a:p>
                      <a:pPr algn="ctr"/>
                      <a:r>
                        <a:rPr lang="en-US" sz="2400" dirty="0" smtClean="0"/>
                        <a:t>Protocol</a:t>
                      </a:r>
                      <a:endParaRPr lang="en-US" sz="2400" dirty="0"/>
                    </a:p>
                  </a:txBody>
                  <a:tcPr/>
                </a:tc>
                <a:tc>
                  <a:txBody>
                    <a:bodyPr/>
                    <a:lstStyle/>
                    <a:p>
                      <a:pPr algn="ctr"/>
                      <a:r>
                        <a:rPr lang="en-US" sz="2400" dirty="0" smtClean="0"/>
                        <a:t>Extract Information</a:t>
                      </a:r>
                      <a:endParaRPr lang="en-US" sz="2400" dirty="0"/>
                    </a:p>
                  </a:txBody>
                  <a:tcPr/>
                </a:tc>
              </a:tr>
              <a:tr h="370840">
                <a:tc>
                  <a:txBody>
                    <a:bodyPr/>
                    <a:lstStyle/>
                    <a:p>
                      <a:pPr algn="ctr"/>
                      <a:r>
                        <a:rPr lang="en-US" sz="2400" dirty="0" smtClean="0"/>
                        <a:t>Layer-4</a:t>
                      </a:r>
                      <a:endParaRPr lang="en-US" sz="2400" dirty="0"/>
                    </a:p>
                  </a:txBody>
                  <a:tcPr/>
                </a:tc>
                <a:tc>
                  <a:txBody>
                    <a:bodyPr/>
                    <a:lstStyle/>
                    <a:p>
                      <a:r>
                        <a:rPr lang="en-US" sz="2400" dirty="0" smtClean="0"/>
                        <a:t>TCP, UDP, ICMP</a:t>
                      </a:r>
                      <a:endParaRPr lang="en-US" sz="2400" dirty="0"/>
                    </a:p>
                  </a:txBody>
                  <a:tcPr/>
                </a:tc>
                <a:tc>
                  <a:txBody>
                    <a:bodyPr/>
                    <a:lstStyle/>
                    <a:p>
                      <a:r>
                        <a:rPr lang="en-US" sz="2400" dirty="0" smtClean="0"/>
                        <a:t>sport,</a:t>
                      </a:r>
                      <a:r>
                        <a:rPr lang="en-US" sz="2400" baseline="0" dirty="0" smtClean="0"/>
                        <a:t> </a:t>
                      </a:r>
                      <a:r>
                        <a:rPr lang="en-US" sz="2400" baseline="0" dirty="0" err="1" smtClean="0"/>
                        <a:t>dport</a:t>
                      </a:r>
                      <a:endParaRPr lang="en-US" sz="2400" dirty="0"/>
                    </a:p>
                  </a:txBody>
                  <a:tcPr/>
                </a:tc>
              </a:tr>
              <a:tr h="370840">
                <a:tc>
                  <a:txBody>
                    <a:bodyPr/>
                    <a:lstStyle/>
                    <a:p>
                      <a:pPr algn="ctr"/>
                      <a:r>
                        <a:rPr lang="en-US" sz="2400" dirty="0" smtClean="0"/>
                        <a:t>Layer-3</a:t>
                      </a:r>
                      <a:endParaRPr lang="en-US" sz="2400" dirty="0"/>
                    </a:p>
                  </a:txBody>
                  <a:tcPr/>
                </a:tc>
                <a:tc>
                  <a:txBody>
                    <a:bodyPr/>
                    <a:lstStyle/>
                    <a:p>
                      <a:r>
                        <a:rPr lang="en-US" sz="2400" dirty="0" smtClean="0"/>
                        <a:t>IP, IPX, ARP</a:t>
                      </a:r>
                      <a:endParaRPr lang="en-US" sz="2400" dirty="0"/>
                    </a:p>
                  </a:txBody>
                  <a:tcPr/>
                </a:tc>
                <a:tc>
                  <a:txBody>
                    <a:bodyPr/>
                    <a:lstStyle/>
                    <a:p>
                      <a:r>
                        <a:rPr lang="en-US" sz="2400" dirty="0" smtClean="0"/>
                        <a:t>protocol, sip, dip</a:t>
                      </a:r>
                      <a:endParaRPr lang="en-US" sz="2400" dirty="0"/>
                    </a:p>
                  </a:txBody>
                  <a:tcPr/>
                </a:tc>
              </a:tr>
              <a:tr h="370840">
                <a:tc>
                  <a:txBody>
                    <a:bodyPr/>
                    <a:lstStyle/>
                    <a:p>
                      <a:pPr algn="ctr"/>
                      <a:r>
                        <a:rPr lang="en-US" sz="2400" dirty="0" smtClean="0"/>
                        <a:t>Layer-2</a:t>
                      </a:r>
                      <a:endParaRPr lang="en-US" sz="2400" dirty="0"/>
                    </a:p>
                  </a:txBody>
                  <a:tcPr/>
                </a:tc>
                <a:tc>
                  <a:txBody>
                    <a:bodyPr/>
                    <a:lstStyle/>
                    <a:p>
                      <a:r>
                        <a:rPr lang="en-US" sz="2400" dirty="0" smtClean="0"/>
                        <a:t>Ethernet, SLIP</a:t>
                      </a:r>
                      <a:endParaRPr lang="en-US" sz="2400" dirty="0"/>
                    </a:p>
                  </a:txBody>
                  <a:tcPr/>
                </a:tc>
                <a:tc>
                  <a:txBody>
                    <a:bodyPr/>
                    <a:lstStyle/>
                    <a:p>
                      <a:endParaRPr lang="en-US" sz="2400" dirty="0"/>
                    </a:p>
                  </a:txBody>
                  <a:tcPr/>
                </a:tc>
              </a:tr>
            </a:tbl>
          </a:graphicData>
        </a:graphic>
      </p:graphicFrame>
      <p:sp>
        <p:nvSpPr>
          <p:cNvPr id="17" name="Rectangle 16"/>
          <p:cNvSpPr/>
          <p:nvPr/>
        </p:nvSpPr>
        <p:spPr>
          <a:xfrm>
            <a:off x="4740660" y="3962400"/>
            <a:ext cx="1919085" cy="4572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858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Rule Matching</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Decoder</a:t>
            </a:r>
            <a:endParaRPr lang="en-US" b="1" dirty="0">
              <a:solidFill>
                <a:schemeClr val="bg1">
                  <a:lumMod val="65000"/>
                </a:schemeClr>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1000" y="4135637"/>
            <a:ext cx="2585003" cy="2308324"/>
          </a:xfrm>
          <a:prstGeom prst="rect">
            <a:avLst/>
          </a:prstGeom>
          <a:noFill/>
          <a:ln w="12700">
            <a:solidFill>
              <a:schemeClr val="accent1"/>
            </a:solidFill>
          </a:ln>
        </p:spPr>
        <p:txBody>
          <a:bodyPr wrap="none" rtlCol="0">
            <a:spAutoFit/>
          </a:bodyPr>
          <a:lstStyle/>
          <a:p>
            <a:r>
              <a:rPr lang="en-US" sz="1600" dirty="0" smtClean="0"/>
              <a:t>void </a:t>
            </a:r>
            <a:r>
              <a:rPr lang="en-US" sz="1600" dirty="0" err="1" smtClean="0"/>
              <a:t>ApplyRules</a:t>
            </a:r>
            <a:r>
              <a:rPr lang="en-US" sz="1600" dirty="0" smtClean="0"/>
              <a:t>() {</a:t>
            </a:r>
          </a:p>
          <a:p>
            <a:r>
              <a:rPr lang="en-US" sz="1600" dirty="0" smtClean="0"/>
              <a:t>    while(…) {</a:t>
            </a:r>
          </a:p>
          <a:p>
            <a:r>
              <a:rPr lang="en-US" sz="1600" dirty="0" smtClean="0"/>
              <a:t>        r = … </a:t>
            </a:r>
            <a:r>
              <a:rPr lang="en-US" sz="1600" dirty="0" smtClean="0">
                <a:solidFill>
                  <a:srgbClr val="C00000"/>
                </a:solidFill>
              </a:rPr>
              <a:t>//fetch a rule</a:t>
            </a:r>
          </a:p>
          <a:p>
            <a:r>
              <a:rPr lang="en-US" sz="1600" dirty="0">
                <a:solidFill>
                  <a:srgbClr val="C00000"/>
                </a:solidFill>
              </a:rPr>
              <a:t> </a:t>
            </a:r>
            <a:r>
              <a:rPr lang="en-US" sz="1600" dirty="0" smtClean="0">
                <a:solidFill>
                  <a:srgbClr val="C00000"/>
                </a:solidFill>
              </a:rPr>
              <a:t>       </a:t>
            </a:r>
            <a:r>
              <a:rPr lang="en-US" sz="1600" dirty="0" smtClean="0"/>
              <a:t>if(</a:t>
            </a:r>
            <a:r>
              <a:rPr lang="en-US" sz="1600" b="1" dirty="0" err="1" smtClean="0"/>
              <a:t>MatchRule</a:t>
            </a:r>
            <a:r>
              <a:rPr lang="en-US" sz="1600" dirty="0" smtClean="0"/>
              <a:t>(r)) {</a:t>
            </a:r>
          </a:p>
          <a:p>
            <a:r>
              <a:rPr lang="en-US" sz="1600" dirty="0"/>
              <a:t> </a:t>
            </a:r>
            <a:r>
              <a:rPr lang="en-US" sz="1600" dirty="0" smtClean="0"/>
              <a:t>           … </a:t>
            </a:r>
            <a:r>
              <a:rPr lang="en-US" sz="1600" dirty="0" smtClean="0">
                <a:solidFill>
                  <a:srgbClr val="C00000"/>
                </a:solidFill>
              </a:rPr>
              <a:t>//take some actions</a:t>
            </a:r>
            <a:endParaRPr lang="en-US" sz="1600" dirty="0" smtClean="0"/>
          </a:p>
          <a:p>
            <a:r>
              <a:rPr lang="en-US" sz="1600" dirty="0"/>
              <a:t> </a:t>
            </a:r>
            <a:r>
              <a:rPr lang="en-US" sz="1600" dirty="0" smtClean="0"/>
              <a:t>           return;</a:t>
            </a:r>
          </a:p>
          <a:p>
            <a:r>
              <a:rPr lang="en-US" sz="1600" dirty="0" smtClean="0"/>
              <a:t>        } </a:t>
            </a:r>
          </a:p>
          <a:p>
            <a:r>
              <a:rPr lang="en-US" sz="1600" dirty="0"/>
              <a:t> </a:t>
            </a:r>
            <a:r>
              <a:rPr lang="en-US" sz="1600" dirty="0" smtClean="0"/>
              <a:t>   } </a:t>
            </a:r>
          </a:p>
          <a:p>
            <a:r>
              <a:rPr lang="en-US" sz="1600" dirty="0" smtClean="0"/>
              <a:t>}</a:t>
            </a:r>
          </a:p>
        </p:txBody>
      </p:sp>
      <p:sp>
        <p:nvSpPr>
          <p:cNvPr id="11" name="Rectangle 10"/>
          <p:cNvSpPr/>
          <p:nvPr/>
        </p:nvSpPr>
        <p:spPr>
          <a:xfrm>
            <a:off x="457200" y="4648200"/>
            <a:ext cx="2451767" cy="3063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69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Rule Matching</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Decoder</a:t>
            </a:r>
            <a:endParaRPr lang="en-US" b="1" dirty="0">
              <a:solidFill>
                <a:schemeClr val="bg1">
                  <a:lumMod val="65000"/>
                </a:schemeClr>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1000" y="4135637"/>
            <a:ext cx="2585003" cy="2308324"/>
          </a:xfrm>
          <a:prstGeom prst="rect">
            <a:avLst/>
          </a:prstGeom>
          <a:noFill/>
          <a:ln w="12700">
            <a:solidFill>
              <a:schemeClr val="accent1"/>
            </a:solidFill>
          </a:ln>
        </p:spPr>
        <p:txBody>
          <a:bodyPr wrap="none" rtlCol="0">
            <a:spAutoFit/>
          </a:bodyPr>
          <a:lstStyle/>
          <a:p>
            <a:r>
              <a:rPr lang="en-US" sz="1600" dirty="0" smtClean="0"/>
              <a:t>void </a:t>
            </a:r>
            <a:r>
              <a:rPr lang="en-US" sz="1600" dirty="0" err="1" smtClean="0"/>
              <a:t>ApplyRules</a:t>
            </a:r>
            <a:r>
              <a:rPr lang="en-US" sz="1600" dirty="0" smtClean="0"/>
              <a:t>() {</a:t>
            </a:r>
          </a:p>
          <a:p>
            <a:r>
              <a:rPr lang="en-US" sz="1600" dirty="0" smtClean="0"/>
              <a:t>    while(…) {</a:t>
            </a:r>
          </a:p>
          <a:p>
            <a:r>
              <a:rPr lang="en-US" sz="1600" dirty="0" smtClean="0"/>
              <a:t>        r = … </a:t>
            </a:r>
            <a:r>
              <a:rPr lang="en-US" sz="1600" dirty="0" smtClean="0">
                <a:solidFill>
                  <a:srgbClr val="C00000"/>
                </a:solidFill>
              </a:rPr>
              <a:t>//fetch a rule</a:t>
            </a:r>
          </a:p>
          <a:p>
            <a:r>
              <a:rPr lang="en-US" sz="1600" dirty="0">
                <a:solidFill>
                  <a:srgbClr val="C00000"/>
                </a:solidFill>
              </a:rPr>
              <a:t> </a:t>
            </a:r>
            <a:r>
              <a:rPr lang="en-US" sz="1600" dirty="0" smtClean="0">
                <a:solidFill>
                  <a:srgbClr val="C00000"/>
                </a:solidFill>
              </a:rPr>
              <a:t>       </a:t>
            </a:r>
            <a:r>
              <a:rPr lang="en-US" sz="1600" dirty="0" smtClean="0"/>
              <a:t>if(</a:t>
            </a:r>
            <a:r>
              <a:rPr lang="en-US" sz="1600" b="1" dirty="0" err="1" smtClean="0"/>
              <a:t>MatchRule</a:t>
            </a:r>
            <a:r>
              <a:rPr lang="en-US" sz="1600" dirty="0" smtClean="0"/>
              <a:t>(r)) {</a:t>
            </a:r>
          </a:p>
          <a:p>
            <a:r>
              <a:rPr lang="en-US" sz="1600" dirty="0"/>
              <a:t> </a:t>
            </a:r>
            <a:r>
              <a:rPr lang="en-US" sz="1600" dirty="0" smtClean="0"/>
              <a:t>           … </a:t>
            </a:r>
            <a:r>
              <a:rPr lang="en-US" sz="1600" dirty="0" smtClean="0">
                <a:solidFill>
                  <a:srgbClr val="C00000"/>
                </a:solidFill>
              </a:rPr>
              <a:t>//take some actions</a:t>
            </a:r>
            <a:endParaRPr lang="en-US" sz="1600" dirty="0" smtClean="0"/>
          </a:p>
          <a:p>
            <a:r>
              <a:rPr lang="en-US" sz="1600" dirty="0"/>
              <a:t> </a:t>
            </a:r>
            <a:r>
              <a:rPr lang="en-US" sz="1600" dirty="0" smtClean="0"/>
              <a:t>           return;</a:t>
            </a:r>
          </a:p>
          <a:p>
            <a:r>
              <a:rPr lang="en-US" sz="1600" dirty="0" smtClean="0"/>
              <a:t>        } </a:t>
            </a:r>
          </a:p>
          <a:p>
            <a:r>
              <a:rPr lang="en-US" sz="1600" dirty="0"/>
              <a:t> </a:t>
            </a:r>
            <a:r>
              <a:rPr lang="en-US" sz="1600" dirty="0" smtClean="0"/>
              <a:t>   } </a:t>
            </a:r>
          </a:p>
          <a:p>
            <a:r>
              <a:rPr lang="en-US" sz="1600" dirty="0" smtClean="0"/>
              <a:t>}</a:t>
            </a:r>
          </a:p>
        </p:txBody>
      </p:sp>
      <p:sp>
        <p:nvSpPr>
          <p:cNvPr id="16" name="TextBox 15"/>
          <p:cNvSpPr txBox="1"/>
          <p:nvPr/>
        </p:nvSpPr>
        <p:spPr>
          <a:xfrm>
            <a:off x="3485577" y="3828633"/>
            <a:ext cx="5205336" cy="2800767"/>
          </a:xfrm>
          <a:prstGeom prst="rect">
            <a:avLst/>
          </a:prstGeom>
          <a:noFill/>
          <a:ln w="12700">
            <a:solidFill>
              <a:schemeClr val="accent1"/>
            </a:solidFill>
          </a:ln>
        </p:spPr>
        <p:txBody>
          <a:bodyPr wrap="none" rtlCol="0">
            <a:spAutoFit/>
          </a:bodyPr>
          <a:lstStyle/>
          <a:p>
            <a:r>
              <a:rPr lang="en-US" sz="1600" dirty="0" err="1" smtClean="0"/>
              <a:t>int</a:t>
            </a:r>
            <a:r>
              <a:rPr lang="en-US" sz="1600" dirty="0" smtClean="0"/>
              <a:t> </a:t>
            </a:r>
            <a:r>
              <a:rPr lang="en-US" sz="1600" b="1" dirty="0" err="1" smtClean="0"/>
              <a:t>MatchRule</a:t>
            </a:r>
            <a:r>
              <a:rPr lang="en-US" sz="1600" dirty="0" smtClean="0"/>
              <a:t>(r) {</a:t>
            </a:r>
          </a:p>
          <a:p>
            <a:r>
              <a:rPr lang="en-US" sz="1600" dirty="0"/>
              <a:t> </a:t>
            </a:r>
            <a:r>
              <a:rPr lang="en-US" sz="1600" dirty="0" smtClean="0"/>
              <a:t>   if(r-&gt;proto != </a:t>
            </a:r>
            <a:r>
              <a:rPr lang="en-US" sz="1600" dirty="0" err="1" smtClean="0"/>
              <a:t>net.proto</a:t>
            </a:r>
            <a:r>
              <a:rPr lang="en-US" sz="1600" dirty="0" smtClean="0"/>
              <a:t> ) </a:t>
            </a:r>
            <a:r>
              <a:rPr lang="en-US" sz="1600" dirty="0" err="1" smtClean="0"/>
              <a:t>goto</a:t>
            </a:r>
            <a:r>
              <a:rPr lang="en-US" sz="1600" dirty="0" smtClean="0"/>
              <a:t> bottom;</a:t>
            </a:r>
          </a:p>
          <a:p>
            <a:r>
              <a:rPr lang="en-US" sz="1600" dirty="0"/>
              <a:t> </a:t>
            </a:r>
            <a:r>
              <a:rPr lang="en-US" sz="1600" dirty="0" smtClean="0"/>
              <a:t>   if(r-&gt;sip != </a:t>
            </a:r>
            <a:r>
              <a:rPr lang="en-US" sz="1600" dirty="0" err="1" smtClean="0"/>
              <a:t>net.sip</a:t>
            </a:r>
            <a:r>
              <a:rPr lang="en-US" sz="1600" dirty="0" smtClean="0"/>
              <a:t>) </a:t>
            </a:r>
            <a:r>
              <a:rPr lang="en-US" sz="1600" dirty="0" err="1" smtClean="0"/>
              <a:t>goto</a:t>
            </a:r>
            <a:r>
              <a:rPr lang="en-US" sz="1600" dirty="0" smtClean="0"/>
              <a:t> bottom;</a:t>
            </a:r>
          </a:p>
          <a:p>
            <a:r>
              <a:rPr lang="en-US" sz="1600" dirty="0"/>
              <a:t> </a:t>
            </a:r>
            <a:r>
              <a:rPr lang="en-US" sz="1600" dirty="0" smtClean="0"/>
              <a:t>   if(r-&gt;dip != </a:t>
            </a:r>
            <a:r>
              <a:rPr lang="en-US" sz="1600" dirty="0" err="1" smtClean="0"/>
              <a:t>net.dip</a:t>
            </a:r>
            <a:r>
              <a:rPr lang="en-US" sz="1600" dirty="0" smtClean="0"/>
              <a:t>) </a:t>
            </a:r>
            <a:r>
              <a:rPr lang="en-US" sz="1600" dirty="0" err="1" smtClean="0"/>
              <a:t>goto</a:t>
            </a:r>
            <a:r>
              <a:rPr lang="en-US" sz="1600" dirty="0" smtClean="0"/>
              <a:t> bottom;</a:t>
            </a:r>
          </a:p>
          <a:p>
            <a:r>
              <a:rPr lang="en-US" sz="1600" dirty="0"/>
              <a:t> </a:t>
            </a:r>
            <a:r>
              <a:rPr lang="en-US" sz="1600" dirty="0" smtClean="0"/>
              <a:t>   if(r-&gt;sport != </a:t>
            </a:r>
            <a:r>
              <a:rPr lang="en-US" sz="1600" b="1" dirty="0" smtClean="0"/>
              <a:t>ANY</a:t>
            </a:r>
            <a:r>
              <a:rPr lang="en-US" sz="1600" dirty="0" smtClean="0"/>
              <a:t> &amp;&amp;  r-&gt;sport != </a:t>
            </a:r>
            <a:r>
              <a:rPr lang="en-US" sz="1600" dirty="0" err="1" smtClean="0"/>
              <a:t>net.sport</a:t>
            </a:r>
            <a:r>
              <a:rPr lang="en-US" sz="1600" dirty="0" smtClean="0"/>
              <a:t>) </a:t>
            </a:r>
            <a:r>
              <a:rPr lang="en-US" sz="1600" dirty="0" err="1" smtClean="0"/>
              <a:t>goto</a:t>
            </a:r>
            <a:r>
              <a:rPr lang="en-US" sz="1600" dirty="0" smtClean="0"/>
              <a:t> bottom;</a:t>
            </a:r>
          </a:p>
          <a:p>
            <a:r>
              <a:rPr lang="en-US" sz="1600" dirty="0"/>
              <a:t> </a:t>
            </a:r>
            <a:r>
              <a:rPr lang="en-US" sz="1600" dirty="0" smtClean="0"/>
              <a:t>   if(r-&gt;</a:t>
            </a:r>
            <a:r>
              <a:rPr lang="en-US" sz="1600" dirty="0" err="1" smtClean="0"/>
              <a:t>dport</a:t>
            </a:r>
            <a:r>
              <a:rPr lang="en-US" sz="1600" dirty="0" smtClean="0"/>
              <a:t> != </a:t>
            </a:r>
            <a:r>
              <a:rPr lang="en-US" sz="1600" b="1" dirty="0" smtClean="0"/>
              <a:t>ANY</a:t>
            </a:r>
            <a:r>
              <a:rPr lang="en-US" sz="1600" dirty="0" smtClean="0"/>
              <a:t> &amp;&amp; r-&gt;</a:t>
            </a:r>
            <a:r>
              <a:rPr lang="en-US" sz="1600" dirty="0" err="1" smtClean="0"/>
              <a:t>dport</a:t>
            </a:r>
            <a:r>
              <a:rPr lang="en-US" sz="1600" dirty="0"/>
              <a:t> </a:t>
            </a:r>
            <a:r>
              <a:rPr lang="en-US" sz="1600" dirty="0" smtClean="0"/>
              <a:t>!= </a:t>
            </a:r>
            <a:r>
              <a:rPr lang="en-US" sz="1600" dirty="0" err="1" smtClean="0"/>
              <a:t>net.dport</a:t>
            </a:r>
            <a:r>
              <a:rPr lang="en-US" sz="1600" dirty="0" smtClean="0"/>
              <a:t>) </a:t>
            </a:r>
            <a:r>
              <a:rPr lang="en-US" sz="1600" dirty="0" err="1" smtClean="0"/>
              <a:t>goto</a:t>
            </a:r>
            <a:r>
              <a:rPr lang="en-US" sz="1600" dirty="0" smtClean="0"/>
              <a:t> bottom;</a:t>
            </a:r>
          </a:p>
          <a:p>
            <a:r>
              <a:rPr lang="en-US" sz="1600" dirty="0"/>
              <a:t> </a:t>
            </a:r>
            <a:r>
              <a:rPr lang="en-US" sz="1600" dirty="0" smtClean="0"/>
              <a:t>   return 1;</a:t>
            </a:r>
            <a:endParaRPr lang="en-US" sz="1600" dirty="0"/>
          </a:p>
          <a:p>
            <a:r>
              <a:rPr lang="en-US" sz="1600" dirty="0" smtClean="0"/>
              <a:t>bottom:</a:t>
            </a:r>
          </a:p>
          <a:p>
            <a:r>
              <a:rPr lang="en-US" sz="1600" dirty="0"/>
              <a:t> </a:t>
            </a:r>
            <a:r>
              <a:rPr lang="en-US" sz="1600" dirty="0" smtClean="0"/>
              <a:t>   return 0;</a:t>
            </a:r>
          </a:p>
          <a:p>
            <a:endParaRPr lang="en-US" sz="1600" dirty="0"/>
          </a:p>
          <a:p>
            <a:r>
              <a:rPr lang="en-US" sz="1600" dirty="0" smtClean="0"/>
              <a:t>}</a:t>
            </a:r>
          </a:p>
        </p:txBody>
      </p:sp>
      <p:sp>
        <p:nvSpPr>
          <p:cNvPr id="12" name="Rectangle 11"/>
          <p:cNvSpPr/>
          <p:nvPr/>
        </p:nvSpPr>
        <p:spPr>
          <a:xfrm>
            <a:off x="457201" y="5136605"/>
            <a:ext cx="2451766" cy="3063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12679" y="4114800"/>
            <a:ext cx="2078521" cy="28616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ular Callout 13"/>
          <p:cNvSpPr/>
          <p:nvPr/>
        </p:nvSpPr>
        <p:spPr>
          <a:xfrm>
            <a:off x="4428744" y="3048000"/>
            <a:ext cx="1057656" cy="649224"/>
          </a:xfrm>
          <a:prstGeom prst="wedgeRectCallout">
            <a:avLst>
              <a:gd name="adj1" fmla="val -11922"/>
              <a:gd name="adj2" fmla="val 112383"/>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31476" y="3048000"/>
            <a:ext cx="1054924" cy="646331"/>
          </a:xfrm>
          <a:prstGeom prst="rect">
            <a:avLst/>
          </a:prstGeom>
          <a:noFill/>
        </p:spPr>
        <p:txBody>
          <a:bodyPr wrap="square" rtlCol="0">
            <a:spAutoFit/>
          </a:bodyPr>
          <a:lstStyle/>
          <a:p>
            <a:r>
              <a:rPr lang="en-US" dirty="0" smtClean="0"/>
              <a:t>compare protocols</a:t>
            </a:r>
            <a:endParaRPr lang="en-US" dirty="0"/>
          </a:p>
        </p:txBody>
      </p:sp>
    </p:spTree>
    <p:extLst>
      <p:ext uri="{BB962C8B-B14F-4D97-AF65-F5344CB8AC3E}">
        <p14:creationId xmlns:p14="http://schemas.microsoft.com/office/powerpoint/2010/main" val="8471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Rule Matching</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Decoder</a:t>
            </a:r>
            <a:endParaRPr lang="en-US" b="1" dirty="0">
              <a:solidFill>
                <a:schemeClr val="bg1">
                  <a:lumMod val="65000"/>
                </a:schemeClr>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1000" y="4135637"/>
            <a:ext cx="2585003" cy="2308324"/>
          </a:xfrm>
          <a:prstGeom prst="rect">
            <a:avLst/>
          </a:prstGeom>
          <a:noFill/>
          <a:ln w="12700">
            <a:solidFill>
              <a:schemeClr val="accent1"/>
            </a:solidFill>
          </a:ln>
        </p:spPr>
        <p:txBody>
          <a:bodyPr wrap="none" rtlCol="0">
            <a:spAutoFit/>
          </a:bodyPr>
          <a:lstStyle/>
          <a:p>
            <a:r>
              <a:rPr lang="en-US" sz="1600" dirty="0" smtClean="0"/>
              <a:t>void </a:t>
            </a:r>
            <a:r>
              <a:rPr lang="en-US" sz="1600" dirty="0" err="1" smtClean="0"/>
              <a:t>ApplyRules</a:t>
            </a:r>
            <a:r>
              <a:rPr lang="en-US" sz="1600" dirty="0" smtClean="0"/>
              <a:t>() {</a:t>
            </a:r>
          </a:p>
          <a:p>
            <a:r>
              <a:rPr lang="en-US" sz="1600" dirty="0" smtClean="0"/>
              <a:t>    while(…) {</a:t>
            </a:r>
          </a:p>
          <a:p>
            <a:r>
              <a:rPr lang="en-US" sz="1600" dirty="0" smtClean="0"/>
              <a:t>        r = … </a:t>
            </a:r>
            <a:r>
              <a:rPr lang="en-US" sz="1600" dirty="0" smtClean="0">
                <a:solidFill>
                  <a:srgbClr val="C00000"/>
                </a:solidFill>
              </a:rPr>
              <a:t>//fetch a rule</a:t>
            </a:r>
          </a:p>
          <a:p>
            <a:r>
              <a:rPr lang="en-US" sz="1600" dirty="0">
                <a:solidFill>
                  <a:srgbClr val="C00000"/>
                </a:solidFill>
              </a:rPr>
              <a:t> </a:t>
            </a:r>
            <a:r>
              <a:rPr lang="en-US" sz="1600" dirty="0" smtClean="0">
                <a:solidFill>
                  <a:srgbClr val="C00000"/>
                </a:solidFill>
              </a:rPr>
              <a:t>       </a:t>
            </a:r>
            <a:r>
              <a:rPr lang="en-US" sz="1600" dirty="0" smtClean="0"/>
              <a:t>if(</a:t>
            </a:r>
            <a:r>
              <a:rPr lang="en-US" sz="1600" b="1" dirty="0" err="1" smtClean="0"/>
              <a:t>MatchRule</a:t>
            </a:r>
            <a:r>
              <a:rPr lang="en-US" sz="1600" dirty="0" smtClean="0"/>
              <a:t>(r)) {</a:t>
            </a:r>
          </a:p>
          <a:p>
            <a:r>
              <a:rPr lang="en-US" sz="1600" dirty="0"/>
              <a:t> </a:t>
            </a:r>
            <a:r>
              <a:rPr lang="en-US" sz="1600" dirty="0" smtClean="0"/>
              <a:t>           … </a:t>
            </a:r>
            <a:r>
              <a:rPr lang="en-US" sz="1600" dirty="0" smtClean="0">
                <a:solidFill>
                  <a:srgbClr val="C00000"/>
                </a:solidFill>
              </a:rPr>
              <a:t>//take some actions</a:t>
            </a:r>
            <a:endParaRPr lang="en-US" sz="1600" dirty="0" smtClean="0"/>
          </a:p>
          <a:p>
            <a:r>
              <a:rPr lang="en-US" sz="1600" dirty="0"/>
              <a:t> </a:t>
            </a:r>
            <a:r>
              <a:rPr lang="en-US" sz="1600" dirty="0" smtClean="0"/>
              <a:t>           return;</a:t>
            </a:r>
          </a:p>
          <a:p>
            <a:r>
              <a:rPr lang="en-US" sz="1600" dirty="0" smtClean="0"/>
              <a:t>        } </a:t>
            </a:r>
          </a:p>
          <a:p>
            <a:r>
              <a:rPr lang="en-US" sz="1600" dirty="0"/>
              <a:t> </a:t>
            </a:r>
            <a:r>
              <a:rPr lang="en-US" sz="1600" dirty="0" smtClean="0"/>
              <a:t>   } </a:t>
            </a:r>
          </a:p>
          <a:p>
            <a:r>
              <a:rPr lang="en-US" sz="1600" dirty="0" smtClean="0"/>
              <a:t>}</a:t>
            </a:r>
          </a:p>
        </p:txBody>
      </p:sp>
      <p:sp>
        <p:nvSpPr>
          <p:cNvPr id="16" name="TextBox 15"/>
          <p:cNvSpPr txBox="1"/>
          <p:nvPr/>
        </p:nvSpPr>
        <p:spPr>
          <a:xfrm>
            <a:off x="3485577" y="3828633"/>
            <a:ext cx="5205336" cy="2800767"/>
          </a:xfrm>
          <a:prstGeom prst="rect">
            <a:avLst/>
          </a:prstGeom>
          <a:noFill/>
          <a:ln w="12700">
            <a:solidFill>
              <a:schemeClr val="accent1"/>
            </a:solidFill>
          </a:ln>
        </p:spPr>
        <p:txBody>
          <a:bodyPr wrap="none" rtlCol="0">
            <a:spAutoFit/>
          </a:bodyPr>
          <a:lstStyle/>
          <a:p>
            <a:r>
              <a:rPr lang="en-US" sz="1600" dirty="0" err="1" smtClean="0"/>
              <a:t>int</a:t>
            </a:r>
            <a:r>
              <a:rPr lang="en-US" sz="1600" dirty="0" smtClean="0"/>
              <a:t> </a:t>
            </a:r>
            <a:r>
              <a:rPr lang="en-US" sz="1600" b="1" dirty="0" err="1" smtClean="0"/>
              <a:t>MatchRule</a:t>
            </a:r>
            <a:r>
              <a:rPr lang="en-US" sz="1600" dirty="0" smtClean="0"/>
              <a:t>(r) {</a:t>
            </a:r>
          </a:p>
          <a:p>
            <a:r>
              <a:rPr lang="en-US" sz="1600" dirty="0"/>
              <a:t> </a:t>
            </a:r>
            <a:r>
              <a:rPr lang="en-US" sz="1600" dirty="0" smtClean="0"/>
              <a:t>   if(r-&gt;proto != </a:t>
            </a:r>
            <a:r>
              <a:rPr lang="en-US" sz="1600" dirty="0" err="1" smtClean="0"/>
              <a:t>net.proto</a:t>
            </a:r>
            <a:r>
              <a:rPr lang="en-US" sz="1600" dirty="0" smtClean="0"/>
              <a:t> ) </a:t>
            </a:r>
            <a:r>
              <a:rPr lang="en-US" sz="1600" dirty="0" err="1" smtClean="0"/>
              <a:t>goto</a:t>
            </a:r>
            <a:r>
              <a:rPr lang="en-US" sz="1600" dirty="0" smtClean="0"/>
              <a:t> bottom;</a:t>
            </a:r>
          </a:p>
          <a:p>
            <a:r>
              <a:rPr lang="en-US" sz="1600" dirty="0"/>
              <a:t> </a:t>
            </a:r>
            <a:r>
              <a:rPr lang="en-US" sz="1600" dirty="0" smtClean="0"/>
              <a:t>   if(r-&gt;sip != </a:t>
            </a:r>
            <a:r>
              <a:rPr lang="en-US" sz="1600" dirty="0" err="1" smtClean="0"/>
              <a:t>net.sip</a:t>
            </a:r>
            <a:r>
              <a:rPr lang="en-US" sz="1600" dirty="0" smtClean="0"/>
              <a:t>) </a:t>
            </a:r>
            <a:r>
              <a:rPr lang="en-US" sz="1600" dirty="0" err="1" smtClean="0"/>
              <a:t>goto</a:t>
            </a:r>
            <a:r>
              <a:rPr lang="en-US" sz="1600" dirty="0" smtClean="0"/>
              <a:t> bottom;</a:t>
            </a:r>
          </a:p>
          <a:p>
            <a:r>
              <a:rPr lang="en-US" sz="1600" dirty="0"/>
              <a:t> </a:t>
            </a:r>
            <a:r>
              <a:rPr lang="en-US" sz="1600" dirty="0" smtClean="0"/>
              <a:t>   if(r-&gt;dip != </a:t>
            </a:r>
            <a:r>
              <a:rPr lang="en-US" sz="1600" dirty="0" err="1" smtClean="0"/>
              <a:t>net.dip</a:t>
            </a:r>
            <a:r>
              <a:rPr lang="en-US" sz="1600" dirty="0" smtClean="0"/>
              <a:t>) </a:t>
            </a:r>
            <a:r>
              <a:rPr lang="en-US" sz="1600" dirty="0" err="1" smtClean="0"/>
              <a:t>goto</a:t>
            </a:r>
            <a:r>
              <a:rPr lang="en-US" sz="1600" dirty="0" smtClean="0"/>
              <a:t> bottom;</a:t>
            </a:r>
          </a:p>
          <a:p>
            <a:r>
              <a:rPr lang="en-US" sz="1600" dirty="0"/>
              <a:t> </a:t>
            </a:r>
            <a:r>
              <a:rPr lang="en-US" sz="1600" dirty="0" smtClean="0"/>
              <a:t>   if(r-&gt;sport != </a:t>
            </a:r>
            <a:r>
              <a:rPr lang="en-US" sz="1600" b="1" dirty="0" smtClean="0"/>
              <a:t>ANY</a:t>
            </a:r>
            <a:r>
              <a:rPr lang="en-US" sz="1600" dirty="0" smtClean="0"/>
              <a:t> &amp;&amp;  r-&gt;sport != </a:t>
            </a:r>
            <a:r>
              <a:rPr lang="en-US" sz="1600" dirty="0" err="1" smtClean="0"/>
              <a:t>net.sport</a:t>
            </a:r>
            <a:r>
              <a:rPr lang="en-US" sz="1600" dirty="0" smtClean="0"/>
              <a:t>) </a:t>
            </a:r>
            <a:r>
              <a:rPr lang="en-US" sz="1600" dirty="0" err="1" smtClean="0"/>
              <a:t>goto</a:t>
            </a:r>
            <a:r>
              <a:rPr lang="en-US" sz="1600" dirty="0" smtClean="0"/>
              <a:t> bottom;</a:t>
            </a:r>
          </a:p>
          <a:p>
            <a:r>
              <a:rPr lang="en-US" sz="1600" dirty="0"/>
              <a:t> </a:t>
            </a:r>
            <a:r>
              <a:rPr lang="en-US" sz="1600" dirty="0" smtClean="0"/>
              <a:t>   if(r-&gt;</a:t>
            </a:r>
            <a:r>
              <a:rPr lang="en-US" sz="1600" dirty="0" err="1" smtClean="0"/>
              <a:t>dport</a:t>
            </a:r>
            <a:r>
              <a:rPr lang="en-US" sz="1600" dirty="0" smtClean="0"/>
              <a:t> != </a:t>
            </a:r>
            <a:r>
              <a:rPr lang="en-US" sz="1600" b="1" dirty="0" smtClean="0"/>
              <a:t>ANY</a:t>
            </a:r>
            <a:r>
              <a:rPr lang="en-US" sz="1600" dirty="0" smtClean="0"/>
              <a:t> &amp;&amp; r-&gt;</a:t>
            </a:r>
            <a:r>
              <a:rPr lang="en-US" sz="1600" dirty="0" err="1" smtClean="0"/>
              <a:t>dport</a:t>
            </a:r>
            <a:r>
              <a:rPr lang="en-US" sz="1600" dirty="0"/>
              <a:t> </a:t>
            </a:r>
            <a:r>
              <a:rPr lang="en-US" sz="1600" dirty="0" smtClean="0"/>
              <a:t>!= </a:t>
            </a:r>
            <a:r>
              <a:rPr lang="en-US" sz="1600" dirty="0" err="1" smtClean="0"/>
              <a:t>net.dport</a:t>
            </a:r>
            <a:r>
              <a:rPr lang="en-US" sz="1600" dirty="0" smtClean="0"/>
              <a:t>) </a:t>
            </a:r>
            <a:r>
              <a:rPr lang="en-US" sz="1600" dirty="0" err="1" smtClean="0"/>
              <a:t>goto</a:t>
            </a:r>
            <a:r>
              <a:rPr lang="en-US" sz="1600" dirty="0" smtClean="0"/>
              <a:t> bottom;</a:t>
            </a:r>
          </a:p>
          <a:p>
            <a:r>
              <a:rPr lang="en-US" sz="1600" dirty="0"/>
              <a:t> </a:t>
            </a:r>
            <a:r>
              <a:rPr lang="en-US" sz="1600" dirty="0" smtClean="0"/>
              <a:t>   return 1;</a:t>
            </a:r>
            <a:endParaRPr lang="en-US" sz="1600" dirty="0"/>
          </a:p>
          <a:p>
            <a:r>
              <a:rPr lang="en-US" sz="1600" dirty="0" smtClean="0"/>
              <a:t>bottom:</a:t>
            </a:r>
          </a:p>
          <a:p>
            <a:r>
              <a:rPr lang="en-US" sz="1600" dirty="0"/>
              <a:t> </a:t>
            </a:r>
            <a:r>
              <a:rPr lang="en-US" sz="1600" dirty="0" smtClean="0"/>
              <a:t>   return 0;</a:t>
            </a:r>
          </a:p>
          <a:p>
            <a:endParaRPr lang="en-US" sz="1600" dirty="0"/>
          </a:p>
          <a:p>
            <a:r>
              <a:rPr lang="en-US" sz="1600" dirty="0" smtClean="0"/>
              <a:t>}</a:t>
            </a:r>
          </a:p>
        </p:txBody>
      </p:sp>
      <p:sp>
        <p:nvSpPr>
          <p:cNvPr id="12" name="Rectangle 11"/>
          <p:cNvSpPr/>
          <p:nvPr/>
        </p:nvSpPr>
        <p:spPr>
          <a:xfrm>
            <a:off x="457201" y="5136605"/>
            <a:ext cx="2451766" cy="3063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33801" y="4389446"/>
            <a:ext cx="1600200" cy="5059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ular Callout 13"/>
          <p:cNvSpPr/>
          <p:nvPr/>
        </p:nvSpPr>
        <p:spPr>
          <a:xfrm>
            <a:off x="4428744" y="3672840"/>
            <a:ext cx="1362456" cy="365760"/>
          </a:xfrm>
          <a:prstGeom prst="wedgeRectCallout">
            <a:avLst>
              <a:gd name="adj1" fmla="val -12914"/>
              <a:gd name="adj2" fmla="val 141897"/>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31476" y="3669268"/>
            <a:ext cx="1359724" cy="369332"/>
          </a:xfrm>
          <a:prstGeom prst="rect">
            <a:avLst/>
          </a:prstGeom>
          <a:noFill/>
        </p:spPr>
        <p:txBody>
          <a:bodyPr wrap="square" rtlCol="0">
            <a:spAutoFit/>
          </a:bodyPr>
          <a:lstStyle/>
          <a:p>
            <a:r>
              <a:rPr lang="en-US" dirty="0" smtClean="0"/>
              <a:t>compare </a:t>
            </a:r>
            <a:r>
              <a:rPr lang="en-US" dirty="0" err="1" smtClean="0"/>
              <a:t>ips</a:t>
            </a:r>
            <a:endParaRPr lang="en-US" dirty="0"/>
          </a:p>
        </p:txBody>
      </p:sp>
    </p:spTree>
    <p:extLst>
      <p:ext uri="{BB962C8B-B14F-4D97-AF65-F5344CB8AC3E}">
        <p14:creationId xmlns:p14="http://schemas.microsoft.com/office/powerpoint/2010/main" val="58384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Rule Matching</a:t>
            </a:r>
            <a:endParaRPr lang="zh-CN" altLang="en-US" dirty="0" smtClean="0">
              <a:solidFill>
                <a:schemeClr val="bg1"/>
              </a:solidFill>
            </a:endParaRPr>
          </a:p>
        </p:txBody>
      </p:sp>
      <p:sp>
        <p:nvSpPr>
          <p:cNvPr id="31" name="Rectangle 30"/>
          <p:cNvSpPr/>
          <p:nvPr/>
        </p:nvSpPr>
        <p:spPr>
          <a:xfrm>
            <a:off x="11733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System Call</a:t>
            </a:r>
            <a:endParaRPr lang="en-US" b="1" dirty="0">
              <a:solidFill>
                <a:schemeClr val="bg1">
                  <a:lumMod val="65000"/>
                </a:schemeClr>
              </a:solidFill>
            </a:endParaRPr>
          </a:p>
        </p:txBody>
      </p:sp>
      <p:sp>
        <p:nvSpPr>
          <p:cNvPr id="32" name="Rectangle 31"/>
          <p:cNvSpPr/>
          <p:nvPr/>
        </p:nvSpPr>
        <p:spPr>
          <a:xfrm>
            <a:off x="39165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lumMod val="65000"/>
                  </a:schemeClr>
                </a:solidFill>
              </a:rPr>
              <a:t>Decoder</a:t>
            </a:r>
            <a:endParaRPr lang="en-US" b="1" dirty="0">
              <a:solidFill>
                <a:schemeClr val="bg1">
                  <a:lumMod val="65000"/>
                </a:schemeClr>
              </a:solidFill>
            </a:endParaRPr>
          </a:p>
        </p:txBody>
      </p:sp>
      <p:sp>
        <p:nvSpPr>
          <p:cNvPr id="33" name="Rectangle 32"/>
          <p:cNvSpPr/>
          <p:nvPr/>
        </p:nvSpPr>
        <p:spPr>
          <a:xfrm>
            <a:off x="6659745" y="1600200"/>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34" name="Straight Arrow Connector 33"/>
          <p:cNvCxnSpPr>
            <a:stCxn id="34" idx="3"/>
          </p:cNvCxnSpPr>
          <p:nvPr/>
        </p:nvCxnSpPr>
        <p:spPr>
          <a:xfrm>
            <a:off x="24687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211945" y="1905000"/>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1000" y="4135637"/>
            <a:ext cx="2585003" cy="2308324"/>
          </a:xfrm>
          <a:prstGeom prst="rect">
            <a:avLst/>
          </a:prstGeom>
          <a:noFill/>
          <a:ln w="12700">
            <a:solidFill>
              <a:schemeClr val="accent1"/>
            </a:solidFill>
          </a:ln>
        </p:spPr>
        <p:txBody>
          <a:bodyPr wrap="none" rtlCol="0">
            <a:spAutoFit/>
          </a:bodyPr>
          <a:lstStyle/>
          <a:p>
            <a:r>
              <a:rPr lang="en-US" sz="1600" dirty="0" smtClean="0"/>
              <a:t>void </a:t>
            </a:r>
            <a:r>
              <a:rPr lang="en-US" sz="1600" dirty="0" err="1" smtClean="0"/>
              <a:t>ApplyRules</a:t>
            </a:r>
            <a:r>
              <a:rPr lang="en-US" sz="1600" dirty="0" smtClean="0"/>
              <a:t>() {</a:t>
            </a:r>
          </a:p>
          <a:p>
            <a:r>
              <a:rPr lang="en-US" sz="1600" dirty="0" smtClean="0"/>
              <a:t>    while(…) {</a:t>
            </a:r>
          </a:p>
          <a:p>
            <a:r>
              <a:rPr lang="en-US" sz="1600" dirty="0" smtClean="0"/>
              <a:t>        r = … </a:t>
            </a:r>
            <a:r>
              <a:rPr lang="en-US" sz="1600" dirty="0" smtClean="0">
                <a:solidFill>
                  <a:srgbClr val="C00000"/>
                </a:solidFill>
              </a:rPr>
              <a:t>//fetch a rule</a:t>
            </a:r>
          </a:p>
          <a:p>
            <a:r>
              <a:rPr lang="en-US" sz="1600" dirty="0">
                <a:solidFill>
                  <a:srgbClr val="C00000"/>
                </a:solidFill>
              </a:rPr>
              <a:t> </a:t>
            </a:r>
            <a:r>
              <a:rPr lang="en-US" sz="1600" dirty="0" smtClean="0">
                <a:solidFill>
                  <a:srgbClr val="C00000"/>
                </a:solidFill>
              </a:rPr>
              <a:t>       </a:t>
            </a:r>
            <a:r>
              <a:rPr lang="en-US" sz="1600" dirty="0" smtClean="0"/>
              <a:t>if(</a:t>
            </a:r>
            <a:r>
              <a:rPr lang="en-US" sz="1600" b="1" dirty="0" err="1" smtClean="0"/>
              <a:t>MatchRule</a:t>
            </a:r>
            <a:r>
              <a:rPr lang="en-US" sz="1600" dirty="0" smtClean="0"/>
              <a:t>(r)) {</a:t>
            </a:r>
          </a:p>
          <a:p>
            <a:r>
              <a:rPr lang="en-US" sz="1600" dirty="0"/>
              <a:t> </a:t>
            </a:r>
            <a:r>
              <a:rPr lang="en-US" sz="1600" dirty="0" smtClean="0"/>
              <a:t>           … </a:t>
            </a:r>
            <a:r>
              <a:rPr lang="en-US" sz="1600" dirty="0" smtClean="0">
                <a:solidFill>
                  <a:srgbClr val="C00000"/>
                </a:solidFill>
              </a:rPr>
              <a:t>//take some actions</a:t>
            </a:r>
            <a:endParaRPr lang="en-US" sz="1600" dirty="0" smtClean="0"/>
          </a:p>
          <a:p>
            <a:r>
              <a:rPr lang="en-US" sz="1600" dirty="0"/>
              <a:t> </a:t>
            </a:r>
            <a:r>
              <a:rPr lang="en-US" sz="1600" dirty="0" smtClean="0"/>
              <a:t>           return;</a:t>
            </a:r>
          </a:p>
          <a:p>
            <a:r>
              <a:rPr lang="en-US" sz="1600" dirty="0" smtClean="0"/>
              <a:t>        } </a:t>
            </a:r>
          </a:p>
          <a:p>
            <a:r>
              <a:rPr lang="en-US" sz="1600" dirty="0"/>
              <a:t> </a:t>
            </a:r>
            <a:r>
              <a:rPr lang="en-US" sz="1600" dirty="0" smtClean="0"/>
              <a:t>   } </a:t>
            </a:r>
          </a:p>
          <a:p>
            <a:r>
              <a:rPr lang="en-US" sz="1600" dirty="0" smtClean="0"/>
              <a:t>}</a:t>
            </a:r>
          </a:p>
        </p:txBody>
      </p:sp>
      <p:sp>
        <p:nvSpPr>
          <p:cNvPr id="16" name="TextBox 15"/>
          <p:cNvSpPr txBox="1"/>
          <p:nvPr/>
        </p:nvSpPr>
        <p:spPr>
          <a:xfrm>
            <a:off x="3485577" y="3828633"/>
            <a:ext cx="5205336" cy="2800767"/>
          </a:xfrm>
          <a:prstGeom prst="rect">
            <a:avLst/>
          </a:prstGeom>
          <a:noFill/>
          <a:ln w="12700">
            <a:solidFill>
              <a:schemeClr val="accent1"/>
            </a:solidFill>
          </a:ln>
        </p:spPr>
        <p:txBody>
          <a:bodyPr wrap="none" rtlCol="0">
            <a:spAutoFit/>
          </a:bodyPr>
          <a:lstStyle/>
          <a:p>
            <a:r>
              <a:rPr lang="en-US" sz="1600" dirty="0" err="1" smtClean="0"/>
              <a:t>int</a:t>
            </a:r>
            <a:r>
              <a:rPr lang="en-US" sz="1600" dirty="0" smtClean="0"/>
              <a:t> </a:t>
            </a:r>
            <a:r>
              <a:rPr lang="en-US" sz="1600" b="1" dirty="0" err="1" smtClean="0"/>
              <a:t>MatchRule</a:t>
            </a:r>
            <a:r>
              <a:rPr lang="en-US" sz="1600" dirty="0" smtClean="0"/>
              <a:t>(r) {</a:t>
            </a:r>
          </a:p>
          <a:p>
            <a:r>
              <a:rPr lang="en-US" sz="1600" dirty="0"/>
              <a:t> </a:t>
            </a:r>
            <a:r>
              <a:rPr lang="en-US" sz="1600" dirty="0" smtClean="0"/>
              <a:t>   if(r-&gt;proto != </a:t>
            </a:r>
            <a:r>
              <a:rPr lang="en-US" sz="1600" dirty="0" err="1" smtClean="0"/>
              <a:t>net.proto</a:t>
            </a:r>
            <a:r>
              <a:rPr lang="en-US" sz="1600" dirty="0" smtClean="0"/>
              <a:t> ) </a:t>
            </a:r>
            <a:r>
              <a:rPr lang="en-US" sz="1600" dirty="0" err="1" smtClean="0"/>
              <a:t>goto</a:t>
            </a:r>
            <a:r>
              <a:rPr lang="en-US" sz="1600" dirty="0" smtClean="0"/>
              <a:t> bottom;</a:t>
            </a:r>
          </a:p>
          <a:p>
            <a:r>
              <a:rPr lang="en-US" sz="1600" dirty="0"/>
              <a:t> </a:t>
            </a:r>
            <a:r>
              <a:rPr lang="en-US" sz="1600" dirty="0" smtClean="0"/>
              <a:t>   if(r-&gt;sip != </a:t>
            </a:r>
            <a:r>
              <a:rPr lang="en-US" sz="1600" dirty="0" err="1" smtClean="0"/>
              <a:t>net.sip</a:t>
            </a:r>
            <a:r>
              <a:rPr lang="en-US" sz="1600" dirty="0" smtClean="0"/>
              <a:t>) </a:t>
            </a:r>
            <a:r>
              <a:rPr lang="en-US" sz="1600" dirty="0" err="1" smtClean="0"/>
              <a:t>goto</a:t>
            </a:r>
            <a:r>
              <a:rPr lang="en-US" sz="1600" dirty="0" smtClean="0"/>
              <a:t> bottom;</a:t>
            </a:r>
          </a:p>
          <a:p>
            <a:r>
              <a:rPr lang="en-US" sz="1600" dirty="0"/>
              <a:t> </a:t>
            </a:r>
            <a:r>
              <a:rPr lang="en-US" sz="1600" dirty="0" smtClean="0"/>
              <a:t>   if(r-&gt;dip != </a:t>
            </a:r>
            <a:r>
              <a:rPr lang="en-US" sz="1600" dirty="0" err="1" smtClean="0"/>
              <a:t>net.dip</a:t>
            </a:r>
            <a:r>
              <a:rPr lang="en-US" sz="1600" dirty="0" smtClean="0"/>
              <a:t>) </a:t>
            </a:r>
            <a:r>
              <a:rPr lang="en-US" sz="1600" dirty="0" err="1" smtClean="0"/>
              <a:t>goto</a:t>
            </a:r>
            <a:r>
              <a:rPr lang="en-US" sz="1600" dirty="0" smtClean="0"/>
              <a:t> bottom;</a:t>
            </a:r>
          </a:p>
          <a:p>
            <a:r>
              <a:rPr lang="en-US" sz="1600" dirty="0"/>
              <a:t> </a:t>
            </a:r>
            <a:r>
              <a:rPr lang="en-US" sz="1600" dirty="0" smtClean="0"/>
              <a:t>   if(r-&gt;sport != </a:t>
            </a:r>
            <a:r>
              <a:rPr lang="en-US" sz="1600" b="1" dirty="0" smtClean="0"/>
              <a:t>ANY</a:t>
            </a:r>
            <a:r>
              <a:rPr lang="en-US" sz="1600" dirty="0" smtClean="0"/>
              <a:t> &amp;&amp;  r-&gt;sport != </a:t>
            </a:r>
            <a:r>
              <a:rPr lang="en-US" sz="1600" dirty="0" err="1" smtClean="0"/>
              <a:t>net.sport</a:t>
            </a:r>
            <a:r>
              <a:rPr lang="en-US" sz="1600" dirty="0" smtClean="0"/>
              <a:t>) </a:t>
            </a:r>
            <a:r>
              <a:rPr lang="en-US" sz="1600" dirty="0" err="1" smtClean="0"/>
              <a:t>goto</a:t>
            </a:r>
            <a:r>
              <a:rPr lang="en-US" sz="1600" dirty="0" smtClean="0"/>
              <a:t> bottom;</a:t>
            </a:r>
          </a:p>
          <a:p>
            <a:r>
              <a:rPr lang="en-US" sz="1600" dirty="0"/>
              <a:t> </a:t>
            </a:r>
            <a:r>
              <a:rPr lang="en-US" sz="1600" dirty="0" smtClean="0"/>
              <a:t>   if(r-&gt;</a:t>
            </a:r>
            <a:r>
              <a:rPr lang="en-US" sz="1600" dirty="0" err="1" smtClean="0"/>
              <a:t>dport</a:t>
            </a:r>
            <a:r>
              <a:rPr lang="en-US" sz="1600" dirty="0" smtClean="0"/>
              <a:t> != </a:t>
            </a:r>
            <a:r>
              <a:rPr lang="en-US" sz="1600" b="1" dirty="0" smtClean="0"/>
              <a:t>ANY</a:t>
            </a:r>
            <a:r>
              <a:rPr lang="en-US" sz="1600" dirty="0" smtClean="0"/>
              <a:t> &amp;&amp; r-&gt;</a:t>
            </a:r>
            <a:r>
              <a:rPr lang="en-US" sz="1600" dirty="0" err="1" smtClean="0"/>
              <a:t>dport</a:t>
            </a:r>
            <a:r>
              <a:rPr lang="en-US" sz="1600" dirty="0"/>
              <a:t> </a:t>
            </a:r>
            <a:r>
              <a:rPr lang="en-US" sz="1600" dirty="0" smtClean="0"/>
              <a:t>!= </a:t>
            </a:r>
            <a:r>
              <a:rPr lang="en-US" sz="1600" dirty="0" err="1" smtClean="0"/>
              <a:t>net.dport</a:t>
            </a:r>
            <a:r>
              <a:rPr lang="en-US" sz="1600" dirty="0" smtClean="0"/>
              <a:t>) </a:t>
            </a:r>
            <a:r>
              <a:rPr lang="en-US" sz="1600" dirty="0" err="1" smtClean="0"/>
              <a:t>goto</a:t>
            </a:r>
            <a:r>
              <a:rPr lang="en-US" sz="1600" dirty="0" smtClean="0"/>
              <a:t> bottom;</a:t>
            </a:r>
          </a:p>
          <a:p>
            <a:r>
              <a:rPr lang="en-US" sz="1600" dirty="0"/>
              <a:t> </a:t>
            </a:r>
            <a:r>
              <a:rPr lang="en-US" sz="1600" dirty="0" smtClean="0"/>
              <a:t>   return 1;</a:t>
            </a:r>
            <a:endParaRPr lang="en-US" sz="1600" dirty="0"/>
          </a:p>
          <a:p>
            <a:r>
              <a:rPr lang="en-US" sz="1600" dirty="0" smtClean="0"/>
              <a:t>bottom:</a:t>
            </a:r>
          </a:p>
          <a:p>
            <a:r>
              <a:rPr lang="en-US" sz="1600" dirty="0"/>
              <a:t> </a:t>
            </a:r>
            <a:r>
              <a:rPr lang="en-US" sz="1600" dirty="0" smtClean="0"/>
              <a:t>   return 0;</a:t>
            </a:r>
          </a:p>
          <a:p>
            <a:endParaRPr lang="en-US" sz="1600" dirty="0"/>
          </a:p>
          <a:p>
            <a:r>
              <a:rPr lang="en-US" sz="1600" dirty="0" smtClean="0"/>
              <a:t>}</a:t>
            </a:r>
          </a:p>
        </p:txBody>
      </p:sp>
      <p:sp>
        <p:nvSpPr>
          <p:cNvPr id="12" name="Rectangle 11"/>
          <p:cNvSpPr/>
          <p:nvPr/>
        </p:nvSpPr>
        <p:spPr>
          <a:xfrm>
            <a:off x="457201" y="5136605"/>
            <a:ext cx="2451766" cy="3063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30752" y="4855464"/>
            <a:ext cx="3657600" cy="4937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ular Callout 13"/>
          <p:cNvSpPr/>
          <p:nvPr/>
        </p:nvSpPr>
        <p:spPr>
          <a:xfrm>
            <a:off x="4428744" y="3977640"/>
            <a:ext cx="1591056" cy="365760"/>
          </a:xfrm>
          <a:prstGeom prst="wedgeRectCallout">
            <a:avLst>
              <a:gd name="adj1" fmla="val -17123"/>
              <a:gd name="adj2" fmla="val 187036"/>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31476" y="3974068"/>
            <a:ext cx="1588324" cy="369332"/>
          </a:xfrm>
          <a:prstGeom prst="rect">
            <a:avLst/>
          </a:prstGeom>
          <a:noFill/>
        </p:spPr>
        <p:txBody>
          <a:bodyPr wrap="square" rtlCol="0">
            <a:spAutoFit/>
          </a:bodyPr>
          <a:lstStyle/>
          <a:p>
            <a:r>
              <a:rPr lang="en-US" smtClean="0"/>
              <a:t>compare ports</a:t>
            </a:r>
            <a:endParaRPr lang="en-US" dirty="0"/>
          </a:p>
        </p:txBody>
      </p:sp>
    </p:spTree>
    <p:extLst>
      <p:ext uri="{BB962C8B-B14F-4D97-AF65-F5344CB8AC3E}">
        <p14:creationId xmlns:p14="http://schemas.microsoft.com/office/powerpoint/2010/main" val="69255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a:spLocks noGrp="1"/>
          </p:cNvSpPr>
          <p:nvPr>
            <p:ph idx="1"/>
          </p:nvPr>
        </p:nvSpPr>
        <p:spPr>
          <a:xfrm>
            <a:off x="457200" y="1295399"/>
            <a:ext cx="8229600" cy="4526280"/>
          </a:xfrm>
        </p:spPr>
        <p:txBody>
          <a:bodyPr/>
          <a:lstStyle/>
          <a:p>
            <a:r>
              <a:rPr lang="en-US" altLang="zh-CN" dirty="0" smtClean="0"/>
              <a:t>Wildcard “any” configured for port numbers</a:t>
            </a:r>
          </a:p>
          <a:p>
            <a:pPr lvl="1"/>
            <a:r>
              <a:rPr lang="en-US" altLang="zh-CN" dirty="0" smtClean="0"/>
              <a:t>match any port number</a:t>
            </a:r>
          </a:p>
          <a:p>
            <a:pPr lvl="1"/>
            <a:r>
              <a:rPr lang="en-US" altLang="zh-CN" dirty="0" smtClean="0"/>
              <a:t>widely used to block traffic between two subnets</a:t>
            </a:r>
          </a:p>
          <a:p>
            <a:r>
              <a:rPr lang="en-US" altLang="zh-CN" dirty="0" smtClean="0"/>
              <a:t>layer-4 decoders can possibly be trimmed</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err="1" smtClean="0">
                <a:solidFill>
                  <a:schemeClr val="bg1"/>
                </a:solidFill>
              </a:rPr>
              <a:t>Debloating</a:t>
            </a:r>
            <a:r>
              <a:rPr lang="en-US" altLang="zh-CN" dirty="0" smtClean="0">
                <a:solidFill>
                  <a:schemeClr val="bg1"/>
                </a:solidFill>
              </a:rPr>
              <a:t> Opportunity</a:t>
            </a:r>
            <a:endParaRPr lang="zh-CN" altLang="en-US" dirty="0" smtClean="0">
              <a:solidFill>
                <a:schemeClr val="bg1"/>
              </a:solidFill>
            </a:endParaRPr>
          </a:p>
        </p:txBody>
      </p:sp>
      <p:sp>
        <p:nvSpPr>
          <p:cNvPr id="15" name="TextBox 14"/>
          <p:cNvSpPr txBox="1"/>
          <p:nvPr/>
        </p:nvSpPr>
        <p:spPr>
          <a:xfrm>
            <a:off x="3485577" y="3828633"/>
            <a:ext cx="5205336" cy="2800767"/>
          </a:xfrm>
          <a:prstGeom prst="rect">
            <a:avLst/>
          </a:prstGeom>
          <a:noFill/>
          <a:ln w="12700">
            <a:solidFill>
              <a:schemeClr val="accent1"/>
            </a:solidFill>
          </a:ln>
        </p:spPr>
        <p:txBody>
          <a:bodyPr wrap="none" rtlCol="0">
            <a:spAutoFit/>
          </a:bodyPr>
          <a:lstStyle/>
          <a:p>
            <a:r>
              <a:rPr lang="en-US" sz="1600" dirty="0" err="1" smtClean="0"/>
              <a:t>int</a:t>
            </a:r>
            <a:r>
              <a:rPr lang="en-US" sz="1600" dirty="0" smtClean="0"/>
              <a:t> </a:t>
            </a:r>
            <a:r>
              <a:rPr lang="en-US" sz="1600" b="1" dirty="0" err="1" smtClean="0"/>
              <a:t>MatchRule</a:t>
            </a:r>
            <a:r>
              <a:rPr lang="en-US" sz="1600" dirty="0" smtClean="0"/>
              <a:t>(r) {</a:t>
            </a:r>
          </a:p>
          <a:p>
            <a:r>
              <a:rPr lang="en-US" sz="1600" dirty="0"/>
              <a:t> </a:t>
            </a:r>
            <a:r>
              <a:rPr lang="en-US" sz="1600" dirty="0" smtClean="0"/>
              <a:t>   if(r-&gt;proto != </a:t>
            </a:r>
            <a:r>
              <a:rPr lang="en-US" sz="1600" dirty="0" err="1" smtClean="0"/>
              <a:t>net.proto</a:t>
            </a:r>
            <a:r>
              <a:rPr lang="en-US" sz="1600" dirty="0" smtClean="0"/>
              <a:t> ) </a:t>
            </a:r>
            <a:r>
              <a:rPr lang="en-US" sz="1600" dirty="0" err="1" smtClean="0"/>
              <a:t>goto</a:t>
            </a:r>
            <a:r>
              <a:rPr lang="en-US" sz="1600" dirty="0" smtClean="0"/>
              <a:t> bottom;</a:t>
            </a:r>
          </a:p>
          <a:p>
            <a:r>
              <a:rPr lang="en-US" sz="1600" dirty="0"/>
              <a:t> </a:t>
            </a:r>
            <a:r>
              <a:rPr lang="en-US" sz="1600" dirty="0" smtClean="0"/>
              <a:t>   if(r-&gt;sip != </a:t>
            </a:r>
            <a:r>
              <a:rPr lang="en-US" sz="1600" dirty="0" err="1" smtClean="0"/>
              <a:t>net.sip</a:t>
            </a:r>
            <a:r>
              <a:rPr lang="en-US" sz="1600" dirty="0" smtClean="0"/>
              <a:t>) </a:t>
            </a:r>
            <a:r>
              <a:rPr lang="en-US" sz="1600" dirty="0" err="1" smtClean="0"/>
              <a:t>goto</a:t>
            </a:r>
            <a:r>
              <a:rPr lang="en-US" sz="1600" dirty="0" smtClean="0"/>
              <a:t> bottom;</a:t>
            </a:r>
          </a:p>
          <a:p>
            <a:r>
              <a:rPr lang="en-US" sz="1600" dirty="0"/>
              <a:t> </a:t>
            </a:r>
            <a:r>
              <a:rPr lang="en-US" sz="1600" dirty="0" smtClean="0"/>
              <a:t>   if(r-&gt;dip != </a:t>
            </a:r>
            <a:r>
              <a:rPr lang="en-US" sz="1600" dirty="0" err="1" smtClean="0"/>
              <a:t>net.dip</a:t>
            </a:r>
            <a:r>
              <a:rPr lang="en-US" sz="1600" dirty="0" smtClean="0"/>
              <a:t>) </a:t>
            </a:r>
            <a:r>
              <a:rPr lang="en-US" sz="1600" dirty="0" err="1" smtClean="0"/>
              <a:t>goto</a:t>
            </a:r>
            <a:r>
              <a:rPr lang="en-US" sz="1600" dirty="0" smtClean="0"/>
              <a:t> bottom;</a:t>
            </a:r>
          </a:p>
          <a:p>
            <a:r>
              <a:rPr lang="en-US" sz="1600" dirty="0"/>
              <a:t> </a:t>
            </a:r>
            <a:r>
              <a:rPr lang="en-US" sz="1600" dirty="0" smtClean="0"/>
              <a:t>   if(r-&gt;sport != </a:t>
            </a:r>
            <a:r>
              <a:rPr lang="en-US" sz="1600" b="1" dirty="0" smtClean="0"/>
              <a:t>ANY</a:t>
            </a:r>
            <a:r>
              <a:rPr lang="en-US" sz="1600" dirty="0" smtClean="0"/>
              <a:t> &amp;&amp;  r-&gt;sport != </a:t>
            </a:r>
            <a:r>
              <a:rPr lang="en-US" sz="1600" dirty="0" err="1" smtClean="0"/>
              <a:t>net.sport</a:t>
            </a:r>
            <a:r>
              <a:rPr lang="en-US" sz="1600" dirty="0" smtClean="0"/>
              <a:t>) </a:t>
            </a:r>
            <a:r>
              <a:rPr lang="en-US" sz="1600" dirty="0" err="1" smtClean="0"/>
              <a:t>goto</a:t>
            </a:r>
            <a:r>
              <a:rPr lang="en-US" sz="1600" dirty="0" smtClean="0"/>
              <a:t> bottom;</a:t>
            </a:r>
          </a:p>
          <a:p>
            <a:r>
              <a:rPr lang="en-US" sz="1600" dirty="0"/>
              <a:t> </a:t>
            </a:r>
            <a:r>
              <a:rPr lang="en-US" sz="1600" dirty="0" smtClean="0"/>
              <a:t>   if(r-&gt;</a:t>
            </a:r>
            <a:r>
              <a:rPr lang="en-US" sz="1600" dirty="0" err="1" smtClean="0"/>
              <a:t>dport</a:t>
            </a:r>
            <a:r>
              <a:rPr lang="en-US" sz="1600" dirty="0" smtClean="0"/>
              <a:t> != </a:t>
            </a:r>
            <a:r>
              <a:rPr lang="en-US" sz="1600" b="1" dirty="0" smtClean="0"/>
              <a:t>ANY</a:t>
            </a:r>
            <a:r>
              <a:rPr lang="en-US" sz="1600" dirty="0" smtClean="0"/>
              <a:t> &amp;&amp; r-&gt;</a:t>
            </a:r>
            <a:r>
              <a:rPr lang="en-US" sz="1600" dirty="0" err="1" smtClean="0"/>
              <a:t>dport</a:t>
            </a:r>
            <a:r>
              <a:rPr lang="en-US" sz="1600" dirty="0"/>
              <a:t> </a:t>
            </a:r>
            <a:r>
              <a:rPr lang="en-US" sz="1600" dirty="0" smtClean="0"/>
              <a:t>!= </a:t>
            </a:r>
            <a:r>
              <a:rPr lang="en-US" sz="1600" dirty="0" err="1" smtClean="0"/>
              <a:t>net.dport</a:t>
            </a:r>
            <a:r>
              <a:rPr lang="en-US" sz="1600" dirty="0" smtClean="0"/>
              <a:t>) </a:t>
            </a:r>
            <a:r>
              <a:rPr lang="en-US" sz="1600" dirty="0" err="1" smtClean="0"/>
              <a:t>goto</a:t>
            </a:r>
            <a:r>
              <a:rPr lang="en-US" sz="1600" dirty="0" smtClean="0"/>
              <a:t> bottom;</a:t>
            </a:r>
          </a:p>
          <a:p>
            <a:r>
              <a:rPr lang="en-US" sz="1600" dirty="0"/>
              <a:t> </a:t>
            </a:r>
            <a:r>
              <a:rPr lang="en-US" sz="1600" dirty="0" smtClean="0"/>
              <a:t>   return 1;</a:t>
            </a:r>
            <a:endParaRPr lang="en-US" sz="1600" dirty="0"/>
          </a:p>
          <a:p>
            <a:r>
              <a:rPr lang="en-US" sz="1600" dirty="0" smtClean="0"/>
              <a:t>bottom:</a:t>
            </a:r>
          </a:p>
          <a:p>
            <a:r>
              <a:rPr lang="en-US" sz="1600" dirty="0"/>
              <a:t> </a:t>
            </a:r>
            <a:r>
              <a:rPr lang="en-US" sz="1600" dirty="0" smtClean="0"/>
              <a:t>   return 0;</a:t>
            </a:r>
          </a:p>
          <a:p>
            <a:endParaRPr lang="en-US" sz="1600" dirty="0"/>
          </a:p>
          <a:p>
            <a:r>
              <a:rPr lang="en-US" sz="1600" dirty="0" smtClean="0"/>
              <a:t>}</a:t>
            </a:r>
          </a:p>
        </p:txBody>
      </p:sp>
      <p:sp>
        <p:nvSpPr>
          <p:cNvPr id="17" name="Rectangle 16"/>
          <p:cNvSpPr/>
          <p:nvPr/>
        </p:nvSpPr>
        <p:spPr>
          <a:xfrm>
            <a:off x="3657600" y="4855464"/>
            <a:ext cx="3733800" cy="4937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ular Callout 17"/>
          <p:cNvSpPr/>
          <p:nvPr/>
        </p:nvSpPr>
        <p:spPr>
          <a:xfrm>
            <a:off x="4432108" y="5763661"/>
            <a:ext cx="1737360" cy="923544"/>
          </a:xfrm>
          <a:prstGeom prst="wedgeRectCallout">
            <a:avLst>
              <a:gd name="adj1" fmla="val -22971"/>
              <a:gd name="adj2" fmla="val -95326"/>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28744" y="5763875"/>
            <a:ext cx="1740724" cy="923330"/>
          </a:xfrm>
          <a:prstGeom prst="rect">
            <a:avLst/>
          </a:prstGeom>
          <a:noFill/>
        </p:spPr>
        <p:txBody>
          <a:bodyPr wrap="square" rtlCol="0">
            <a:spAutoFit/>
          </a:bodyPr>
          <a:lstStyle/>
          <a:p>
            <a:r>
              <a:rPr lang="en-US" dirty="0" smtClean="0"/>
              <a:t>How “</a:t>
            </a:r>
            <a:r>
              <a:rPr lang="en-US" b="1" dirty="0" smtClean="0"/>
              <a:t>any</a:t>
            </a:r>
            <a:r>
              <a:rPr lang="en-US" dirty="0" smtClean="0"/>
              <a:t>” is handled during rule matching</a:t>
            </a:r>
            <a:endParaRPr lang="en-US" dirty="0"/>
          </a:p>
        </p:txBody>
      </p:sp>
    </p:spTree>
    <p:extLst>
      <p:ext uri="{BB962C8B-B14F-4D97-AF65-F5344CB8AC3E}">
        <p14:creationId xmlns:p14="http://schemas.microsoft.com/office/powerpoint/2010/main" val="19953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How to </a:t>
            </a:r>
            <a:r>
              <a:rPr lang="en-US" altLang="zh-CN" dirty="0" err="1" smtClean="0">
                <a:solidFill>
                  <a:schemeClr val="bg1"/>
                </a:solidFill>
              </a:rPr>
              <a:t>Debloat</a:t>
            </a:r>
            <a:r>
              <a:rPr lang="en-US" altLang="zh-CN" dirty="0" smtClean="0">
                <a:solidFill>
                  <a:schemeClr val="bg1"/>
                </a:solidFill>
              </a:rPr>
              <a:t>? </a:t>
            </a:r>
            <a:endParaRPr lang="zh-CN" altLang="en-US" dirty="0" smtClean="0">
              <a:solidFill>
                <a:schemeClr val="bg1"/>
              </a:solidFill>
            </a:endParaRPr>
          </a:p>
        </p:txBody>
      </p:sp>
      <p:sp>
        <p:nvSpPr>
          <p:cNvPr id="12" name="TextBox 11"/>
          <p:cNvSpPr txBox="1"/>
          <p:nvPr/>
        </p:nvSpPr>
        <p:spPr>
          <a:xfrm>
            <a:off x="3485577" y="3828633"/>
            <a:ext cx="5205336" cy="2800767"/>
          </a:xfrm>
          <a:prstGeom prst="rect">
            <a:avLst/>
          </a:prstGeom>
          <a:noFill/>
          <a:ln w="12700">
            <a:solidFill>
              <a:schemeClr val="accent1"/>
            </a:solidFill>
          </a:ln>
        </p:spPr>
        <p:txBody>
          <a:bodyPr wrap="none" rtlCol="0">
            <a:spAutoFit/>
          </a:bodyPr>
          <a:lstStyle/>
          <a:p>
            <a:r>
              <a:rPr lang="en-US" sz="1600" dirty="0" err="1" smtClean="0"/>
              <a:t>int</a:t>
            </a:r>
            <a:r>
              <a:rPr lang="en-US" sz="1600" dirty="0" smtClean="0"/>
              <a:t> </a:t>
            </a:r>
            <a:r>
              <a:rPr lang="en-US" sz="1600" b="1" dirty="0" err="1" smtClean="0"/>
              <a:t>MatchRule</a:t>
            </a:r>
            <a:r>
              <a:rPr lang="en-US" sz="1600" dirty="0" smtClean="0"/>
              <a:t>(r) {</a:t>
            </a:r>
          </a:p>
          <a:p>
            <a:r>
              <a:rPr lang="en-US" sz="1600" dirty="0"/>
              <a:t> </a:t>
            </a:r>
            <a:r>
              <a:rPr lang="en-US" sz="1600" dirty="0" smtClean="0"/>
              <a:t>   if(r-&gt;proto != </a:t>
            </a:r>
            <a:r>
              <a:rPr lang="en-US" sz="1600" dirty="0" err="1" smtClean="0"/>
              <a:t>net.proto</a:t>
            </a:r>
            <a:r>
              <a:rPr lang="en-US" sz="1600" dirty="0" smtClean="0"/>
              <a:t> ) </a:t>
            </a:r>
            <a:r>
              <a:rPr lang="en-US" sz="1600" dirty="0" err="1" smtClean="0"/>
              <a:t>goto</a:t>
            </a:r>
            <a:r>
              <a:rPr lang="en-US" sz="1600" dirty="0" smtClean="0"/>
              <a:t> bottom;</a:t>
            </a:r>
          </a:p>
          <a:p>
            <a:r>
              <a:rPr lang="en-US" sz="1600" dirty="0"/>
              <a:t> </a:t>
            </a:r>
            <a:r>
              <a:rPr lang="en-US" sz="1600" dirty="0" smtClean="0"/>
              <a:t>   if(r-&gt;sip != </a:t>
            </a:r>
            <a:r>
              <a:rPr lang="en-US" sz="1600" dirty="0" err="1" smtClean="0"/>
              <a:t>net.sip</a:t>
            </a:r>
            <a:r>
              <a:rPr lang="en-US" sz="1600" dirty="0" smtClean="0"/>
              <a:t>) </a:t>
            </a:r>
            <a:r>
              <a:rPr lang="en-US" sz="1600" dirty="0" err="1" smtClean="0"/>
              <a:t>goto</a:t>
            </a:r>
            <a:r>
              <a:rPr lang="en-US" sz="1600" dirty="0" smtClean="0"/>
              <a:t> bottom;</a:t>
            </a:r>
          </a:p>
          <a:p>
            <a:r>
              <a:rPr lang="en-US" sz="1600" dirty="0"/>
              <a:t> </a:t>
            </a:r>
            <a:r>
              <a:rPr lang="en-US" sz="1600" dirty="0" smtClean="0"/>
              <a:t>   if(r-&gt;dip != </a:t>
            </a:r>
            <a:r>
              <a:rPr lang="en-US" sz="1600" dirty="0" err="1" smtClean="0"/>
              <a:t>net.dip</a:t>
            </a:r>
            <a:r>
              <a:rPr lang="en-US" sz="1600" dirty="0" smtClean="0"/>
              <a:t>) </a:t>
            </a:r>
            <a:r>
              <a:rPr lang="en-US" sz="1600" dirty="0" err="1" smtClean="0"/>
              <a:t>goto</a:t>
            </a:r>
            <a:r>
              <a:rPr lang="en-US" sz="1600" dirty="0" smtClean="0"/>
              <a:t> bottom;</a:t>
            </a:r>
          </a:p>
          <a:p>
            <a:r>
              <a:rPr lang="en-US" sz="1600" dirty="0"/>
              <a:t> </a:t>
            </a:r>
            <a:r>
              <a:rPr lang="en-US" sz="1600" dirty="0" smtClean="0"/>
              <a:t>   if(r-&gt;sport != </a:t>
            </a:r>
            <a:r>
              <a:rPr lang="en-US" sz="1600" b="1" dirty="0" smtClean="0"/>
              <a:t>ANY</a:t>
            </a:r>
            <a:r>
              <a:rPr lang="en-US" sz="1600" dirty="0" smtClean="0"/>
              <a:t> &amp;&amp;  r-&gt;sport != </a:t>
            </a:r>
            <a:r>
              <a:rPr lang="en-US" sz="1600" dirty="0" err="1" smtClean="0"/>
              <a:t>net.sport</a:t>
            </a:r>
            <a:r>
              <a:rPr lang="en-US" sz="1600" dirty="0" smtClean="0"/>
              <a:t>) </a:t>
            </a:r>
            <a:r>
              <a:rPr lang="en-US" sz="1600" dirty="0" err="1" smtClean="0"/>
              <a:t>goto</a:t>
            </a:r>
            <a:r>
              <a:rPr lang="en-US" sz="1600" dirty="0" smtClean="0"/>
              <a:t> bottom;</a:t>
            </a:r>
          </a:p>
          <a:p>
            <a:r>
              <a:rPr lang="en-US" sz="1600" dirty="0"/>
              <a:t> </a:t>
            </a:r>
            <a:r>
              <a:rPr lang="en-US" sz="1600" dirty="0" smtClean="0"/>
              <a:t>   if(r-&gt;</a:t>
            </a:r>
            <a:r>
              <a:rPr lang="en-US" sz="1600" dirty="0" err="1" smtClean="0"/>
              <a:t>dport</a:t>
            </a:r>
            <a:r>
              <a:rPr lang="en-US" sz="1600" dirty="0" smtClean="0"/>
              <a:t> != </a:t>
            </a:r>
            <a:r>
              <a:rPr lang="en-US" sz="1600" b="1" dirty="0" smtClean="0"/>
              <a:t>ANY</a:t>
            </a:r>
            <a:r>
              <a:rPr lang="en-US" sz="1600" dirty="0" smtClean="0"/>
              <a:t> &amp;&amp; r-&gt;</a:t>
            </a:r>
            <a:r>
              <a:rPr lang="en-US" sz="1600" dirty="0" err="1" smtClean="0"/>
              <a:t>dport</a:t>
            </a:r>
            <a:r>
              <a:rPr lang="en-US" sz="1600" dirty="0"/>
              <a:t> </a:t>
            </a:r>
            <a:r>
              <a:rPr lang="en-US" sz="1600" dirty="0" smtClean="0"/>
              <a:t>!= </a:t>
            </a:r>
            <a:r>
              <a:rPr lang="en-US" sz="1600" dirty="0" err="1" smtClean="0"/>
              <a:t>net.dport</a:t>
            </a:r>
            <a:r>
              <a:rPr lang="en-US" sz="1600" dirty="0" smtClean="0"/>
              <a:t>) </a:t>
            </a:r>
            <a:r>
              <a:rPr lang="en-US" sz="1600" dirty="0" err="1" smtClean="0"/>
              <a:t>goto</a:t>
            </a:r>
            <a:r>
              <a:rPr lang="en-US" sz="1600" dirty="0" smtClean="0"/>
              <a:t> bottom;</a:t>
            </a:r>
          </a:p>
          <a:p>
            <a:r>
              <a:rPr lang="en-US" sz="1600" dirty="0"/>
              <a:t> </a:t>
            </a:r>
            <a:r>
              <a:rPr lang="en-US" sz="1600" dirty="0" smtClean="0"/>
              <a:t>   return 1;</a:t>
            </a:r>
            <a:endParaRPr lang="en-US" sz="1600" dirty="0"/>
          </a:p>
          <a:p>
            <a:r>
              <a:rPr lang="en-US" sz="1600" dirty="0" smtClean="0"/>
              <a:t>bottom:</a:t>
            </a:r>
          </a:p>
          <a:p>
            <a:r>
              <a:rPr lang="en-US" sz="1600" dirty="0"/>
              <a:t> </a:t>
            </a:r>
            <a:r>
              <a:rPr lang="en-US" sz="1600" dirty="0" smtClean="0"/>
              <a:t>   return 0;</a:t>
            </a:r>
          </a:p>
          <a:p>
            <a:endParaRPr lang="en-US" sz="1600" dirty="0"/>
          </a:p>
          <a:p>
            <a:r>
              <a:rPr lang="en-US" sz="1600" dirty="0" smtClean="0"/>
              <a:t>}</a:t>
            </a:r>
          </a:p>
        </p:txBody>
      </p:sp>
      <p:sp>
        <p:nvSpPr>
          <p:cNvPr id="3" name="Rectangle 2"/>
          <p:cNvSpPr/>
          <p:nvPr/>
        </p:nvSpPr>
        <p:spPr>
          <a:xfrm>
            <a:off x="3941064" y="4873752"/>
            <a:ext cx="649224" cy="22860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1064" y="5114716"/>
            <a:ext cx="697992" cy="22860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038600" y="4818775"/>
            <a:ext cx="551754" cy="338554"/>
          </a:xfrm>
          <a:prstGeom prst="rect">
            <a:avLst/>
          </a:prstGeom>
          <a:noFill/>
        </p:spPr>
        <p:txBody>
          <a:bodyPr wrap="none" rtlCol="0">
            <a:spAutoFit/>
          </a:bodyPr>
          <a:lstStyle/>
          <a:p>
            <a:r>
              <a:rPr lang="en-US" sz="1600" b="1" dirty="0" smtClean="0">
                <a:solidFill>
                  <a:srgbClr val="FF0000"/>
                </a:solidFill>
              </a:rPr>
              <a:t>ANY</a:t>
            </a:r>
            <a:endParaRPr lang="en-US" sz="1600" b="1" dirty="0">
              <a:solidFill>
                <a:srgbClr val="FF0000"/>
              </a:solidFill>
            </a:endParaRPr>
          </a:p>
        </p:txBody>
      </p:sp>
      <p:sp>
        <p:nvSpPr>
          <p:cNvPr id="18" name="TextBox 17"/>
          <p:cNvSpPr txBox="1"/>
          <p:nvPr/>
        </p:nvSpPr>
        <p:spPr>
          <a:xfrm>
            <a:off x="4038600" y="5043029"/>
            <a:ext cx="551754" cy="338554"/>
          </a:xfrm>
          <a:prstGeom prst="rect">
            <a:avLst/>
          </a:prstGeom>
          <a:noFill/>
        </p:spPr>
        <p:txBody>
          <a:bodyPr wrap="none" rtlCol="0">
            <a:spAutoFit/>
          </a:bodyPr>
          <a:lstStyle/>
          <a:p>
            <a:r>
              <a:rPr lang="en-US" sz="1600" b="1" dirty="0" smtClean="0">
                <a:solidFill>
                  <a:srgbClr val="FF0000"/>
                </a:solidFill>
              </a:rPr>
              <a:t>ANY</a:t>
            </a:r>
            <a:endParaRPr lang="en-US" sz="1600" b="1" dirty="0">
              <a:solidFill>
                <a:srgbClr val="FF0000"/>
              </a:solidFill>
            </a:endParaRPr>
          </a:p>
        </p:txBody>
      </p:sp>
      <p:sp>
        <p:nvSpPr>
          <p:cNvPr id="19" name="内容占位符 2"/>
          <p:cNvSpPr>
            <a:spLocks noGrp="1"/>
          </p:cNvSpPr>
          <p:nvPr>
            <p:ph idx="1"/>
          </p:nvPr>
        </p:nvSpPr>
        <p:spPr>
          <a:xfrm>
            <a:off x="457200" y="1295399"/>
            <a:ext cx="8229600" cy="4526280"/>
          </a:xfrm>
        </p:spPr>
        <p:txBody>
          <a:bodyPr/>
          <a:lstStyle/>
          <a:p>
            <a:r>
              <a:rPr lang="en-US" altLang="zh-CN" dirty="0" smtClean="0"/>
              <a:t>Propagate constant values from configuration </a:t>
            </a:r>
          </a:p>
          <a:p>
            <a:r>
              <a:rPr lang="en-US" altLang="zh-CN" dirty="0" smtClean="0"/>
              <a:t>Fold statically computable expressions</a:t>
            </a:r>
          </a:p>
          <a:p>
            <a:r>
              <a:rPr lang="en-US" altLang="zh-CN" dirty="0" smtClean="0"/>
              <a:t>Eliminate dead code</a:t>
            </a:r>
          </a:p>
        </p:txBody>
      </p:sp>
      <p:sp>
        <p:nvSpPr>
          <p:cNvPr id="20" name="TextBox 19"/>
          <p:cNvSpPr txBox="1"/>
          <p:nvPr/>
        </p:nvSpPr>
        <p:spPr>
          <a:xfrm>
            <a:off x="152400" y="4495800"/>
            <a:ext cx="3025828" cy="1569660"/>
          </a:xfrm>
          <a:prstGeom prst="rect">
            <a:avLst/>
          </a:prstGeom>
          <a:noFill/>
          <a:ln w="12700">
            <a:solidFill>
              <a:schemeClr val="accent1"/>
            </a:solidFill>
          </a:ln>
        </p:spPr>
        <p:txBody>
          <a:bodyPr wrap="none" rtlCol="0">
            <a:spAutoFit/>
          </a:bodyPr>
          <a:lstStyle/>
          <a:p>
            <a:r>
              <a:rPr lang="en-US" sz="1600" dirty="0" smtClean="0"/>
              <a:t>void </a:t>
            </a:r>
            <a:r>
              <a:rPr lang="en-US" sz="1600" b="1" dirty="0" err="1" smtClean="0"/>
              <a:t>DecodeTCP</a:t>
            </a:r>
            <a:r>
              <a:rPr lang="en-US" sz="1600" dirty="0" smtClean="0"/>
              <a:t>(</a:t>
            </a:r>
            <a:r>
              <a:rPr lang="en-US" sz="1600" dirty="0" err="1" smtClean="0"/>
              <a:t>u_char</a:t>
            </a:r>
            <a:r>
              <a:rPr lang="en-US" sz="1600" dirty="0" smtClean="0"/>
              <a:t> *</a:t>
            </a:r>
            <a:r>
              <a:rPr lang="en-US" sz="1600" dirty="0" err="1" smtClean="0"/>
              <a:t>pkt</a:t>
            </a:r>
            <a:r>
              <a:rPr lang="en-US" sz="1600" dirty="0" smtClean="0"/>
              <a:t>, …) {</a:t>
            </a:r>
          </a:p>
          <a:p>
            <a:r>
              <a:rPr lang="en-US" sz="1600" dirty="0" smtClean="0"/>
              <a:t>    </a:t>
            </a:r>
            <a:r>
              <a:rPr lang="en-US" sz="1600" dirty="0" err="1" smtClean="0"/>
              <a:t>tcph</a:t>
            </a:r>
            <a:r>
              <a:rPr lang="en-US" sz="1600" dirty="0" smtClean="0"/>
              <a:t> = (</a:t>
            </a:r>
            <a:r>
              <a:rPr lang="en-US" sz="1600" dirty="0" err="1" smtClean="0"/>
              <a:t>TCPHdr</a:t>
            </a:r>
            <a:r>
              <a:rPr lang="en-US" sz="1600" dirty="0" smtClean="0"/>
              <a:t> *)</a:t>
            </a:r>
            <a:r>
              <a:rPr lang="en-US" sz="1600" dirty="0" err="1" smtClean="0"/>
              <a:t>pkt</a:t>
            </a:r>
            <a:r>
              <a:rPr lang="en-US" sz="1600" dirty="0" smtClean="0"/>
              <a:t>;</a:t>
            </a:r>
          </a:p>
          <a:p>
            <a:r>
              <a:rPr lang="en-US" sz="1600" dirty="0"/>
              <a:t> </a:t>
            </a:r>
            <a:r>
              <a:rPr lang="en-US" sz="1600" dirty="0" smtClean="0"/>
              <a:t>   </a:t>
            </a:r>
            <a:r>
              <a:rPr lang="en-US" sz="1600" b="1" dirty="0" err="1" smtClean="0"/>
              <a:t>net.sport</a:t>
            </a:r>
            <a:r>
              <a:rPr lang="en-US" sz="1600" dirty="0" smtClean="0"/>
              <a:t> = </a:t>
            </a:r>
            <a:r>
              <a:rPr lang="en-US" sz="1600" dirty="0" err="1" smtClean="0"/>
              <a:t>ntohs</a:t>
            </a:r>
            <a:r>
              <a:rPr lang="en-US" sz="1600" dirty="0" smtClean="0"/>
              <a:t>(</a:t>
            </a:r>
            <a:r>
              <a:rPr lang="en-US" sz="1600" dirty="0" err="1" smtClean="0"/>
              <a:t>tcph</a:t>
            </a:r>
            <a:r>
              <a:rPr lang="en-US" sz="1600" dirty="0" smtClean="0"/>
              <a:t>-&gt;sport);</a:t>
            </a:r>
          </a:p>
          <a:p>
            <a:r>
              <a:rPr lang="en-US" sz="1600" dirty="0"/>
              <a:t> </a:t>
            </a:r>
            <a:r>
              <a:rPr lang="en-US" sz="1600" dirty="0" smtClean="0"/>
              <a:t>   </a:t>
            </a:r>
            <a:r>
              <a:rPr lang="en-US" sz="1600" b="1" dirty="0" err="1" smtClean="0"/>
              <a:t>net.dport</a:t>
            </a:r>
            <a:r>
              <a:rPr lang="en-US" sz="1600" dirty="0" smtClean="0"/>
              <a:t> = </a:t>
            </a:r>
            <a:r>
              <a:rPr lang="en-US" sz="1600" dirty="0" err="1" smtClean="0"/>
              <a:t>ntohs</a:t>
            </a:r>
            <a:r>
              <a:rPr lang="en-US" sz="1600" dirty="0" smtClean="0"/>
              <a:t>(</a:t>
            </a:r>
            <a:r>
              <a:rPr lang="en-US" sz="1600" dirty="0" err="1" smtClean="0"/>
              <a:t>tcph</a:t>
            </a:r>
            <a:r>
              <a:rPr lang="en-US" sz="1600" dirty="0" smtClean="0"/>
              <a:t>-&gt;</a:t>
            </a:r>
            <a:r>
              <a:rPr lang="en-US" sz="1600" dirty="0" err="1" smtClean="0"/>
              <a:t>dport</a:t>
            </a:r>
            <a:r>
              <a:rPr lang="en-US" sz="1600" dirty="0" smtClean="0"/>
              <a:t>);</a:t>
            </a:r>
          </a:p>
          <a:p>
            <a:r>
              <a:rPr lang="en-US" sz="1600" dirty="0" smtClean="0"/>
              <a:t>    …</a:t>
            </a:r>
          </a:p>
          <a:p>
            <a:r>
              <a:rPr lang="en-US" sz="1600" dirty="0" smtClean="0"/>
              <a:t>}</a:t>
            </a:r>
          </a:p>
        </p:txBody>
      </p:sp>
      <p:sp>
        <p:nvSpPr>
          <p:cNvPr id="21" name="Rectangle 20"/>
          <p:cNvSpPr/>
          <p:nvPr/>
        </p:nvSpPr>
        <p:spPr>
          <a:xfrm>
            <a:off x="3657600" y="4855464"/>
            <a:ext cx="3733800" cy="4937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ular Callout 21"/>
          <p:cNvSpPr/>
          <p:nvPr/>
        </p:nvSpPr>
        <p:spPr>
          <a:xfrm>
            <a:off x="4768754" y="5756872"/>
            <a:ext cx="673292" cy="369546"/>
          </a:xfrm>
          <a:prstGeom prst="wedgeRectCallout">
            <a:avLst>
              <a:gd name="adj1" fmla="val -17312"/>
              <a:gd name="adj2" fmla="val -160622"/>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768754" y="5749976"/>
            <a:ext cx="676656" cy="369332"/>
          </a:xfrm>
          <a:prstGeom prst="rect">
            <a:avLst/>
          </a:prstGeom>
          <a:noFill/>
        </p:spPr>
        <p:txBody>
          <a:bodyPr wrap="square" rtlCol="0">
            <a:spAutoFit/>
          </a:bodyPr>
          <a:lstStyle/>
          <a:p>
            <a:r>
              <a:rPr lang="en-US" b="1" dirty="0" smtClean="0"/>
              <a:t>False</a:t>
            </a:r>
            <a:endParaRPr lang="en-US" b="1" dirty="0"/>
          </a:p>
        </p:txBody>
      </p:sp>
      <p:cxnSp>
        <p:nvCxnSpPr>
          <p:cNvPr id="6" name="Straight Connector 5"/>
          <p:cNvCxnSpPr/>
          <p:nvPr/>
        </p:nvCxnSpPr>
        <p:spPr>
          <a:xfrm>
            <a:off x="3733800" y="4989737"/>
            <a:ext cx="4800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33800" y="5212306"/>
            <a:ext cx="4800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49011" y="5420324"/>
            <a:ext cx="2895600"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49011" y="5181799"/>
            <a:ext cx="2895600"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49011" y="4932687"/>
            <a:ext cx="2895600"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46888" y="4672584"/>
            <a:ext cx="2895600"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46888" y="5893978"/>
            <a:ext cx="2895600"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49011" y="5664106"/>
            <a:ext cx="2895600" cy="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86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4" grpId="0"/>
      <p:bldP spid="18" grpId="0"/>
      <p:bldP spid="20" grpId="0" animBg="1"/>
      <p:bldP spid="21" grpId="0" animBg="1"/>
      <p:bldP spid="22" grpId="0" animBg="1"/>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Experimental Results</a:t>
            </a:r>
            <a:endParaRPr lang="zh-CN" altLang="en-US" dirty="0" smtClean="0">
              <a:solidFill>
                <a:schemeClr val="bg1"/>
              </a:solidFill>
            </a:endParaRPr>
          </a:p>
        </p:txBody>
      </p:sp>
      <p:sp>
        <p:nvSpPr>
          <p:cNvPr id="27" name="内容占位符 2"/>
          <p:cNvSpPr>
            <a:spLocks noGrp="1"/>
          </p:cNvSpPr>
          <p:nvPr>
            <p:ph idx="1"/>
          </p:nvPr>
        </p:nvSpPr>
        <p:spPr>
          <a:xfrm>
            <a:off x="457200" y="1295400"/>
            <a:ext cx="8229600" cy="4525963"/>
          </a:xfrm>
        </p:spPr>
        <p:txBody>
          <a:bodyPr/>
          <a:lstStyle/>
          <a:p>
            <a:r>
              <a:rPr lang="en-US" altLang="zh-CN" dirty="0" smtClean="0"/>
              <a:t>Evaluation metrics:</a:t>
            </a:r>
            <a:endParaRPr lang="en-US" altLang="zh-CN" dirty="0"/>
          </a:p>
          <a:p>
            <a:pPr lvl="1"/>
            <a:r>
              <a:rPr lang="en-US" altLang="zh-CN" dirty="0" smtClean="0"/>
              <a:t>How many lines of source code are cut (LOC)? </a:t>
            </a:r>
          </a:p>
          <a:p>
            <a:pPr lvl="2"/>
            <a:r>
              <a:rPr lang="en-US" altLang="zh-CN" dirty="0" smtClean="0"/>
              <a:t>313 LOC (46.99% decoder code) can be eliminated</a:t>
            </a:r>
          </a:p>
          <a:p>
            <a:pPr lvl="1"/>
            <a:r>
              <a:rPr lang="en-US" altLang="zh-CN" dirty="0" smtClean="0"/>
              <a:t>Performance improvement after </a:t>
            </a:r>
            <a:r>
              <a:rPr lang="en-US" altLang="zh-CN" dirty="0" err="1" smtClean="0"/>
              <a:t>debloating</a:t>
            </a:r>
            <a:endParaRPr lang="en-US" altLang="zh-CN" dirty="0"/>
          </a:p>
          <a:p>
            <a:endParaRPr lang="en-US" altLang="zh-CN"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429000"/>
            <a:ext cx="5048639" cy="3276600"/>
          </a:xfrm>
          <a:prstGeom prst="rect">
            <a:avLst/>
          </a:prstGeom>
        </p:spPr>
      </p:pic>
      <p:sp>
        <p:nvSpPr>
          <p:cNvPr id="10" name="Rectangle 9"/>
          <p:cNvSpPr/>
          <p:nvPr/>
        </p:nvSpPr>
        <p:spPr>
          <a:xfrm>
            <a:off x="2590799" y="4114800"/>
            <a:ext cx="3962401" cy="4937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6553200" y="5112296"/>
            <a:ext cx="609600" cy="369546"/>
          </a:xfrm>
          <a:prstGeom prst="wedgeRectCallout">
            <a:avLst>
              <a:gd name="adj1" fmla="val -56332"/>
              <a:gd name="adj2" fmla="val -179523"/>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53200" y="5105400"/>
            <a:ext cx="609600" cy="369332"/>
          </a:xfrm>
          <a:prstGeom prst="rect">
            <a:avLst/>
          </a:prstGeom>
          <a:noFill/>
        </p:spPr>
        <p:txBody>
          <a:bodyPr wrap="square" rtlCol="0">
            <a:spAutoFit/>
          </a:bodyPr>
          <a:lstStyle/>
          <a:p>
            <a:r>
              <a:rPr lang="en-US" b="1" dirty="0" smtClean="0"/>
              <a:t>15%</a:t>
            </a:r>
            <a:endParaRPr lang="en-US" b="1" dirty="0"/>
          </a:p>
        </p:txBody>
      </p:sp>
    </p:spTree>
    <p:extLst>
      <p:ext uri="{BB962C8B-B14F-4D97-AF65-F5344CB8AC3E}">
        <p14:creationId xmlns:p14="http://schemas.microsoft.com/office/powerpoint/2010/main" val="183293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Motivation</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noAutofit/>
          </a:bodyPr>
          <a:lstStyle/>
          <a:p>
            <a:r>
              <a:rPr lang="en-US" altLang="zh-CN" dirty="0" smtClean="0"/>
              <a:t>Modular design leads to code bloat</a:t>
            </a:r>
          </a:p>
          <a:p>
            <a:pPr lvl="1"/>
            <a:r>
              <a:rPr lang="en-US" altLang="zh-CN" dirty="0" smtClean="0"/>
              <a:t>Library provides comprehensive functionalities</a:t>
            </a:r>
          </a:p>
          <a:p>
            <a:pPr lvl="1"/>
            <a:r>
              <a:rPr lang="en-US" altLang="zh-CN" dirty="0"/>
              <a:t>L</a:t>
            </a:r>
            <a:r>
              <a:rPr lang="en-US" altLang="zh-CN" dirty="0" smtClean="0"/>
              <a:t>ibrary user has limited usage scenarios</a:t>
            </a:r>
          </a:p>
          <a:p>
            <a:r>
              <a:rPr lang="en-US" altLang="zh-CN" dirty="0" smtClean="0"/>
              <a:t>Bloated code widely exists</a:t>
            </a:r>
          </a:p>
          <a:p>
            <a:r>
              <a:rPr lang="en-US" altLang="zh-CN" dirty="0" smtClean="0"/>
              <a:t>Bloated code causes a lot of problems</a:t>
            </a:r>
          </a:p>
          <a:p>
            <a:pPr lvl="1"/>
            <a:r>
              <a:rPr lang="en-US" altLang="zh-CN" dirty="0" smtClean="0"/>
              <a:t>Contain potential vulnerabilities</a:t>
            </a:r>
          </a:p>
          <a:p>
            <a:pPr lvl="1"/>
            <a:r>
              <a:rPr lang="en-US" altLang="zh-CN" dirty="0" smtClean="0"/>
              <a:t>Increase memory pressure</a:t>
            </a:r>
          </a:p>
          <a:p>
            <a:pPr lvl="1"/>
            <a:r>
              <a:rPr lang="en-US" altLang="zh-CN" dirty="0" smtClean="0"/>
              <a:t>Incur computation inefficiency</a:t>
            </a:r>
          </a:p>
          <a:p>
            <a:endParaRPr lang="en-US" altLang="zh-CN" dirty="0" smtClean="0"/>
          </a:p>
        </p:txBody>
      </p:sp>
      <p:pic>
        <p:nvPicPr>
          <p:cNvPr id="9" name="Picture 8" descr="energy.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267200"/>
            <a:ext cx="2600325" cy="1530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53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613889" y="5105400"/>
            <a:ext cx="2310633" cy="1200329"/>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 handle_type1(…); …</a:t>
            </a:r>
            <a:endParaRPr lang="en-US" sz="1200" dirty="0"/>
          </a:p>
          <a:p>
            <a:r>
              <a:rPr lang="en-US" sz="1200" dirty="0" smtClean="0"/>
              <a:t>    case type2: handle_type2(…); …</a:t>
            </a:r>
          </a:p>
          <a:p>
            <a:r>
              <a:rPr lang="en-US" sz="1200" dirty="0"/>
              <a:t> </a:t>
            </a:r>
            <a:r>
              <a:rPr lang="en-US" sz="1200" dirty="0" smtClean="0"/>
              <a:t>   case type3: handle_type3(…); …</a:t>
            </a:r>
          </a:p>
          <a:p>
            <a:r>
              <a:rPr lang="en-US" sz="1200" dirty="0" smtClean="0"/>
              <a:t>    default: </a:t>
            </a:r>
            <a:endParaRPr lang="en-US" sz="1200" dirty="0"/>
          </a:p>
          <a:p>
            <a:r>
              <a:rPr lang="en-US" sz="1200" dirty="0" smtClean="0"/>
              <a:t>}</a:t>
            </a:r>
            <a:endParaRPr lang="en-US" sz="1200" dirty="0"/>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Summary</a:t>
            </a:r>
            <a:endParaRPr lang="zh-CN" altLang="en-US" dirty="0" smtClean="0">
              <a:solidFill>
                <a:schemeClr val="bg1"/>
              </a:solidFill>
            </a:endParaRPr>
          </a:p>
        </p:txBody>
      </p:sp>
      <p:sp>
        <p:nvSpPr>
          <p:cNvPr id="14" name="内容占位符 2"/>
          <p:cNvSpPr>
            <a:spLocks noGrp="1"/>
          </p:cNvSpPr>
          <p:nvPr>
            <p:ph idx="1"/>
          </p:nvPr>
        </p:nvSpPr>
        <p:spPr>
          <a:xfrm>
            <a:off x="457200" y="1295400"/>
            <a:ext cx="8229600" cy="4525963"/>
          </a:xfrm>
        </p:spPr>
        <p:txBody>
          <a:bodyPr/>
          <a:lstStyle/>
          <a:p>
            <a:r>
              <a:rPr lang="en-US" altLang="zh-CN" dirty="0" smtClean="0"/>
              <a:t>A simple empirical study on snort</a:t>
            </a:r>
          </a:p>
          <a:p>
            <a:pPr lvl="1"/>
            <a:r>
              <a:rPr lang="en-US" altLang="zh-CN" dirty="0" smtClean="0"/>
              <a:t>“any” is configured for port numbers</a:t>
            </a:r>
          </a:p>
          <a:p>
            <a:pPr lvl="1"/>
            <a:r>
              <a:rPr lang="en-US" altLang="zh-CN" dirty="0" smtClean="0"/>
              <a:t>Layer-4 decoders can be trimmed</a:t>
            </a:r>
          </a:p>
          <a:p>
            <a:r>
              <a:rPr lang="en-US" altLang="zh-CN" dirty="0"/>
              <a:t>Configurable handler </a:t>
            </a:r>
            <a:r>
              <a:rPr lang="en-US" altLang="zh-CN" dirty="0">
                <a:sym typeface="Wingdings"/>
              </a:rPr>
              <a:t> </a:t>
            </a:r>
            <a:r>
              <a:rPr lang="en-US" altLang="zh-CN" dirty="0" err="1"/>
              <a:t>cuttable</a:t>
            </a:r>
            <a:r>
              <a:rPr lang="en-US" altLang="zh-CN" dirty="0"/>
              <a:t> decoder </a:t>
            </a:r>
            <a:endParaRPr lang="en-US" altLang="zh-CN" dirty="0" smtClean="0"/>
          </a:p>
          <a:p>
            <a:r>
              <a:rPr lang="en-US" altLang="zh-CN" dirty="0" smtClean="0"/>
              <a:t>46.99% decoder code can be eliminated</a:t>
            </a:r>
          </a:p>
        </p:txBody>
      </p:sp>
      <p:sp>
        <p:nvSpPr>
          <p:cNvPr id="15" name="Rectangle 14"/>
          <p:cNvSpPr/>
          <p:nvPr/>
        </p:nvSpPr>
        <p:spPr>
          <a:xfrm>
            <a:off x="11733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16" name="Rectangle 15"/>
          <p:cNvSpPr/>
          <p:nvPr/>
        </p:nvSpPr>
        <p:spPr>
          <a:xfrm>
            <a:off x="39165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17" name="Rectangle 16"/>
          <p:cNvSpPr/>
          <p:nvPr/>
        </p:nvSpPr>
        <p:spPr>
          <a:xfrm>
            <a:off x="66597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19" name="Straight Arrow Connector 18"/>
          <p:cNvCxnSpPr>
            <a:stCxn id="19" idx="3"/>
          </p:cNvCxnSpPr>
          <p:nvPr/>
        </p:nvCxnSpPr>
        <p:spPr>
          <a:xfrm>
            <a:off x="24687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119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79510" y="5105400"/>
            <a:ext cx="1569469" cy="1569660"/>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a:t>
            </a:r>
          </a:p>
          <a:p>
            <a:r>
              <a:rPr lang="en-US" sz="1200" dirty="0"/>
              <a:t> </a:t>
            </a:r>
            <a:r>
              <a:rPr lang="en-US" sz="1200" dirty="0" smtClean="0"/>
              <a:t>       </a:t>
            </a:r>
            <a:r>
              <a:rPr lang="en-US" sz="1200" dirty="0" err="1" smtClean="0"/>
              <a:t>msg.iMsgSize</a:t>
            </a:r>
            <a:r>
              <a:rPr lang="en-US" sz="1200" dirty="0" smtClean="0"/>
              <a:t> = 2;</a:t>
            </a:r>
          </a:p>
          <a:p>
            <a:r>
              <a:rPr lang="en-US" sz="1200" dirty="0"/>
              <a:t> </a:t>
            </a:r>
            <a:r>
              <a:rPr lang="en-US" sz="1200" dirty="0" smtClean="0"/>
              <a:t>       …</a:t>
            </a:r>
            <a:endParaRPr lang="en-US" sz="1200" dirty="0"/>
          </a:p>
          <a:p>
            <a:r>
              <a:rPr lang="en-US" sz="1200" dirty="0" smtClean="0"/>
              <a:t>    case type2: …</a:t>
            </a:r>
          </a:p>
          <a:p>
            <a:r>
              <a:rPr lang="en-US" sz="1200" dirty="0"/>
              <a:t> </a:t>
            </a:r>
            <a:r>
              <a:rPr lang="en-US" sz="1200" dirty="0" smtClean="0"/>
              <a:t>   case type3:…</a:t>
            </a:r>
          </a:p>
          <a:p>
            <a:r>
              <a:rPr lang="en-US" sz="1200" dirty="0"/>
              <a:t> </a:t>
            </a:r>
            <a:r>
              <a:rPr lang="en-US" sz="1200" dirty="0" smtClean="0"/>
              <a:t>   case type4:…</a:t>
            </a:r>
          </a:p>
          <a:p>
            <a:r>
              <a:rPr lang="en-US" sz="1200" dirty="0" smtClean="0"/>
              <a:t>    … }</a:t>
            </a:r>
            <a:endParaRPr lang="en-US" sz="1200" dirty="0"/>
          </a:p>
        </p:txBody>
      </p:sp>
      <p:sp>
        <p:nvSpPr>
          <p:cNvPr id="23" name="TextBox 22"/>
          <p:cNvSpPr txBox="1"/>
          <p:nvPr/>
        </p:nvSpPr>
        <p:spPr>
          <a:xfrm>
            <a:off x="1119955" y="5109627"/>
            <a:ext cx="1402179" cy="276999"/>
          </a:xfrm>
          <a:prstGeom prst="rect">
            <a:avLst/>
          </a:prstGeom>
          <a:noFill/>
          <a:ln w="12700">
            <a:solidFill>
              <a:schemeClr val="accent1"/>
            </a:solidFill>
          </a:ln>
        </p:spPr>
        <p:txBody>
          <a:bodyPr wrap="none" rtlCol="0">
            <a:spAutoFit/>
          </a:bodyPr>
          <a:lstStyle/>
          <a:p>
            <a:r>
              <a:rPr lang="en-US" sz="1200" dirty="0" err="1" smtClean="0"/>
              <a:t>recv</a:t>
            </a:r>
            <a:r>
              <a:rPr lang="en-US" sz="1200" dirty="0" smtClean="0"/>
              <a:t>(</a:t>
            </a:r>
            <a:r>
              <a:rPr lang="en-US" sz="1200" dirty="0" err="1" smtClean="0"/>
              <a:t>sockfd</a:t>
            </a:r>
            <a:r>
              <a:rPr lang="en-US" sz="1200" dirty="0" smtClean="0"/>
              <a:t>, </a:t>
            </a:r>
            <a:r>
              <a:rPr lang="en-US" sz="1200" dirty="0" err="1" smtClean="0"/>
              <a:t>buf</a:t>
            </a:r>
            <a:r>
              <a:rPr lang="en-US" sz="1200" dirty="0" smtClean="0"/>
              <a:t>, …)</a:t>
            </a:r>
            <a:endParaRPr lang="en-US" sz="1200"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7860" y="2667000"/>
            <a:ext cx="923740" cy="1126916"/>
          </a:xfrm>
          <a:prstGeom prst="rect">
            <a:avLst/>
          </a:prstGeom>
        </p:spPr>
      </p:pic>
      <p:sp>
        <p:nvSpPr>
          <p:cNvPr id="25" name="Down Arrow 24"/>
          <p:cNvSpPr/>
          <p:nvPr/>
        </p:nvSpPr>
        <p:spPr>
          <a:xfrm rot="1676686">
            <a:off x="7735621" y="3946316"/>
            <a:ext cx="390340" cy="265363"/>
          </a:xfrm>
          <a:prstGeom prst="downArrow">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827135" y="6344640"/>
            <a:ext cx="138481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31336" y="6172200"/>
            <a:ext cx="1384810"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93408" y="5806440"/>
            <a:ext cx="2145792"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38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P spid="16" grpId="0" animBg="1"/>
      <p:bldP spid="17" grpId="0" animBg="1"/>
      <p:bldP spid="22" grpId="0" animBg="1"/>
      <p:bldP spid="23"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Outline</a:t>
            </a:r>
            <a:endParaRPr lang="zh-CN" altLang="en-US" dirty="0" smtClean="0">
              <a:solidFill>
                <a:schemeClr val="bg1"/>
              </a:solidFill>
            </a:endParaRPr>
          </a:p>
        </p:txBody>
      </p:sp>
      <p:sp>
        <p:nvSpPr>
          <p:cNvPr id="5"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chemeClr val="bg1">
                    <a:lumMod val="65000"/>
                  </a:schemeClr>
                </a:solidFill>
              </a:rPr>
              <a:t>Introduction</a:t>
            </a:r>
          </a:p>
          <a:p>
            <a:r>
              <a:rPr lang="en-US" altLang="zh-CN" dirty="0" smtClean="0">
                <a:solidFill>
                  <a:schemeClr val="bg1">
                    <a:lumMod val="65000"/>
                  </a:schemeClr>
                </a:solidFill>
              </a:rPr>
              <a:t>Observation 1: details and an example</a:t>
            </a:r>
          </a:p>
          <a:p>
            <a:r>
              <a:rPr lang="en-US" altLang="zh-CN" dirty="0" smtClean="0">
                <a:solidFill>
                  <a:schemeClr val="bg1">
                    <a:lumMod val="65000"/>
                  </a:schemeClr>
                </a:solidFill>
              </a:rPr>
              <a:t>Observation 2: details and an example</a:t>
            </a:r>
          </a:p>
          <a:p>
            <a:r>
              <a:rPr lang="en-US" altLang="zh-CN" dirty="0" smtClean="0"/>
              <a:t>Observation 3: details and an example</a:t>
            </a:r>
          </a:p>
          <a:p>
            <a:r>
              <a:rPr lang="en-US" altLang="zh-CN" dirty="0" smtClean="0">
                <a:solidFill>
                  <a:schemeClr val="bg1">
                    <a:lumMod val="65000"/>
                  </a:schemeClr>
                </a:solidFill>
              </a:rPr>
              <a:t>Future works and conclusions</a:t>
            </a:r>
          </a:p>
        </p:txBody>
      </p:sp>
      <p:sp>
        <p:nvSpPr>
          <p:cNvPr id="6"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chemeClr val="bg1">
                    <a:lumMod val="65000"/>
                  </a:schemeClr>
                </a:solidFill>
              </a:rPr>
              <a:t>Introduction</a:t>
            </a:r>
          </a:p>
          <a:p>
            <a:r>
              <a:rPr lang="en-US" altLang="zh-CN" dirty="0" smtClean="0">
                <a:solidFill>
                  <a:schemeClr val="bg1">
                    <a:lumMod val="65000"/>
                  </a:schemeClr>
                </a:solidFill>
              </a:rPr>
              <a:t>Observation 1: details and an example</a:t>
            </a:r>
          </a:p>
          <a:p>
            <a:r>
              <a:rPr lang="en-US" altLang="zh-CN" dirty="0" smtClean="0"/>
              <a:t>Observation 2: details and an example</a:t>
            </a:r>
          </a:p>
          <a:p>
            <a:r>
              <a:rPr lang="en-US" altLang="zh-CN" dirty="0" smtClean="0">
                <a:solidFill>
                  <a:schemeClr val="bg1">
                    <a:lumMod val="65000"/>
                  </a:schemeClr>
                </a:solidFill>
              </a:rPr>
              <a:t>Observation 3: details and an example</a:t>
            </a:r>
          </a:p>
          <a:p>
            <a:r>
              <a:rPr lang="en-US" altLang="zh-CN" dirty="0" smtClean="0">
                <a:solidFill>
                  <a:schemeClr val="bg1">
                    <a:lumMod val="65000"/>
                  </a:schemeClr>
                </a:solidFill>
              </a:rPr>
              <a:t>Future works and conclusions</a:t>
            </a:r>
          </a:p>
        </p:txBody>
      </p:sp>
    </p:spTree>
    <p:extLst>
      <p:ext uri="{BB962C8B-B14F-4D97-AF65-F5344CB8AC3E}">
        <p14:creationId xmlns:p14="http://schemas.microsoft.com/office/powerpoint/2010/main" val="14307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内容占位符 2"/>
          <p:cNvSpPr>
            <a:spLocks noGrp="1"/>
          </p:cNvSpPr>
          <p:nvPr>
            <p:ph idx="1"/>
          </p:nvPr>
        </p:nvSpPr>
        <p:spPr>
          <a:xfrm>
            <a:off x="457200" y="1295400"/>
            <a:ext cx="8229600" cy="4525963"/>
          </a:xfrm>
        </p:spPr>
        <p:txBody>
          <a:bodyPr/>
          <a:lstStyle/>
          <a:p>
            <a:r>
              <a:rPr lang="en-US" altLang="zh-CN" dirty="0" smtClean="0"/>
              <a:t>Open-source implementation of OPC UA</a:t>
            </a:r>
          </a:p>
          <a:p>
            <a:pPr lvl="1"/>
            <a:r>
              <a:rPr lang="en-US" altLang="zh-CN" dirty="0"/>
              <a:t>OPC UA: OPC Unified </a:t>
            </a:r>
            <a:r>
              <a:rPr lang="en-US" altLang="zh-CN" dirty="0" smtClean="0"/>
              <a:t>Architecture</a:t>
            </a:r>
            <a:endParaRPr lang="en-US" altLang="zh-CN" dirty="0"/>
          </a:p>
          <a:p>
            <a:pPr lvl="1"/>
            <a:r>
              <a:rPr lang="en-US" altLang="zh-CN" dirty="0" smtClean="0"/>
              <a:t>Support 6 packet types</a:t>
            </a:r>
          </a:p>
          <a:p>
            <a:pPr lvl="1"/>
            <a:r>
              <a:rPr lang="en-US" altLang="zh-CN" dirty="0" smtClean="0"/>
              <a:t>Provide code for both client and server</a:t>
            </a:r>
          </a:p>
          <a:p>
            <a:endParaRPr lang="en-US" altLang="zh-CN" dirty="0" smtClean="0"/>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Open62541 Overview</a:t>
            </a:r>
            <a:endParaRPr lang="zh-CN" altLang="en-US" dirty="0" smtClean="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432299"/>
            <a:ext cx="1847230" cy="16900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0037" y="4038600"/>
            <a:ext cx="2389163" cy="2389163"/>
          </a:xfrm>
          <a:prstGeom prst="rect">
            <a:avLst/>
          </a:prstGeom>
        </p:spPr>
      </p:pic>
      <p:cxnSp>
        <p:nvCxnSpPr>
          <p:cNvPr id="8" name="Straight Arrow Connector 7"/>
          <p:cNvCxnSpPr/>
          <p:nvPr/>
        </p:nvCxnSpPr>
        <p:spPr>
          <a:xfrm>
            <a:off x="2667000" y="4800600"/>
            <a:ext cx="3783037"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667000" y="5486400"/>
            <a:ext cx="378303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399243" y="4267200"/>
            <a:ext cx="2345514" cy="1754326"/>
          </a:xfrm>
          <a:prstGeom prst="rect">
            <a:avLst/>
          </a:prstGeom>
          <a:solidFill>
            <a:schemeClr val="bg1"/>
          </a:solidFill>
          <a:ln w="12700">
            <a:solidFill>
              <a:schemeClr val="accent1"/>
            </a:solidFill>
          </a:ln>
        </p:spPr>
        <p:txBody>
          <a:bodyPr wrap="none" rtlCol="0">
            <a:spAutoFit/>
          </a:bodyPr>
          <a:lstStyle/>
          <a:p>
            <a:r>
              <a:rPr lang="en-US" sz="1200" dirty="0" err="1"/>
              <a:t>enum</a:t>
            </a:r>
            <a:r>
              <a:rPr lang="en-US" sz="1200" dirty="0"/>
              <a:t> </a:t>
            </a:r>
            <a:r>
              <a:rPr lang="en-US" sz="1200" dirty="0" err="1" smtClean="0"/>
              <a:t>messageType</a:t>
            </a:r>
            <a:r>
              <a:rPr lang="en-US" sz="1200" dirty="0"/>
              <a:t> </a:t>
            </a:r>
            <a:endParaRPr lang="en-US" sz="1200" dirty="0" smtClean="0"/>
          </a:p>
          <a:p>
            <a:r>
              <a:rPr lang="en-US" sz="1200" dirty="0" smtClean="0"/>
              <a:t>{</a:t>
            </a:r>
            <a:r>
              <a:rPr lang="en-US" sz="1200" dirty="0"/>
              <a:t/>
            </a:r>
            <a:br>
              <a:rPr lang="en-US" sz="1200" dirty="0"/>
            </a:br>
            <a:r>
              <a:rPr lang="en-US" sz="1200" dirty="0"/>
              <a:t>    </a:t>
            </a:r>
            <a:r>
              <a:rPr lang="en-US" sz="1200" dirty="0" smtClean="0"/>
              <a:t>UA_HEL </a:t>
            </a:r>
            <a:r>
              <a:rPr lang="en-US" sz="1200" dirty="0"/>
              <a:t>= 0x48454C, // H E L</a:t>
            </a:r>
            <a:br>
              <a:rPr lang="en-US" sz="1200" dirty="0"/>
            </a:br>
            <a:r>
              <a:rPr lang="en-US" sz="1200" dirty="0"/>
              <a:t>    </a:t>
            </a:r>
            <a:r>
              <a:rPr lang="en-US" sz="1200" dirty="0" smtClean="0"/>
              <a:t>UA_ACK </a:t>
            </a:r>
            <a:r>
              <a:rPr lang="en-US" sz="1200" dirty="0"/>
              <a:t>= 0x41434B, // A C k</a:t>
            </a:r>
            <a:br>
              <a:rPr lang="en-US" sz="1200" dirty="0"/>
            </a:br>
            <a:r>
              <a:rPr lang="en-US" sz="1200" dirty="0"/>
              <a:t>    </a:t>
            </a:r>
            <a:r>
              <a:rPr lang="en-US" sz="1200" dirty="0" smtClean="0"/>
              <a:t>UA_ERR </a:t>
            </a:r>
            <a:r>
              <a:rPr lang="en-US" sz="1200" dirty="0"/>
              <a:t>= 0x455151, // E R R</a:t>
            </a:r>
            <a:br>
              <a:rPr lang="en-US" sz="1200" dirty="0"/>
            </a:br>
            <a:r>
              <a:rPr lang="en-US" sz="1200" dirty="0"/>
              <a:t>    </a:t>
            </a:r>
            <a:r>
              <a:rPr lang="en-US" sz="1200" dirty="0" smtClean="0"/>
              <a:t>UA_OPN </a:t>
            </a:r>
            <a:r>
              <a:rPr lang="en-US" sz="1200" dirty="0"/>
              <a:t>= 0x4F504E, // O P N</a:t>
            </a:r>
            <a:br>
              <a:rPr lang="en-US" sz="1200" dirty="0"/>
            </a:br>
            <a:r>
              <a:rPr lang="en-US" sz="1200" dirty="0"/>
              <a:t>    </a:t>
            </a:r>
            <a:r>
              <a:rPr lang="en-US" sz="1200" dirty="0" smtClean="0"/>
              <a:t>UA_MSG </a:t>
            </a:r>
            <a:r>
              <a:rPr lang="en-US" sz="1200" dirty="0"/>
              <a:t>= 0x4D5347, // M S G</a:t>
            </a:r>
            <a:br>
              <a:rPr lang="en-US" sz="1200" dirty="0"/>
            </a:br>
            <a:r>
              <a:rPr lang="en-US" sz="1200" dirty="0"/>
              <a:t>    </a:t>
            </a:r>
            <a:r>
              <a:rPr lang="en-US" sz="1200" dirty="0" smtClean="0"/>
              <a:t>UA_CLO </a:t>
            </a:r>
            <a:r>
              <a:rPr lang="en-US" sz="1200" dirty="0"/>
              <a:t>= 0x434C4F  // C L O</a:t>
            </a:r>
            <a:br>
              <a:rPr lang="en-US" sz="1200" dirty="0"/>
            </a:br>
            <a:r>
              <a:rPr lang="en-US" sz="1200" dirty="0"/>
              <a:t>};</a:t>
            </a:r>
          </a:p>
        </p:txBody>
      </p:sp>
      <p:sp>
        <p:nvSpPr>
          <p:cNvPr id="15" name="TextBox 14"/>
          <p:cNvSpPr txBox="1"/>
          <p:nvPr/>
        </p:nvSpPr>
        <p:spPr>
          <a:xfrm>
            <a:off x="1071165" y="3505199"/>
            <a:ext cx="924099" cy="461665"/>
          </a:xfrm>
          <a:prstGeom prst="rect">
            <a:avLst/>
          </a:prstGeom>
          <a:noFill/>
        </p:spPr>
        <p:txBody>
          <a:bodyPr wrap="none" rtlCol="0">
            <a:spAutoFit/>
          </a:bodyPr>
          <a:lstStyle/>
          <a:p>
            <a:r>
              <a:rPr lang="en-US" sz="2400" b="1" dirty="0" smtClean="0">
                <a:solidFill>
                  <a:schemeClr val="tx2">
                    <a:lumMod val="60000"/>
                    <a:lumOff val="40000"/>
                  </a:schemeClr>
                </a:solidFill>
              </a:rPr>
              <a:t>Client</a:t>
            </a:r>
            <a:endParaRPr lang="en-US" sz="2400" b="1" dirty="0">
              <a:solidFill>
                <a:schemeClr val="tx2">
                  <a:lumMod val="60000"/>
                  <a:lumOff val="40000"/>
                </a:schemeClr>
              </a:solidFill>
            </a:endParaRPr>
          </a:p>
        </p:txBody>
      </p:sp>
      <p:sp>
        <p:nvSpPr>
          <p:cNvPr id="19" name="TextBox 18"/>
          <p:cNvSpPr txBox="1"/>
          <p:nvPr/>
        </p:nvSpPr>
        <p:spPr>
          <a:xfrm>
            <a:off x="7162800" y="3505200"/>
            <a:ext cx="1005083" cy="461665"/>
          </a:xfrm>
          <a:prstGeom prst="rect">
            <a:avLst/>
          </a:prstGeom>
          <a:noFill/>
        </p:spPr>
        <p:txBody>
          <a:bodyPr wrap="none" rtlCol="0">
            <a:spAutoFit/>
          </a:bodyPr>
          <a:lstStyle/>
          <a:p>
            <a:r>
              <a:rPr lang="en-US" sz="2400" b="1" dirty="0" smtClean="0">
                <a:solidFill>
                  <a:schemeClr val="tx2">
                    <a:lumMod val="60000"/>
                    <a:lumOff val="40000"/>
                  </a:schemeClr>
                </a:solidFill>
              </a:rPr>
              <a:t>Server</a:t>
            </a:r>
            <a:endParaRPr lang="en-US" sz="2400" b="1" dirty="0">
              <a:solidFill>
                <a:schemeClr val="tx2">
                  <a:lumMod val="60000"/>
                  <a:lumOff val="40000"/>
                </a:schemeClr>
              </a:solidFill>
            </a:endParaRPr>
          </a:p>
        </p:txBody>
      </p:sp>
    </p:spTree>
    <p:extLst>
      <p:ext uri="{BB962C8B-B14F-4D97-AF65-F5344CB8AC3E}">
        <p14:creationId xmlns:p14="http://schemas.microsoft.com/office/powerpoint/2010/main" val="102859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295400"/>
            <a:ext cx="8229600" cy="4525963"/>
          </a:xfrm>
        </p:spPr>
        <p:txBody>
          <a:bodyPr/>
          <a:lstStyle/>
          <a:p>
            <a:r>
              <a:rPr lang="en-US" altLang="zh-CN" dirty="0" smtClean="0"/>
              <a:t>Whether there are unused handlers? </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Empirical Study</a:t>
            </a:r>
            <a:endParaRPr lang="zh-CN" altLang="en-US" dirty="0" smtClean="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30196800"/>
              </p:ext>
            </p:extLst>
          </p:nvPr>
        </p:nvGraphicFramePr>
        <p:xfrm>
          <a:off x="1524000" y="2514600"/>
          <a:ext cx="6096000" cy="2595880"/>
        </p:xfrm>
        <a:graphic>
          <a:graphicData uri="http://schemas.openxmlformats.org/drawingml/2006/table">
            <a:tbl>
              <a:tblPr firstRow="1" bandRow="1">
                <a:tableStyleId>{5C22544A-7EE6-4342-B048-85BDC9FD1C3A}</a:tableStyleId>
              </a:tblPr>
              <a:tblGrid>
                <a:gridCol w="2133600"/>
                <a:gridCol w="838200"/>
                <a:gridCol w="838200"/>
                <a:gridCol w="1143000"/>
                <a:gridCol w="1143000"/>
              </a:tblGrid>
              <a:tr h="370840">
                <a:tc>
                  <a:txBody>
                    <a:bodyPr/>
                    <a:lstStyle/>
                    <a:p>
                      <a:pPr algn="ctr"/>
                      <a:r>
                        <a:rPr lang="en-US" dirty="0" smtClean="0"/>
                        <a:t>Packet</a:t>
                      </a:r>
                      <a:r>
                        <a:rPr lang="en-US" baseline="0" dirty="0" smtClean="0"/>
                        <a:t> Type</a:t>
                      </a:r>
                      <a:endParaRPr lang="en-US" dirty="0"/>
                    </a:p>
                  </a:txBody>
                  <a:tcPr/>
                </a:tc>
                <a:tc>
                  <a:txBody>
                    <a:bodyPr/>
                    <a:lstStyle/>
                    <a:p>
                      <a:pPr algn="ctr"/>
                      <a:r>
                        <a:rPr lang="en-US" dirty="0" smtClean="0"/>
                        <a:t>C -&gt; S</a:t>
                      </a:r>
                      <a:endParaRPr lang="en-US" dirty="0"/>
                    </a:p>
                  </a:txBody>
                  <a:tcPr/>
                </a:tc>
                <a:tc>
                  <a:txBody>
                    <a:bodyPr/>
                    <a:lstStyle/>
                    <a:p>
                      <a:pPr algn="ctr"/>
                      <a:r>
                        <a:rPr lang="en-US" dirty="0" smtClean="0"/>
                        <a:t>S -&gt; C</a:t>
                      </a:r>
                      <a:endParaRPr lang="en-US" dirty="0"/>
                    </a:p>
                  </a:txBody>
                  <a:tcPr/>
                </a:tc>
                <a:tc>
                  <a:txBody>
                    <a:bodyPr/>
                    <a:lstStyle/>
                    <a:p>
                      <a:pPr algn="ctr"/>
                      <a:r>
                        <a:rPr lang="en-US" dirty="0" smtClean="0"/>
                        <a:t>S Handler</a:t>
                      </a:r>
                      <a:endParaRPr lang="en-US" dirty="0"/>
                    </a:p>
                  </a:txBody>
                  <a:tcPr/>
                </a:tc>
                <a:tc>
                  <a:txBody>
                    <a:bodyPr/>
                    <a:lstStyle/>
                    <a:p>
                      <a:pPr algn="ctr"/>
                      <a:r>
                        <a:rPr lang="en-US" dirty="0" smtClean="0"/>
                        <a:t>C Handler</a:t>
                      </a:r>
                      <a:endParaRPr lang="en-US" dirty="0"/>
                    </a:p>
                  </a:txBody>
                  <a:tcPr/>
                </a:tc>
              </a:tr>
              <a:tr h="370840">
                <a:tc>
                  <a:txBody>
                    <a:bodyPr/>
                    <a:lstStyle/>
                    <a:p>
                      <a:pPr algn="ctr"/>
                      <a:r>
                        <a:rPr lang="en-US" dirty="0" smtClean="0"/>
                        <a:t>UA_HEL</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UA_ACK</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UA_ERR</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UA_OPN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UA_MSG</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UA_CLO</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bl>
          </a:graphicData>
        </a:graphic>
      </p:graphicFrame>
      <p:sp>
        <p:nvSpPr>
          <p:cNvPr id="4" name="TextBox 3"/>
          <p:cNvSpPr txBox="1"/>
          <p:nvPr/>
        </p:nvSpPr>
        <p:spPr>
          <a:xfrm>
            <a:off x="2971800" y="5334000"/>
            <a:ext cx="3055645" cy="1200329"/>
          </a:xfrm>
          <a:prstGeom prst="rect">
            <a:avLst/>
          </a:prstGeom>
          <a:noFill/>
        </p:spPr>
        <p:txBody>
          <a:bodyPr wrap="none" rtlCol="0">
            <a:spAutoFit/>
          </a:bodyPr>
          <a:lstStyle/>
          <a:p>
            <a:r>
              <a:rPr lang="en-US" dirty="0" smtClean="0"/>
              <a:t>C -&gt; S: Client -&gt; Server</a:t>
            </a:r>
          </a:p>
          <a:p>
            <a:r>
              <a:rPr lang="en-US" dirty="0" smtClean="0"/>
              <a:t>S -&gt; C: Server -&gt; Client</a:t>
            </a:r>
          </a:p>
          <a:p>
            <a:r>
              <a:rPr lang="en-US" dirty="0" smtClean="0"/>
              <a:t>S Handler: Server Side Handler</a:t>
            </a:r>
          </a:p>
          <a:p>
            <a:r>
              <a:rPr lang="en-US" dirty="0" smtClean="0"/>
              <a:t>C Hander: Client Side Hander</a:t>
            </a:r>
            <a:endParaRPr lang="en-US" dirty="0"/>
          </a:p>
        </p:txBody>
      </p:sp>
    </p:spTree>
    <p:extLst>
      <p:ext uri="{BB962C8B-B14F-4D97-AF65-F5344CB8AC3E}">
        <p14:creationId xmlns:p14="http://schemas.microsoft.com/office/powerpoint/2010/main" val="160566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295400"/>
            <a:ext cx="8229600" cy="4525963"/>
          </a:xfrm>
        </p:spPr>
        <p:txBody>
          <a:bodyPr/>
          <a:lstStyle/>
          <a:p>
            <a:r>
              <a:rPr lang="en-US" altLang="zh-CN" dirty="0" smtClean="0"/>
              <a:t>Whether there are unused handlers? </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Empirical Study</a:t>
            </a:r>
            <a:endParaRPr lang="zh-CN" altLang="en-US" dirty="0" smtClean="0">
              <a:solidFill>
                <a:schemeClr val="bg1"/>
              </a:solidFill>
            </a:endParaRPr>
          </a:p>
        </p:txBody>
      </p:sp>
      <p:graphicFrame>
        <p:nvGraphicFramePr>
          <p:cNvPr id="3" name="Table 2"/>
          <p:cNvGraphicFramePr>
            <a:graphicFrameLocks noGrp="1"/>
          </p:cNvGraphicFramePr>
          <p:nvPr>
            <p:extLst/>
          </p:nvPr>
        </p:nvGraphicFramePr>
        <p:xfrm>
          <a:off x="1524000" y="2514600"/>
          <a:ext cx="6096000" cy="2595880"/>
        </p:xfrm>
        <a:graphic>
          <a:graphicData uri="http://schemas.openxmlformats.org/drawingml/2006/table">
            <a:tbl>
              <a:tblPr firstRow="1" bandRow="1">
                <a:tableStyleId>{5C22544A-7EE6-4342-B048-85BDC9FD1C3A}</a:tableStyleId>
              </a:tblPr>
              <a:tblGrid>
                <a:gridCol w="2133600"/>
                <a:gridCol w="838200"/>
                <a:gridCol w="838200"/>
                <a:gridCol w="1143000"/>
                <a:gridCol w="1143000"/>
              </a:tblGrid>
              <a:tr h="370840">
                <a:tc>
                  <a:txBody>
                    <a:bodyPr/>
                    <a:lstStyle/>
                    <a:p>
                      <a:pPr algn="ctr"/>
                      <a:r>
                        <a:rPr lang="en-US" dirty="0" smtClean="0"/>
                        <a:t>Packet</a:t>
                      </a:r>
                      <a:r>
                        <a:rPr lang="en-US" baseline="0" dirty="0" smtClean="0"/>
                        <a:t> Type</a:t>
                      </a:r>
                      <a:endParaRPr lang="en-US" dirty="0"/>
                    </a:p>
                  </a:txBody>
                  <a:tcPr/>
                </a:tc>
                <a:tc>
                  <a:txBody>
                    <a:bodyPr/>
                    <a:lstStyle/>
                    <a:p>
                      <a:pPr algn="ctr"/>
                      <a:r>
                        <a:rPr lang="en-US" dirty="0" smtClean="0"/>
                        <a:t>C -&gt; S</a:t>
                      </a:r>
                      <a:endParaRPr lang="en-US" dirty="0"/>
                    </a:p>
                  </a:txBody>
                  <a:tcPr/>
                </a:tc>
                <a:tc>
                  <a:txBody>
                    <a:bodyPr/>
                    <a:lstStyle/>
                    <a:p>
                      <a:pPr algn="ctr"/>
                      <a:r>
                        <a:rPr lang="en-US" dirty="0" smtClean="0"/>
                        <a:t>S -&gt; C</a:t>
                      </a:r>
                      <a:endParaRPr lang="en-US" dirty="0"/>
                    </a:p>
                  </a:txBody>
                  <a:tcPr/>
                </a:tc>
                <a:tc>
                  <a:txBody>
                    <a:bodyPr/>
                    <a:lstStyle/>
                    <a:p>
                      <a:pPr algn="ctr"/>
                      <a:r>
                        <a:rPr lang="en-US" dirty="0" smtClean="0"/>
                        <a:t>S Handler</a:t>
                      </a:r>
                      <a:endParaRPr lang="en-US" dirty="0"/>
                    </a:p>
                  </a:txBody>
                  <a:tcPr/>
                </a:tc>
                <a:tc>
                  <a:txBody>
                    <a:bodyPr/>
                    <a:lstStyle/>
                    <a:p>
                      <a:pPr algn="ctr"/>
                      <a:r>
                        <a:rPr lang="en-US" dirty="0" smtClean="0"/>
                        <a:t>C Handler</a:t>
                      </a:r>
                      <a:endParaRPr lang="en-US" dirty="0"/>
                    </a:p>
                  </a:txBody>
                  <a:tcPr/>
                </a:tc>
              </a:tr>
              <a:tr h="370840">
                <a:tc>
                  <a:txBody>
                    <a:bodyPr/>
                    <a:lstStyle/>
                    <a:p>
                      <a:pPr algn="ctr"/>
                      <a:r>
                        <a:rPr lang="en-US" dirty="0" smtClean="0"/>
                        <a:t>UA_HEL</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UA_ACK</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UA_ERR</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UA_OPN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UA_MSG</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UA_CLO</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bl>
          </a:graphicData>
        </a:graphic>
      </p:graphicFrame>
      <p:sp>
        <p:nvSpPr>
          <p:cNvPr id="4" name="TextBox 3"/>
          <p:cNvSpPr txBox="1"/>
          <p:nvPr/>
        </p:nvSpPr>
        <p:spPr>
          <a:xfrm>
            <a:off x="2971800" y="5334000"/>
            <a:ext cx="3055645" cy="1200329"/>
          </a:xfrm>
          <a:prstGeom prst="rect">
            <a:avLst/>
          </a:prstGeom>
          <a:noFill/>
        </p:spPr>
        <p:txBody>
          <a:bodyPr wrap="none" rtlCol="0">
            <a:spAutoFit/>
          </a:bodyPr>
          <a:lstStyle/>
          <a:p>
            <a:r>
              <a:rPr lang="en-US" dirty="0" smtClean="0"/>
              <a:t>C -&gt; S: Client -&gt; Server</a:t>
            </a:r>
          </a:p>
          <a:p>
            <a:r>
              <a:rPr lang="en-US" dirty="0" smtClean="0"/>
              <a:t>S -&gt; C: Server -&gt; Client</a:t>
            </a:r>
          </a:p>
          <a:p>
            <a:r>
              <a:rPr lang="en-US" dirty="0" smtClean="0"/>
              <a:t>S Handler: Server Side Handler</a:t>
            </a:r>
          </a:p>
          <a:p>
            <a:r>
              <a:rPr lang="en-US" dirty="0" smtClean="0"/>
              <a:t>C Hander: Client Side Hander</a:t>
            </a:r>
            <a:endParaRPr lang="en-US" dirty="0"/>
          </a:p>
        </p:txBody>
      </p:sp>
      <p:sp>
        <p:nvSpPr>
          <p:cNvPr id="7" name="Rectangle 6"/>
          <p:cNvSpPr/>
          <p:nvPr/>
        </p:nvSpPr>
        <p:spPr>
          <a:xfrm>
            <a:off x="1523999" y="2514600"/>
            <a:ext cx="2133601" cy="25958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2180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295400"/>
            <a:ext cx="8229600" cy="4525963"/>
          </a:xfrm>
        </p:spPr>
        <p:txBody>
          <a:bodyPr/>
          <a:lstStyle/>
          <a:p>
            <a:r>
              <a:rPr lang="en-US" altLang="zh-CN" dirty="0" smtClean="0"/>
              <a:t>Whether there are unused handlers? </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Empirical Study</a:t>
            </a:r>
            <a:endParaRPr lang="zh-CN" altLang="en-US" dirty="0" smtClean="0">
              <a:solidFill>
                <a:schemeClr val="bg1"/>
              </a:solidFill>
            </a:endParaRPr>
          </a:p>
        </p:txBody>
      </p:sp>
      <p:graphicFrame>
        <p:nvGraphicFramePr>
          <p:cNvPr id="3" name="Table 2"/>
          <p:cNvGraphicFramePr>
            <a:graphicFrameLocks noGrp="1"/>
          </p:cNvGraphicFramePr>
          <p:nvPr>
            <p:extLst/>
          </p:nvPr>
        </p:nvGraphicFramePr>
        <p:xfrm>
          <a:off x="1524000" y="2514600"/>
          <a:ext cx="6096000" cy="2595880"/>
        </p:xfrm>
        <a:graphic>
          <a:graphicData uri="http://schemas.openxmlformats.org/drawingml/2006/table">
            <a:tbl>
              <a:tblPr firstRow="1" bandRow="1">
                <a:tableStyleId>{5C22544A-7EE6-4342-B048-85BDC9FD1C3A}</a:tableStyleId>
              </a:tblPr>
              <a:tblGrid>
                <a:gridCol w="2133600"/>
                <a:gridCol w="838200"/>
                <a:gridCol w="838200"/>
                <a:gridCol w="1143000"/>
                <a:gridCol w="1143000"/>
              </a:tblGrid>
              <a:tr h="370840">
                <a:tc>
                  <a:txBody>
                    <a:bodyPr/>
                    <a:lstStyle/>
                    <a:p>
                      <a:pPr algn="ctr"/>
                      <a:r>
                        <a:rPr lang="en-US" dirty="0" smtClean="0"/>
                        <a:t>Packet</a:t>
                      </a:r>
                      <a:r>
                        <a:rPr lang="en-US" baseline="0" dirty="0" smtClean="0"/>
                        <a:t> Type</a:t>
                      </a:r>
                      <a:endParaRPr lang="en-US" dirty="0"/>
                    </a:p>
                  </a:txBody>
                  <a:tcPr/>
                </a:tc>
                <a:tc>
                  <a:txBody>
                    <a:bodyPr/>
                    <a:lstStyle/>
                    <a:p>
                      <a:pPr algn="ctr"/>
                      <a:r>
                        <a:rPr lang="en-US" dirty="0" smtClean="0"/>
                        <a:t>C -&gt; S</a:t>
                      </a:r>
                      <a:endParaRPr lang="en-US" dirty="0"/>
                    </a:p>
                  </a:txBody>
                  <a:tcPr/>
                </a:tc>
                <a:tc>
                  <a:txBody>
                    <a:bodyPr/>
                    <a:lstStyle/>
                    <a:p>
                      <a:pPr algn="ctr"/>
                      <a:r>
                        <a:rPr lang="en-US" dirty="0" smtClean="0"/>
                        <a:t>S -&gt; C</a:t>
                      </a:r>
                      <a:endParaRPr lang="en-US" dirty="0"/>
                    </a:p>
                  </a:txBody>
                  <a:tcPr/>
                </a:tc>
                <a:tc>
                  <a:txBody>
                    <a:bodyPr/>
                    <a:lstStyle/>
                    <a:p>
                      <a:pPr algn="ctr"/>
                      <a:r>
                        <a:rPr lang="en-US" dirty="0" smtClean="0"/>
                        <a:t>S Handler</a:t>
                      </a:r>
                      <a:endParaRPr lang="en-US" dirty="0"/>
                    </a:p>
                  </a:txBody>
                  <a:tcPr/>
                </a:tc>
                <a:tc>
                  <a:txBody>
                    <a:bodyPr/>
                    <a:lstStyle/>
                    <a:p>
                      <a:pPr algn="ctr"/>
                      <a:r>
                        <a:rPr lang="en-US" dirty="0" smtClean="0"/>
                        <a:t>C Handler</a:t>
                      </a:r>
                      <a:endParaRPr lang="en-US" dirty="0"/>
                    </a:p>
                  </a:txBody>
                  <a:tcPr/>
                </a:tc>
              </a:tr>
              <a:tr h="370840">
                <a:tc>
                  <a:txBody>
                    <a:bodyPr/>
                    <a:lstStyle/>
                    <a:p>
                      <a:pPr algn="ctr"/>
                      <a:r>
                        <a:rPr lang="en-US" dirty="0" smtClean="0"/>
                        <a:t>UA_HEL</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UA_ACK</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UA_ERR</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UA_OPN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UA_MSG</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UA_CLO</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bl>
          </a:graphicData>
        </a:graphic>
      </p:graphicFrame>
      <p:sp>
        <p:nvSpPr>
          <p:cNvPr id="4" name="TextBox 3"/>
          <p:cNvSpPr txBox="1"/>
          <p:nvPr/>
        </p:nvSpPr>
        <p:spPr>
          <a:xfrm>
            <a:off x="2971800" y="5334000"/>
            <a:ext cx="3055645" cy="1200329"/>
          </a:xfrm>
          <a:prstGeom prst="rect">
            <a:avLst/>
          </a:prstGeom>
          <a:noFill/>
        </p:spPr>
        <p:txBody>
          <a:bodyPr wrap="none" rtlCol="0">
            <a:spAutoFit/>
          </a:bodyPr>
          <a:lstStyle/>
          <a:p>
            <a:r>
              <a:rPr lang="en-US" dirty="0" smtClean="0"/>
              <a:t>C -&gt; S: Client -&gt; Server</a:t>
            </a:r>
          </a:p>
          <a:p>
            <a:r>
              <a:rPr lang="en-US" dirty="0" smtClean="0"/>
              <a:t>S -&gt; C: Server -&gt; Client</a:t>
            </a:r>
          </a:p>
          <a:p>
            <a:r>
              <a:rPr lang="en-US" dirty="0" smtClean="0"/>
              <a:t>S Handler: Server Side Handler</a:t>
            </a:r>
          </a:p>
          <a:p>
            <a:r>
              <a:rPr lang="en-US" dirty="0" smtClean="0"/>
              <a:t>C Hander: Client Side Hander</a:t>
            </a:r>
            <a:endParaRPr lang="en-US" dirty="0"/>
          </a:p>
        </p:txBody>
      </p:sp>
      <p:sp>
        <p:nvSpPr>
          <p:cNvPr id="7" name="Rectangle 6"/>
          <p:cNvSpPr/>
          <p:nvPr/>
        </p:nvSpPr>
        <p:spPr>
          <a:xfrm>
            <a:off x="3733800" y="2509520"/>
            <a:ext cx="685800" cy="26009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419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295400"/>
            <a:ext cx="8229600" cy="4525963"/>
          </a:xfrm>
        </p:spPr>
        <p:txBody>
          <a:bodyPr/>
          <a:lstStyle/>
          <a:p>
            <a:r>
              <a:rPr lang="en-US" altLang="zh-CN" dirty="0" smtClean="0"/>
              <a:t>Whether there are unused handlers? </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Empirical Study</a:t>
            </a:r>
            <a:endParaRPr lang="zh-CN" altLang="en-US" dirty="0" smtClean="0">
              <a:solidFill>
                <a:schemeClr val="bg1"/>
              </a:solidFill>
            </a:endParaRPr>
          </a:p>
        </p:txBody>
      </p:sp>
      <p:graphicFrame>
        <p:nvGraphicFramePr>
          <p:cNvPr id="3" name="Table 2"/>
          <p:cNvGraphicFramePr>
            <a:graphicFrameLocks noGrp="1"/>
          </p:cNvGraphicFramePr>
          <p:nvPr>
            <p:extLst/>
          </p:nvPr>
        </p:nvGraphicFramePr>
        <p:xfrm>
          <a:off x="1524000" y="2514600"/>
          <a:ext cx="6096000" cy="2595880"/>
        </p:xfrm>
        <a:graphic>
          <a:graphicData uri="http://schemas.openxmlformats.org/drawingml/2006/table">
            <a:tbl>
              <a:tblPr firstRow="1" bandRow="1">
                <a:tableStyleId>{5C22544A-7EE6-4342-B048-85BDC9FD1C3A}</a:tableStyleId>
              </a:tblPr>
              <a:tblGrid>
                <a:gridCol w="2133600"/>
                <a:gridCol w="838200"/>
                <a:gridCol w="838200"/>
                <a:gridCol w="1143000"/>
                <a:gridCol w="1143000"/>
              </a:tblGrid>
              <a:tr h="370840">
                <a:tc>
                  <a:txBody>
                    <a:bodyPr/>
                    <a:lstStyle/>
                    <a:p>
                      <a:pPr algn="ctr"/>
                      <a:r>
                        <a:rPr lang="en-US" dirty="0" smtClean="0"/>
                        <a:t>Packet</a:t>
                      </a:r>
                      <a:r>
                        <a:rPr lang="en-US" baseline="0" dirty="0" smtClean="0"/>
                        <a:t> Type</a:t>
                      </a:r>
                      <a:endParaRPr lang="en-US" dirty="0"/>
                    </a:p>
                  </a:txBody>
                  <a:tcPr/>
                </a:tc>
                <a:tc>
                  <a:txBody>
                    <a:bodyPr/>
                    <a:lstStyle/>
                    <a:p>
                      <a:pPr algn="ctr"/>
                      <a:r>
                        <a:rPr lang="en-US" dirty="0" smtClean="0"/>
                        <a:t>C -&gt; S</a:t>
                      </a:r>
                      <a:endParaRPr lang="en-US" dirty="0"/>
                    </a:p>
                  </a:txBody>
                  <a:tcPr/>
                </a:tc>
                <a:tc>
                  <a:txBody>
                    <a:bodyPr/>
                    <a:lstStyle/>
                    <a:p>
                      <a:pPr algn="ctr"/>
                      <a:r>
                        <a:rPr lang="en-US" dirty="0" smtClean="0"/>
                        <a:t>S -&gt; C</a:t>
                      </a:r>
                      <a:endParaRPr lang="en-US" dirty="0"/>
                    </a:p>
                  </a:txBody>
                  <a:tcPr/>
                </a:tc>
                <a:tc>
                  <a:txBody>
                    <a:bodyPr/>
                    <a:lstStyle/>
                    <a:p>
                      <a:pPr algn="ctr"/>
                      <a:r>
                        <a:rPr lang="en-US" dirty="0" smtClean="0"/>
                        <a:t>S Handler</a:t>
                      </a:r>
                      <a:endParaRPr lang="en-US" dirty="0"/>
                    </a:p>
                  </a:txBody>
                  <a:tcPr/>
                </a:tc>
                <a:tc>
                  <a:txBody>
                    <a:bodyPr/>
                    <a:lstStyle/>
                    <a:p>
                      <a:pPr algn="ctr"/>
                      <a:r>
                        <a:rPr lang="en-US" dirty="0" smtClean="0"/>
                        <a:t>C Handler</a:t>
                      </a:r>
                      <a:endParaRPr lang="en-US" dirty="0"/>
                    </a:p>
                  </a:txBody>
                  <a:tcPr/>
                </a:tc>
              </a:tr>
              <a:tr h="370840">
                <a:tc>
                  <a:txBody>
                    <a:bodyPr/>
                    <a:lstStyle/>
                    <a:p>
                      <a:pPr algn="ctr"/>
                      <a:r>
                        <a:rPr lang="en-US" dirty="0" smtClean="0"/>
                        <a:t>UA_HEL</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UA_ACK</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UA_ERR</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UA_OPN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UA_MSG</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UA_CLO</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bl>
          </a:graphicData>
        </a:graphic>
      </p:graphicFrame>
      <p:sp>
        <p:nvSpPr>
          <p:cNvPr id="4" name="TextBox 3"/>
          <p:cNvSpPr txBox="1"/>
          <p:nvPr/>
        </p:nvSpPr>
        <p:spPr>
          <a:xfrm>
            <a:off x="2971800" y="5334000"/>
            <a:ext cx="3055645" cy="1200329"/>
          </a:xfrm>
          <a:prstGeom prst="rect">
            <a:avLst/>
          </a:prstGeom>
          <a:noFill/>
        </p:spPr>
        <p:txBody>
          <a:bodyPr wrap="none" rtlCol="0">
            <a:spAutoFit/>
          </a:bodyPr>
          <a:lstStyle/>
          <a:p>
            <a:r>
              <a:rPr lang="en-US" dirty="0" smtClean="0"/>
              <a:t>C -&gt; S: Client -&gt; Server</a:t>
            </a:r>
          </a:p>
          <a:p>
            <a:r>
              <a:rPr lang="en-US" dirty="0" smtClean="0"/>
              <a:t>S -&gt; C: Server -&gt; Client</a:t>
            </a:r>
          </a:p>
          <a:p>
            <a:r>
              <a:rPr lang="en-US" dirty="0" smtClean="0"/>
              <a:t>S Handler: Server Side Handler</a:t>
            </a:r>
          </a:p>
          <a:p>
            <a:r>
              <a:rPr lang="en-US" dirty="0" smtClean="0"/>
              <a:t>C Hander: Client Side Hander</a:t>
            </a:r>
            <a:endParaRPr lang="en-US" dirty="0"/>
          </a:p>
        </p:txBody>
      </p:sp>
      <p:sp>
        <p:nvSpPr>
          <p:cNvPr id="7" name="Rectangle 6"/>
          <p:cNvSpPr/>
          <p:nvPr/>
        </p:nvSpPr>
        <p:spPr>
          <a:xfrm>
            <a:off x="4572000" y="2509520"/>
            <a:ext cx="685800" cy="26009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8515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295400"/>
            <a:ext cx="8229600" cy="4525963"/>
          </a:xfrm>
        </p:spPr>
        <p:txBody>
          <a:bodyPr/>
          <a:lstStyle/>
          <a:p>
            <a:r>
              <a:rPr lang="en-US" altLang="zh-CN" dirty="0" smtClean="0"/>
              <a:t>Whether there are unused handlers? </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Empirical Study</a:t>
            </a:r>
            <a:endParaRPr lang="zh-CN" altLang="en-US" dirty="0" smtClean="0">
              <a:solidFill>
                <a:schemeClr val="bg1"/>
              </a:solidFill>
            </a:endParaRPr>
          </a:p>
        </p:txBody>
      </p:sp>
      <p:graphicFrame>
        <p:nvGraphicFramePr>
          <p:cNvPr id="3" name="Table 2"/>
          <p:cNvGraphicFramePr>
            <a:graphicFrameLocks noGrp="1"/>
          </p:cNvGraphicFramePr>
          <p:nvPr>
            <p:extLst/>
          </p:nvPr>
        </p:nvGraphicFramePr>
        <p:xfrm>
          <a:off x="1524000" y="2514600"/>
          <a:ext cx="6096000" cy="2595880"/>
        </p:xfrm>
        <a:graphic>
          <a:graphicData uri="http://schemas.openxmlformats.org/drawingml/2006/table">
            <a:tbl>
              <a:tblPr firstRow="1" bandRow="1">
                <a:tableStyleId>{5C22544A-7EE6-4342-B048-85BDC9FD1C3A}</a:tableStyleId>
              </a:tblPr>
              <a:tblGrid>
                <a:gridCol w="2133600"/>
                <a:gridCol w="838200"/>
                <a:gridCol w="838200"/>
                <a:gridCol w="1143000"/>
                <a:gridCol w="1143000"/>
              </a:tblGrid>
              <a:tr h="370840">
                <a:tc>
                  <a:txBody>
                    <a:bodyPr/>
                    <a:lstStyle/>
                    <a:p>
                      <a:pPr algn="ctr"/>
                      <a:r>
                        <a:rPr lang="en-US" dirty="0" smtClean="0"/>
                        <a:t>Packet</a:t>
                      </a:r>
                      <a:r>
                        <a:rPr lang="en-US" baseline="0" dirty="0" smtClean="0"/>
                        <a:t> Type</a:t>
                      </a:r>
                      <a:endParaRPr lang="en-US" dirty="0"/>
                    </a:p>
                  </a:txBody>
                  <a:tcPr/>
                </a:tc>
                <a:tc>
                  <a:txBody>
                    <a:bodyPr/>
                    <a:lstStyle/>
                    <a:p>
                      <a:pPr algn="ctr"/>
                      <a:r>
                        <a:rPr lang="en-US" dirty="0" smtClean="0"/>
                        <a:t>C -&gt; S</a:t>
                      </a:r>
                      <a:endParaRPr lang="en-US" dirty="0"/>
                    </a:p>
                  </a:txBody>
                  <a:tcPr/>
                </a:tc>
                <a:tc>
                  <a:txBody>
                    <a:bodyPr/>
                    <a:lstStyle/>
                    <a:p>
                      <a:pPr algn="ctr"/>
                      <a:r>
                        <a:rPr lang="en-US" dirty="0" smtClean="0"/>
                        <a:t>S -&gt; C</a:t>
                      </a:r>
                      <a:endParaRPr lang="en-US" dirty="0"/>
                    </a:p>
                  </a:txBody>
                  <a:tcPr/>
                </a:tc>
                <a:tc>
                  <a:txBody>
                    <a:bodyPr/>
                    <a:lstStyle/>
                    <a:p>
                      <a:pPr algn="ctr"/>
                      <a:r>
                        <a:rPr lang="en-US" dirty="0" smtClean="0"/>
                        <a:t>S Handler</a:t>
                      </a:r>
                      <a:endParaRPr lang="en-US" dirty="0"/>
                    </a:p>
                  </a:txBody>
                  <a:tcPr/>
                </a:tc>
                <a:tc>
                  <a:txBody>
                    <a:bodyPr/>
                    <a:lstStyle/>
                    <a:p>
                      <a:pPr algn="ctr"/>
                      <a:r>
                        <a:rPr lang="en-US" dirty="0" smtClean="0"/>
                        <a:t>C Handler</a:t>
                      </a:r>
                      <a:endParaRPr lang="en-US" dirty="0"/>
                    </a:p>
                  </a:txBody>
                  <a:tcPr/>
                </a:tc>
              </a:tr>
              <a:tr h="370840">
                <a:tc>
                  <a:txBody>
                    <a:bodyPr/>
                    <a:lstStyle/>
                    <a:p>
                      <a:pPr algn="ctr"/>
                      <a:r>
                        <a:rPr lang="en-US" dirty="0" smtClean="0"/>
                        <a:t>UA_HEL</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UA_ACK</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UA_ERR</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UA_OPN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UA_MSG</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UA_CLO</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bl>
          </a:graphicData>
        </a:graphic>
      </p:graphicFrame>
      <p:sp>
        <p:nvSpPr>
          <p:cNvPr id="4" name="TextBox 3"/>
          <p:cNvSpPr txBox="1"/>
          <p:nvPr/>
        </p:nvSpPr>
        <p:spPr>
          <a:xfrm>
            <a:off x="2971800" y="5334000"/>
            <a:ext cx="3055645" cy="1200329"/>
          </a:xfrm>
          <a:prstGeom prst="rect">
            <a:avLst/>
          </a:prstGeom>
          <a:noFill/>
        </p:spPr>
        <p:txBody>
          <a:bodyPr wrap="none" rtlCol="0">
            <a:spAutoFit/>
          </a:bodyPr>
          <a:lstStyle/>
          <a:p>
            <a:r>
              <a:rPr lang="en-US" dirty="0" smtClean="0"/>
              <a:t>C -&gt; S: Client -&gt; Server</a:t>
            </a:r>
          </a:p>
          <a:p>
            <a:r>
              <a:rPr lang="en-US" dirty="0" smtClean="0"/>
              <a:t>S -&gt; C: Server -&gt; Client</a:t>
            </a:r>
          </a:p>
          <a:p>
            <a:r>
              <a:rPr lang="en-US" dirty="0" smtClean="0"/>
              <a:t>S Handler: Server Side Handler</a:t>
            </a:r>
          </a:p>
          <a:p>
            <a:r>
              <a:rPr lang="en-US" dirty="0" smtClean="0"/>
              <a:t>C Hander: Client Side Hander</a:t>
            </a:r>
            <a:endParaRPr lang="en-US" dirty="0"/>
          </a:p>
        </p:txBody>
      </p:sp>
      <p:sp>
        <p:nvSpPr>
          <p:cNvPr id="7" name="Rectangle 6"/>
          <p:cNvSpPr/>
          <p:nvPr/>
        </p:nvSpPr>
        <p:spPr>
          <a:xfrm>
            <a:off x="5334000" y="2509520"/>
            <a:ext cx="2286000" cy="26009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7125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295400"/>
            <a:ext cx="8229600" cy="4525963"/>
          </a:xfrm>
        </p:spPr>
        <p:txBody>
          <a:bodyPr/>
          <a:lstStyle/>
          <a:p>
            <a:r>
              <a:rPr lang="en-US" altLang="zh-CN" dirty="0" smtClean="0"/>
              <a:t>Whether there are unused handlers? </a:t>
            </a:r>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Empirical Study</a:t>
            </a:r>
            <a:endParaRPr lang="zh-CN" altLang="en-US" dirty="0" smtClean="0">
              <a:solidFill>
                <a:schemeClr val="bg1"/>
              </a:solidFill>
            </a:endParaRPr>
          </a:p>
        </p:txBody>
      </p:sp>
      <p:graphicFrame>
        <p:nvGraphicFramePr>
          <p:cNvPr id="3" name="Table 2"/>
          <p:cNvGraphicFramePr>
            <a:graphicFrameLocks noGrp="1"/>
          </p:cNvGraphicFramePr>
          <p:nvPr>
            <p:extLst/>
          </p:nvPr>
        </p:nvGraphicFramePr>
        <p:xfrm>
          <a:off x="1524000" y="2514600"/>
          <a:ext cx="6096000" cy="2595880"/>
        </p:xfrm>
        <a:graphic>
          <a:graphicData uri="http://schemas.openxmlformats.org/drawingml/2006/table">
            <a:tbl>
              <a:tblPr firstRow="1" bandRow="1">
                <a:tableStyleId>{5C22544A-7EE6-4342-B048-85BDC9FD1C3A}</a:tableStyleId>
              </a:tblPr>
              <a:tblGrid>
                <a:gridCol w="2133600"/>
                <a:gridCol w="838200"/>
                <a:gridCol w="838200"/>
                <a:gridCol w="1143000"/>
                <a:gridCol w="1143000"/>
              </a:tblGrid>
              <a:tr h="370840">
                <a:tc>
                  <a:txBody>
                    <a:bodyPr/>
                    <a:lstStyle/>
                    <a:p>
                      <a:pPr algn="ctr"/>
                      <a:r>
                        <a:rPr lang="en-US" dirty="0" smtClean="0"/>
                        <a:t>Packet</a:t>
                      </a:r>
                      <a:r>
                        <a:rPr lang="en-US" baseline="0" dirty="0" smtClean="0"/>
                        <a:t> Type</a:t>
                      </a:r>
                      <a:endParaRPr lang="en-US" dirty="0"/>
                    </a:p>
                  </a:txBody>
                  <a:tcPr/>
                </a:tc>
                <a:tc>
                  <a:txBody>
                    <a:bodyPr/>
                    <a:lstStyle/>
                    <a:p>
                      <a:pPr algn="ctr"/>
                      <a:r>
                        <a:rPr lang="en-US" dirty="0" smtClean="0"/>
                        <a:t>C -&gt; S</a:t>
                      </a:r>
                      <a:endParaRPr lang="en-US" dirty="0"/>
                    </a:p>
                  </a:txBody>
                  <a:tcPr/>
                </a:tc>
                <a:tc>
                  <a:txBody>
                    <a:bodyPr/>
                    <a:lstStyle/>
                    <a:p>
                      <a:pPr algn="ctr"/>
                      <a:r>
                        <a:rPr lang="en-US" dirty="0" smtClean="0"/>
                        <a:t>S -&gt; C</a:t>
                      </a:r>
                      <a:endParaRPr lang="en-US" dirty="0"/>
                    </a:p>
                  </a:txBody>
                  <a:tcPr/>
                </a:tc>
                <a:tc>
                  <a:txBody>
                    <a:bodyPr/>
                    <a:lstStyle/>
                    <a:p>
                      <a:pPr algn="ctr"/>
                      <a:r>
                        <a:rPr lang="en-US" dirty="0" smtClean="0"/>
                        <a:t>S Handler</a:t>
                      </a:r>
                      <a:endParaRPr lang="en-US" dirty="0"/>
                    </a:p>
                  </a:txBody>
                  <a:tcPr/>
                </a:tc>
                <a:tc>
                  <a:txBody>
                    <a:bodyPr/>
                    <a:lstStyle/>
                    <a:p>
                      <a:pPr algn="ctr"/>
                      <a:r>
                        <a:rPr lang="en-US" dirty="0" smtClean="0"/>
                        <a:t>C Handler</a:t>
                      </a:r>
                      <a:endParaRPr lang="en-US" dirty="0"/>
                    </a:p>
                  </a:txBody>
                  <a:tcPr/>
                </a:tc>
              </a:tr>
              <a:tr h="370840">
                <a:tc>
                  <a:txBody>
                    <a:bodyPr/>
                    <a:lstStyle/>
                    <a:p>
                      <a:pPr algn="ctr"/>
                      <a:r>
                        <a:rPr lang="en-US" dirty="0" smtClean="0"/>
                        <a:t>UA_HEL</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UA_ACK</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N</a:t>
                      </a:r>
                      <a:endParaRPr lang="en-US" dirty="0"/>
                    </a:p>
                  </a:txBody>
                  <a:tcPr/>
                </a:tc>
                <a:tc>
                  <a:txBody>
                    <a:bodyPr/>
                    <a:lstStyle/>
                    <a:p>
                      <a:pPr algn="ctr"/>
                      <a:r>
                        <a:rPr lang="en-US" dirty="0" smtClean="0"/>
                        <a:t>N</a:t>
                      </a:r>
                      <a:endParaRPr lang="en-US" dirty="0"/>
                    </a:p>
                  </a:txBody>
                  <a:tcPr/>
                </a:tc>
              </a:tr>
              <a:tr h="370840">
                <a:tc>
                  <a:txBody>
                    <a:bodyPr/>
                    <a:lstStyle/>
                    <a:p>
                      <a:pPr algn="ctr"/>
                      <a:r>
                        <a:rPr lang="en-US" dirty="0" smtClean="0"/>
                        <a:t>UA_ERR</a:t>
                      </a:r>
                      <a:endParaRPr lang="en-US" dirty="0"/>
                    </a:p>
                  </a:txBody>
                  <a:tcPr/>
                </a:tc>
                <a:tc>
                  <a:txBody>
                    <a:bodyPr/>
                    <a:lstStyle/>
                    <a:p>
                      <a:pPr algn="ctr"/>
                      <a:r>
                        <a:rPr lang="en-US" dirty="0" smtClean="0"/>
                        <a:t>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UA_OPN</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UA_MSG</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r h="370840">
                <a:tc>
                  <a:txBody>
                    <a:bodyPr/>
                    <a:lstStyle/>
                    <a:p>
                      <a:pPr algn="ctr"/>
                      <a:r>
                        <a:rPr lang="en-US" dirty="0" smtClean="0"/>
                        <a:t>UA_CLO</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c>
                  <a:txBody>
                    <a:bodyPr/>
                    <a:lstStyle/>
                    <a:p>
                      <a:pPr algn="ctr"/>
                      <a:r>
                        <a:rPr lang="en-US" dirty="0" smtClean="0"/>
                        <a:t>Y</a:t>
                      </a:r>
                      <a:endParaRPr lang="en-US" dirty="0"/>
                    </a:p>
                  </a:txBody>
                  <a:tcPr/>
                </a:tc>
              </a:tr>
            </a:tbl>
          </a:graphicData>
        </a:graphic>
      </p:graphicFrame>
      <p:sp>
        <p:nvSpPr>
          <p:cNvPr id="4" name="TextBox 3"/>
          <p:cNvSpPr txBox="1"/>
          <p:nvPr/>
        </p:nvSpPr>
        <p:spPr>
          <a:xfrm>
            <a:off x="2971800" y="5334000"/>
            <a:ext cx="3055645" cy="1200329"/>
          </a:xfrm>
          <a:prstGeom prst="rect">
            <a:avLst/>
          </a:prstGeom>
          <a:noFill/>
        </p:spPr>
        <p:txBody>
          <a:bodyPr wrap="none" rtlCol="0">
            <a:spAutoFit/>
          </a:bodyPr>
          <a:lstStyle/>
          <a:p>
            <a:r>
              <a:rPr lang="en-US" dirty="0" smtClean="0"/>
              <a:t>C -&gt; S: Client -&gt; Server</a:t>
            </a:r>
          </a:p>
          <a:p>
            <a:r>
              <a:rPr lang="en-US" dirty="0" smtClean="0"/>
              <a:t>S -&gt; C: Server -&gt; Client</a:t>
            </a:r>
          </a:p>
          <a:p>
            <a:r>
              <a:rPr lang="en-US" dirty="0" smtClean="0"/>
              <a:t>S Handler: Server Side Handler</a:t>
            </a:r>
          </a:p>
          <a:p>
            <a:r>
              <a:rPr lang="en-US" dirty="0" smtClean="0"/>
              <a:t>C Hander: Client Side Hander</a:t>
            </a:r>
            <a:endParaRPr lang="en-US" dirty="0"/>
          </a:p>
        </p:txBody>
      </p:sp>
      <p:sp>
        <p:nvSpPr>
          <p:cNvPr id="7" name="Rectangle 6"/>
          <p:cNvSpPr/>
          <p:nvPr/>
        </p:nvSpPr>
        <p:spPr>
          <a:xfrm>
            <a:off x="3581400" y="3576320"/>
            <a:ext cx="914400" cy="4622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0" y="3576320"/>
            <a:ext cx="1066800" cy="4622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476750" y="4621034"/>
            <a:ext cx="1115755" cy="369332"/>
          </a:xfrm>
          <a:prstGeom prst="rect">
            <a:avLst/>
          </a:prstGeom>
          <a:solidFill>
            <a:schemeClr val="bg1"/>
          </a:solidFill>
          <a:ln w="25400">
            <a:solidFill>
              <a:srgbClr val="FF0000"/>
            </a:solidFill>
          </a:ln>
        </p:spPr>
        <p:txBody>
          <a:bodyPr wrap="none" rtlCol="0">
            <a:spAutoFit/>
          </a:bodyPr>
          <a:lstStyle/>
          <a:p>
            <a:r>
              <a:rPr lang="en-US" b="1" dirty="0" smtClean="0">
                <a:solidFill>
                  <a:srgbClr val="FF0000"/>
                </a:solidFill>
              </a:rPr>
              <a:t>mismatch</a:t>
            </a:r>
            <a:endParaRPr lang="en-US" b="1" dirty="0">
              <a:solidFill>
                <a:srgbClr val="FF0000"/>
              </a:solidFill>
            </a:endParaRPr>
          </a:p>
        </p:txBody>
      </p:sp>
      <p:cxnSp>
        <p:nvCxnSpPr>
          <p:cNvPr id="6" name="Straight Connector 5"/>
          <p:cNvCxnSpPr>
            <a:stCxn id="7" idx="2"/>
          </p:cNvCxnSpPr>
          <p:nvPr/>
        </p:nvCxnSpPr>
        <p:spPr>
          <a:xfrm>
            <a:off x="4038600" y="4038600"/>
            <a:ext cx="990600" cy="582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2"/>
          </p:cNvCxnSpPr>
          <p:nvPr/>
        </p:nvCxnSpPr>
        <p:spPr>
          <a:xfrm flipH="1">
            <a:off x="5029200" y="4038600"/>
            <a:ext cx="838200" cy="582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92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Outline</a:t>
            </a:r>
            <a:endParaRPr lang="zh-CN" altLang="en-US" dirty="0" smtClean="0">
              <a:solidFill>
                <a:schemeClr val="bg1"/>
              </a:solidFill>
            </a:endParaRPr>
          </a:p>
        </p:txBody>
      </p:sp>
      <p:sp>
        <p:nvSpPr>
          <p:cNvPr id="5"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chemeClr val="bg1">
                    <a:lumMod val="65000"/>
                  </a:schemeClr>
                </a:solidFill>
              </a:rPr>
              <a:t>Introduction</a:t>
            </a:r>
          </a:p>
          <a:p>
            <a:r>
              <a:rPr lang="en-US" altLang="zh-CN" dirty="0" smtClean="0">
                <a:solidFill>
                  <a:schemeClr val="bg1">
                    <a:lumMod val="65000"/>
                  </a:schemeClr>
                </a:solidFill>
              </a:rPr>
              <a:t>Observation 1: details and an example</a:t>
            </a:r>
          </a:p>
          <a:p>
            <a:r>
              <a:rPr lang="en-US" altLang="zh-CN" dirty="0" smtClean="0">
                <a:solidFill>
                  <a:schemeClr val="bg1">
                    <a:lumMod val="65000"/>
                  </a:schemeClr>
                </a:solidFill>
              </a:rPr>
              <a:t>Observation 2: details and an example</a:t>
            </a:r>
          </a:p>
          <a:p>
            <a:r>
              <a:rPr lang="en-US" altLang="zh-CN" dirty="0" smtClean="0">
                <a:solidFill>
                  <a:schemeClr val="bg1">
                    <a:lumMod val="65000"/>
                  </a:schemeClr>
                </a:solidFill>
              </a:rPr>
              <a:t>Observation 3: details and an example</a:t>
            </a:r>
          </a:p>
          <a:p>
            <a:r>
              <a:rPr lang="en-US" altLang="zh-CN" dirty="0" smtClean="0"/>
              <a:t>Future works and conclusions</a:t>
            </a:r>
          </a:p>
        </p:txBody>
      </p:sp>
      <p:sp>
        <p:nvSpPr>
          <p:cNvPr id="6" name="内容占位符 2"/>
          <p:cNvSpPr txBox="1">
            <a:spLocks/>
          </p:cNvSpPr>
          <p:nvPr/>
        </p:nvSpPr>
        <p:spPr>
          <a:xfrm>
            <a:off x="457200" y="12984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chemeClr val="bg1">
                    <a:lumMod val="65000"/>
                  </a:schemeClr>
                </a:solidFill>
              </a:rPr>
              <a:t>Introduction</a:t>
            </a:r>
          </a:p>
          <a:p>
            <a:r>
              <a:rPr lang="en-US" altLang="zh-CN" dirty="0" smtClean="0">
                <a:solidFill>
                  <a:schemeClr val="bg1">
                    <a:lumMod val="65000"/>
                  </a:schemeClr>
                </a:solidFill>
              </a:rPr>
              <a:t>Observation 1: details and an example</a:t>
            </a:r>
          </a:p>
          <a:p>
            <a:r>
              <a:rPr lang="en-US" altLang="zh-CN" dirty="0" smtClean="0">
                <a:solidFill>
                  <a:schemeClr val="bg1">
                    <a:lumMod val="65000"/>
                  </a:schemeClr>
                </a:solidFill>
              </a:rPr>
              <a:t>Observation 2: details and an example</a:t>
            </a:r>
          </a:p>
          <a:p>
            <a:r>
              <a:rPr lang="en-US" altLang="zh-CN" dirty="0" smtClean="0"/>
              <a:t>Observation 3: details and an example</a:t>
            </a:r>
          </a:p>
          <a:p>
            <a:r>
              <a:rPr lang="en-US" altLang="zh-CN" dirty="0" smtClean="0">
                <a:solidFill>
                  <a:schemeClr val="bg1">
                    <a:lumMod val="65000"/>
                  </a:schemeClr>
                </a:solidFill>
              </a:rPr>
              <a:t>Future works and conclusions</a:t>
            </a:r>
          </a:p>
        </p:txBody>
      </p:sp>
    </p:spTree>
    <p:extLst>
      <p:ext uri="{BB962C8B-B14F-4D97-AF65-F5344CB8AC3E}">
        <p14:creationId xmlns:p14="http://schemas.microsoft.com/office/powerpoint/2010/main" val="18402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Motivation</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noAutofit/>
          </a:bodyPr>
          <a:lstStyle/>
          <a:p>
            <a:r>
              <a:rPr lang="en-US" altLang="zh-CN" dirty="0" smtClean="0"/>
              <a:t>Modular design leads to code bloat</a:t>
            </a:r>
          </a:p>
          <a:p>
            <a:pPr lvl="1"/>
            <a:r>
              <a:rPr lang="en-US" altLang="zh-CN" dirty="0" smtClean="0"/>
              <a:t>Library provides comprehensive functionalities</a:t>
            </a:r>
          </a:p>
          <a:p>
            <a:pPr lvl="1"/>
            <a:r>
              <a:rPr lang="en-US" altLang="zh-CN" dirty="0"/>
              <a:t>L</a:t>
            </a:r>
            <a:r>
              <a:rPr lang="en-US" altLang="zh-CN" dirty="0" smtClean="0"/>
              <a:t>ibrary user has limited usage scenarios</a:t>
            </a:r>
          </a:p>
          <a:p>
            <a:r>
              <a:rPr lang="en-US" altLang="zh-CN" dirty="0" smtClean="0"/>
              <a:t>Bloated code widely exists</a:t>
            </a:r>
          </a:p>
          <a:p>
            <a:r>
              <a:rPr lang="en-US" altLang="zh-CN" dirty="0" smtClean="0"/>
              <a:t>Bloated code causes a lot of problems</a:t>
            </a:r>
          </a:p>
          <a:p>
            <a:pPr lvl="1"/>
            <a:r>
              <a:rPr lang="en-US" altLang="zh-CN" dirty="0" smtClean="0"/>
              <a:t>Contain potential vulnerabilities</a:t>
            </a:r>
          </a:p>
          <a:p>
            <a:pPr lvl="1"/>
            <a:r>
              <a:rPr lang="en-US" altLang="zh-CN" dirty="0" smtClean="0"/>
              <a:t>Increase memory pressure</a:t>
            </a:r>
          </a:p>
          <a:p>
            <a:pPr lvl="1"/>
            <a:r>
              <a:rPr lang="en-US" altLang="zh-CN" dirty="0" smtClean="0"/>
              <a:t>Incur computation inefficiency</a:t>
            </a:r>
          </a:p>
          <a:p>
            <a:pPr lvl="1"/>
            <a:r>
              <a:rPr lang="en-US" altLang="zh-CN" dirty="0" smtClean="0"/>
              <a:t>Consume network bandwidth during distribution</a:t>
            </a:r>
            <a:endParaRPr lang="en-US" altLang="zh-CN" dirty="0"/>
          </a:p>
          <a:p>
            <a:endParaRPr lang="en-US" altLang="zh-CN"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4343400"/>
            <a:ext cx="2133600" cy="1219200"/>
          </a:xfrm>
          <a:prstGeom prst="rect">
            <a:avLst/>
          </a:prstGeom>
        </p:spPr>
      </p:pic>
    </p:spTree>
    <p:extLst>
      <p:ext uri="{BB962C8B-B14F-4D97-AF65-F5344CB8AC3E}">
        <p14:creationId xmlns:p14="http://schemas.microsoft.com/office/powerpoint/2010/main" val="14576549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457200" y="1295400"/>
            <a:ext cx="8229600" cy="4525963"/>
          </a:xfrm>
        </p:spPr>
        <p:txBody>
          <a:bodyPr/>
          <a:lstStyle/>
          <a:p>
            <a:r>
              <a:rPr lang="en-US" altLang="zh-CN" dirty="0" smtClean="0"/>
              <a:t>Study more protocol implementations</a:t>
            </a:r>
          </a:p>
          <a:p>
            <a:pPr lvl="1"/>
            <a:r>
              <a:rPr lang="en-US" altLang="zh-CN" dirty="0"/>
              <a:t>L</a:t>
            </a:r>
            <a:r>
              <a:rPr lang="en-US" altLang="zh-CN" dirty="0" smtClean="0"/>
              <a:t>ook for more </a:t>
            </a:r>
            <a:r>
              <a:rPr lang="en-US" altLang="zh-CN" dirty="0" err="1" smtClean="0"/>
              <a:t>debloating</a:t>
            </a:r>
            <a:r>
              <a:rPr lang="en-US" altLang="zh-CN" dirty="0" smtClean="0"/>
              <a:t> opportunities</a:t>
            </a:r>
            <a:endParaRPr lang="en-US" altLang="zh-CN" dirty="0"/>
          </a:p>
          <a:p>
            <a:pPr lvl="1"/>
            <a:r>
              <a:rPr lang="en-US" altLang="zh-CN" dirty="0" smtClean="0"/>
              <a:t>Verify whether identified patterns widely exist</a:t>
            </a:r>
          </a:p>
          <a:p>
            <a:endParaRPr lang="en-US" altLang="zh-CN" dirty="0"/>
          </a:p>
          <a:p>
            <a:r>
              <a:rPr lang="en-US" altLang="zh-CN" dirty="0" smtClean="0"/>
              <a:t>Build automated static techniques</a:t>
            </a:r>
          </a:p>
          <a:p>
            <a:pPr lvl="1"/>
            <a:r>
              <a:rPr lang="en-US" altLang="zh-CN" dirty="0" smtClean="0"/>
              <a:t>Identify cases following our patterns</a:t>
            </a:r>
            <a:endParaRPr lang="en-US" altLang="zh-CN" dirty="0"/>
          </a:p>
          <a:p>
            <a:pPr lvl="1"/>
            <a:r>
              <a:rPr lang="en-US" altLang="zh-CN" dirty="0" smtClean="0"/>
              <a:t>Apply corresponding </a:t>
            </a:r>
            <a:r>
              <a:rPr lang="en-US" altLang="zh-CN" dirty="0" err="1" smtClean="0"/>
              <a:t>debloating</a:t>
            </a:r>
            <a:endParaRPr lang="en-US" altLang="zh-CN" dirty="0" smtClean="0"/>
          </a:p>
        </p:txBody>
      </p:sp>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Future Works</a:t>
            </a:r>
            <a:endParaRPr lang="zh-CN" altLang="en-US" dirty="0" smtClean="0">
              <a:solidFill>
                <a:schemeClr val="bg1"/>
              </a:solidFill>
            </a:endParaRPr>
          </a:p>
        </p:txBody>
      </p:sp>
      <p:cxnSp>
        <p:nvCxnSpPr>
          <p:cNvPr id="7" name="Straight Arrow Connector 6"/>
          <p:cNvCxnSpPr/>
          <p:nvPr/>
        </p:nvCxnSpPr>
        <p:spPr>
          <a:xfrm>
            <a:off x="6862315" y="6714933"/>
            <a:ext cx="18288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6183868"/>
            <a:ext cx="1492012" cy="369332"/>
          </a:xfrm>
          <a:prstGeom prst="rect">
            <a:avLst/>
          </a:prstGeom>
          <a:noFill/>
        </p:spPr>
        <p:txBody>
          <a:bodyPr wrap="none" rtlCol="0">
            <a:spAutoFit/>
          </a:bodyPr>
          <a:lstStyle/>
          <a:p>
            <a:r>
              <a:rPr lang="en-US" b="1" i="1" smtClean="0"/>
              <a:t>Building tools</a:t>
            </a:r>
            <a:endParaRPr lang="en-US" b="1" i="1" dirty="0"/>
          </a:p>
        </p:txBody>
      </p:sp>
      <p:cxnSp>
        <p:nvCxnSpPr>
          <p:cNvPr id="10" name="Straight Arrow Connector 9"/>
          <p:cNvCxnSpPr/>
          <p:nvPr/>
        </p:nvCxnSpPr>
        <p:spPr>
          <a:xfrm flipV="1">
            <a:off x="6892795" y="4876800"/>
            <a:ext cx="0" cy="1828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84498" y="4876800"/>
            <a:ext cx="724878" cy="369332"/>
          </a:xfrm>
          <a:prstGeom prst="rect">
            <a:avLst/>
          </a:prstGeom>
          <a:noFill/>
        </p:spPr>
        <p:txBody>
          <a:bodyPr wrap="none" rtlCol="0">
            <a:spAutoFit/>
          </a:bodyPr>
          <a:lstStyle/>
          <a:p>
            <a:r>
              <a:rPr lang="en-US" b="1" i="1" dirty="0" smtClean="0"/>
              <a:t>Study</a:t>
            </a:r>
            <a:endParaRPr lang="en-US" b="1" i="1" dirty="0"/>
          </a:p>
        </p:txBody>
      </p:sp>
    </p:spTree>
    <p:extLst>
      <p:ext uri="{BB962C8B-B14F-4D97-AF65-F5344CB8AC3E}">
        <p14:creationId xmlns:p14="http://schemas.microsoft.com/office/powerpoint/2010/main" val="18580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Conclusions</a:t>
            </a:r>
            <a:endParaRPr lang="zh-CN" altLang="en-US" dirty="0" smtClean="0">
              <a:solidFill>
                <a:schemeClr val="bg1"/>
              </a:solidFill>
            </a:endParaRPr>
          </a:p>
        </p:txBody>
      </p:sp>
      <p:sp>
        <p:nvSpPr>
          <p:cNvPr id="25" name="TextBox 24"/>
          <p:cNvSpPr txBox="1"/>
          <p:nvPr/>
        </p:nvSpPr>
        <p:spPr>
          <a:xfrm>
            <a:off x="6613889" y="5105400"/>
            <a:ext cx="2310633" cy="1200329"/>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 handle_type1(…); …</a:t>
            </a:r>
            <a:endParaRPr lang="en-US" sz="1200" dirty="0"/>
          </a:p>
          <a:p>
            <a:r>
              <a:rPr lang="en-US" sz="1200" dirty="0" smtClean="0"/>
              <a:t>    case type2: handle_type2(…); …</a:t>
            </a:r>
          </a:p>
          <a:p>
            <a:r>
              <a:rPr lang="en-US" sz="1200" dirty="0"/>
              <a:t> </a:t>
            </a:r>
            <a:r>
              <a:rPr lang="en-US" sz="1200" dirty="0" smtClean="0"/>
              <a:t>   case type3: handle_type3(…); …</a:t>
            </a:r>
          </a:p>
          <a:p>
            <a:r>
              <a:rPr lang="en-US" sz="1200" dirty="0" smtClean="0"/>
              <a:t>    default: </a:t>
            </a:r>
            <a:endParaRPr lang="en-US" sz="1200" dirty="0"/>
          </a:p>
          <a:p>
            <a:r>
              <a:rPr lang="en-US" sz="1200" dirty="0" smtClean="0"/>
              <a:t>}</a:t>
            </a:r>
            <a:endParaRPr lang="en-US" sz="1200" dirty="0"/>
          </a:p>
        </p:txBody>
      </p:sp>
      <p:sp>
        <p:nvSpPr>
          <p:cNvPr id="26" name="内容占位符 2"/>
          <p:cNvSpPr>
            <a:spLocks noGrp="1"/>
          </p:cNvSpPr>
          <p:nvPr>
            <p:ph idx="1"/>
          </p:nvPr>
        </p:nvSpPr>
        <p:spPr>
          <a:xfrm>
            <a:off x="457200" y="1295400"/>
            <a:ext cx="8229600" cy="4525963"/>
          </a:xfrm>
        </p:spPr>
        <p:txBody>
          <a:bodyPr/>
          <a:lstStyle/>
          <a:p>
            <a:r>
              <a:rPr lang="en-US" altLang="zh-CN" dirty="0" smtClean="0">
                <a:solidFill>
                  <a:srgbClr val="FF0000"/>
                </a:solidFill>
              </a:rPr>
              <a:t>1. </a:t>
            </a:r>
            <a:r>
              <a:rPr lang="en-US" altLang="zh-CN" dirty="0" smtClean="0"/>
              <a:t>Mismatch between decoder and handler</a:t>
            </a:r>
          </a:p>
          <a:p>
            <a:r>
              <a:rPr lang="en-US" altLang="zh-CN" dirty="0" smtClean="0">
                <a:solidFill>
                  <a:srgbClr val="7030A0"/>
                </a:solidFill>
              </a:rPr>
              <a:t>2. </a:t>
            </a:r>
            <a:r>
              <a:rPr lang="en-US" altLang="zh-CN" dirty="0" smtClean="0"/>
              <a:t>Configurable handler </a:t>
            </a:r>
            <a:r>
              <a:rPr lang="en-US" altLang="zh-CN" dirty="0" smtClean="0">
                <a:sym typeface="Wingdings"/>
              </a:rPr>
              <a:t> </a:t>
            </a:r>
            <a:r>
              <a:rPr lang="en-US" altLang="zh-CN" dirty="0" err="1" smtClean="0"/>
              <a:t>cuttable</a:t>
            </a:r>
            <a:r>
              <a:rPr lang="en-US" altLang="zh-CN" dirty="0" smtClean="0"/>
              <a:t> decoder</a:t>
            </a:r>
          </a:p>
          <a:p>
            <a:r>
              <a:rPr lang="en-US" altLang="zh-CN" dirty="0" smtClean="0">
                <a:solidFill>
                  <a:srgbClr val="00B050"/>
                </a:solidFill>
              </a:rPr>
              <a:t>3. </a:t>
            </a:r>
            <a:r>
              <a:rPr lang="en-US" altLang="zh-CN" dirty="0" smtClean="0"/>
              <a:t>Knowledge of incoming packets </a:t>
            </a:r>
          </a:p>
        </p:txBody>
      </p:sp>
      <p:sp>
        <p:nvSpPr>
          <p:cNvPr id="27" name="Rectangle 26"/>
          <p:cNvSpPr/>
          <p:nvPr/>
        </p:nvSpPr>
        <p:spPr>
          <a:xfrm>
            <a:off x="11733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28" name="Rectangle 27"/>
          <p:cNvSpPr/>
          <p:nvPr/>
        </p:nvSpPr>
        <p:spPr>
          <a:xfrm>
            <a:off x="39165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29" name="Rectangle 28"/>
          <p:cNvSpPr/>
          <p:nvPr/>
        </p:nvSpPr>
        <p:spPr>
          <a:xfrm>
            <a:off x="66597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30" name="Straight Arrow Connector 29"/>
          <p:cNvCxnSpPr>
            <a:stCxn id="28" idx="3"/>
            <a:endCxn id="36" idx="1"/>
          </p:cNvCxnSpPr>
          <p:nvPr/>
        </p:nvCxnSpPr>
        <p:spPr>
          <a:xfrm>
            <a:off x="24687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2119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79510" y="5105400"/>
            <a:ext cx="1569469" cy="1569660"/>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a:t>
            </a:r>
          </a:p>
          <a:p>
            <a:r>
              <a:rPr lang="en-US" sz="1200" dirty="0"/>
              <a:t> </a:t>
            </a:r>
            <a:r>
              <a:rPr lang="en-US" sz="1200" dirty="0" smtClean="0"/>
              <a:t>       </a:t>
            </a:r>
            <a:r>
              <a:rPr lang="en-US" sz="1200" dirty="0" err="1" smtClean="0"/>
              <a:t>msg.iMsgSize</a:t>
            </a:r>
            <a:r>
              <a:rPr lang="en-US" sz="1200" dirty="0" smtClean="0"/>
              <a:t> = 2;</a:t>
            </a:r>
          </a:p>
          <a:p>
            <a:r>
              <a:rPr lang="en-US" sz="1200" dirty="0"/>
              <a:t> </a:t>
            </a:r>
            <a:r>
              <a:rPr lang="en-US" sz="1200" dirty="0" smtClean="0"/>
              <a:t>       …</a:t>
            </a:r>
            <a:endParaRPr lang="en-US" sz="1200" dirty="0"/>
          </a:p>
          <a:p>
            <a:r>
              <a:rPr lang="en-US" sz="1200" dirty="0" smtClean="0"/>
              <a:t>    case type2: …</a:t>
            </a:r>
          </a:p>
          <a:p>
            <a:r>
              <a:rPr lang="en-US" sz="1200" dirty="0"/>
              <a:t> </a:t>
            </a:r>
            <a:r>
              <a:rPr lang="en-US" sz="1200" dirty="0" smtClean="0"/>
              <a:t>   case type3:…</a:t>
            </a:r>
          </a:p>
          <a:p>
            <a:r>
              <a:rPr lang="en-US" sz="1200" dirty="0"/>
              <a:t> </a:t>
            </a:r>
            <a:r>
              <a:rPr lang="en-US" sz="1200" dirty="0" smtClean="0"/>
              <a:t>   case type4:…</a:t>
            </a:r>
          </a:p>
          <a:p>
            <a:r>
              <a:rPr lang="en-US" sz="1200" dirty="0" smtClean="0"/>
              <a:t>    … }</a:t>
            </a:r>
            <a:endParaRPr lang="en-US" sz="1200" dirty="0"/>
          </a:p>
        </p:txBody>
      </p:sp>
      <p:sp>
        <p:nvSpPr>
          <p:cNvPr id="33" name="TextBox 32"/>
          <p:cNvSpPr txBox="1"/>
          <p:nvPr/>
        </p:nvSpPr>
        <p:spPr>
          <a:xfrm>
            <a:off x="1119955" y="5109627"/>
            <a:ext cx="1402179" cy="276999"/>
          </a:xfrm>
          <a:prstGeom prst="rect">
            <a:avLst/>
          </a:prstGeom>
          <a:noFill/>
          <a:ln w="12700">
            <a:solidFill>
              <a:schemeClr val="accent1"/>
            </a:solidFill>
          </a:ln>
        </p:spPr>
        <p:txBody>
          <a:bodyPr wrap="none" rtlCol="0">
            <a:spAutoFit/>
          </a:bodyPr>
          <a:lstStyle/>
          <a:p>
            <a:r>
              <a:rPr lang="en-US" sz="1200" dirty="0" err="1" smtClean="0"/>
              <a:t>recv</a:t>
            </a:r>
            <a:r>
              <a:rPr lang="en-US" sz="1200" dirty="0" smtClean="0"/>
              <a:t>(</a:t>
            </a:r>
            <a:r>
              <a:rPr lang="en-US" sz="1200" dirty="0" err="1" smtClean="0"/>
              <a:t>sockfd</a:t>
            </a:r>
            <a:r>
              <a:rPr lang="en-US" sz="1200" dirty="0" smtClean="0"/>
              <a:t>, </a:t>
            </a:r>
            <a:r>
              <a:rPr lang="en-US" sz="1200" dirty="0" err="1" smtClean="0"/>
              <a:t>buf</a:t>
            </a:r>
            <a:r>
              <a:rPr lang="en-US" sz="1200" dirty="0" smtClean="0"/>
              <a:t>, …)</a:t>
            </a:r>
            <a:endParaRPr lang="en-US" sz="12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860" y="2667000"/>
            <a:ext cx="923740" cy="1126916"/>
          </a:xfrm>
          <a:prstGeom prst="rect">
            <a:avLst/>
          </a:prstGeom>
        </p:spPr>
      </p:pic>
      <p:sp>
        <p:nvSpPr>
          <p:cNvPr id="35" name="Down Arrow 34"/>
          <p:cNvSpPr/>
          <p:nvPr/>
        </p:nvSpPr>
        <p:spPr>
          <a:xfrm>
            <a:off x="7162800" y="3946316"/>
            <a:ext cx="390340" cy="265363"/>
          </a:xfrm>
          <a:prstGeom prst="downArrow">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24" y="4442937"/>
            <a:ext cx="720069" cy="369332"/>
          </a:xfrm>
          <a:prstGeom prst="rect">
            <a:avLst/>
          </a:prstGeom>
          <a:noFill/>
        </p:spPr>
        <p:txBody>
          <a:bodyPr wrap="none" rtlCol="0">
            <a:spAutoFit/>
          </a:bodyPr>
          <a:lstStyle/>
          <a:p>
            <a:r>
              <a:rPr lang="en-US" smtClean="0"/>
              <a:t>type1</a:t>
            </a:r>
            <a:endParaRPr lang="en-US"/>
          </a:p>
        </p:txBody>
      </p:sp>
      <p:sp>
        <p:nvSpPr>
          <p:cNvPr id="37" name="Right Arrow 36"/>
          <p:cNvSpPr/>
          <p:nvPr/>
        </p:nvSpPr>
        <p:spPr>
          <a:xfrm>
            <a:off x="762000" y="4496176"/>
            <a:ext cx="228600" cy="280056"/>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3827135" y="6344640"/>
            <a:ext cx="138481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831336" y="6172200"/>
            <a:ext cx="1384810"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831336" y="5998464"/>
            <a:ext cx="138481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93408" y="5806440"/>
            <a:ext cx="2145792"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94422" y="5623560"/>
            <a:ext cx="2144778"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76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F66E2A2-484E-4B53-A081-A336BF738544}" type="slidenum">
              <a:rPr lang="zh-CN" altLang="en-US"/>
              <a:pPr>
                <a:defRPr/>
              </a:pPr>
              <a:t>52</a:t>
            </a:fld>
            <a:endParaRPr lang="zh-CN" altLang="en-US"/>
          </a:p>
        </p:txBody>
      </p:sp>
      <p:sp>
        <p:nvSpPr>
          <p:cNvPr id="100355" name="TextBox 4"/>
          <p:cNvSpPr txBox="1">
            <a:spLocks noChangeArrowheads="1"/>
          </p:cNvSpPr>
          <p:nvPr/>
        </p:nvSpPr>
        <p:spPr bwMode="auto">
          <a:xfrm>
            <a:off x="250825" y="1385888"/>
            <a:ext cx="5522913" cy="132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zh-CN" sz="8000">
                <a:solidFill>
                  <a:srgbClr val="C00000"/>
                </a:solidFill>
              </a:rPr>
              <a:t>Thanks a lot!</a:t>
            </a:r>
            <a:endParaRPr lang="zh-CN" altLang="en-US" sz="8000">
              <a:solidFill>
                <a:srgbClr val="C00000"/>
              </a:solidFill>
            </a:endParaRPr>
          </a:p>
        </p:txBody>
      </p:sp>
      <p:pic>
        <p:nvPicPr>
          <p:cNvPr id="10035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36838"/>
            <a:ext cx="4032250" cy="3421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0357" name="矩形 3"/>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1800"/>
          </a:p>
        </p:txBody>
      </p:sp>
    </p:spTree>
    <p:extLst>
      <p:ext uri="{BB962C8B-B14F-4D97-AF65-F5344CB8AC3E}">
        <p14:creationId xmlns:p14="http://schemas.microsoft.com/office/powerpoint/2010/main" val="14319535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Questions?</a:t>
            </a:r>
            <a:endParaRPr lang="zh-CN" altLang="en-US" dirty="0" smtClean="0">
              <a:solidFill>
                <a:schemeClr val="bg1"/>
              </a:solidFill>
            </a:endParaRPr>
          </a:p>
        </p:txBody>
      </p:sp>
      <p:sp>
        <p:nvSpPr>
          <p:cNvPr id="4" name="TextBox 3"/>
          <p:cNvSpPr txBox="1"/>
          <p:nvPr/>
        </p:nvSpPr>
        <p:spPr>
          <a:xfrm>
            <a:off x="6613889" y="5105400"/>
            <a:ext cx="2310633" cy="1200329"/>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 handle_type1(…); …</a:t>
            </a:r>
            <a:endParaRPr lang="en-US" sz="1200" dirty="0"/>
          </a:p>
          <a:p>
            <a:r>
              <a:rPr lang="en-US" sz="1200" dirty="0" smtClean="0"/>
              <a:t>    case type2: handle_type2(…); …</a:t>
            </a:r>
          </a:p>
          <a:p>
            <a:r>
              <a:rPr lang="en-US" sz="1200" dirty="0"/>
              <a:t> </a:t>
            </a:r>
            <a:r>
              <a:rPr lang="en-US" sz="1200" dirty="0" smtClean="0"/>
              <a:t>   case type3: handle_type3(…); …</a:t>
            </a:r>
          </a:p>
          <a:p>
            <a:r>
              <a:rPr lang="en-US" sz="1200" dirty="0" smtClean="0"/>
              <a:t>    default: </a:t>
            </a:r>
            <a:endParaRPr lang="en-US" sz="1200" dirty="0"/>
          </a:p>
          <a:p>
            <a:r>
              <a:rPr lang="en-US" sz="1200" dirty="0" smtClean="0"/>
              <a:t>}</a:t>
            </a:r>
            <a:endParaRPr lang="en-US" sz="1200" dirty="0"/>
          </a:p>
        </p:txBody>
      </p:sp>
      <p:sp>
        <p:nvSpPr>
          <p:cNvPr id="5" name="内容占位符 2"/>
          <p:cNvSpPr>
            <a:spLocks noGrp="1"/>
          </p:cNvSpPr>
          <p:nvPr>
            <p:ph idx="1"/>
          </p:nvPr>
        </p:nvSpPr>
        <p:spPr>
          <a:xfrm>
            <a:off x="457200" y="1295400"/>
            <a:ext cx="8229600" cy="4525963"/>
          </a:xfrm>
        </p:spPr>
        <p:txBody>
          <a:bodyPr/>
          <a:lstStyle/>
          <a:p>
            <a:r>
              <a:rPr lang="en-US" altLang="zh-CN" dirty="0" smtClean="0">
                <a:solidFill>
                  <a:srgbClr val="FF0000"/>
                </a:solidFill>
              </a:rPr>
              <a:t>1. </a:t>
            </a:r>
            <a:r>
              <a:rPr lang="en-US" altLang="zh-CN" dirty="0" smtClean="0"/>
              <a:t>Mismatch between decoder and handler</a:t>
            </a:r>
          </a:p>
          <a:p>
            <a:r>
              <a:rPr lang="en-US" altLang="zh-CN" dirty="0" smtClean="0">
                <a:solidFill>
                  <a:srgbClr val="7030A0"/>
                </a:solidFill>
              </a:rPr>
              <a:t>2. </a:t>
            </a:r>
            <a:r>
              <a:rPr lang="en-US" altLang="zh-CN" dirty="0" smtClean="0"/>
              <a:t>Configurable handler </a:t>
            </a:r>
            <a:r>
              <a:rPr lang="en-US" altLang="zh-CN" dirty="0" smtClean="0">
                <a:sym typeface="Wingdings"/>
              </a:rPr>
              <a:t> </a:t>
            </a:r>
            <a:r>
              <a:rPr lang="en-US" altLang="zh-CN" dirty="0" err="1" smtClean="0"/>
              <a:t>cuttable</a:t>
            </a:r>
            <a:r>
              <a:rPr lang="en-US" altLang="zh-CN" dirty="0" smtClean="0"/>
              <a:t> decoder</a:t>
            </a:r>
          </a:p>
          <a:p>
            <a:r>
              <a:rPr lang="en-US" altLang="zh-CN" dirty="0" smtClean="0">
                <a:solidFill>
                  <a:srgbClr val="00B050"/>
                </a:solidFill>
              </a:rPr>
              <a:t>3. </a:t>
            </a:r>
            <a:r>
              <a:rPr lang="en-US" altLang="zh-CN" dirty="0" smtClean="0"/>
              <a:t>Knowledge of incoming packets </a:t>
            </a:r>
          </a:p>
        </p:txBody>
      </p:sp>
      <p:sp>
        <p:nvSpPr>
          <p:cNvPr id="6" name="Rectangle 5"/>
          <p:cNvSpPr/>
          <p:nvPr/>
        </p:nvSpPr>
        <p:spPr>
          <a:xfrm>
            <a:off x="11733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7" name="Rectangle 6"/>
          <p:cNvSpPr/>
          <p:nvPr/>
        </p:nvSpPr>
        <p:spPr>
          <a:xfrm>
            <a:off x="39165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8" name="Rectangle 7"/>
          <p:cNvSpPr/>
          <p:nvPr/>
        </p:nvSpPr>
        <p:spPr>
          <a:xfrm>
            <a:off x="66597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9" name="Straight Arrow Connector 8"/>
          <p:cNvCxnSpPr>
            <a:stCxn id="7" idx="3"/>
            <a:endCxn id="15" idx="1"/>
          </p:cNvCxnSpPr>
          <p:nvPr/>
        </p:nvCxnSpPr>
        <p:spPr>
          <a:xfrm>
            <a:off x="24687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2119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79510" y="5105400"/>
            <a:ext cx="1569469" cy="1569660"/>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a:t>
            </a:r>
          </a:p>
          <a:p>
            <a:r>
              <a:rPr lang="en-US" sz="1200" dirty="0"/>
              <a:t> </a:t>
            </a:r>
            <a:r>
              <a:rPr lang="en-US" sz="1200" dirty="0" smtClean="0"/>
              <a:t>       </a:t>
            </a:r>
            <a:r>
              <a:rPr lang="en-US" sz="1200" dirty="0" err="1" smtClean="0"/>
              <a:t>msg.iMsgSize</a:t>
            </a:r>
            <a:r>
              <a:rPr lang="en-US" sz="1200" dirty="0" smtClean="0"/>
              <a:t> = 2;</a:t>
            </a:r>
          </a:p>
          <a:p>
            <a:r>
              <a:rPr lang="en-US" sz="1200" dirty="0"/>
              <a:t> </a:t>
            </a:r>
            <a:r>
              <a:rPr lang="en-US" sz="1200" dirty="0" smtClean="0"/>
              <a:t>       …</a:t>
            </a:r>
            <a:endParaRPr lang="en-US" sz="1200" dirty="0"/>
          </a:p>
          <a:p>
            <a:r>
              <a:rPr lang="en-US" sz="1200" dirty="0" smtClean="0"/>
              <a:t>    case type2: …</a:t>
            </a:r>
          </a:p>
          <a:p>
            <a:r>
              <a:rPr lang="en-US" sz="1200" dirty="0"/>
              <a:t> </a:t>
            </a:r>
            <a:r>
              <a:rPr lang="en-US" sz="1200" dirty="0" smtClean="0"/>
              <a:t>   case type3:…</a:t>
            </a:r>
          </a:p>
          <a:p>
            <a:r>
              <a:rPr lang="en-US" sz="1200" dirty="0"/>
              <a:t> </a:t>
            </a:r>
            <a:r>
              <a:rPr lang="en-US" sz="1200" dirty="0" smtClean="0"/>
              <a:t>   case type4:…</a:t>
            </a:r>
          </a:p>
          <a:p>
            <a:r>
              <a:rPr lang="en-US" sz="1200" dirty="0" smtClean="0"/>
              <a:t>    … }</a:t>
            </a:r>
            <a:endParaRPr lang="en-US" sz="1200" dirty="0"/>
          </a:p>
        </p:txBody>
      </p:sp>
      <p:sp>
        <p:nvSpPr>
          <p:cNvPr id="12" name="TextBox 11"/>
          <p:cNvSpPr txBox="1"/>
          <p:nvPr/>
        </p:nvSpPr>
        <p:spPr>
          <a:xfrm>
            <a:off x="1119955" y="5109627"/>
            <a:ext cx="1402179" cy="276999"/>
          </a:xfrm>
          <a:prstGeom prst="rect">
            <a:avLst/>
          </a:prstGeom>
          <a:noFill/>
          <a:ln w="12700">
            <a:solidFill>
              <a:schemeClr val="accent1"/>
            </a:solidFill>
          </a:ln>
        </p:spPr>
        <p:txBody>
          <a:bodyPr wrap="none" rtlCol="0">
            <a:spAutoFit/>
          </a:bodyPr>
          <a:lstStyle/>
          <a:p>
            <a:r>
              <a:rPr lang="en-US" sz="1200" dirty="0" err="1" smtClean="0"/>
              <a:t>recv</a:t>
            </a:r>
            <a:r>
              <a:rPr lang="en-US" sz="1200" dirty="0" smtClean="0"/>
              <a:t>(</a:t>
            </a:r>
            <a:r>
              <a:rPr lang="en-US" sz="1200" dirty="0" err="1" smtClean="0"/>
              <a:t>sockfd</a:t>
            </a:r>
            <a:r>
              <a:rPr lang="en-US" sz="1200" dirty="0" smtClean="0"/>
              <a:t>, </a:t>
            </a:r>
            <a:r>
              <a:rPr lang="en-US" sz="1200" dirty="0" err="1" smtClean="0"/>
              <a:t>buf</a:t>
            </a:r>
            <a:r>
              <a:rPr lang="en-US" sz="1200" dirty="0" smtClean="0"/>
              <a:t>, …)</a:t>
            </a:r>
            <a:endParaRPr lang="en-US" sz="12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860" y="2667000"/>
            <a:ext cx="923740" cy="1126916"/>
          </a:xfrm>
          <a:prstGeom prst="rect">
            <a:avLst/>
          </a:prstGeom>
        </p:spPr>
      </p:pic>
      <p:sp>
        <p:nvSpPr>
          <p:cNvPr id="14" name="Down Arrow 13"/>
          <p:cNvSpPr/>
          <p:nvPr/>
        </p:nvSpPr>
        <p:spPr>
          <a:xfrm>
            <a:off x="7162800" y="3946316"/>
            <a:ext cx="390340" cy="265363"/>
          </a:xfrm>
          <a:prstGeom prst="downArrow">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24" y="4442937"/>
            <a:ext cx="720069" cy="369332"/>
          </a:xfrm>
          <a:prstGeom prst="rect">
            <a:avLst/>
          </a:prstGeom>
          <a:noFill/>
        </p:spPr>
        <p:txBody>
          <a:bodyPr wrap="none" rtlCol="0">
            <a:spAutoFit/>
          </a:bodyPr>
          <a:lstStyle/>
          <a:p>
            <a:r>
              <a:rPr lang="en-US" smtClean="0"/>
              <a:t>type1</a:t>
            </a:r>
            <a:endParaRPr lang="en-US"/>
          </a:p>
        </p:txBody>
      </p:sp>
      <p:sp>
        <p:nvSpPr>
          <p:cNvPr id="16" name="Right Arrow 15"/>
          <p:cNvSpPr/>
          <p:nvPr/>
        </p:nvSpPr>
        <p:spPr>
          <a:xfrm>
            <a:off x="762000" y="4496176"/>
            <a:ext cx="228600" cy="280056"/>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827135" y="6344640"/>
            <a:ext cx="138481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31336" y="6172200"/>
            <a:ext cx="1384810"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31336" y="5998464"/>
            <a:ext cx="138481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93408" y="5806440"/>
            <a:ext cx="2145792"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694422" y="5623560"/>
            <a:ext cx="2144778"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77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Existing </a:t>
            </a:r>
            <a:r>
              <a:rPr lang="en-US" altLang="zh-CN" dirty="0" err="1" smtClean="0">
                <a:solidFill>
                  <a:schemeClr val="bg1"/>
                </a:solidFill>
              </a:rPr>
              <a:t>Debloating</a:t>
            </a:r>
            <a:r>
              <a:rPr lang="en-US" altLang="zh-CN" dirty="0" smtClean="0">
                <a:solidFill>
                  <a:schemeClr val="bg1"/>
                </a:solidFill>
              </a:rPr>
              <a:t> Techniques</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lstStyle/>
          <a:p>
            <a:r>
              <a:rPr lang="en-US" altLang="zh-CN" dirty="0" smtClean="0"/>
              <a:t>Utilize function as customization granularity</a:t>
            </a:r>
          </a:p>
          <a:p>
            <a:r>
              <a:rPr lang="en-US" altLang="zh-CN" dirty="0" smtClean="0"/>
              <a:t>May miss some </a:t>
            </a:r>
            <a:r>
              <a:rPr lang="en-US" altLang="zh-CN" dirty="0" err="1" smtClean="0"/>
              <a:t>debloating</a:t>
            </a:r>
            <a:r>
              <a:rPr lang="en-US" altLang="zh-CN" dirty="0" smtClean="0"/>
              <a:t> opportunities</a:t>
            </a:r>
          </a:p>
        </p:txBody>
      </p:sp>
      <p:sp>
        <p:nvSpPr>
          <p:cNvPr id="11" name="TextBox 10"/>
          <p:cNvSpPr txBox="1"/>
          <p:nvPr/>
        </p:nvSpPr>
        <p:spPr>
          <a:xfrm>
            <a:off x="1219200" y="3297198"/>
            <a:ext cx="2297360" cy="3416320"/>
          </a:xfrm>
          <a:prstGeom prst="rect">
            <a:avLst/>
          </a:prstGeom>
          <a:noFill/>
          <a:ln w="31750">
            <a:solidFill>
              <a:schemeClr val="accent1"/>
            </a:solidFill>
          </a:ln>
        </p:spPr>
        <p:txBody>
          <a:bodyPr wrap="none" rtlCol="0">
            <a:spAutoFit/>
          </a:bodyPr>
          <a:lstStyle/>
          <a:p>
            <a:r>
              <a:rPr lang="en-US" dirty="0" smtClean="0"/>
              <a:t>//</a:t>
            </a:r>
            <a:r>
              <a:rPr lang="en-US" b="1" dirty="0" smtClean="0"/>
              <a:t>Application</a:t>
            </a:r>
          </a:p>
          <a:p>
            <a:r>
              <a:rPr lang="en-US" dirty="0" err="1" smtClean="0"/>
              <a:t>int</a:t>
            </a:r>
            <a:r>
              <a:rPr lang="en-US" dirty="0" smtClean="0"/>
              <a:t> main() {</a:t>
            </a:r>
          </a:p>
          <a:p>
            <a:r>
              <a:rPr lang="en-US" dirty="0" smtClean="0"/>
              <a:t>    …</a:t>
            </a:r>
          </a:p>
          <a:p>
            <a:r>
              <a:rPr lang="en-US" dirty="0"/>
              <a:t> </a:t>
            </a:r>
            <a:r>
              <a:rPr lang="en-US" dirty="0" smtClean="0"/>
              <a:t>   </a:t>
            </a:r>
            <a:r>
              <a:rPr lang="en-US" dirty="0" err="1" smtClean="0"/>
              <a:t>struct</a:t>
            </a:r>
            <a:r>
              <a:rPr lang="en-US" dirty="0" smtClean="0"/>
              <a:t> packet * p;</a:t>
            </a:r>
          </a:p>
          <a:p>
            <a:r>
              <a:rPr lang="en-US" dirty="0"/>
              <a:t> </a:t>
            </a:r>
            <a:r>
              <a:rPr lang="en-US" dirty="0" smtClean="0"/>
              <a:t>   …</a:t>
            </a:r>
          </a:p>
          <a:p>
            <a:r>
              <a:rPr lang="en-US" dirty="0"/>
              <a:t> </a:t>
            </a:r>
            <a:r>
              <a:rPr lang="en-US" dirty="0" smtClean="0"/>
              <a:t>   while(</a:t>
            </a:r>
            <a:r>
              <a:rPr lang="en-US" b="1" dirty="0" err="1" smtClean="0"/>
              <a:t>func_B</a:t>
            </a:r>
            <a:r>
              <a:rPr lang="en-US" dirty="0" smtClean="0"/>
              <a:t>(p)) {</a:t>
            </a:r>
          </a:p>
          <a:p>
            <a:r>
              <a:rPr lang="en-US" dirty="0"/>
              <a:t> </a:t>
            </a:r>
            <a:r>
              <a:rPr lang="en-US" dirty="0" smtClean="0"/>
              <a:t>       if(</a:t>
            </a:r>
            <a:r>
              <a:rPr lang="en-US" dirty="0" err="1" smtClean="0"/>
              <a:t>p.type</a:t>
            </a:r>
            <a:r>
              <a:rPr lang="en-US" dirty="0" smtClean="0"/>
              <a:t> == a) </a:t>
            </a:r>
          </a:p>
          <a:p>
            <a:r>
              <a:rPr lang="en-US" dirty="0"/>
              <a:t> </a:t>
            </a:r>
            <a:r>
              <a:rPr lang="en-US" dirty="0" smtClean="0"/>
              <a:t>       {…}</a:t>
            </a:r>
          </a:p>
          <a:p>
            <a:r>
              <a:rPr lang="en-US" dirty="0"/>
              <a:t> </a:t>
            </a:r>
            <a:r>
              <a:rPr lang="en-US" dirty="0" smtClean="0"/>
              <a:t>       else if(</a:t>
            </a:r>
            <a:r>
              <a:rPr lang="en-US" dirty="0" err="1" smtClean="0"/>
              <a:t>p.type</a:t>
            </a:r>
            <a:r>
              <a:rPr lang="en-US" dirty="0" smtClean="0"/>
              <a:t> ==b)</a:t>
            </a:r>
          </a:p>
          <a:p>
            <a:r>
              <a:rPr lang="en-US" dirty="0"/>
              <a:t> </a:t>
            </a:r>
            <a:r>
              <a:rPr lang="en-US" dirty="0" smtClean="0"/>
              <a:t>       {…}</a:t>
            </a:r>
          </a:p>
          <a:p>
            <a:r>
              <a:rPr lang="en-US" dirty="0"/>
              <a:t> </a:t>
            </a:r>
            <a:r>
              <a:rPr lang="en-US" dirty="0" smtClean="0"/>
              <a:t>   }</a:t>
            </a:r>
            <a:endParaRPr lang="en-US" dirty="0"/>
          </a:p>
          <a:p>
            <a:r>
              <a:rPr lang="en-US" dirty="0" smtClean="0"/>
              <a:t>}</a:t>
            </a:r>
            <a:endParaRPr lang="en-US" dirty="0"/>
          </a:p>
        </p:txBody>
      </p:sp>
      <p:sp>
        <p:nvSpPr>
          <p:cNvPr id="15" name="TextBox 14"/>
          <p:cNvSpPr txBox="1"/>
          <p:nvPr/>
        </p:nvSpPr>
        <p:spPr>
          <a:xfrm>
            <a:off x="5029200" y="3012281"/>
            <a:ext cx="3119444" cy="3693319"/>
          </a:xfrm>
          <a:prstGeom prst="rect">
            <a:avLst/>
          </a:prstGeom>
          <a:noFill/>
          <a:ln w="31750">
            <a:solidFill>
              <a:schemeClr val="accent1"/>
            </a:solidFill>
          </a:ln>
        </p:spPr>
        <p:txBody>
          <a:bodyPr wrap="none" rtlCol="0">
            <a:spAutoFit/>
          </a:bodyPr>
          <a:lstStyle/>
          <a:p>
            <a:r>
              <a:rPr lang="en-US" dirty="0" smtClean="0"/>
              <a:t>//</a:t>
            </a:r>
            <a:r>
              <a:rPr lang="en-US" b="1" dirty="0" smtClean="0"/>
              <a:t>Library</a:t>
            </a:r>
          </a:p>
          <a:p>
            <a:r>
              <a:rPr lang="en-US" dirty="0" smtClean="0"/>
              <a:t>void </a:t>
            </a:r>
            <a:r>
              <a:rPr lang="en-US" dirty="0" err="1" smtClean="0"/>
              <a:t>func_A</a:t>
            </a:r>
            <a:r>
              <a:rPr lang="en-US" dirty="0" smtClean="0"/>
              <a:t>() {   </a:t>
            </a:r>
          </a:p>
          <a:p>
            <a:r>
              <a:rPr lang="en-US" dirty="0" smtClean="0"/>
              <a:t>    </a:t>
            </a:r>
            <a:r>
              <a:rPr lang="en-US" dirty="0" err="1" smtClean="0"/>
              <a:t>func_C</a:t>
            </a:r>
            <a:r>
              <a:rPr lang="en-US" dirty="0" smtClean="0"/>
              <a:t>();</a:t>
            </a:r>
            <a:endParaRPr lang="en-US" dirty="0"/>
          </a:p>
          <a:p>
            <a:r>
              <a:rPr lang="en-US" dirty="0" smtClean="0"/>
              <a:t>}</a:t>
            </a:r>
          </a:p>
          <a:p>
            <a:r>
              <a:rPr lang="en-US" dirty="0" smtClean="0"/>
              <a:t>void </a:t>
            </a:r>
            <a:r>
              <a:rPr lang="en-US" b="1" dirty="0" err="1" smtClean="0"/>
              <a:t>func_B</a:t>
            </a:r>
            <a:r>
              <a:rPr lang="en-US" dirty="0" smtClean="0"/>
              <a:t>(</a:t>
            </a:r>
            <a:r>
              <a:rPr lang="en-US" dirty="0" err="1" smtClean="0"/>
              <a:t>struct</a:t>
            </a:r>
            <a:r>
              <a:rPr lang="en-US" dirty="0" smtClean="0"/>
              <a:t> packet * p) {</a:t>
            </a:r>
          </a:p>
          <a:p>
            <a:r>
              <a:rPr lang="en-US" dirty="0" smtClean="0"/>
              <a:t>    </a:t>
            </a:r>
            <a:r>
              <a:rPr lang="en-US" dirty="0" err="1" smtClean="0"/>
              <a:t>p.type</a:t>
            </a:r>
            <a:r>
              <a:rPr lang="en-US" dirty="0" smtClean="0"/>
              <a:t> = …;</a:t>
            </a:r>
          </a:p>
          <a:p>
            <a:r>
              <a:rPr lang="en-US" dirty="0"/>
              <a:t> </a:t>
            </a:r>
            <a:r>
              <a:rPr lang="en-US" dirty="0" smtClean="0"/>
              <a:t>   if(</a:t>
            </a:r>
            <a:r>
              <a:rPr lang="en-US" dirty="0" err="1" smtClean="0"/>
              <a:t>p.type</a:t>
            </a:r>
            <a:r>
              <a:rPr lang="en-US" dirty="0" smtClean="0"/>
              <a:t> == a) {…}</a:t>
            </a:r>
          </a:p>
          <a:p>
            <a:r>
              <a:rPr lang="en-US" dirty="0"/>
              <a:t> </a:t>
            </a:r>
            <a:r>
              <a:rPr lang="en-US" dirty="0" smtClean="0"/>
              <a:t>   else if (</a:t>
            </a:r>
            <a:r>
              <a:rPr lang="en-US" dirty="0" err="1" smtClean="0"/>
              <a:t>p.type</a:t>
            </a:r>
            <a:r>
              <a:rPr lang="en-US" dirty="0" smtClean="0"/>
              <a:t> == b) {…}</a:t>
            </a:r>
          </a:p>
          <a:p>
            <a:r>
              <a:rPr lang="en-US" dirty="0"/>
              <a:t> </a:t>
            </a:r>
            <a:r>
              <a:rPr lang="en-US" dirty="0" smtClean="0"/>
              <a:t>   else if (</a:t>
            </a:r>
            <a:r>
              <a:rPr lang="en-US" dirty="0" err="1" smtClean="0"/>
              <a:t>p.type</a:t>
            </a:r>
            <a:r>
              <a:rPr lang="en-US" dirty="0" smtClean="0"/>
              <a:t> == c ) {</a:t>
            </a:r>
          </a:p>
          <a:p>
            <a:r>
              <a:rPr lang="en-US" dirty="0"/>
              <a:t> </a:t>
            </a:r>
            <a:r>
              <a:rPr lang="en-US" dirty="0" smtClean="0"/>
              <a:t>       </a:t>
            </a:r>
            <a:r>
              <a:rPr lang="en-US" dirty="0" err="1" smtClean="0"/>
              <a:t>func_D</a:t>
            </a:r>
            <a:r>
              <a:rPr lang="en-US" dirty="0" smtClean="0"/>
              <a:t>(); }</a:t>
            </a:r>
            <a:endParaRPr lang="en-US" dirty="0"/>
          </a:p>
          <a:p>
            <a:r>
              <a:rPr lang="en-US" dirty="0" smtClean="0"/>
              <a:t>}</a:t>
            </a:r>
            <a:endParaRPr lang="en-US" dirty="0"/>
          </a:p>
          <a:p>
            <a:r>
              <a:rPr lang="en-US" dirty="0" smtClean="0"/>
              <a:t>void </a:t>
            </a:r>
            <a:r>
              <a:rPr lang="en-US" dirty="0" err="1" smtClean="0"/>
              <a:t>func_C</a:t>
            </a:r>
            <a:r>
              <a:rPr lang="en-US" dirty="0" smtClean="0"/>
              <a:t>() {…}</a:t>
            </a:r>
          </a:p>
          <a:p>
            <a:r>
              <a:rPr lang="en-US" dirty="0" smtClean="0"/>
              <a:t>void </a:t>
            </a:r>
            <a:r>
              <a:rPr lang="en-US" dirty="0" err="1" smtClean="0"/>
              <a:t>func_D</a:t>
            </a:r>
            <a:r>
              <a:rPr lang="en-US" dirty="0" smtClean="0"/>
              <a:t>() {…}</a:t>
            </a:r>
            <a:endParaRPr lang="en-US" dirty="0"/>
          </a:p>
        </p:txBody>
      </p:sp>
      <p:cxnSp>
        <p:nvCxnSpPr>
          <p:cNvPr id="16" name="Straight Connector 15"/>
          <p:cNvCxnSpPr/>
          <p:nvPr/>
        </p:nvCxnSpPr>
        <p:spPr>
          <a:xfrm>
            <a:off x="5105400" y="3493008"/>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05400" y="3749040"/>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05400" y="4038600"/>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5400" y="6227064"/>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0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Our Approach</a:t>
            </a:r>
            <a:endParaRPr lang="zh-CN" altLang="en-US" dirty="0" smtClean="0">
              <a:solidFill>
                <a:schemeClr val="bg1"/>
              </a:solidFill>
            </a:endParaRPr>
          </a:p>
        </p:txBody>
      </p:sp>
      <p:sp>
        <p:nvSpPr>
          <p:cNvPr id="4100" name="内容占位符 2"/>
          <p:cNvSpPr>
            <a:spLocks noGrp="1"/>
          </p:cNvSpPr>
          <p:nvPr>
            <p:ph idx="1"/>
          </p:nvPr>
        </p:nvSpPr>
        <p:spPr>
          <a:xfrm>
            <a:off x="457200" y="1295400"/>
            <a:ext cx="8229600" cy="4525963"/>
          </a:xfrm>
        </p:spPr>
        <p:txBody>
          <a:bodyPr/>
          <a:lstStyle/>
          <a:p>
            <a:r>
              <a:rPr lang="en-US" altLang="zh-CN" dirty="0" smtClean="0"/>
              <a:t>Explore opportunities inside invoked functions</a:t>
            </a:r>
          </a:p>
          <a:p>
            <a:pPr lvl="1"/>
            <a:r>
              <a:rPr lang="en-US" altLang="zh-CN" dirty="0" smtClean="0"/>
              <a:t>Code not executed under the calling context</a:t>
            </a:r>
          </a:p>
          <a:p>
            <a:pPr lvl="1"/>
            <a:r>
              <a:rPr lang="en-US" altLang="zh-CN" dirty="0" smtClean="0"/>
              <a:t>Code not producing any side effect</a:t>
            </a:r>
            <a:endParaRPr lang="en-US" altLang="zh-CN" dirty="0"/>
          </a:p>
          <a:p>
            <a:endParaRPr lang="en-US" altLang="zh-CN" dirty="0" smtClean="0"/>
          </a:p>
        </p:txBody>
      </p:sp>
      <p:sp>
        <p:nvSpPr>
          <p:cNvPr id="5" name="TextBox 4"/>
          <p:cNvSpPr txBox="1"/>
          <p:nvPr/>
        </p:nvSpPr>
        <p:spPr>
          <a:xfrm>
            <a:off x="1219200" y="3297198"/>
            <a:ext cx="2297360" cy="3416320"/>
          </a:xfrm>
          <a:prstGeom prst="rect">
            <a:avLst/>
          </a:prstGeom>
          <a:noFill/>
          <a:ln w="31750">
            <a:solidFill>
              <a:schemeClr val="accent1"/>
            </a:solidFill>
          </a:ln>
        </p:spPr>
        <p:txBody>
          <a:bodyPr wrap="none" rtlCol="0">
            <a:spAutoFit/>
          </a:bodyPr>
          <a:lstStyle/>
          <a:p>
            <a:r>
              <a:rPr lang="en-US" dirty="0" smtClean="0"/>
              <a:t>//</a:t>
            </a:r>
            <a:r>
              <a:rPr lang="en-US" b="1" dirty="0" smtClean="0"/>
              <a:t>Application</a:t>
            </a:r>
          </a:p>
          <a:p>
            <a:r>
              <a:rPr lang="en-US" dirty="0" err="1" smtClean="0"/>
              <a:t>int</a:t>
            </a:r>
            <a:r>
              <a:rPr lang="en-US" dirty="0" smtClean="0"/>
              <a:t> main() {</a:t>
            </a:r>
          </a:p>
          <a:p>
            <a:r>
              <a:rPr lang="en-US" dirty="0" smtClean="0"/>
              <a:t>    …</a:t>
            </a:r>
          </a:p>
          <a:p>
            <a:r>
              <a:rPr lang="en-US" dirty="0"/>
              <a:t> </a:t>
            </a:r>
            <a:r>
              <a:rPr lang="en-US" dirty="0" smtClean="0"/>
              <a:t>   </a:t>
            </a:r>
            <a:r>
              <a:rPr lang="en-US" dirty="0" err="1" smtClean="0"/>
              <a:t>struct</a:t>
            </a:r>
            <a:r>
              <a:rPr lang="en-US" dirty="0" smtClean="0"/>
              <a:t> packet * p;</a:t>
            </a:r>
          </a:p>
          <a:p>
            <a:r>
              <a:rPr lang="en-US" dirty="0"/>
              <a:t> </a:t>
            </a:r>
            <a:r>
              <a:rPr lang="en-US" dirty="0" smtClean="0"/>
              <a:t>   …</a:t>
            </a:r>
          </a:p>
          <a:p>
            <a:r>
              <a:rPr lang="en-US" dirty="0"/>
              <a:t> </a:t>
            </a:r>
            <a:r>
              <a:rPr lang="en-US" dirty="0" smtClean="0"/>
              <a:t>   while(</a:t>
            </a:r>
            <a:r>
              <a:rPr lang="en-US" b="1" dirty="0" err="1" smtClean="0"/>
              <a:t>func_B</a:t>
            </a:r>
            <a:r>
              <a:rPr lang="en-US" dirty="0" smtClean="0"/>
              <a:t>(p)) {</a:t>
            </a:r>
          </a:p>
          <a:p>
            <a:r>
              <a:rPr lang="en-US" dirty="0"/>
              <a:t> </a:t>
            </a:r>
            <a:r>
              <a:rPr lang="en-US" dirty="0" smtClean="0"/>
              <a:t>       if(</a:t>
            </a:r>
            <a:r>
              <a:rPr lang="en-US" dirty="0" err="1" smtClean="0"/>
              <a:t>p.type</a:t>
            </a:r>
            <a:r>
              <a:rPr lang="en-US" dirty="0" smtClean="0"/>
              <a:t> == a) </a:t>
            </a:r>
          </a:p>
          <a:p>
            <a:r>
              <a:rPr lang="en-US" dirty="0"/>
              <a:t> </a:t>
            </a:r>
            <a:r>
              <a:rPr lang="en-US" dirty="0" smtClean="0"/>
              <a:t>       {…}</a:t>
            </a:r>
          </a:p>
          <a:p>
            <a:r>
              <a:rPr lang="en-US" dirty="0"/>
              <a:t> </a:t>
            </a:r>
            <a:r>
              <a:rPr lang="en-US" dirty="0" smtClean="0"/>
              <a:t>       else if(</a:t>
            </a:r>
            <a:r>
              <a:rPr lang="en-US" dirty="0" err="1" smtClean="0"/>
              <a:t>p.type</a:t>
            </a:r>
            <a:r>
              <a:rPr lang="en-US" dirty="0" smtClean="0"/>
              <a:t> ==b)</a:t>
            </a:r>
          </a:p>
          <a:p>
            <a:r>
              <a:rPr lang="en-US" dirty="0"/>
              <a:t> </a:t>
            </a:r>
            <a:r>
              <a:rPr lang="en-US" dirty="0" smtClean="0"/>
              <a:t>       {…}</a:t>
            </a:r>
          </a:p>
          <a:p>
            <a:r>
              <a:rPr lang="en-US" dirty="0"/>
              <a:t> </a:t>
            </a:r>
            <a:r>
              <a:rPr lang="en-US" dirty="0" smtClean="0"/>
              <a:t>   }</a:t>
            </a:r>
            <a:endParaRPr lang="en-US" dirty="0"/>
          </a:p>
          <a:p>
            <a:r>
              <a:rPr lang="en-US" dirty="0" smtClean="0"/>
              <a:t>}</a:t>
            </a:r>
            <a:endParaRPr lang="en-US" dirty="0"/>
          </a:p>
        </p:txBody>
      </p:sp>
      <p:sp>
        <p:nvSpPr>
          <p:cNvPr id="6" name="TextBox 5"/>
          <p:cNvSpPr txBox="1"/>
          <p:nvPr/>
        </p:nvSpPr>
        <p:spPr>
          <a:xfrm>
            <a:off x="5029200" y="3012281"/>
            <a:ext cx="3119444" cy="3693319"/>
          </a:xfrm>
          <a:prstGeom prst="rect">
            <a:avLst/>
          </a:prstGeom>
          <a:noFill/>
          <a:ln w="31750">
            <a:solidFill>
              <a:schemeClr val="accent1"/>
            </a:solidFill>
          </a:ln>
        </p:spPr>
        <p:txBody>
          <a:bodyPr wrap="none" rtlCol="0">
            <a:spAutoFit/>
          </a:bodyPr>
          <a:lstStyle/>
          <a:p>
            <a:r>
              <a:rPr lang="en-US" dirty="0" smtClean="0"/>
              <a:t>//</a:t>
            </a:r>
            <a:r>
              <a:rPr lang="en-US" b="1" dirty="0" smtClean="0"/>
              <a:t>Library</a:t>
            </a:r>
          </a:p>
          <a:p>
            <a:r>
              <a:rPr lang="en-US" dirty="0" smtClean="0"/>
              <a:t>void </a:t>
            </a:r>
            <a:r>
              <a:rPr lang="en-US" dirty="0" err="1" smtClean="0"/>
              <a:t>func_A</a:t>
            </a:r>
            <a:r>
              <a:rPr lang="en-US" dirty="0" smtClean="0"/>
              <a:t>() {   </a:t>
            </a:r>
          </a:p>
          <a:p>
            <a:r>
              <a:rPr lang="en-US" dirty="0" smtClean="0"/>
              <a:t>    </a:t>
            </a:r>
            <a:r>
              <a:rPr lang="en-US" dirty="0" err="1" smtClean="0"/>
              <a:t>func_C</a:t>
            </a:r>
            <a:r>
              <a:rPr lang="en-US" dirty="0" smtClean="0"/>
              <a:t>();</a:t>
            </a:r>
            <a:endParaRPr lang="en-US" dirty="0"/>
          </a:p>
          <a:p>
            <a:r>
              <a:rPr lang="en-US" dirty="0" smtClean="0"/>
              <a:t>}</a:t>
            </a:r>
          </a:p>
          <a:p>
            <a:r>
              <a:rPr lang="en-US" dirty="0" smtClean="0"/>
              <a:t>void </a:t>
            </a:r>
            <a:r>
              <a:rPr lang="en-US" b="1" dirty="0" err="1" smtClean="0"/>
              <a:t>func_B</a:t>
            </a:r>
            <a:r>
              <a:rPr lang="en-US" dirty="0" smtClean="0"/>
              <a:t>(</a:t>
            </a:r>
            <a:r>
              <a:rPr lang="en-US" dirty="0" err="1" smtClean="0"/>
              <a:t>struct</a:t>
            </a:r>
            <a:r>
              <a:rPr lang="en-US" dirty="0" smtClean="0"/>
              <a:t> packet * p) {</a:t>
            </a:r>
          </a:p>
          <a:p>
            <a:r>
              <a:rPr lang="en-US" dirty="0" smtClean="0"/>
              <a:t>    </a:t>
            </a:r>
            <a:r>
              <a:rPr lang="en-US" dirty="0" err="1" smtClean="0"/>
              <a:t>p.type</a:t>
            </a:r>
            <a:r>
              <a:rPr lang="en-US" dirty="0" smtClean="0"/>
              <a:t> = …;</a:t>
            </a:r>
          </a:p>
          <a:p>
            <a:r>
              <a:rPr lang="en-US" dirty="0"/>
              <a:t> </a:t>
            </a:r>
            <a:r>
              <a:rPr lang="en-US" dirty="0" smtClean="0"/>
              <a:t>   if(</a:t>
            </a:r>
            <a:r>
              <a:rPr lang="en-US" dirty="0" err="1" smtClean="0"/>
              <a:t>p.type</a:t>
            </a:r>
            <a:r>
              <a:rPr lang="en-US" dirty="0" smtClean="0"/>
              <a:t> == a) {…}</a:t>
            </a:r>
          </a:p>
          <a:p>
            <a:r>
              <a:rPr lang="en-US" dirty="0"/>
              <a:t> </a:t>
            </a:r>
            <a:r>
              <a:rPr lang="en-US" dirty="0" smtClean="0"/>
              <a:t>   else if (</a:t>
            </a:r>
            <a:r>
              <a:rPr lang="en-US" dirty="0" err="1" smtClean="0"/>
              <a:t>p.type</a:t>
            </a:r>
            <a:r>
              <a:rPr lang="en-US" dirty="0" smtClean="0"/>
              <a:t> == b) {…}</a:t>
            </a:r>
          </a:p>
          <a:p>
            <a:r>
              <a:rPr lang="en-US" dirty="0"/>
              <a:t> </a:t>
            </a:r>
            <a:r>
              <a:rPr lang="en-US" dirty="0" smtClean="0"/>
              <a:t>   else if (</a:t>
            </a:r>
            <a:r>
              <a:rPr lang="en-US" dirty="0" err="1" smtClean="0"/>
              <a:t>p.type</a:t>
            </a:r>
            <a:r>
              <a:rPr lang="en-US" dirty="0" smtClean="0"/>
              <a:t> == c ) {</a:t>
            </a:r>
          </a:p>
          <a:p>
            <a:r>
              <a:rPr lang="en-US" dirty="0"/>
              <a:t> </a:t>
            </a:r>
            <a:r>
              <a:rPr lang="en-US" dirty="0" smtClean="0"/>
              <a:t>       </a:t>
            </a:r>
            <a:r>
              <a:rPr lang="en-US" dirty="0" err="1" smtClean="0"/>
              <a:t>func_D</a:t>
            </a:r>
            <a:r>
              <a:rPr lang="en-US" dirty="0" smtClean="0"/>
              <a:t>(); }</a:t>
            </a:r>
            <a:endParaRPr lang="en-US" dirty="0"/>
          </a:p>
          <a:p>
            <a:r>
              <a:rPr lang="en-US" dirty="0" smtClean="0"/>
              <a:t>}</a:t>
            </a:r>
            <a:endParaRPr lang="en-US" dirty="0"/>
          </a:p>
          <a:p>
            <a:r>
              <a:rPr lang="en-US" dirty="0" smtClean="0"/>
              <a:t>void </a:t>
            </a:r>
            <a:r>
              <a:rPr lang="en-US" dirty="0" err="1" smtClean="0"/>
              <a:t>func_C</a:t>
            </a:r>
            <a:r>
              <a:rPr lang="en-US" dirty="0" smtClean="0"/>
              <a:t>() {…}</a:t>
            </a:r>
          </a:p>
          <a:p>
            <a:r>
              <a:rPr lang="en-US" dirty="0" smtClean="0"/>
              <a:t>void </a:t>
            </a:r>
            <a:r>
              <a:rPr lang="en-US" dirty="0" err="1" smtClean="0"/>
              <a:t>func_D</a:t>
            </a:r>
            <a:r>
              <a:rPr lang="en-US" dirty="0" smtClean="0"/>
              <a:t>() {…}</a:t>
            </a:r>
            <a:endParaRPr lang="en-US" dirty="0"/>
          </a:p>
        </p:txBody>
      </p:sp>
      <p:cxnSp>
        <p:nvCxnSpPr>
          <p:cNvPr id="7" name="Straight Connector 6"/>
          <p:cNvCxnSpPr/>
          <p:nvPr/>
        </p:nvCxnSpPr>
        <p:spPr>
          <a:xfrm>
            <a:off x="5105400" y="3493008"/>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05400" y="3749040"/>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05400" y="4038600"/>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02352" y="5410200"/>
            <a:ext cx="2286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05400" y="5669280"/>
            <a:ext cx="2286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6227064"/>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5400" y="6492240"/>
            <a:ext cx="2286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39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100" name="内容占位符 2"/>
          <p:cNvSpPr>
            <a:spLocks noGrp="1"/>
          </p:cNvSpPr>
          <p:nvPr>
            <p:ph idx="1"/>
          </p:nvPr>
        </p:nvSpPr>
        <p:spPr>
          <a:xfrm>
            <a:off x="457200" y="1295400"/>
            <a:ext cx="8229600" cy="4525963"/>
          </a:xfrm>
        </p:spPr>
        <p:txBody>
          <a:bodyPr/>
          <a:lstStyle/>
          <a:p>
            <a:r>
              <a:rPr lang="en-US" altLang="zh-CN" dirty="0" smtClean="0"/>
              <a:t>Our focus: network protocol implementation</a:t>
            </a:r>
          </a:p>
          <a:p>
            <a:pPr lvl="1"/>
            <a:r>
              <a:rPr lang="en-US" altLang="zh-CN" dirty="0" smtClean="0"/>
              <a:t>Protocol implementation is widely used</a:t>
            </a:r>
          </a:p>
          <a:p>
            <a:pPr lvl="1"/>
            <a:r>
              <a:rPr lang="en-US" altLang="zh-CN" dirty="0" smtClean="0"/>
              <a:t>Most attacks are conducted through network</a:t>
            </a:r>
          </a:p>
          <a:p>
            <a:pPr lvl="1"/>
            <a:r>
              <a:rPr lang="en-US" altLang="zh-CN" dirty="0" smtClean="0"/>
              <a:t>Our technique is </a:t>
            </a:r>
            <a:r>
              <a:rPr lang="en-US" altLang="zh-CN" b="1" i="1" dirty="0" smtClean="0"/>
              <a:t>not</a:t>
            </a:r>
            <a:r>
              <a:rPr lang="en-US" altLang="zh-CN" dirty="0" smtClean="0"/>
              <a:t> limited to network protocol</a:t>
            </a:r>
            <a:endParaRPr lang="en-US" altLang="zh-CN" dirty="0"/>
          </a:p>
          <a:p>
            <a:r>
              <a:rPr lang="en-US" altLang="zh-CN" dirty="0" smtClean="0"/>
              <a:t>Collected Benchmarks</a:t>
            </a:r>
          </a:p>
          <a:p>
            <a:pPr lvl="1"/>
            <a:r>
              <a:rPr lang="en-US" altLang="zh-CN" dirty="0" smtClean="0"/>
              <a:t>Network Middleware </a:t>
            </a:r>
            <a:r>
              <a:rPr lang="en-US" altLang="zh-CN" dirty="0"/>
              <a:t>P</a:t>
            </a:r>
            <a:r>
              <a:rPr lang="en-US" altLang="zh-CN" dirty="0" smtClean="0"/>
              <a:t>rograms</a:t>
            </a:r>
            <a:endParaRPr lang="en-US" altLang="zh-CN" dirty="0"/>
          </a:p>
          <a:p>
            <a:pPr lvl="1"/>
            <a:r>
              <a:rPr lang="en-US" altLang="zh-CN" dirty="0" smtClean="0"/>
              <a:t>Internet of Things Applications</a:t>
            </a:r>
            <a:endParaRPr lang="en-US" altLang="zh-CN" dirty="0"/>
          </a:p>
          <a:p>
            <a:endParaRPr lang="en-US" altLang="zh-CN" dirty="0" smtClean="0"/>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Problem Scope</a:t>
            </a:r>
            <a:endParaRPr lang="zh-CN" altLang="en-US" dirty="0" smtClean="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733" y="3810000"/>
            <a:ext cx="2540000" cy="2799080"/>
          </a:xfrm>
          <a:prstGeom prst="rect">
            <a:avLst/>
          </a:prstGeom>
        </p:spPr>
      </p:pic>
    </p:spTree>
    <p:extLst>
      <p:ext uri="{BB962C8B-B14F-4D97-AF65-F5344CB8AC3E}">
        <p14:creationId xmlns:p14="http://schemas.microsoft.com/office/powerpoint/2010/main" val="92309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17"/>
          <p:cNvSpPr>
            <a:spLocks noChangeArrowheads="1"/>
          </p:cNvSpPr>
          <p:nvPr/>
        </p:nvSpPr>
        <p:spPr bwMode="auto">
          <a:xfrm>
            <a:off x="0" y="0"/>
            <a:ext cx="9144000" cy="1065213"/>
          </a:xfrm>
          <a:prstGeom prst="rect">
            <a:avLst/>
          </a:prstGeom>
          <a:solidFill>
            <a:srgbClr val="CC0000"/>
          </a:solidFill>
          <a:ln w="12700">
            <a:solidFill>
              <a:schemeClr val="tx1"/>
            </a:solidFill>
            <a:round/>
            <a:headEnd/>
            <a:tailEnd/>
          </a:ln>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endParaRPr lang="zh-CN" altLang="en-US" sz="1800"/>
          </a:p>
        </p:txBody>
      </p:sp>
      <p:sp>
        <p:nvSpPr>
          <p:cNvPr id="4100" name="内容占位符 2"/>
          <p:cNvSpPr>
            <a:spLocks noGrp="1"/>
          </p:cNvSpPr>
          <p:nvPr>
            <p:ph idx="1"/>
          </p:nvPr>
        </p:nvSpPr>
        <p:spPr>
          <a:xfrm>
            <a:off x="457200" y="1295400"/>
            <a:ext cx="8229600" cy="4525963"/>
          </a:xfrm>
        </p:spPr>
        <p:txBody>
          <a:bodyPr/>
          <a:lstStyle/>
          <a:p>
            <a:r>
              <a:rPr lang="en-US" altLang="zh-CN" dirty="0" smtClean="0"/>
              <a:t>System Call: receive raw packet data</a:t>
            </a:r>
          </a:p>
          <a:p>
            <a:r>
              <a:rPr lang="en-US" altLang="zh-CN" dirty="0" smtClean="0"/>
              <a:t>Decoder: change raw data to packet structures</a:t>
            </a:r>
          </a:p>
          <a:p>
            <a:r>
              <a:rPr lang="en-US" altLang="zh-CN" dirty="0" smtClean="0"/>
              <a:t>Handler: achieve desired functionalities</a:t>
            </a:r>
          </a:p>
        </p:txBody>
      </p:sp>
      <p:sp>
        <p:nvSpPr>
          <p:cNvPr id="4099" name="标题 1"/>
          <p:cNvSpPr>
            <a:spLocks noGrp="1"/>
          </p:cNvSpPr>
          <p:nvPr>
            <p:ph type="title"/>
          </p:nvPr>
        </p:nvSpPr>
        <p:spPr>
          <a:xfrm>
            <a:off x="457200" y="0"/>
            <a:ext cx="8229600" cy="1143000"/>
          </a:xfrm>
        </p:spPr>
        <p:txBody>
          <a:bodyPr/>
          <a:lstStyle/>
          <a:p>
            <a:r>
              <a:rPr lang="en-US" altLang="zh-CN" dirty="0" smtClean="0">
                <a:solidFill>
                  <a:schemeClr val="bg1"/>
                </a:solidFill>
              </a:rPr>
              <a:t>Modeling Protocol Implementation</a:t>
            </a:r>
            <a:endParaRPr lang="zh-CN" altLang="en-US" dirty="0" smtClean="0">
              <a:solidFill>
                <a:schemeClr val="bg1"/>
              </a:solidFill>
            </a:endParaRPr>
          </a:p>
        </p:txBody>
      </p:sp>
      <p:sp>
        <p:nvSpPr>
          <p:cNvPr id="2" name="Rectangle 1"/>
          <p:cNvSpPr/>
          <p:nvPr/>
        </p:nvSpPr>
        <p:spPr>
          <a:xfrm>
            <a:off x="11733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Call</a:t>
            </a:r>
            <a:endParaRPr lang="en-US" b="1" dirty="0">
              <a:solidFill>
                <a:schemeClr val="tx1"/>
              </a:solidFill>
            </a:endParaRPr>
          </a:p>
        </p:txBody>
      </p:sp>
      <p:sp>
        <p:nvSpPr>
          <p:cNvPr id="10" name="Rectangle 9"/>
          <p:cNvSpPr/>
          <p:nvPr/>
        </p:nvSpPr>
        <p:spPr>
          <a:xfrm>
            <a:off x="39165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Decoder</a:t>
            </a:r>
            <a:endParaRPr lang="en-US" b="1" dirty="0">
              <a:solidFill>
                <a:schemeClr val="tx1"/>
              </a:solidFill>
            </a:endParaRPr>
          </a:p>
        </p:txBody>
      </p:sp>
      <p:sp>
        <p:nvSpPr>
          <p:cNvPr id="11" name="Rectangle 10"/>
          <p:cNvSpPr/>
          <p:nvPr/>
        </p:nvSpPr>
        <p:spPr>
          <a:xfrm>
            <a:off x="6659745" y="4322803"/>
            <a:ext cx="1295400" cy="609600"/>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Handler</a:t>
            </a:r>
            <a:endParaRPr lang="en-US" b="1" dirty="0">
              <a:solidFill>
                <a:schemeClr val="tx1"/>
              </a:solidFill>
            </a:endParaRPr>
          </a:p>
        </p:txBody>
      </p:sp>
      <p:cxnSp>
        <p:nvCxnSpPr>
          <p:cNvPr id="4" name="Straight Arrow Connector 3"/>
          <p:cNvCxnSpPr>
            <a:stCxn id="2" idx="3"/>
            <a:endCxn id="10" idx="1"/>
          </p:cNvCxnSpPr>
          <p:nvPr/>
        </p:nvCxnSpPr>
        <p:spPr>
          <a:xfrm>
            <a:off x="24687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5" idx="3"/>
          </p:cNvCxnSpPr>
          <p:nvPr/>
        </p:nvCxnSpPr>
        <p:spPr>
          <a:xfrm>
            <a:off x="5211945" y="4627603"/>
            <a:ext cx="1447800" cy="0"/>
          </a:xfrm>
          <a:prstGeom prst="straightConnector1">
            <a:avLst/>
          </a:prstGeom>
          <a:ln w="19050">
            <a:solidFill>
              <a:schemeClr val="accent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30632" y="3865603"/>
            <a:ext cx="957313" cy="307777"/>
          </a:xfrm>
          <a:prstGeom prst="rect">
            <a:avLst/>
          </a:prstGeom>
          <a:noFill/>
          <a:ln w="12700">
            <a:solidFill>
              <a:schemeClr val="accent1"/>
            </a:solidFill>
          </a:ln>
        </p:spPr>
        <p:txBody>
          <a:bodyPr wrap="none" rtlCol="0">
            <a:spAutoFit/>
          </a:bodyPr>
          <a:lstStyle/>
          <a:p>
            <a:r>
              <a:rPr lang="en-US" sz="1400" dirty="0" smtClean="0"/>
              <a:t>void * </a:t>
            </a:r>
            <a:r>
              <a:rPr lang="en-US" sz="1400" dirty="0" err="1" smtClean="0"/>
              <a:t>buf</a:t>
            </a:r>
            <a:r>
              <a:rPr lang="en-US" sz="1400" dirty="0" smtClean="0"/>
              <a:t>;</a:t>
            </a:r>
            <a:endParaRPr lang="en-US" sz="1400" dirty="0"/>
          </a:p>
        </p:txBody>
      </p:sp>
      <p:sp>
        <p:nvSpPr>
          <p:cNvPr id="17" name="TextBox 16"/>
          <p:cNvSpPr txBox="1"/>
          <p:nvPr/>
        </p:nvSpPr>
        <p:spPr>
          <a:xfrm>
            <a:off x="5363762" y="3459540"/>
            <a:ext cx="1143583" cy="1015663"/>
          </a:xfrm>
          <a:prstGeom prst="rect">
            <a:avLst/>
          </a:prstGeom>
          <a:noFill/>
          <a:ln w="12700">
            <a:solidFill>
              <a:schemeClr val="accent1"/>
            </a:solidFill>
          </a:ln>
        </p:spPr>
        <p:txBody>
          <a:bodyPr wrap="none" rtlCol="0">
            <a:spAutoFit/>
          </a:bodyPr>
          <a:lstStyle/>
          <a:p>
            <a:r>
              <a:rPr lang="en-US" sz="1200" dirty="0" err="1" smtClean="0"/>
              <a:t>typedef</a:t>
            </a:r>
            <a:r>
              <a:rPr lang="en-US" sz="1200" dirty="0" smtClean="0"/>
              <a:t> </a:t>
            </a:r>
            <a:r>
              <a:rPr lang="en-US" sz="1200" dirty="0" err="1" smtClean="0"/>
              <a:t>struct</a:t>
            </a:r>
            <a:r>
              <a:rPr lang="en-US" sz="1200" dirty="0" smtClean="0"/>
              <a:t> {</a:t>
            </a:r>
          </a:p>
          <a:p>
            <a:r>
              <a:rPr lang="en-US" sz="1200" dirty="0" smtClean="0"/>
              <a:t>    </a:t>
            </a:r>
            <a:r>
              <a:rPr lang="en-US" sz="1200" dirty="0" err="1" smtClean="0"/>
              <a:t>int</a:t>
            </a:r>
            <a:r>
              <a:rPr lang="en-US" sz="1200" dirty="0" smtClean="0"/>
              <a:t> </a:t>
            </a:r>
            <a:r>
              <a:rPr lang="en-US" sz="1200" dirty="0" err="1" smtClean="0"/>
              <a:t>iType</a:t>
            </a:r>
            <a:r>
              <a:rPr lang="en-US" sz="1200" dirty="0" smtClean="0"/>
              <a:t>;</a:t>
            </a:r>
          </a:p>
          <a:p>
            <a:r>
              <a:rPr lang="en-US" sz="1200" dirty="0"/>
              <a:t> </a:t>
            </a:r>
            <a:r>
              <a:rPr lang="en-US" sz="1200" dirty="0" smtClean="0"/>
              <a:t>   </a:t>
            </a:r>
            <a:r>
              <a:rPr lang="en-US" sz="1200" dirty="0" err="1" smtClean="0"/>
              <a:t>int</a:t>
            </a:r>
            <a:r>
              <a:rPr lang="en-US" sz="1200" dirty="0" smtClean="0"/>
              <a:t> </a:t>
            </a:r>
            <a:r>
              <a:rPr lang="en-US" sz="1200" dirty="0" err="1" smtClean="0"/>
              <a:t>iMsgSize</a:t>
            </a:r>
            <a:r>
              <a:rPr lang="en-US" sz="1200" dirty="0" smtClean="0"/>
              <a:t>;</a:t>
            </a:r>
          </a:p>
          <a:p>
            <a:r>
              <a:rPr lang="en-US" sz="1200" dirty="0" smtClean="0"/>
              <a:t>    …</a:t>
            </a:r>
          </a:p>
          <a:p>
            <a:r>
              <a:rPr lang="en-US" sz="1200" dirty="0" smtClean="0"/>
              <a:t>} MIDI_MSG;</a:t>
            </a:r>
            <a:endParaRPr lang="en-US" sz="1200" dirty="0"/>
          </a:p>
        </p:txBody>
      </p:sp>
      <p:sp>
        <p:nvSpPr>
          <p:cNvPr id="18" name="TextBox 17"/>
          <p:cNvSpPr txBox="1"/>
          <p:nvPr/>
        </p:nvSpPr>
        <p:spPr>
          <a:xfrm>
            <a:off x="6613889" y="5105400"/>
            <a:ext cx="2310633" cy="1200329"/>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 handle_type1(…); …</a:t>
            </a:r>
            <a:endParaRPr lang="en-US" sz="1200" dirty="0"/>
          </a:p>
          <a:p>
            <a:r>
              <a:rPr lang="en-US" sz="1200" dirty="0" smtClean="0"/>
              <a:t>    case type2: handle_type2(…); …</a:t>
            </a:r>
          </a:p>
          <a:p>
            <a:r>
              <a:rPr lang="en-US" sz="1200" dirty="0"/>
              <a:t> </a:t>
            </a:r>
            <a:r>
              <a:rPr lang="en-US" sz="1200" dirty="0" smtClean="0"/>
              <a:t>   case type3: handle_type3(…); …</a:t>
            </a:r>
          </a:p>
          <a:p>
            <a:r>
              <a:rPr lang="en-US" sz="1200" dirty="0" smtClean="0"/>
              <a:t>    default: </a:t>
            </a:r>
            <a:endParaRPr lang="en-US" sz="1200" dirty="0"/>
          </a:p>
          <a:p>
            <a:r>
              <a:rPr lang="en-US" sz="1200" dirty="0" smtClean="0"/>
              <a:t>}</a:t>
            </a:r>
            <a:endParaRPr lang="en-US" sz="1200" dirty="0"/>
          </a:p>
        </p:txBody>
      </p:sp>
      <p:sp>
        <p:nvSpPr>
          <p:cNvPr id="19" name="TextBox 18"/>
          <p:cNvSpPr txBox="1"/>
          <p:nvPr/>
        </p:nvSpPr>
        <p:spPr>
          <a:xfrm>
            <a:off x="3779510" y="5105400"/>
            <a:ext cx="1569469" cy="1569660"/>
          </a:xfrm>
          <a:prstGeom prst="rect">
            <a:avLst/>
          </a:prstGeom>
          <a:noFill/>
          <a:ln w="12700">
            <a:solidFill>
              <a:schemeClr val="accent1"/>
            </a:solidFill>
          </a:ln>
        </p:spPr>
        <p:txBody>
          <a:bodyPr wrap="none" rtlCol="0">
            <a:spAutoFit/>
          </a:bodyPr>
          <a:lstStyle/>
          <a:p>
            <a:r>
              <a:rPr lang="en-US" sz="1200" dirty="0" smtClean="0"/>
              <a:t>switch(</a:t>
            </a:r>
            <a:r>
              <a:rPr lang="en-US" sz="1200" dirty="0" err="1" smtClean="0"/>
              <a:t>msg.iType</a:t>
            </a:r>
            <a:r>
              <a:rPr lang="en-US" sz="1200" dirty="0" smtClean="0"/>
              <a:t>) {</a:t>
            </a:r>
          </a:p>
          <a:p>
            <a:r>
              <a:rPr lang="en-US" sz="1200" dirty="0" smtClean="0"/>
              <a:t>    case type1:</a:t>
            </a:r>
          </a:p>
          <a:p>
            <a:r>
              <a:rPr lang="en-US" sz="1200" dirty="0"/>
              <a:t> </a:t>
            </a:r>
            <a:r>
              <a:rPr lang="en-US" sz="1200" dirty="0" smtClean="0"/>
              <a:t>       </a:t>
            </a:r>
            <a:r>
              <a:rPr lang="en-US" sz="1200" dirty="0" err="1" smtClean="0"/>
              <a:t>msg.iMsgSize</a:t>
            </a:r>
            <a:r>
              <a:rPr lang="en-US" sz="1200" dirty="0" smtClean="0"/>
              <a:t> = 2;</a:t>
            </a:r>
          </a:p>
          <a:p>
            <a:r>
              <a:rPr lang="en-US" sz="1200" dirty="0"/>
              <a:t> </a:t>
            </a:r>
            <a:r>
              <a:rPr lang="en-US" sz="1200" dirty="0" smtClean="0"/>
              <a:t>       …</a:t>
            </a:r>
            <a:endParaRPr lang="en-US" sz="1200" dirty="0"/>
          </a:p>
          <a:p>
            <a:r>
              <a:rPr lang="en-US" sz="1200" dirty="0" smtClean="0"/>
              <a:t>    case type2: …</a:t>
            </a:r>
          </a:p>
          <a:p>
            <a:r>
              <a:rPr lang="en-US" sz="1200" dirty="0"/>
              <a:t> </a:t>
            </a:r>
            <a:r>
              <a:rPr lang="en-US" sz="1200" dirty="0" smtClean="0"/>
              <a:t>   case type3:…</a:t>
            </a:r>
          </a:p>
          <a:p>
            <a:r>
              <a:rPr lang="en-US" sz="1200" dirty="0"/>
              <a:t> </a:t>
            </a:r>
            <a:r>
              <a:rPr lang="en-US" sz="1200" dirty="0" smtClean="0"/>
              <a:t>   case type4:…</a:t>
            </a:r>
          </a:p>
          <a:p>
            <a:r>
              <a:rPr lang="en-US" sz="1200" dirty="0" smtClean="0"/>
              <a:t>    … }</a:t>
            </a:r>
            <a:endParaRPr lang="en-US" sz="1200" dirty="0"/>
          </a:p>
        </p:txBody>
      </p:sp>
      <p:sp>
        <p:nvSpPr>
          <p:cNvPr id="20" name="TextBox 19"/>
          <p:cNvSpPr txBox="1"/>
          <p:nvPr/>
        </p:nvSpPr>
        <p:spPr>
          <a:xfrm>
            <a:off x="1119955" y="5109627"/>
            <a:ext cx="1402179" cy="276999"/>
          </a:xfrm>
          <a:prstGeom prst="rect">
            <a:avLst/>
          </a:prstGeom>
          <a:noFill/>
          <a:ln w="12700">
            <a:solidFill>
              <a:schemeClr val="accent1"/>
            </a:solidFill>
          </a:ln>
        </p:spPr>
        <p:txBody>
          <a:bodyPr wrap="none" rtlCol="0">
            <a:spAutoFit/>
          </a:bodyPr>
          <a:lstStyle/>
          <a:p>
            <a:r>
              <a:rPr lang="en-US" sz="1200" dirty="0" err="1" smtClean="0"/>
              <a:t>recv</a:t>
            </a:r>
            <a:r>
              <a:rPr lang="en-US" sz="1200" dirty="0" smtClean="0"/>
              <a:t>(</a:t>
            </a:r>
            <a:r>
              <a:rPr lang="en-US" sz="1200" dirty="0" err="1" smtClean="0"/>
              <a:t>sockfd</a:t>
            </a:r>
            <a:r>
              <a:rPr lang="en-US" sz="1200" dirty="0" smtClean="0"/>
              <a:t>, </a:t>
            </a:r>
            <a:r>
              <a:rPr lang="en-US" sz="1200" dirty="0" err="1" smtClean="0"/>
              <a:t>buf</a:t>
            </a:r>
            <a:r>
              <a:rPr lang="en-US" sz="1200" dirty="0" smtClean="0"/>
              <a:t>, …)</a:t>
            </a:r>
            <a:endParaRPr lang="en-US" sz="1200" dirty="0"/>
          </a:p>
        </p:txBody>
      </p:sp>
    </p:spTree>
    <p:extLst>
      <p:ext uri="{BB962C8B-B14F-4D97-AF65-F5344CB8AC3E}">
        <p14:creationId xmlns:p14="http://schemas.microsoft.com/office/powerpoint/2010/main" val="3432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animBg="1"/>
      <p:bldP spid="17" grpId="0" animBg="1"/>
      <p:bldP spid="18"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508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32208</TotalTime>
  <Words>5524</Words>
  <Application>Microsoft Macintosh PowerPoint</Application>
  <PresentationFormat>On-screen Show (4:3)</PresentationFormat>
  <Paragraphs>1408</Paragraphs>
  <Slides>53</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Calibri</vt:lpstr>
      <vt:lpstr>Wingdings</vt:lpstr>
      <vt:lpstr>宋体</vt:lpstr>
      <vt:lpstr>Arial</vt:lpstr>
      <vt:lpstr>Office Theme</vt:lpstr>
      <vt:lpstr>Fine-Grained Library Customization</vt:lpstr>
      <vt:lpstr>Motivation</vt:lpstr>
      <vt:lpstr>Motivation</vt:lpstr>
      <vt:lpstr>Motivation</vt:lpstr>
      <vt:lpstr>Motivation</vt:lpstr>
      <vt:lpstr>Existing Debloating Techniques</vt:lpstr>
      <vt:lpstr>Our Approach</vt:lpstr>
      <vt:lpstr>Problem Scope</vt:lpstr>
      <vt:lpstr>Modeling Protocol Implementation</vt:lpstr>
      <vt:lpstr>Key Observations</vt:lpstr>
      <vt:lpstr>Outline</vt:lpstr>
      <vt:lpstr>Outline</vt:lpstr>
      <vt:lpstr>MIDIlib Overview</vt:lpstr>
      <vt:lpstr>Packet Field Analysis</vt:lpstr>
      <vt:lpstr>Packet Type Analysis</vt:lpstr>
      <vt:lpstr>Eliminate Dead Field Assignments</vt:lpstr>
      <vt:lpstr>Eliminate Unused Packet Types</vt:lpstr>
      <vt:lpstr>Experimental Results</vt:lpstr>
      <vt:lpstr>Experimental Results</vt:lpstr>
      <vt:lpstr>Experimental Results</vt:lpstr>
      <vt:lpstr>Experimental Results</vt:lpstr>
      <vt:lpstr>Summary</vt:lpstr>
      <vt:lpstr>Outline</vt:lpstr>
      <vt:lpstr>Snort Overview</vt:lpstr>
      <vt:lpstr>Layer-2 Decoder</vt:lpstr>
      <vt:lpstr>Layer-3 Decoder</vt:lpstr>
      <vt:lpstr>Layer-4 Decoder</vt:lpstr>
      <vt:lpstr>Decoder</vt:lpstr>
      <vt:lpstr>Decoder</vt:lpstr>
      <vt:lpstr>Decoder</vt:lpstr>
      <vt:lpstr>Decoder</vt:lpstr>
      <vt:lpstr>Decoder</vt:lpstr>
      <vt:lpstr>Rule Matching</vt:lpstr>
      <vt:lpstr>Rule Matching</vt:lpstr>
      <vt:lpstr>Rule Matching</vt:lpstr>
      <vt:lpstr>Rule Matching</vt:lpstr>
      <vt:lpstr>Debloating Opportunity</vt:lpstr>
      <vt:lpstr>How to Debloat? </vt:lpstr>
      <vt:lpstr>Experimental Results</vt:lpstr>
      <vt:lpstr>Summary</vt:lpstr>
      <vt:lpstr>Outline</vt:lpstr>
      <vt:lpstr>Open62541 Overview</vt:lpstr>
      <vt:lpstr>Empirical Study</vt:lpstr>
      <vt:lpstr>Empirical Study</vt:lpstr>
      <vt:lpstr>Empirical Study</vt:lpstr>
      <vt:lpstr>Empirical Study</vt:lpstr>
      <vt:lpstr>Empirical Study</vt:lpstr>
      <vt:lpstr>Empirical Study</vt:lpstr>
      <vt:lpstr>Outline</vt:lpstr>
      <vt:lpstr>Future Works</vt:lpstr>
      <vt:lpstr>Conclusions</vt:lpstr>
      <vt:lpstr>PowerPoint Presentation</vt:lpstr>
      <vt:lpstr>Questions?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Debugging for Real-World Performance Problems</dc:title>
  <dc:creator>Linhai Song</dc:creator>
  <cp:lastModifiedBy>Linhai Song</cp:lastModifiedBy>
  <cp:revision>703</cp:revision>
  <dcterms:created xsi:type="dcterms:W3CDTF">2006-08-16T00:00:00Z</dcterms:created>
  <dcterms:modified xsi:type="dcterms:W3CDTF">2018-07-19T13:03:21Z</dcterms:modified>
</cp:coreProperties>
</file>