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0" r:id="rId4"/>
    <p:sldId id="395" r:id="rId5"/>
    <p:sldId id="396" r:id="rId6"/>
    <p:sldId id="304" r:id="rId7"/>
    <p:sldId id="324" r:id="rId8"/>
    <p:sldId id="397" r:id="rId9"/>
    <p:sldId id="260" r:id="rId10"/>
    <p:sldId id="269" r:id="rId11"/>
    <p:sldId id="405" r:id="rId12"/>
    <p:sldId id="265" r:id="rId13"/>
    <p:sldId id="264" r:id="rId14"/>
    <p:sldId id="368" r:id="rId15"/>
    <p:sldId id="369" r:id="rId16"/>
    <p:sldId id="408" r:id="rId17"/>
    <p:sldId id="371" r:id="rId18"/>
    <p:sldId id="372" r:id="rId19"/>
    <p:sldId id="373" r:id="rId20"/>
    <p:sldId id="402" r:id="rId21"/>
    <p:sldId id="374" r:id="rId22"/>
    <p:sldId id="376" r:id="rId23"/>
    <p:sldId id="377" r:id="rId24"/>
    <p:sldId id="375" r:id="rId25"/>
    <p:sldId id="400" r:id="rId26"/>
    <p:sldId id="378" r:id="rId27"/>
    <p:sldId id="379" r:id="rId28"/>
    <p:sldId id="380" r:id="rId29"/>
    <p:sldId id="381" r:id="rId30"/>
    <p:sldId id="382" r:id="rId31"/>
    <p:sldId id="383" r:id="rId32"/>
    <p:sldId id="418" r:id="rId33"/>
    <p:sldId id="407" r:id="rId34"/>
    <p:sldId id="420" r:id="rId35"/>
    <p:sldId id="417" r:id="rId36"/>
    <p:sldId id="415" r:id="rId37"/>
    <p:sldId id="414" r:id="rId38"/>
    <p:sldId id="422" r:id="rId39"/>
    <p:sldId id="298" r:id="rId40"/>
    <p:sldId id="42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990000"/>
    <a:srgbClr val="A500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55652" autoAdjust="0"/>
  </p:normalViewPr>
  <p:slideViewPr>
    <p:cSldViewPr>
      <p:cViewPr>
        <p:scale>
          <a:sx n="66" d="100"/>
          <a:sy n="66" d="100"/>
        </p:scale>
        <p:origin x="-1374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inhai\Desktop\pldi%20talk\figure\table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4602500874220777E-2"/>
          <c:y val="8.3032225138524374E-2"/>
          <c:w val="0.7733034289549946"/>
          <c:h val="0.710640857392826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12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Mozilla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61696"/>
        <c:axId val="24879872"/>
      </c:barChart>
      <c:catAx>
        <c:axId val="24861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0" i="0" baseline="0"/>
            </a:pPr>
            <a:endParaRPr lang="zh-CN"/>
          </a:p>
        </c:txPr>
        <c:crossAx val="24879872"/>
        <c:crosses val="autoZero"/>
        <c:auto val="1"/>
        <c:lblAlgn val="ctr"/>
        <c:lblOffset val="100"/>
        <c:noMultiLvlLbl val="0"/>
      </c:catAx>
      <c:valAx>
        <c:axId val="2487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4861696"/>
        <c:crosses val="autoZero"/>
        <c:crossBetween val="between"/>
        <c:majorUnit val="10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>
      <a:solidFill>
        <a:srgbClr val="FF0000"/>
      </a:solidFill>
      <a:prstDash val="sysDot"/>
    </a:ln>
  </c:spPr>
  <c:txPr>
    <a:bodyPr/>
    <a:lstStyle/>
    <a:p>
      <a:pPr>
        <a:defRPr sz="1200" baseline="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4602500874220763E-2"/>
          <c:y val="8.3032225138524346E-2"/>
          <c:w val="0.77330342895499471"/>
          <c:h val="0.710640857392826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12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Mozilla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Uncoordinated  Functions</c:v>
                </c:pt>
                <c:pt idx="1">
                  <c:v>Skippable Function </c:v>
                </c:pt>
                <c:pt idx="2">
                  <c:v>Synchronization Issue</c:v>
                </c:pt>
                <c:pt idx="3">
                  <c:v>Others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42496"/>
        <c:axId val="24126208"/>
      </c:barChart>
      <c:catAx>
        <c:axId val="24042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0" i="0" baseline="0"/>
            </a:pPr>
            <a:endParaRPr lang="zh-CN"/>
          </a:p>
        </c:txPr>
        <c:crossAx val="24126208"/>
        <c:crosses val="autoZero"/>
        <c:auto val="1"/>
        <c:lblAlgn val="ctr"/>
        <c:lblOffset val="100"/>
        <c:noMultiLvlLbl val="0"/>
      </c:catAx>
      <c:valAx>
        <c:axId val="24126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4042496"/>
        <c:crosses val="autoZero"/>
        <c:crossBetween val="between"/>
        <c:majorUnit val="10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>
      <a:solidFill>
        <a:srgbClr val="FF0000"/>
      </a:solidFill>
      <a:prstDash val="sysDot"/>
    </a:ln>
  </c:spPr>
  <c:txPr>
    <a:bodyPr/>
    <a:lstStyle/>
    <a:p>
      <a:pPr>
        <a:defRPr sz="1200" baseline="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2</c:v>
                </c:pt>
                <c:pt idx="1">
                  <c:v>19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Sheet1!$B$33:$E$33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Sheet1!$A$34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Sheet1!$B$34:$E$34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Sheet1!$A$35</c:f>
              <c:strCache>
                <c:ptCount val="1"/>
                <c:pt idx="0">
                  <c:v>Mozilla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6</c:v>
                </c:pt>
                <c:pt idx="1">
                  <c:v>22</c:v>
                </c:pt>
                <c:pt idx="2">
                  <c:v>23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Sheet1!$A$36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Sheet1!$B$36:$E$36</c:f>
              <c:numCache>
                <c:formatCode>General</c:formatCode>
                <c:ptCount val="4"/>
                <c:pt idx="0">
                  <c:v>4</c:v>
                </c:pt>
                <c:pt idx="1">
                  <c:v>18</c:v>
                </c:pt>
                <c:pt idx="2">
                  <c:v>19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225664"/>
        <c:axId val="24227200"/>
      </c:barChart>
      <c:catAx>
        <c:axId val="2422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zh-CN"/>
          </a:p>
        </c:txPr>
        <c:crossAx val="24227200"/>
        <c:crosses val="autoZero"/>
        <c:auto val="1"/>
        <c:lblAlgn val="ctr"/>
        <c:lblOffset val="100"/>
        <c:noMultiLvlLbl val="0"/>
      </c:catAx>
      <c:valAx>
        <c:axId val="2422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4225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 w="15875">
      <a:solidFill>
        <a:srgbClr val="CC0000"/>
      </a:solidFill>
      <a:prstDash val="sysDot"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2</c:v>
                </c:pt>
                <c:pt idx="1">
                  <c:v>19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Sheet1!$B$33:$E$33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Sheet1!$A$34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Sheet1!$B$34:$E$34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Sheet1!$A$35</c:f>
              <c:strCache>
                <c:ptCount val="1"/>
                <c:pt idx="0">
                  <c:v>Mozilla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6</c:v>
                </c:pt>
                <c:pt idx="1">
                  <c:v>22</c:v>
                </c:pt>
                <c:pt idx="2">
                  <c:v>23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Sheet1!$A$36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Sheet1!$B$36:$E$36</c:f>
              <c:numCache>
                <c:formatCode>General</c:formatCode>
                <c:ptCount val="4"/>
                <c:pt idx="0">
                  <c:v>4</c:v>
                </c:pt>
                <c:pt idx="1">
                  <c:v>18</c:v>
                </c:pt>
                <c:pt idx="2">
                  <c:v>19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889792"/>
        <c:axId val="25903872"/>
      </c:barChart>
      <c:catAx>
        <c:axId val="25889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zh-CN"/>
          </a:p>
        </c:txPr>
        <c:crossAx val="25903872"/>
        <c:crosses val="autoZero"/>
        <c:auto val="1"/>
        <c:lblAlgn val="ctr"/>
        <c:lblOffset val="100"/>
        <c:noMultiLvlLbl val="0"/>
      </c:catAx>
      <c:valAx>
        <c:axId val="259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5889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 w="15875">
      <a:solidFill>
        <a:srgbClr val="CC0000"/>
      </a:solidFill>
      <a:prstDash val="sysDot"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2</c:v>
                </c:pt>
                <c:pt idx="1">
                  <c:v>19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Sheet1!$B$33:$E$33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Sheet1!$A$34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Sheet1!$B$34:$E$34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Sheet1!$A$35</c:f>
              <c:strCache>
                <c:ptCount val="1"/>
                <c:pt idx="0">
                  <c:v>Mozilla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6</c:v>
                </c:pt>
                <c:pt idx="1">
                  <c:v>22</c:v>
                </c:pt>
                <c:pt idx="2">
                  <c:v>23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Sheet1!$A$36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Sheet1!$B$31:$E$31</c:f>
              <c:strCache>
                <c:ptCount val="4"/>
                <c:pt idx="0">
                  <c:v>Always Active</c:v>
                </c:pt>
                <c:pt idx="1">
                  <c:v>Special Feature</c:v>
                </c:pt>
                <c:pt idx="2">
                  <c:v>Special Scale</c:v>
                </c:pt>
                <c:pt idx="3">
                  <c:v>Feature+Scale</c:v>
                </c:pt>
              </c:strCache>
            </c:strRef>
          </c:cat>
          <c:val>
            <c:numRef>
              <c:f>Sheet1!$B$36:$E$36</c:f>
              <c:numCache>
                <c:formatCode>General</c:formatCode>
                <c:ptCount val="4"/>
                <c:pt idx="0">
                  <c:v>4</c:v>
                </c:pt>
                <c:pt idx="1">
                  <c:v>18</c:v>
                </c:pt>
                <c:pt idx="2">
                  <c:v>19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159744"/>
        <c:axId val="26161536"/>
      </c:barChart>
      <c:catAx>
        <c:axId val="26159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zh-CN"/>
          </a:p>
        </c:txPr>
        <c:crossAx val="26161536"/>
        <c:crosses val="autoZero"/>
        <c:auto val="1"/>
        <c:lblAlgn val="ctr"/>
        <c:lblOffset val="100"/>
        <c:noMultiLvlLbl val="0"/>
      </c:catAx>
      <c:valAx>
        <c:axId val="2616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61597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 w="15875">
      <a:solidFill>
        <a:srgbClr val="CC0000"/>
      </a:solidFill>
      <a:prstDash val="sysDot"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Sheet1!$A$53</c:f>
              <c:strCache>
                <c:ptCount val="1"/>
                <c:pt idx="0">
                  <c:v>Apache</c:v>
                </c:pt>
              </c:strCache>
            </c:strRef>
          </c:tx>
          <c:invertIfNegative val="0"/>
          <c:cat>
            <c:strRef>
              <c:f>Sheet1!$B$52:$E$52</c:f>
              <c:strCache>
                <c:ptCount val="4"/>
                <c:pt idx="0">
                  <c:v>Change Call Sequence</c:v>
                </c:pt>
                <c:pt idx="1">
                  <c:v>Change Condition</c:v>
                </c:pt>
                <c:pt idx="2">
                  <c:v>Change A Parameter</c:v>
                </c:pt>
                <c:pt idx="3">
                  <c:v>Others</c:v>
                </c:pt>
              </c:strCache>
            </c:strRef>
          </c:cat>
          <c:val>
            <c:numRef>
              <c:f>Sheet1!$B$53:$E$53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Sheet1!$A$54</c:f>
              <c:strCache>
                <c:ptCount val="1"/>
                <c:pt idx="0">
                  <c:v>Chrome</c:v>
                </c:pt>
              </c:strCache>
            </c:strRef>
          </c:tx>
          <c:invertIfNegative val="0"/>
          <c:cat>
            <c:strRef>
              <c:f>Sheet1!$B$52:$E$52</c:f>
              <c:strCache>
                <c:ptCount val="4"/>
                <c:pt idx="0">
                  <c:v>Change Call Sequence</c:v>
                </c:pt>
                <c:pt idx="1">
                  <c:v>Change Condition</c:v>
                </c:pt>
                <c:pt idx="2">
                  <c:v>Change A Parameter</c:v>
                </c:pt>
                <c:pt idx="3">
                  <c:v>Others</c:v>
                </c:pt>
              </c:strCache>
            </c:strRef>
          </c:cat>
          <c:val>
            <c:numRef>
              <c:f>Sheet1!$B$54:$E$54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Sheet1!$A$55</c:f>
              <c:strCache>
                <c:ptCount val="1"/>
                <c:pt idx="0">
                  <c:v>GCC</c:v>
                </c:pt>
              </c:strCache>
            </c:strRef>
          </c:tx>
          <c:invertIfNegative val="0"/>
          <c:cat>
            <c:strRef>
              <c:f>Sheet1!$B$52:$E$52</c:f>
              <c:strCache>
                <c:ptCount val="4"/>
                <c:pt idx="0">
                  <c:v>Change Call Sequence</c:v>
                </c:pt>
                <c:pt idx="1">
                  <c:v>Change Condition</c:v>
                </c:pt>
                <c:pt idx="2">
                  <c:v>Change A Parameter</c:v>
                </c:pt>
                <c:pt idx="3">
                  <c:v>Others</c:v>
                </c:pt>
              </c:strCache>
            </c:strRef>
          </c:cat>
          <c:val>
            <c:numRef>
              <c:f>Sheet1!$B$55:$E$55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Sheet1!$A$56</c:f>
              <c:strCache>
                <c:ptCount val="1"/>
                <c:pt idx="0">
                  <c:v>Moziila</c:v>
                </c:pt>
              </c:strCache>
            </c:strRef>
          </c:tx>
          <c:invertIfNegative val="0"/>
          <c:cat>
            <c:strRef>
              <c:f>Sheet1!$B$52:$E$52</c:f>
              <c:strCache>
                <c:ptCount val="4"/>
                <c:pt idx="0">
                  <c:v>Change Call Sequence</c:v>
                </c:pt>
                <c:pt idx="1">
                  <c:v>Change Condition</c:v>
                </c:pt>
                <c:pt idx="2">
                  <c:v>Change A Parameter</c:v>
                </c:pt>
                <c:pt idx="3">
                  <c:v>Others</c:v>
                </c:pt>
              </c:strCache>
            </c:strRef>
          </c:cat>
          <c:val>
            <c:numRef>
              <c:f>Sheet1!$B$56:$E$56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Sheet1!$A$57</c:f>
              <c:strCache>
                <c:ptCount val="1"/>
                <c:pt idx="0">
                  <c:v>MySQL</c:v>
                </c:pt>
              </c:strCache>
            </c:strRef>
          </c:tx>
          <c:invertIfNegative val="0"/>
          <c:cat>
            <c:strRef>
              <c:f>Sheet1!$B$52:$E$52</c:f>
              <c:strCache>
                <c:ptCount val="4"/>
                <c:pt idx="0">
                  <c:v>Change Call Sequence</c:v>
                </c:pt>
                <c:pt idx="1">
                  <c:v>Change Condition</c:v>
                </c:pt>
                <c:pt idx="2">
                  <c:v>Change A Parameter</c:v>
                </c:pt>
                <c:pt idx="3">
                  <c:v>Others</c:v>
                </c:pt>
              </c:strCache>
            </c:strRef>
          </c:cat>
          <c:val>
            <c:numRef>
              <c:f>Sheet1!$B$57:$E$57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979904"/>
        <c:axId val="25985792"/>
      </c:barChart>
      <c:catAx>
        <c:axId val="25979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zh-CN"/>
          </a:p>
        </c:txPr>
        <c:crossAx val="25985792"/>
        <c:crosses val="autoZero"/>
        <c:auto val="1"/>
        <c:lblAlgn val="ctr"/>
        <c:lblOffset val="100"/>
        <c:noMultiLvlLbl val="0"/>
      </c:catAx>
      <c:valAx>
        <c:axId val="2598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zh-CN"/>
          </a:p>
        </c:txPr>
        <c:crossAx val="259799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500" baseline="0"/>
          </a:pPr>
          <a:endParaRPr lang="zh-CN"/>
        </a:p>
      </c:txPr>
    </c:legend>
    <c:plotVisOnly val="1"/>
    <c:dispBlanksAs val="gap"/>
    <c:showDLblsOverMax val="0"/>
  </c:chart>
  <c:spPr>
    <a:ln w="15875">
      <a:solidFill>
        <a:srgbClr val="CC0000"/>
      </a:solidFill>
      <a:prstDash val="sysDot"/>
    </a:ln>
  </c:spPr>
  <c:txPr>
    <a:bodyPr/>
    <a:lstStyle/>
    <a:p>
      <a:pPr>
        <a:defRPr sz="1400" baseline="0"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E3C521-0E8F-48D0-BDB7-C75C875FA6B9}" type="datetimeFigureOut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7704D9-71BB-460D-8D25-59898D707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83E888-D015-4275-B789-78A9DCC66E9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9C08AA-77A5-4416-A549-23113252384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208B9-311D-4CC3-82BE-4957733C79F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F9AF8-D55E-4A6D-B5C3-259B2B2405C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35A13-97B8-41CC-9DF5-DCEE502D294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BA562-5B78-4CB5-88A3-6CD7BFFC48B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ED3F6E-B646-48BF-A8B7-8CADB665325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5AB81-F14E-4CF9-90C3-8CCC90027A4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EFA8C9-0AB8-49C9-A186-97BB6DC2DAB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4A20A-503F-4021-9403-CB68FA7B84A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DFB249-A389-4519-98AD-9B318A1E31B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A83FDC-6BAF-45E7-AA22-7CC49ADD70C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09D043-8465-4ABB-A0D3-C2389E90937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B029A-C672-4C13-BE33-15EEF3B66F1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767EE7-AF9C-490E-9301-AB026F49BED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FFDCD2-1AD9-4F0B-BC34-AD5519CC839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9FCA2-A5B1-48AC-A8B4-244B54DD5A5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7CFBCE-5637-4FD1-A230-E3C94D49577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FC91E-4498-44F3-9323-FBC13D3B635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527B4-7555-4EA5-956B-01DEE636FFC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D9BDC-4F05-46D5-8B3C-A9B8B950BC2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18DAB-4BFA-465C-9CC0-124B674AB8E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CDC39-ED10-4BA7-90CD-B855999EECD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EB991-078E-45C3-A9DF-B87F8E7BBFC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b="1" dirty="0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61520-D62A-4B37-9BCE-E5735EDD116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F5518-EBF9-4BA7-80F5-DC71C13E86D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2660A8-EC89-4FF9-A2D4-E52B7DE3A61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F98EE0-6295-4097-8234-FB9A21C56AA3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128545-1A79-4E35-92E9-86531AAB511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DCECB7-1206-4755-B3E5-365876C9249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2EE632-6359-4B6E-A174-19DF754A370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C415F0B-0DF8-41AD-8A05-8144035A2FE8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B3955-1B5A-472A-A3E6-F99D3F1FF7F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39A01B-3F7E-41C3-BFF7-19187B8FC92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1E3D46-74B5-4C6D-8C0E-06EC60327EB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D8979-5D63-4DB1-8AE5-2FB2725A0BF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BFAAF-6B61-4307-BEBC-C4976769028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E2707A-D4BC-4C98-A9E6-E5A15195C78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F09BF2-D1D5-43BE-8536-4DAEDC0DE60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8196BA-D85F-4F41-99B1-816455CDE38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F512-0BEE-4960-B9DA-8765F459735F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DE668-CD2D-4B53-9BE6-67CB63B7DB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B1F5-6DB5-4DDE-94B1-0090C62A852D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BD846-0C14-4C21-A589-AAFA0BD0B1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3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2F4D6-46FC-428E-9BB9-CF5221FECAA7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BCE5-6E45-4861-81BF-86EB02E42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2F81B-F141-4F16-BD36-71E568B83B48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D3E44-5A8A-43E1-8915-3781F5D07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69B7-A57D-4908-8014-5C616137B278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9E56B-BE77-4709-BFA1-6BE0220D40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394EE-3887-4F79-A7FD-A5E4700B0D1C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FB7FB-DA01-429B-8445-4444A9891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2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C61E3-7C78-4526-91E9-25A15BD980F7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45EB3-451D-47AF-8630-3AC4886AF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D72F-8EFB-40A3-BD96-E276F6795562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2A3C4-B184-498B-A7CB-D82EBDB473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AEB0C-33A7-4855-B610-973BC14FCA32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F0A07-6436-4DD1-AC13-EB4116877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71815-189A-4528-BEDC-57A46F70590B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59CA-93CF-43AD-B5B4-A10052855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524B2-168A-44A5-8930-F18147715A65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F486-819C-4569-9A45-6D6B478FB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4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0E8CFF-1537-416C-97EF-748F4EFE4060}" type="datetime1">
              <a:rPr lang="zh-CN" altLang="en-US"/>
              <a:pPr>
                <a:defRPr/>
              </a:pPr>
              <a:t>2012/6/25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EA3A76-1367-49E2-8F2D-1F4CC038F2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___1.xls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___2.xls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___3.xls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17.png"/><Relationship Id="rId4" Type="http://schemas.openxmlformats.org/officeDocument/2006/relationships/oleObject" Target="../embeddings/Microsoft_Excel_97-2003____4.xls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Microsoft_Excel_97-2003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jpeg"/><Relationship Id="rId5" Type="http://schemas.openxmlformats.org/officeDocument/2006/relationships/image" Target="../media/image14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4.jpe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png"/><Relationship Id="rId4" Type="http://schemas.openxmlformats.org/officeDocument/2006/relationships/oleObject" Target="../embeddings/Microsoft_Excel_97-2003____6.xls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oleObject" Target="../embeddings/Microsoft_Excel_97-2003____7.xls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>
            <a:spLocks noChangeArrowheads="1"/>
          </p:cNvSpPr>
          <p:nvPr/>
        </p:nvSpPr>
        <p:spPr bwMode="auto">
          <a:xfrm>
            <a:off x="0" y="0"/>
            <a:ext cx="9144000" cy="2924175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219" name="标题 1"/>
          <p:cNvSpPr>
            <a:spLocks noGrp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bg1"/>
                </a:solidFill>
              </a:rPr>
              <a:t>Understanding and Detecting Real-World Performance Bugs</a:t>
            </a:r>
            <a:endParaRPr lang="zh-CN" altLang="en-US" sz="3200" smtClean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Guoliang</a:t>
            </a:r>
            <a:r>
              <a:rPr lang="en-US" altLang="zh-CN" sz="2600" dirty="0" smtClean="0">
                <a:solidFill>
                  <a:schemeClr val="tx1"/>
                </a:solidFill>
              </a:rPr>
              <a:t> Jin, </a:t>
            </a:r>
            <a:r>
              <a:rPr lang="en-US" altLang="zh-CN" sz="2600" b="1" i="1" dirty="0" err="1" smtClean="0">
                <a:solidFill>
                  <a:schemeClr val="tx1"/>
                </a:solidFill>
              </a:rPr>
              <a:t>Linhai</a:t>
            </a:r>
            <a:r>
              <a:rPr lang="en-US" altLang="zh-CN" sz="2600" b="1" i="1" dirty="0" smtClean="0">
                <a:solidFill>
                  <a:schemeClr val="tx1"/>
                </a:solidFill>
              </a:rPr>
              <a:t> Song</a:t>
            </a:r>
            <a:r>
              <a:rPr lang="en-US" altLang="zh-CN" sz="2600" dirty="0" smtClean="0">
                <a:solidFill>
                  <a:schemeClr val="tx1"/>
                </a:solidFill>
              </a:rPr>
              <a:t>,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Xiaoming</a:t>
            </a:r>
            <a:r>
              <a:rPr lang="en-US" altLang="zh-CN" sz="2600" dirty="0" smtClean="0">
                <a:solidFill>
                  <a:schemeClr val="tx1"/>
                </a:solidFill>
              </a:rPr>
              <a:t> Shi,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</a:rPr>
              <a:t>Joel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Scherpelz</a:t>
            </a:r>
            <a:r>
              <a:rPr lang="en-US" altLang="zh-CN" sz="2600" dirty="0" smtClean="0">
                <a:solidFill>
                  <a:schemeClr val="tx1"/>
                </a:solidFill>
              </a:rPr>
              <a:t> and Shan Lu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 smtClean="0">
                <a:solidFill>
                  <a:schemeClr val="tx1"/>
                </a:solidFill>
              </a:rPr>
              <a:t>University of </a:t>
            </a:r>
            <a:r>
              <a:rPr lang="en-US" altLang="zh-CN" sz="2600" dirty="0">
                <a:solidFill>
                  <a:schemeClr val="tx1"/>
                </a:solidFill>
              </a:rPr>
              <a:t>Wisconsin–Madison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E6E71-CBBB-4B35-932D-64B5DB23AD6C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Outline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843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Motivation</a:t>
            </a:r>
          </a:p>
          <a:p>
            <a:pPr eaLnBrk="1" hangingPunct="1"/>
            <a:r>
              <a:rPr lang="en-US" altLang="zh-CN" smtClean="0"/>
              <a:t>Methodology</a:t>
            </a:r>
          </a:p>
          <a:p>
            <a:pPr eaLnBrk="1" hangingPunct="1"/>
            <a:r>
              <a:rPr lang="en-US" altLang="zh-CN" smtClean="0"/>
              <a:t>Characteristics Study</a:t>
            </a:r>
          </a:p>
          <a:p>
            <a:pPr eaLnBrk="1" hangingPunct="1"/>
            <a:r>
              <a:rPr lang="en-US" altLang="zh-CN" smtClean="0"/>
              <a:t>Rule-based Bug Detection</a:t>
            </a:r>
          </a:p>
          <a:p>
            <a:pPr eaLnBrk="1" hangingPunct="1"/>
            <a:r>
              <a:rPr lang="en-US" altLang="zh-CN" smtClean="0"/>
              <a:t>Conclusion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F538C-063B-4CF9-8E93-F87016BFBEE2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Outline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Motivation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Characteristics Study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Rule-based Bug 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48B8A-EF76-499C-99EC-3AEBAE1F8C87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601788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Methodology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Characteristics Study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Rule-based Bug Detection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Methodology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Application and Bug Source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Threats to Validity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0825" y="2455863"/>
            <a:ext cx="18002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600"/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250825" y="2241550"/>
            <a:ext cx="871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6"/>
          <p:cNvSpPr>
            <a:spLocks noChangeShapeType="1"/>
          </p:cNvSpPr>
          <p:nvPr/>
        </p:nvSpPr>
        <p:spPr bwMode="auto">
          <a:xfrm>
            <a:off x="250825" y="2843213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250825" y="5545138"/>
            <a:ext cx="871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8"/>
          <p:cNvSpPr>
            <a:spLocks noChangeShapeType="1"/>
          </p:cNvSpPr>
          <p:nvPr/>
        </p:nvSpPr>
        <p:spPr bwMode="auto">
          <a:xfrm>
            <a:off x="250825" y="2241550"/>
            <a:ext cx="0" cy="3303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9"/>
          <p:cNvSpPr>
            <a:spLocks noChangeShapeType="1"/>
          </p:cNvSpPr>
          <p:nvPr/>
        </p:nvSpPr>
        <p:spPr bwMode="auto">
          <a:xfrm>
            <a:off x="1727200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20"/>
          <p:cNvSpPr>
            <a:spLocks noChangeShapeType="1"/>
          </p:cNvSpPr>
          <p:nvPr/>
        </p:nvSpPr>
        <p:spPr bwMode="auto">
          <a:xfrm>
            <a:off x="4067175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1"/>
          <p:cNvSpPr>
            <a:spLocks noChangeShapeType="1"/>
          </p:cNvSpPr>
          <p:nvPr/>
        </p:nvSpPr>
        <p:spPr bwMode="auto">
          <a:xfrm>
            <a:off x="5327650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2"/>
          <p:cNvSpPr>
            <a:spLocks noChangeShapeType="1"/>
          </p:cNvSpPr>
          <p:nvPr/>
        </p:nvSpPr>
        <p:spPr bwMode="auto">
          <a:xfrm>
            <a:off x="5975350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3"/>
          <p:cNvSpPr>
            <a:spLocks noChangeShapeType="1"/>
          </p:cNvSpPr>
          <p:nvPr/>
        </p:nvSpPr>
        <p:spPr bwMode="auto">
          <a:xfrm>
            <a:off x="8964613" y="2241550"/>
            <a:ext cx="0" cy="3303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31"/>
          <p:cNvSpPr>
            <a:spLocks noChangeShapeType="1"/>
          </p:cNvSpPr>
          <p:nvPr/>
        </p:nvSpPr>
        <p:spPr bwMode="auto">
          <a:xfrm>
            <a:off x="250825" y="3451225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44"/>
          <p:cNvSpPr>
            <a:spLocks noChangeShapeType="1"/>
          </p:cNvSpPr>
          <p:nvPr/>
        </p:nvSpPr>
        <p:spPr bwMode="auto">
          <a:xfrm>
            <a:off x="250825" y="3946525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56"/>
          <p:cNvSpPr>
            <a:spLocks noChangeShapeType="1"/>
          </p:cNvSpPr>
          <p:nvPr/>
        </p:nvSpPr>
        <p:spPr bwMode="auto">
          <a:xfrm>
            <a:off x="250825" y="4551363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22"/>
          <p:cNvSpPr>
            <a:spLocks noChangeShapeType="1"/>
          </p:cNvSpPr>
          <p:nvPr/>
        </p:nvSpPr>
        <p:spPr bwMode="auto">
          <a:xfrm>
            <a:off x="6804025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56"/>
          <p:cNvSpPr>
            <a:spLocks noChangeShapeType="1"/>
          </p:cNvSpPr>
          <p:nvPr/>
        </p:nvSpPr>
        <p:spPr bwMode="auto">
          <a:xfrm>
            <a:off x="252413" y="5048250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2341563"/>
            <a:ext cx="1476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Application</a:t>
            </a:r>
            <a:endParaRPr lang="zh-CN" altLang="en-US" sz="220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50825" y="2932113"/>
            <a:ext cx="1058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b="1" i="1"/>
              <a:t>Apache</a:t>
            </a:r>
            <a:endParaRPr lang="zh-CN" altLang="en-US" sz="2200" b="1" i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0825" y="3482975"/>
            <a:ext cx="11064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b="1" i="1"/>
              <a:t>Chrome</a:t>
            </a:r>
            <a:endParaRPr lang="zh-CN" altLang="en-US" sz="2200" b="1" i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50825" y="4033838"/>
            <a:ext cx="6651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b="1" i="1"/>
              <a:t>GCC</a:t>
            </a:r>
            <a:endParaRPr lang="zh-CN" altLang="en-US" sz="2200" b="1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2413" y="4584700"/>
            <a:ext cx="1038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b="1" i="1"/>
              <a:t>Mozilla</a:t>
            </a:r>
            <a:endParaRPr lang="zh-CN" altLang="en-US" sz="2200" b="1" i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2413" y="5081588"/>
            <a:ext cx="1009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b="1" i="1"/>
              <a:t>MySQL</a:t>
            </a:r>
            <a:endParaRPr lang="zh-CN" altLang="en-US" sz="2200" b="1" i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27200" y="2339975"/>
            <a:ext cx="18192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Software Type</a:t>
            </a:r>
            <a:endParaRPr lang="zh-CN" altLang="en-US" sz="22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7200" y="5081588"/>
            <a:ext cx="20129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Server Software</a:t>
            </a:r>
            <a:endParaRPr lang="zh-CN" altLang="en-US" sz="220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727200" y="4584700"/>
            <a:ext cx="197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GUI Application</a:t>
            </a:r>
            <a:endParaRPr lang="zh-CN" altLang="en-US" sz="220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27200" y="3482975"/>
            <a:ext cx="197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GUI Application</a:t>
            </a:r>
            <a:endParaRPr lang="zh-CN" altLang="en-US" sz="220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727200" y="4033838"/>
            <a:ext cx="1225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Compiler</a:t>
            </a:r>
            <a:endParaRPr lang="zh-CN" altLang="en-US" sz="22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27200" y="2843213"/>
            <a:ext cx="2352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Command-line Utility +</a:t>
            </a:r>
          </a:p>
          <a:p>
            <a:pPr eaLnBrk="1" hangingPunct="1"/>
            <a:r>
              <a:rPr lang="en-US" altLang="zh-CN"/>
              <a:t>Server + Library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67175" y="2339975"/>
            <a:ext cx="1273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Language</a:t>
            </a:r>
            <a:endParaRPr lang="zh-CN" altLang="en-US" sz="22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67175" y="2932113"/>
            <a:ext cx="917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C/Java</a:t>
            </a:r>
            <a:endParaRPr lang="zh-CN" altLang="en-US" sz="22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67175" y="3482975"/>
            <a:ext cx="879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C/C++</a:t>
            </a:r>
            <a:endParaRPr lang="zh-CN" altLang="en-US" sz="22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86225" y="4033838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C/C++</a:t>
            </a:r>
            <a:endParaRPr lang="zh-CN" altLang="en-US" sz="22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67175" y="4584700"/>
            <a:ext cx="944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C++/JS</a:t>
            </a:r>
            <a:endParaRPr lang="zh-CN" altLang="en-US" sz="22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86225" y="5081588"/>
            <a:ext cx="1279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C/C++/C#</a:t>
            </a:r>
            <a:endParaRPr lang="zh-CN" altLang="en-US" sz="22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92725" y="2376488"/>
            <a:ext cx="827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MLOC </a:t>
            </a: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99088" y="5081588"/>
            <a:ext cx="5413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1.3</a:t>
            </a:r>
            <a:endParaRPr lang="zh-CN" altLang="en-US" sz="22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88050" y="2205038"/>
            <a:ext cx="91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Bug DB </a:t>
            </a:r>
          </a:p>
          <a:p>
            <a:pPr eaLnBrk="1" hangingPunct="1"/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48488" y="2339975"/>
            <a:ext cx="677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Tags</a:t>
            </a:r>
            <a:endParaRPr lang="zh-CN" altLang="en-US" sz="22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04025" y="3932238"/>
            <a:ext cx="1085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Compile-time-hog</a:t>
            </a:r>
            <a:endParaRPr lang="zh-CN" alt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400675" y="4033838"/>
            <a:ext cx="539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5.7</a:t>
            </a:r>
            <a:endParaRPr lang="zh-CN" altLang="en-US" sz="22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00675" y="4584700"/>
            <a:ext cx="539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4.7</a:t>
            </a:r>
            <a:endParaRPr lang="zh-CN" altLang="en-US" sz="22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292725" y="3482975"/>
            <a:ext cx="682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14.0</a:t>
            </a:r>
            <a:endParaRPr lang="zh-CN" altLang="en-US" sz="2200"/>
          </a:p>
        </p:txBody>
      </p:sp>
      <p:sp>
        <p:nvSpPr>
          <p:cNvPr id="20526" name="Line 22"/>
          <p:cNvSpPr>
            <a:spLocks noChangeShapeType="1"/>
          </p:cNvSpPr>
          <p:nvPr/>
        </p:nvSpPr>
        <p:spPr bwMode="auto">
          <a:xfrm>
            <a:off x="7812088" y="2241550"/>
            <a:ext cx="0" cy="330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948488" y="2932113"/>
            <a:ext cx="6302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/>
              <a:t>N/A</a:t>
            </a:r>
            <a:endParaRPr lang="zh-CN" altLang="en-US" sz="2200" dirty="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948488" y="3482975"/>
            <a:ext cx="630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/>
              <a:t>N/A</a:t>
            </a:r>
            <a:endParaRPr lang="zh-CN" altLang="en-US" sz="2200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948488" y="4584700"/>
            <a:ext cx="657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 dirty="0" err="1"/>
              <a:t>perf</a:t>
            </a:r>
            <a:endParaRPr lang="zh-CN" altLang="en-US" sz="2200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19925" y="5081588"/>
            <a:ext cx="457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S5</a:t>
            </a:r>
            <a:endParaRPr lang="zh-CN" altLang="en-US" sz="22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27650" y="2932113"/>
            <a:ext cx="684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0.45</a:t>
            </a:r>
            <a:endParaRPr lang="zh-CN" altLang="en-US" sz="22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70600" y="4584700"/>
            <a:ext cx="6619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14 y</a:t>
            </a:r>
            <a:endParaRPr lang="zh-CN" altLang="en-US" sz="22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70600" y="4033838"/>
            <a:ext cx="6619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13 y</a:t>
            </a:r>
            <a:endParaRPr lang="zh-CN" altLang="en-US" sz="220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084888" y="5081588"/>
            <a:ext cx="6619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10 y</a:t>
            </a:r>
            <a:endParaRPr lang="zh-CN" altLang="en-US" sz="220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70600" y="2932113"/>
            <a:ext cx="6619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13 y</a:t>
            </a:r>
            <a:endParaRPr lang="zh-CN" altLang="en-US" sz="22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40450" y="3482975"/>
            <a:ext cx="519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4 y</a:t>
            </a:r>
            <a:endParaRPr lang="zh-CN" altLang="en-US" sz="220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920038" y="2341563"/>
            <a:ext cx="9350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# Bugs</a:t>
            </a:r>
            <a:endParaRPr lang="zh-CN" altLang="en-US" sz="220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8135938" y="2932113"/>
            <a:ext cx="46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25</a:t>
            </a:r>
            <a:endParaRPr lang="zh-CN" altLang="en-US" sz="220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135938" y="3482975"/>
            <a:ext cx="469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10</a:t>
            </a:r>
            <a:endParaRPr lang="zh-CN" altLang="en-US" sz="220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135938" y="4033838"/>
            <a:ext cx="46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10</a:t>
            </a:r>
            <a:endParaRPr lang="zh-CN" altLang="en-US" sz="220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134350" y="4584700"/>
            <a:ext cx="469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36</a:t>
            </a:r>
            <a:endParaRPr lang="zh-CN" altLang="en-US" sz="220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8135938" y="5081588"/>
            <a:ext cx="469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/>
              <a:t>28</a:t>
            </a:r>
            <a:endParaRPr lang="zh-CN" altLang="en-US" sz="220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488238" y="5708650"/>
            <a:ext cx="1404937" cy="4619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Total: 109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  <p:bldP spid="38" grpId="0"/>
      <p:bldP spid="39" grpId="0"/>
      <p:bldP spid="8" grpId="0"/>
      <p:bldP spid="40" grpId="0"/>
      <p:bldP spid="9" grpId="0"/>
      <p:bldP spid="10" grpId="0"/>
      <p:bldP spid="41" grpId="0"/>
      <p:bldP spid="42" grpId="0"/>
      <p:bldP spid="43" grpId="0"/>
      <p:bldP spid="12" grpId="0"/>
      <p:bldP spid="4" grpId="0"/>
      <p:bldP spid="5" grpId="0"/>
      <p:bldP spid="6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35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2531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2854325"/>
            <a:ext cx="25209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35750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4128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484563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5553075"/>
            <a:ext cx="12588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3484563"/>
            <a:ext cx="12588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线形标注 3 21"/>
          <p:cNvSpPr/>
          <p:nvPr/>
        </p:nvSpPr>
        <p:spPr>
          <a:xfrm>
            <a:off x="5594350" y="1593850"/>
            <a:ext cx="1836738" cy="584200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44782"/>
              <a:gd name="adj6" fmla="val -8785"/>
              <a:gd name="adj7" fmla="val 143675"/>
              <a:gd name="adj8" fmla="val -1791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8" name="TextBox 22"/>
          <p:cNvSpPr txBox="1">
            <a:spLocks noChangeArrowheads="1"/>
          </p:cNvSpPr>
          <p:nvPr/>
        </p:nvSpPr>
        <p:spPr bwMode="auto">
          <a:xfrm>
            <a:off x="5595938" y="1597025"/>
            <a:ext cx="183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i="1"/>
              <a:t>Root causes and locations?</a:t>
            </a:r>
            <a:endParaRPr lang="zh-CN" altLang="en-US" sz="1600" b="1" i="1"/>
          </a:p>
        </p:txBody>
      </p:sp>
      <p:sp>
        <p:nvSpPr>
          <p:cNvPr id="22539" name="TextBox 23"/>
          <p:cNvSpPr txBox="1">
            <a:spLocks noChangeArrowheads="1"/>
          </p:cNvSpPr>
          <p:nvPr/>
        </p:nvSpPr>
        <p:spPr bwMode="auto">
          <a:xfrm>
            <a:off x="1547813" y="2422525"/>
            <a:ext cx="20177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i="1"/>
              <a:t>How performance bugs are introduced?</a:t>
            </a:r>
            <a:endParaRPr lang="zh-CN" altLang="en-US" sz="1600" b="1" i="1"/>
          </a:p>
        </p:txBody>
      </p:sp>
      <p:sp>
        <p:nvSpPr>
          <p:cNvPr id="22540" name="线形标注 3 24"/>
          <p:cNvSpPr>
            <a:spLocks/>
          </p:cNvSpPr>
          <p:nvPr/>
        </p:nvSpPr>
        <p:spPr bwMode="auto">
          <a:xfrm>
            <a:off x="1547813" y="2422525"/>
            <a:ext cx="2019300" cy="582613"/>
          </a:xfrm>
          <a:prstGeom prst="borderCallout3">
            <a:avLst>
              <a:gd name="adj1" fmla="val 79097"/>
              <a:gd name="adj2" fmla="val 278"/>
              <a:gd name="adj3" fmla="val 81537"/>
              <a:gd name="adj4" fmla="val -8463"/>
              <a:gd name="adj5" fmla="val 250097"/>
              <a:gd name="adj6" fmla="val -8259"/>
              <a:gd name="adj7" fmla="val 249315"/>
              <a:gd name="adj8" fmla="val 20713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2541" name="TextBox 25"/>
          <p:cNvSpPr txBox="1">
            <a:spLocks noChangeArrowheads="1"/>
          </p:cNvSpPr>
          <p:nvPr/>
        </p:nvSpPr>
        <p:spPr bwMode="auto">
          <a:xfrm>
            <a:off x="6084888" y="5095875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i="1"/>
              <a:t>How to patch performance bugs?</a:t>
            </a:r>
            <a:endParaRPr lang="zh-CN" altLang="en-US" sz="1600" b="1" i="1"/>
          </a:p>
        </p:txBody>
      </p:sp>
      <p:sp>
        <p:nvSpPr>
          <p:cNvPr id="27" name="线形标注 3 26"/>
          <p:cNvSpPr/>
          <p:nvPr/>
        </p:nvSpPr>
        <p:spPr>
          <a:xfrm>
            <a:off x="6084888" y="5095875"/>
            <a:ext cx="1800225" cy="582613"/>
          </a:xfrm>
          <a:prstGeom prst="borderCallout3">
            <a:avLst>
              <a:gd name="adj1" fmla="val 424"/>
              <a:gd name="adj2" fmla="val 49719"/>
              <a:gd name="adj3" fmla="val -30281"/>
              <a:gd name="adj4" fmla="val 50023"/>
              <a:gd name="adj5" fmla="val -30001"/>
              <a:gd name="adj6" fmla="val 14964"/>
              <a:gd name="adj7" fmla="val -63999"/>
              <a:gd name="adj8" fmla="val 149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3" name="TextBox 27"/>
          <p:cNvSpPr txBox="1">
            <a:spLocks noChangeArrowheads="1"/>
          </p:cNvSpPr>
          <p:nvPr/>
        </p:nvSpPr>
        <p:spPr bwMode="auto">
          <a:xfrm>
            <a:off x="1944688" y="5795963"/>
            <a:ext cx="1768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i="1"/>
              <a:t>How to expose performance bug?</a:t>
            </a:r>
            <a:endParaRPr lang="zh-CN" altLang="en-US" sz="1600" b="1" i="1"/>
          </a:p>
        </p:txBody>
      </p:sp>
      <p:sp>
        <p:nvSpPr>
          <p:cNvPr id="30" name="线形标注 3 29"/>
          <p:cNvSpPr/>
          <p:nvPr/>
        </p:nvSpPr>
        <p:spPr>
          <a:xfrm>
            <a:off x="1944688" y="5795963"/>
            <a:ext cx="1768475" cy="585787"/>
          </a:xfrm>
          <a:prstGeom prst="borderCallout3">
            <a:avLst>
              <a:gd name="adj1" fmla="val 50821"/>
              <a:gd name="adj2" fmla="val 100362"/>
              <a:gd name="adj3" fmla="val 51063"/>
              <a:gd name="adj4" fmla="val 109354"/>
              <a:gd name="adj5" fmla="val -13392"/>
              <a:gd name="adj6" fmla="val 109264"/>
              <a:gd name="adj7" fmla="val -13029"/>
              <a:gd name="adj8" fmla="val 11766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45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Outline of Characteristics Study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44688" y="1412875"/>
            <a:ext cx="5399087" cy="5400675"/>
            <a:chOff x="1944000" y="1412776"/>
            <a:chExt cx="5400000" cy="5400000"/>
          </a:xfrm>
        </p:grpSpPr>
        <p:pic>
          <p:nvPicPr>
            <p:cNvPr id="23561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728" y="2854384"/>
              <a:ext cx="252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图片 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56" y="357438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656" y="141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图片 5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图片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000" y="555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3557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0" name="线形标注 3 19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5549E-6 L 0.63004 -0.1731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3" y="-8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/>
        </p:nvGraphicFramePr>
        <p:xfrm>
          <a:off x="943319" y="3812233"/>
          <a:ext cx="73942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57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581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3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4584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1476375" y="3573463"/>
            <a:ext cx="4319588" cy="2879725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8" name="线形标注 3 17"/>
          <p:cNvSpPr>
            <a:spLocks/>
          </p:cNvSpPr>
          <p:nvPr/>
        </p:nvSpPr>
        <p:spPr bwMode="auto">
          <a:xfrm>
            <a:off x="1547813" y="2824163"/>
            <a:ext cx="1692275" cy="460375"/>
          </a:xfrm>
          <a:prstGeom prst="borderCallout3">
            <a:avLst>
              <a:gd name="adj1" fmla="val 66134"/>
              <a:gd name="adj2" fmla="val -93"/>
              <a:gd name="adj3" fmla="val 67167"/>
              <a:gd name="adj4" fmla="val -18833"/>
              <a:gd name="adj5" fmla="val 221426"/>
              <a:gd name="adj6" fmla="val -19296"/>
              <a:gd name="adj7" fmla="val 257083"/>
              <a:gd name="adj8" fmla="val -408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47813" y="2824163"/>
            <a:ext cx="169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Dominating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>
            <a:graphicFrameLocks/>
          </p:cNvGraphicFramePr>
          <p:nvPr/>
        </p:nvGraphicFramePr>
        <p:xfrm>
          <a:off x="943319" y="3812233"/>
          <a:ext cx="73942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603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5605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7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5608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Box 22"/>
          <p:cNvSpPr txBox="1">
            <a:spLocks noChangeArrowheads="1"/>
          </p:cNvSpPr>
          <p:nvPr/>
        </p:nvSpPr>
        <p:spPr bwMode="auto">
          <a:xfrm>
            <a:off x="1276350" y="2178050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1859920"/>
            <a:ext cx="3611758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for (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 = 0; 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 &lt; </a:t>
            </a:r>
            <a:r>
              <a:rPr lang="en-US" altLang="zh-CN" sz="2200" dirty="0" err="1">
                <a:latin typeface="+mn-lt"/>
                <a:ea typeface="+mn-ea"/>
              </a:rPr>
              <a:t>tabs.length</a:t>
            </a:r>
            <a:r>
              <a:rPr lang="en-US" altLang="zh-CN" sz="2200" dirty="0">
                <a:latin typeface="+mn-lt"/>
                <a:ea typeface="+mn-ea"/>
              </a:rPr>
              <a:t>; 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       </a:t>
            </a:r>
            <a:r>
              <a:rPr lang="en-US" altLang="zh-CN" sz="2200" b="1" dirty="0">
                <a:latin typeface="+mn-lt"/>
                <a:ea typeface="+mn-ea"/>
              </a:rPr>
              <a:t>…</a:t>
            </a:r>
            <a:r>
              <a:rPr lang="en-US" altLang="zh-CN" sz="2200" dirty="0">
                <a:latin typeface="+mn-lt"/>
                <a:ea typeface="+mn-ea"/>
              </a:rPr>
              <a:t/>
            </a:r>
            <a:br>
              <a:rPr lang="en-US" altLang="zh-CN" sz="2200" dirty="0">
                <a:latin typeface="+mn-lt"/>
                <a:ea typeface="+mn-ea"/>
              </a:rPr>
            </a:br>
            <a:r>
              <a:rPr lang="en-US" altLang="zh-CN" sz="2200" b="1" dirty="0">
                <a:latin typeface="+mn-lt"/>
                <a:ea typeface="+mn-ea"/>
              </a:rPr>
              <a:t>   </a:t>
            </a:r>
            <a:r>
              <a:rPr lang="en-US" altLang="zh-CN" sz="2200" dirty="0">
                <a:latin typeface="+mn-lt"/>
                <a:ea typeface="+mn-ea"/>
              </a:rPr>
              <a:t>   </a:t>
            </a:r>
            <a:r>
              <a:rPr lang="en-US" altLang="zh-CN" sz="2200" strike="sngStrike" dirty="0">
                <a:latin typeface="+mn-lt"/>
                <a:ea typeface="+mn-ea"/>
              </a:rPr>
              <a:t>tabs[</a:t>
            </a:r>
            <a:r>
              <a:rPr lang="en-US" altLang="zh-CN" sz="2200" strike="sngStrike" dirty="0" err="1">
                <a:latin typeface="+mn-lt"/>
                <a:ea typeface="+mn-ea"/>
              </a:rPr>
              <a:t>i</a:t>
            </a:r>
            <a:r>
              <a:rPr lang="en-US" altLang="zh-CN" sz="2200" strike="sngStrike" dirty="0">
                <a:latin typeface="+mn-lt"/>
                <a:ea typeface="+mn-ea"/>
              </a:rPr>
              <a:t>].</a:t>
            </a:r>
            <a:r>
              <a:rPr lang="en-US" altLang="zh-CN" sz="2200" strike="sngStrike" dirty="0" err="1">
                <a:latin typeface="+mn-lt"/>
                <a:ea typeface="+mn-ea"/>
              </a:rPr>
              <a:t>doTransact</a:t>
            </a:r>
            <a:r>
              <a:rPr lang="en-US" altLang="zh-CN" sz="2200" strike="sngStrike" dirty="0">
                <a:latin typeface="+mn-lt"/>
                <a:ea typeface="+mn-ea"/>
              </a:rPr>
              <a:t>();</a:t>
            </a:r>
            <a:endParaRPr lang="en-US" altLang="zh-CN" sz="2200" b="1" strike="sngStrike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i="1" dirty="0">
                <a:latin typeface="+mn-lt"/>
                <a:ea typeface="+mn-ea"/>
              </a:rPr>
              <a:t>+ </a:t>
            </a:r>
            <a:r>
              <a:rPr lang="en-US" altLang="zh-CN" sz="2200" i="1" dirty="0" err="1">
                <a:latin typeface="+mn-lt"/>
                <a:ea typeface="+mn-ea"/>
              </a:rPr>
              <a:t>doAggregateTransact</a:t>
            </a:r>
            <a:r>
              <a:rPr lang="en-US" altLang="zh-CN" sz="2200" i="1" dirty="0">
                <a:latin typeface="+mn-lt"/>
                <a:ea typeface="+mn-ea"/>
              </a:rPr>
              <a:t>(tabs);</a:t>
            </a:r>
            <a:endParaRPr lang="zh-CN" altLang="en-US" sz="2200" i="1" dirty="0">
              <a:latin typeface="+mn-lt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850" y="1422400"/>
            <a:ext cx="3611563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12" name="TextBox 25"/>
          <p:cNvSpPr txBox="1">
            <a:spLocks noChangeArrowheads="1"/>
          </p:cNvSpPr>
          <p:nvPr/>
        </p:nvSpPr>
        <p:spPr bwMode="auto">
          <a:xfrm>
            <a:off x="423863" y="1454150"/>
            <a:ext cx="287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/>
              <a:t>Mozilla Bug 490742 &amp; Patch</a:t>
            </a:r>
            <a:endParaRPr lang="zh-CN" altLang="en-US" b="1" i="1"/>
          </a:p>
        </p:txBody>
      </p:sp>
      <p:sp>
        <p:nvSpPr>
          <p:cNvPr id="25613" name="圆角矩形 26"/>
          <p:cNvSpPr>
            <a:spLocks noChangeArrowheads="1"/>
          </p:cNvSpPr>
          <p:nvPr/>
        </p:nvSpPr>
        <p:spPr bwMode="auto">
          <a:xfrm>
            <a:off x="1476375" y="4076700"/>
            <a:ext cx="1366838" cy="2305050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表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803650"/>
            <a:ext cx="74072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6629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1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66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圆角矩形 15"/>
          <p:cNvSpPr>
            <a:spLocks noChangeArrowheads="1"/>
          </p:cNvSpPr>
          <p:nvPr/>
        </p:nvSpPr>
        <p:spPr bwMode="auto">
          <a:xfrm>
            <a:off x="2987675" y="4221163"/>
            <a:ext cx="1223963" cy="2160587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1042988" y="1624013"/>
            <a:ext cx="4062412" cy="169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/>
              <a:t>nsImage::Draw(…) {</a:t>
            </a:r>
          </a:p>
          <a:p>
            <a:pPr eaLnBrk="1" hangingPunct="1"/>
            <a:r>
              <a:rPr lang="en-US" altLang="zh-CN" sz="2600"/>
              <a:t/>
            </a:r>
            <a:br>
              <a:rPr lang="en-US" altLang="zh-CN" sz="2600"/>
            </a:br>
            <a:r>
              <a:rPr lang="en-US" altLang="zh-CN" sz="2600"/>
              <a:t>  …</a:t>
            </a:r>
          </a:p>
          <a:p>
            <a:pPr eaLnBrk="1" hangingPunct="1"/>
            <a:r>
              <a:rPr lang="en-US" altLang="zh-CN" sz="2600"/>
              <a:t>}</a:t>
            </a:r>
          </a:p>
        </p:txBody>
      </p:sp>
      <p:sp>
        <p:nvSpPr>
          <p:cNvPr id="26635" name="TextBox 17"/>
          <p:cNvSpPr txBox="1">
            <a:spLocks noChangeArrowheads="1"/>
          </p:cNvSpPr>
          <p:nvPr/>
        </p:nvSpPr>
        <p:spPr bwMode="auto">
          <a:xfrm>
            <a:off x="2909888" y="2949575"/>
            <a:ext cx="193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/>
              <a:t>Mozilla Bug 66461</a:t>
            </a:r>
            <a:endParaRPr lang="zh-CN" altLang="en-US" b="1" i="1"/>
          </a:p>
        </p:txBody>
      </p:sp>
      <p:sp>
        <p:nvSpPr>
          <p:cNvPr id="26636" name="TextBox 19"/>
          <p:cNvSpPr txBox="1">
            <a:spLocks noChangeArrowheads="1"/>
          </p:cNvSpPr>
          <p:nvPr/>
        </p:nvSpPr>
        <p:spPr bwMode="auto">
          <a:xfrm>
            <a:off x="1187450" y="2060575"/>
            <a:ext cx="3917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/>
              <a:t>+ if(mIsTransparent) return;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表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803650"/>
            <a:ext cx="74072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7653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5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7656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圆角矩形 15"/>
          <p:cNvSpPr>
            <a:spLocks noChangeArrowheads="1"/>
          </p:cNvSpPr>
          <p:nvPr/>
        </p:nvSpPr>
        <p:spPr bwMode="auto">
          <a:xfrm>
            <a:off x="4302125" y="5084763"/>
            <a:ext cx="1439863" cy="1296987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11188" y="1552575"/>
            <a:ext cx="5113337" cy="2092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600"/>
              <a:t>int  fastmutex_lock (fmutex_t *mp){</a:t>
            </a:r>
          </a:p>
          <a:p>
            <a:r>
              <a:rPr lang="en-US" altLang="zh-CN" sz="2600"/>
              <a:t>   - maxdelay += (double) </a:t>
            </a:r>
            <a:r>
              <a:rPr lang="en-US" altLang="zh-CN" sz="2600" b="1"/>
              <a:t>random</a:t>
            </a:r>
            <a:r>
              <a:rPr lang="en-US" altLang="zh-CN" sz="2600"/>
              <a:t>();</a:t>
            </a:r>
          </a:p>
          <a:p>
            <a:r>
              <a:rPr lang="en-US" altLang="zh-CN" sz="2600" b="1"/>
              <a:t>  +</a:t>
            </a:r>
            <a:r>
              <a:rPr lang="en-US" altLang="zh-CN" sz="2600"/>
              <a:t> maxdelay += (double) </a:t>
            </a:r>
            <a:r>
              <a:rPr lang="en-US" altLang="zh-CN" sz="2600" b="1"/>
              <a:t>park_rng</a:t>
            </a:r>
            <a:r>
              <a:rPr lang="en-US" altLang="zh-CN" sz="2600"/>
              <a:t>();</a:t>
            </a:r>
          </a:p>
          <a:p>
            <a:r>
              <a:rPr lang="en-US" altLang="zh-CN" sz="2600"/>
              <a:t>…</a:t>
            </a:r>
          </a:p>
          <a:p>
            <a:r>
              <a:rPr lang="en-US" altLang="zh-CN" sz="2600"/>
              <a:t>}</a:t>
            </a:r>
          </a:p>
        </p:txBody>
      </p:sp>
      <p:sp>
        <p:nvSpPr>
          <p:cNvPr id="27659" name="TextBox 21"/>
          <p:cNvSpPr txBox="1">
            <a:spLocks noChangeArrowheads="1"/>
          </p:cNvSpPr>
          <p:nvPr/>
        </p:nvSpPr>
        <p:spPr bwMode="auto">
          <a:xfrm>
            <a:off x="2719388" y="3208338"/>
            <a:ext cx="2716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MySQL Bug 38941 &amp; Patch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8676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Root Causes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78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28679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11"/>
          <p:cNvSpPr txBox="1">
            <a:spLocks noChangeArrowheads="1"/>
          </p:cNvSpPr>
          <p:nvPr/>
        </p:nvSpPr>
        <p:spPr bwMode="auto">
          <a:xfrm>
            <a:off x="179388" y="1798638"/>
            <a:ext cx="5832475" cy="1292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>
                <a:ea typeface="ＭＳ Ｐゴシック" pitchFamily="34" charset="-128"/>
              </a:rPr>
              <a:t>Implication: </a:t>
            </a:r>
            <a:r>
              <a:rPr lang="en-US" altLang="zh-CN" sz="2600"/>
              <a:t>Future bug detection research should focus on these common root causes.</a:t>
            </a:r>
          </a:p>
        </p:txBody>
      </p:sp>
      <p:pic>
        <p:nvPicPr>
          <p:cNvPr id="28681" name="图表 1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803650"/>
            <a:ext cx="74072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0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Software Efficiency is Critical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050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 one wants slow and inefficient software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F</a:t>
            </a:r>
            <a:r>
              <a:rPr lang="en-US" altLang="zh-CN" dirty="0" smtClean="0"/>
              <a:t>rustrate end users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ause economic loss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Software efficiency is increasing important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Hardware is not getting faster (per-core)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Software is getting more complex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Energy saving is getting more urgent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024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41913"/>
            <a:ext cx="13684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157788"/>
            <a:ext cx="7921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云形标注 8"/>
          <p:cNvSpPr>
            <a:spLocks noChangeArrowheads="1"/>
          </p:cNvSpPr>
          <p:nvPr/>
        </p:nvSpPr>
        <p:spPr bwMode="auto">
          <a:xfrm>
            <a:off x="7596188" y="4797425"/>
            <a:ext cx="1547812" cy="612775"/>
          </a:xfrm>
          <a:prstGeom prst="cloudCallout">
            <a:avLst>
              <a:gd name="adj1" fmla="val -31519"/>
              <a:gd name="adj2" fmla="val 90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7685088" y="4921250"/>
            <a:ext cx="1495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Still Not Finished?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29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Locations of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1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10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1"/>
          <p:cNvSpPr txBox="1">
            <a:spLocks noChangeArrowheads="1"/>
          </p:cNvSpPr>
          <p:nvPr/>
        </p:nvSpPr>
        <p:spPr bwMode="auto">
          <a:xfrm>
            <a:off x="539750" y="1960563"/>
            <a:ext cx="4824413" cy="8921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>
                <a:ea typeface="ＭＳ Ｐゴシック" pitchFamily="34" charset="-128"/>
              </a:rPr>
              <a:t>Implication: </a:t>
            </a:r>
            <a:r>
              <a:rPr lang="en-US" altLang="zh-CN" sz="2600"/>
              <a:t>Detecting inefficiency in nested loops is critical.</a:t>
            </a:r>
          </a:p>
        </p:txBody>
      </p:sp>
      <p:graphicFrame>
        <p:nvGraphicFramePr>
          <p:cNvPr id="1026" name="图表 9"/>
          <p:cNvGraphicFramePr>
            <a:graphicFrameLocks/>
          </p:cNvGraphicFramePr>
          <p:nvPr/>
        </p:nvGraphicFramePr>
        <p:xfrm>
          <a:off x="1352550" y="3306763"/>
          <a:ext cx="6078538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6" imgW="6078239" imgH="3078747" progId="Excel.Chart.8">
                  <p:embed/>
                </p:oleObj>
              </mc:Choice>
              <mc:Fallback>
                <p:oleObj r:id="rId6" imgW="6078239" imgH="3078747" progId="Excel.Chart.8">
                  <p:embed/>
                  <p:pic>
                    <p:nvPicPr>
                      <p:cNvPr id="0" name="图表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306763"/>
                        <a:ext cx="6078538" cy="307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圆角矩形 10"/>
          <p:cNvSpPr>
            <a:spLocks noChangeArrowheads="1"/>
          </p:cNvSpPr>
          <p:nvPr/>
        </p:nvSpPr>
        <p:spPr bwMode="auto">
          <a:xfrm>
            <a:off x="4859338" y="3933825"/>
            <a:ext cx="1441450" cy="2374900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 rot="-5400000">
            <a:off x="7707313" y="219075"/>
            <a:ext cx="5400675" cy="5400675"/>
            <a:chOff x="1944000" y="1412776"/>
            <a:chExt cx="5400000" cy="5400000"/>
          </a:xfrm>
        </p:grpSpPr>
        <p:pic>
          <p:nvPicPr>
            <p:cNvPr id="29710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728" y="2854384"/>
              <a:ext cx="252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图片 1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56" y="357438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656" y="141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3" name="图片 19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4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000" y="555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5" name="图片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How Performance Bugs are Introduced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线形标注 3 12"/>
          <p:cNvSpPr/>
          <p:nvPr/>
        </p:nvSpPr>
        <p:spPr>
          <a:xfrm>
            <a:off x="6724650" y="1389063"/>
            <a:ext cx="2376488" cy="815975"/>
          </a:xfrm>
          <a:prstGeom prst="borderCallout3">
            <a:avLst>
              <a:gd name="adj1" fmla="val 50498"/>
              <a:gd name="adj2" fmla="val 257"/>
              <a:gd name="adj3" fmla="val 50500"/>
              <a:gd name="adj4" fmla="val -9091"/>
              <a:gd name="adj5" fmla="val 158080"/>
              <a:gd name="adj6" fmla="val -9057"/>
              <a:gd name="adj7" fmla="val 178517"/>
              <a:gd name="adj8" fmla="val 4202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96188" y="1471613"/>
            <a:ext cx="1700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7030A0"/>
                </a:solidFill>
              </a:rPr>
              <a:t>Performance Bug Detection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1449388"/>
            <a:ext cx="828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08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29709" name="图片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图表 13"/>
          <p:cNvGraphicFramePr>
            <a:graphicFrameLocks/>
          </p:cNvGraphicFramePr>
          <p:nvPr/>
        </p:nvGraphicFramePr>
        <p:xfrm>
          <a:off x="1454150" y="3498850"/>
          <a:ext cx="60769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4" imgW="6078239" imgH="3158002" progId="Excel.Chart.8">
                  <p:embed/>
                </p:oleObj>
              </mc:Choice>
              <mc:Fallback>
                <p:oleObj r:id="rId4" imgW="6078239" imgH="3158002" progId="Excel.Chart.8">
                  <p:embed/>
                  <p:pic>
                    <p:nvPicPr>
                      <p:cNvPr id="0" name="图表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498850"/>
                        <a:ext cx="6076950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How Performance Bugs are Introduced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054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0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2061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圆角矩形 26"/>
          <p:cNvSpPr>
            <a:spLocks noChangeArrowheads="1"/>
          </p:cNvSpPr>
          <p:nvPr/>
        </p:nvSpPr>
        <p:spPr bwMode="auto">
          <a:xfrm>
            <a:off x="2003425" y="3860800"/>
            <a:ext cx="2808288" cy="2663825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8" name="线形标注 3 27"/>
          <p:cNvSpPr>
            <a:spLocks/>
          </p:cNvSpPr>
          <p:nvPr/>
        </p:nvSpPr>
        <p:spPr bwMode="auto">
          <a:xfrm>
            <a:off x="2087563" y="3040063"/>
            <a:ext cx="1692275" cy="460375"/>
          </a:xfrm>
          <a:prstGeom prst="borderCallout3">
            <a:avLst>
              <a:gd name="adj1" fmla="val 66134"/>
              <a:gd name="adj2" fmla="val -93"/>
              <a:gd name="adj3" fmla="val 67167"/>
              <a:gd name="adj4" fmla="val -18833"/>
              <a:gd name="adj5" fmla="val 221426"/>
              <a:gd name="adj6" fmla="val -19296"/>
              <a:gd name="adj7" fmla="val 256051"/>
              <a:gd name="adj8" fmla="val -606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87563" y="3040063"/>
            <a:ext cx="169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Dominating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图表 13"/>
          <p:cNvGraphicFramePr>
            <a:graphicFrameLocks/>
          </p:cNvGraphicFramePr>
          <p:nvPr/>
        </p:nvGraphicFramePr>
        <p:xfrm>
          <a:off x="1454150" y="3498850"/>
          <a:ext cx="60769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4" imgW="6078239" imgH="3158002" progId="Excel.Chart.8">
                  <p:embed/>
                </p:oleObj>
              </mc:Choice>
              <mc:Fallback>
                <p:oleObj r:id="rId4" imgW="6078239" imgH="3158002" progId="Excel.Chart.8">
                  <p:embed/>
                  <p:pic>
                    <p:nvPicPr>
                      <p:cNvPr id="0" name="图表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498850"/>
                        <a:ext cx="6076950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How Performance Bugs are Introduced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078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4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308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圆角矩形 26"/>
          <p:cNvSpPr>
            <a:spLocks noChangeArrowheads="1"/>
          </p:cNvSpPr>
          <p:nvPr/>
        </p:nvSpPr>
        <p:spPr bwMode="auto">
          <a:xfrm>
            <a:off x="3563938" y="4437063"/>
            <a:ext cx="1368425" cy="2087562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81" name="Rectangle 43"/>
          <p:cNvSpPr>
            <a:spLocks noChangeArrowheads="1"/>
          </p:cNvSpPr>
          <p:nvPr/>
        </p:nvSpPr>
        <p:spPr bwMode="auto">
          <a:xfrm>
            <a:off x="179388" y="1341438"/>
            <a:ext cx="5113337" cy="2092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600"/>
              <a:t>int  fastmutex_lock (fmutex_t *mp){</a:t>
            </a:r>
          </a:p>
          <a:p>
            <a:r>
              <a:rPr lang="en-US" altLang="zh-CN" sz="2600"/>
              <a:t>   - maxdelay += (double) </a:t>
            </a:r>
            <a:r>
              <a:rPr lang="en-US" altLang="zh-CN" sz="2600" b="1"/>
              <a:t>random</a:t>
            </a:r>
            <a:r>
              <a:rPr lang="en-US" altLang="zh-CN" sz="2600"/>
              <a:t>();</a:t>
            </a:r>
          </a:p>
          <a:p>
            <a:r>
              <a:rPr lang="en-US" altLang="zh-CN" sz="2600" b="1"/>
              <a:t>  +</a:t>
            </a:r>
            <a:r>
              <a:rPr lang="en-US" altLang="zh-CN" sz="2600"/>
              <a:t> maxdelay += (double) </a:t>
            </a:r>
            <a:r>
              <a:rPr lang="en-US" altLang="zh-CN" sz="2600" b="1"/>
              <a:t>park_rng</a:t>
            </a:r>
            <a:r>
              <a:rPr lang="en-US" altLang="zh-CN" sz="2600"/>
              <a:t>();</a:t>
            </a:r>
          </a:p>
          <a:p>
            <a:r>
              <a:rPr lang="en-US" altLang="zh-CN" sz="2600"/>
              <a:t>…</a:t>
            </a:r>
          </a:p>
          <a:p>
            <a:r>
              <a:rPr lang="en-US" altLang="zh-CN" sz="2600"/>
              <a:t>}</a:t>
            </a:r>
          </a:p>
        </p:txBody>
      </p:sp>
      <p:sp>
        <p:nvSpPr>
          <p:cNvPr id="3082" name="TextBox 15"/>
          <p:cNvSpPr txBox="1">
            <a:spLocks noChangeArrowheads="1"/>
          </p:cNvSpPr>
          <p:nvPr/>
        </p:nvSpPr>
        <p:spPr bwMode="auto">
          <a:xfrm>
            <a:off x="2287588" y="2997200"/>
            <a:ext cx="271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/>
              <a:t>MySQL Bug 38941 &amp; Patch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图表 16"/>
          <p:cNvGraphicFramePr>
            <a:graphicFrameLocks/>
          </p:cNvGraphicFramePr>
          <p:nvPr/>
        </p:nvGraphicFramePr>
        <p:xfrm>
          <a:off x="1454150" y="3498850"/>
          <a:ext cx="60769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4" imgW="6078239" imgH="3158002" progId="Excel.Chart.8">
                  <p:embed/>
                </p:oleObj>
              </mc:Choice>
              <mc:Fallback>
                <p:oleObj r:id="rId4" imgW="6078239" imgH="3158002" progId="Excel.Chart.8">
                  <p:embed/>
                  <p:pic>
                    <p:nvPicPr>
                      <p:cNvPr id="0" name="图表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498850"/>
                        <a:ext cx="6076950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How Performance Bugs are Introduced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102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10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4111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圆角矩形 26"/>
          <p:cNvSpPr>
            <a:spLocks noChangeArrowheads="1"/>
          </p:cNvSpPr>
          <p:nvPr/>
        </p:nvSpPr>
        <p:spPr bwMode="auto">
          <a:xfrm>
            <a:off x="2124075" y="4076700"/>
            <a:ext cx="1368425" cy="2520950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105" name="TextBox 29"/>
          <p:cNvSpPr txBox="1">
            <a:spLocks noChangeArrowheads="1"/>
          </p:cNvSpPr>
          <p:nvPr/>
        </p:nvSpPr>
        <p:spPr bwMode="auto">
          <a:xfrm>
            <a:off x="654050" y="1624013"/>
            <a:ext cx="4062413" cy="169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/>
              <a:t>nsImage::Draw(…) {</a:t>
            </a:r>
          </a:p>
          <a:p>
            <a:pPr eaLnBrk="1" hangingPunct="1"/>
            <a:r>
              <a:rPr lang="en-US" altLang="zh-CN" sz="2600"/>
              <a:t/>
            </a:r>
            <a:br>
              <a:rPr lang="en-US" altLang="zh-CN" sz="2600"/>
            </a:br>
            <a:r>
              <a:rPr lang="en-US" altLang="zh-CN" sz="2600"/>
              <a:t>  …</a:t>
            </a:r>
          </a:p>
          <a:p>
            <a:pPr eaLnBrk="1" hangingPunct="1"/>
            <a:r>
              <a:rPr lang="en-US" altLang="zh-CN" sz="2600"/>
              <a:t>}</a:t>
            </a:r>
          </a:p>
        </p:txBody>
      </p:sp>
      <p:sp>
        <p:nvSpPr>
          <p:cNvPr id="4106" name="TextBox 30"/>
          <p:cNvSpPr txBox="1">
            <a:spLocks noChangeArrowheads="1"/>
          </p:cNvSpPr>
          <p:nvPr/>
        </p:nvSpPr>
        <p:spPr bwMode="auto">
          <a:xfrm>
            <a:off x="2520950" y="2949575"/>
            <a:ext cx="193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/>
              <a:t>Mozilla Bug 66461</a:t>
            </a:r>
            <a:endParaRPr lang="zh-CN" altLang="en-US" b="1" i="1"/>
          </a:p>
        </p:txBody>
      </p:sp>
      <p:sp>
        <p:nvSpPr>
          <p:cNvPr id="4107" name="TextBox 31"/>
          <p:cNvSpPr txBox="1">
            <a:spLocks noChangeArrowheads="1"/>
          </p:cNvSpPr>
          <p:nvPr/>
        </p:nvSpPr>
        <p:spPr bwMode="auto">
          <a:xfrm>
            <a:off x="796925" y="2060575"/>
            <a:ext cx="3919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/>
              <a:t>+ if(mIsTransparent) return;</a:t>
            </a:r>
            <a:endParaRPr lang="zh-CN" altLang="en-US" sz="26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82700" y="2117725"/>
            <a:ext cx="2936875" cy="585788"/>
          </a:xfrm>
          <a:prstGeom prst="rect">
            <a:avLst/>
          </a:prstGeom>
          <a:solidFill>
            <a:schemeClr val="bg1"/>
          </a:solidFill>
          <a:ln w="57150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Not Born Buggy!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How Performance Bugs are Introduced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126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0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5131" name="图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5"/>
          <p:cNvSpPr txBox="1">
            <a:spLocks noChangeArrowheads="1"/>
          </p:cNvSpPr>
          <p:nvPr/>
        </p:nvSpPr>
        <p:spPr bwMode="auto">
          <a:xfrm>
            <a:off x="684213" y="1776413"/>
            <a:ext cx="5075237" cy="1292225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>
                <a:ea typeface="ＭＳ Ｐゴシック" pitchFamily="34" charset="-128"/>
              </a:rPr>
              <a:t>Implication: </a:t>
            </a:r>
            <a:r>
              <a:rPr lang="en-US" altLang="zh-CN" sz="2600">
                <a:ea typeface="ＭＳ Ｐゴシック" pitchFamily="34" charset="-128"/>
              </a:rPr>
              <a:t>Performance aware annotation systems and change-impact analysis tools are needed.</a:t>
            </a:r>
            <a:endParaRPr lang="zh-CN" altLang="en-US" sz="2800">
              <a:ea typeface="ＭＳ Ｐゴシック" pitchFamily="34" charset="-128"/>
            </a:endParaRPr>
          </a:p>
        </p:txBody>
      </p:sp>
      <p:graphicFrame>
        <p:nvGraphicFramePr>
          <p:cNvPr id="5122" name="图表 12"/>
          <p:cNvGraphicFramePr>
            <a:graphicFrameLocks/>
          </p:cNvGraphicFramePr>
          <p:nvPr/>
        </p:nvGraphicFramePr>
        <p:xfrm>
          <a:off x="1454150" y="3498850"/>
          <a:ext cx="60769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7" imgW="6078239" imgH="3158002" progId="Excel.Chart.8">
                  <p:embed/>
                </p:oleObj>
              </mc:Choice>
              <mc:Fallback>
                <p:oleObj r:id="rId7" imgW="6078239" imgH="3158002" progId="Excel.Chart.8">
                  <p:embed/>
                  <p:pic>
                    <p:nvPicPr>
                      <p:cNvPr id="0" name="图表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498850"/>
                        <a:ext cx="6076950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707313" y="219075"/>
            <a:ext cx="5400675" cy="5400675"/>
            <a:chOff x="1944000" y="1412776"/>
            <a:chExt cx="5400000" cy="5400000"/>
          </a:xfrm>
        </p:grpSpPr>
        <p:pic>
          <p:nvPicPr>
            <p:cNvPr id="30735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728" y="2854384"/>
              <a:ext cx="252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6" name="图片 1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56" y="357438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7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656" y="141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8" name="图片 2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9" name="图片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000" y="555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0" name="图片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3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724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Manifest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275856" y="1388832"/>
            <a:chExt cx="2570976" cy="816032"/>
          </a:xfrm>
        </p:grpSpPr>
        <p:sp>
          <p:nvSpPr>
            <p:cNvPr id="23" name="线形标注 3 22"/>
            <p:cNvSpPr/>
            <p:nvPr/>
          </p:nvSpPr>
          <p:spPr>
            <a:xfrm>
              <a:off x="3275856" y="1388832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33" name="TextBox 23"/>
            <p:cNvSpPr txBox="1">
              <a:spLocks noChangeArrowheads="1"/>
            </p:cNvSpPr>
            <p:nvPr/>
          </p:nvSpPr>
          <p:spPr bwMode="auto">
            <a:xfrm>
              <a:off x="4147392" y="1472056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70C0"/>
                  </a:solidFill>
                </a:rPr>
                <a:t>Performance Bug Avoidance</a:t>
              </a:r>
              <a:endParaRPr lang="zh-CN" altLang="en-US" b="1" i="1">
                <a:solidFill>
                  <a:srgbClr val="0070C0"/>
                </a:solidFill>
              </a:endParaRPr>
            </a:p>
          </p:txBody>
        </p:sp>
        <p:pic>
          <p:nvPicPr>
            <p:cNvPr id="30734" name="图片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948" y="1448864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2891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6588125" y="1389063"/>
            <a:ext cx="2571750" cy="815975"/>
            <a:chOff x="3131840" y="2324936"/>
            <a:chExt cx="2570976" cy="816032"/>
          </a:xfrm>
        </p:grpSpPr>
        <p:sp>
          <p:nvSpPr>
            <p:cNvPr id="35" name="线形标注 3 34"/>
            <p:cNvSpPr/>
            <p:nvPr/>
          </p:nvSpPr>
          <p:spPr>
            <a:xfrm>
              <a:off x="3131840" y="2324936"/>
              <a:ext cx="2448776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30" name="TextBox 35"/>
            <p:cNvSpPr txBox="1">
              <a:spLocks noChangeArrowheads="1"/>
            </p:cNvSpPr>
            <p:nvPr/>
          </p:nvSpPr>
          <p:spPr bwMode="auto">
            <a:xfrm>
              <a:off x="4003376" y="2408160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00000"/>
                  </a:solidFill>
                </a:rPr>
                <a:t>Performance Testing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  <p:pic>
          <p:nvPicPr>
            <p:cNvPr id="30731" name="图片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84968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1747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Manifest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1748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组合 1"/>
          <p:cNvGrpSpPr>
            <a:grpSpLocks/>
          </p:cNvGrpSpPr>
          <p:nvPr/>
        </p:nvGrpSpPr>
        <p:grpSpPr bwMode="auto">
          <a:xfrm>
            <a:off x="6588125" y="1389063"/>
            <a:ext cx="2570163" cy="815975"/>
            <a:chOff x="3131840" y="2324936"/>
            <a:chExt cx="2570976" cy="816032"/>
          </a:xfrm>
        </p:grpSpPr>
        <p:sp>
          <p:nvSpPr>
            <p:cNvPr id="35" name="线形标注 3 34"/>
            <p:cNvSpPr/>
            <p:nvPr/>
          </p:nvSpPr>
          <p:spPr>
            <a:xfrm>
              <a:off x="3131840" y="2324936"/>
              <a:ext cx="2448699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5" name="TextBox 35"/>
            <p:cNvSpPr txBox="1">
              <a:spLocks noChangeArrowheads="1"/>
            </p:cNvSpPr>
            <p:nvPr/>
          </p:nvSpPr>
          <p:spPr bwMode="auto">
            <a:xfrm>
              <a:off x="4003376" y="2408160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00000"/>
                  </a:solidFill>
                </a:rPr>
                <a:t>Performance Testing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  <p:pic>
          <p:nvPicPr>
            <p:cNvPr id="31756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84968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6" name="图表 25"/>
          <p:cNvGraphicFramePr>
            <a:graphicFrameLocks/>
          </p:cNvGraphicFramePr>
          <p:nvPr/>
        </p:nvGraphicFramePr>
        <p:xfrm>
          <a:off x="1083192" y="3573016"/>
          <a:ext cx="697761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圆角矩形 26"/>
          <p:cNvSpPr>
            <a:spLocks noChangeArrowheads="1"/>
          </p:cNvSpPr>
          <p:nvPr/>
        </p:nvSpPr>
        <p:spPr bwMode="auto">
          <a:xfrm>
            <a:off x="1692275" y="5373688"/>
            <a:ext cx="1223963" cy="1079500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" name="线形标注 3 10"/>
          <p:cNvSpPr>
            <a:spLocks/>
          </p:cNvSpPr>
          <p:nvPr/>
        </p:nvSpPr>
        <p:spPr bwMode="auto">
          <a:xfrm>
            <a:off x="1619250" y="3076575"/>
            <a:ext cx="2089150" cy="460375"/>
          </a:xfrm>
          <a:prstGeom prst="borderCallout3">
            <a:avLst>
              <a:gd name="adj1" fmla="val 66134"/>
              <a:gd name="adj2" fmla="val -93"/>
              <a:gd name="adj3" fmla="val 67167"/>
              <a:gd name="adj4" fmla="val -33111"/>
              <a:gd name="adj5" fmla="val 289690"/>
              <a:gd name="adj6" fmla="val -34120"/>
              <a:gd name="adj7" fmla="val 495731"/>
              <a:gd name="adj8" fmla="val 15954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19250" y="3076575"/>
            <a:ext cx="2089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Unique, severe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/>
        </p:nvGraphicFramePr>
        <p:xfrm>
          <a:off x="1083192" y="3573016"/>
          <a:ext cx="697761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771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2772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Manifest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277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4" name="组合 1"/>
          <p:cNvGrpSpPr>
            <a:grpSpLocks/>
          </p:cNvGrpSpPr>
          <p:nvPr/>
        </p:nvGrpSpPr>
        <p:grpSpPr bwMode="auto">
          <a:xfrm>
            <a:off x="6588125" y="1389063"/>
            <a:ext cx="2570163" cy="815975"/>
            <a:chOff x="3131840" y="2324936"/>
            <a:chExt cx="2570976" cy="816032"/>
          </a:xfrm>
        </p:grpSpPr>
        <p:sp>
          <p:nvSpPr>
            <p:cNvPr id="35" name="线形标注 3 34"/>
            <p:cNvSpPr/>
            <p:nvPr/>
          </p:nvSpPr>
          <p:spPr>
            <a:xfrm>
              <a:off x="3131840" y="2324936"/>
              <a:ext cx="2448699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84" name="TextBox 35"/>
            <p:cNvSpPr txBox="1">
              <a:spLocks noChangeArrowheads="1"/>
            </p:cNvSpPr>
            <p:nvPr/>
          </p:nvSpPr>
          <p:spPr bwMode="auto">
            <a:xfrm>
              <a:off x="4003376" y="2408160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00000"/>
                  </a:solidFill>
                </a:rPr>
                <a:t>Performance Testing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  <p:pic>
          <p:nvPicPr>
            <p:cNvPr id="32785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84968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5" name="圆角矩形 10"/>
          <p:cNvSpPr>
            <a:spLocks noChangeArrowheads="1"/>
          </p:cNvSpPr>
          <p:nvPr/>
        </p:nvSpPr>
        <p:spPr bwMode="auto">
          <a:xfrm>
            <a:off x="5651500" y="4365625"/>
            <a:ext cx="1296988" cy="2087563"/>
          </a:xfrm>
          <a:prstGeom prst="roundRect">
            <a:avLst>
              <a:gd name="adj" fmla="val 80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749425"/>
            <a:ext cx="48990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44513" y="2106613"/>
            <a:ext cx="4899025" cy="2301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58888" y="2708275"/>
            <a:ext cx="1008062" cy="180975"/>
          </a:xfrm>
          <a:prstGeom prst="rect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" name="线形标注 2 4"/>
          <p:cNvSpPr>
            <a:spLocks/>
          </p:cNvSpPr>
          <p:nvPr/>
        </p:nvSpPr>
        <p:spPr bwMode="auto">
          <a:xfrm>
            <a:off x="2978150" y="2924175"/>
            <a:ext cx="1641475" cy="371475"/>
          </a:xfrm>
          <a:prstGeom prst="borderCallout2">
            <a:avLst>
              <a:gd name="adj1" fmla="val 66134"/>
              <a:gd name="adj2" fmla="val -764"/>
              <a:gd name="adj3" fmla="val 63764"/>
              <a:gd name="adj4" fmla="val -35468"/>
              <a:gd name="adj5" fmla="val -5954"/>
              <a:gd name="adj6" fmla="val -47449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94025" y="2916238"/>
            <a:ext cx="16430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CC0000"/>
                </a:solidFill>
              </a:rPr>
              <a:t>Special Feature</a:t>
            </a:r>
            <a:endParaRPr lang="zh-CN" altLang="en-US" b="1" i="1">
              <a:solidFill>
                <a:srgbClr val="CC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35600" y="2914650"/>
            <a:ext cx="1266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CC0000"/>
                </a:solidFill>
              </a:rPr>
              <a:t>Large Scale</a:t>
            </a:r>
            <a:endParaRPr lang="zh-CN" altLang="en-US" b="1" i="1">
              <a:solidFill>
                <a:srgbClr val="CC0000"/>
              </a:solidFill>
            </a:endParaRPr>
          </a:p>
        </p:txBody>
      </p:sp>
      <p:sp>
        <p:nvSpPr>
          <p:cNvPr id="21" name="线形标注 2 20"/>
          <p:cNvSpPr>
            <a:spLocks/>
          </p:cNvSpPr>
          <p:nvPr/>
        </p:nvSpPr>
        <p:spPr bwMode="auto">
          <a:xfrm>
            <a:off x="5435600" y="2914650"/>
            <a:ext cx="1231900" cy="369888"/>
          </a:xfrm>
          <a:prstGeom prst="borderCallout2">
            <a:avLst>
              <a:gd name="adj1" fmla="val 66134"/>
              <a:gd name="adj2" fmla="val -764"/>
              <a:gd name="adj3" fmla="val 68898"/>
              <a:gd name="adj4" fmla="val -25023"/>
              <a:gd name="adj5" fmla="val -154944"/>
              <a:gd name="adj6" fmla="val -40102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3795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Manifest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3796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组合 1"/>
          <p:cNvGrpSpPr>
            <a:grpSpLocks/>
          </p:cNvGrpSpPr>
          <p:nvPr/>
        </p:nvGrpSpPr>
        <p:grpSpPr bwMode="auto">
          <a:xfrm>
            <a:off x="6588125" y="1389063"/>
            <a:ext cx="2570163" cy="815975"/>
            <a:chOff x="3131840" y="2324936"/>
            <a:chExt cx="2570976" cy="816032"/>
          </a:xfrm>
        </p:grpSpPr>
        <p:sp>
          <p:nvSpPr>
            <p:cNvPr id="35" name="线形标注 3 34"/>
            <p:cNvSpPr/>
            <p:nvPr/>
          </p:nvSpPr>
          <p:spPr>
            <a:xfrm>
              <a:off x="3131840" y="2324936"/>
              <a:ext cx="2448699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4003376" y="2408160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00000"/>
                  </a:solidFill>
                </a:rPr>
                <a:t>Performance Testing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  <p:pic>
          <p:nvPicPr>
            <p:cNvPr id="33802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84968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8" name="TextBox 15"/>
          <p:cNvSpPr txBox="1">
            <a:spLocks noChangeArrowheads="1"/>
          </p:cNvSpPr>
          <p:nvPr/>
        </p:nvSpPr>
        <p:spPr bwMode="auto">
          <a:xfrm>
            <a:off x="539750" y="1816100"/>
            <a:ext cx="5111750" cy="892175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00"/>
              </a:buClr>
            </a:pPr>
            <a:r>
              <a:rPr lang="en-US" altLang="zh-CN" sz="2600" b="1" i="1">
                <a:ea typeface="ＭＳ Ｐゴシック" pitchFamily="34" charset="-128"/>
              </a:rPr>
              <a:t>Implication: </a:t>
            </a:r>
            <a:r>
              <a:rPr lang="en-US" altLang="zh-CN" sz="2600">
                <a:ea typeface="ＭＳ Ｐゴシック" pitchFamily="34" charset="-128"/>
              </a:rPr>
              <a:t>New </a:t>
            </a:r>
            <a:r>
              <a:rPr lang="en-US" altLang="zh-CN" sz="2600"/>
              <a:t>input generation tools are needed.</a:t>
            </a:r>
            <a:endParaRPr lang="zh-CN" altLang="en-US" sz="2600" b="1" i="1">
              <a:ea typeface="ＭＳ Ｐゴシック" pitchFamily="34" charset="-128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/>
        </p:nvGraphicFramePr>
        <p:xfrm>
          <a:off x="1083192" y="3573016"/>
          <a:ext cx="697761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7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mistakes causing inefficiency</a:t>
            </a:r>
          </a:p>
          <a:p>
            <a:pPr eaLnBrk="1" hangingPunct="1"/>
            <a:r>
              <a:rPr lang="en-US" altLang="zh-CN" dirty="0" smtClean="0"/>
              <a:t>An example</a:t>
            </a:r>
          </a:p>
        </p:txBody>
      </p:sp>
      <p:sp>
        <p:nvSpPr>
          <p:cNvPr id="11269" name="TextBox 18"/>
          <p:cNvSpPr txBox="1">
            <a:spLocks noChangeArrowheads="1"/>
          </p:cNvSpPr>
          <p:nvPr/>
        </p:nvSpPr>
        <p:spPr bwMode="auto">
          <a:xfrm>
            <a:off x="5364163" y="33559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713038"/>
            <a:ext cx="71755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971550" y="3276600"/>
            <a:ext cx="7200900" cy="2555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58988" y="4149725"/>
            <a:ext cx="1379537" cy="165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22688" y="4252913"/>
            <a:ext cx="2389187" cy="4000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C00000"/>
                </a:solidFill>
              </a:rPr>
              <a:t>Bookmark All Tabs…</a:t>
            </a:r>
            <a:endParaRPr lang="zh-CN" altLang="en-US" sz="2000" b="1" i="1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16688" y="2524125"/>
            <a:ext cx="1876425" cy="4000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C00000"/>
                </a:solidFill>
              </a:rPr>
              <a:t>many open tabs</a:t>
            </a:r>
            <a:endParaRPr lang="zh-CN" altLang="en-US" sz="2000" b="1" i="1">
              <a:solidFill>
                <a:srgbClr val="C00000"/>
              </a:solidFill>
            </a:endParaRPr>
          </a:p>
        </p:txBody>
      </p:sp>
      <p:sp>
        <p:nvSpPr>
          <p:cNvPr id="11275" name="TextBox 28"/>
          <p:cNvSpPr txBox="1">
            <a:spLocks noChangeArrowheads="1"/>
          </p:cNvSpPr>
          <p:nvPr/>
        </p:nvSpPr>
        <p:spPr bwMode="auto">
          <a:xfrm>
            <a:off x="5516563" y="3508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线形标注 2 3"/>
          <p:cNvSpPr>
            <a:spLocks/>
          </p:cNvSpPr>
          <p:nvPr/>
        </p:nvSpPr>
        <p:spPr bwMode="auto">
          <a:xfrm>
            <a:off x="6516688" y="2524125"/>
            <a:ext cx="1874837" cy="400050"/>
          </a:xfrm>
          <a:prstGeom prst="borderCallout2">
            <a:avLst>
              <a:gd name="adj1" fmla="val 47352"/>
              <a:gd name="adj2" fmla="val 301"/>
              <a:gd name="adj3" fmla="val 46162"/>
              <a:gd name="adj4" fmla="val -13620"/>
              <a:gd name="adj5" fmla="val 188778"/>
              <a:gd name="adj6" fmla="val -35241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" name="线形标注 2 4"/>
          <p:cNvSpPr>
            <a:spLocks/>
          </p:cNvSpPr>
          <p:nvPr/>
        </p:nvSpPr>
        <p:spPr bwMode="auto">
          <a:xfrm>
            <a:off x="3722688" y="4251325"/>
            <a:ext cx="2390775" cy="400050"/>
          </a:xfrm>
          <a:prstGeom prst="borderCallout2">
            <a:avLst>
              <a:gd name="adj1" fmla="val 59273"/>
              <a:gd name="adj2" fmla="val -764"/>
              <a:gd name="adj3" fmla="val 58079"/>
              <a:gd name="adj4" fmla="val -13477"/>
              <a:gd name="adj5" fmla="val 17153"/>
              <a:gd name="adj6" fmla="val -23556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8" grpId="0" animBg="1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>
            <a:grpSpLocks/>
          </p:cNvGrpSpPr>
          <p:nvPr/>
        </p:nvGrpSpPr>
        <p:grpSpPr bwMode="auto">
          <a:xfrm rot="5400000">
            <a:off x="7704138" y="206375"/>
            <a:ext cx="5400675" cy="5400675"/>
            <a:chOff x="1944000" y="1412776"/>
            <a:chExt cx="5400000" cy="5400000"/>
          </a:xfrm>
        </p:grpSpPr>
        <p:pic>
          <p:nvPicPr>
            <p:cNvPr id="34831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728" y="2854384"/>
              <a:ext cx="252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2" name="图片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656" y="357438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3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656" y="141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4" name="图片 14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5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000" y="5552776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6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00" y="3484384"/>
              <a:ext cx="126000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19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4820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are Fixed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6588125" y="1389063"/>
            <a:ext cx="2570163" cy="815975"/>
            <a:chOff x="3131840" y="2324936"/>
            <a:chExt cx="2570976" cy="816032"/>
          </a:xfrm>
        </p:grpSpPr>
        <p:sp>
          <p:nvSpPr>
            <p:cNvPr id="35" name="线形标注 3 34"/>
            <p:cNvSpPr/>
            <p:nvPr/>
          </p:nvSpPr>
          <p:spPr>
            <a:xfrm>
              <a:off x="3131840" y="2324936"/>
              <a:ext cx="2448699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29" name="TextBox 35"/>
            <p:cNvSpPr txBox="1">
              <a:spLocks noChangeArrowheads="1"/>
            </p:cNvSpPr>
            <p:nvPr/>
          </p:nvSpPr>
          <p:spPr bwMode="auto">
            <a:xfrm>
              <a:off x="4003376" y="2408160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00000"/>
                  </a:solidFill>
                </a:rPr>
                <a:t>Performance Testing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  <p:pic>
          <p:nvPicPr>
            <p:cNvPr id="34830" name="图片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84968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图片 1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6475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6608763" y="1389063"/>
            <a:ext cx="2571750" cy="815975"/>
            <a:chOff x="3131840" y="2252928"/>
            <a:chExt cx="2570976" cy="816032"/>
          </a:xfrm>
        </p:grpSpPr>
        <p:sp>
          <p:nvSpPr>
            <p:cNvPr id="24" name="线形标注 3 23"/>
            <p:cNvSpPr/>
            <p:nvPr/>
          </p:nvSpPr>
          <p:spPr>
            <a:xfrm>
              <a:off x="3131840" y="2252928"/>
              <a:ext cx="2448775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26" name="TextBox 24"/>
            <p:cNvSpPr txBox="1">
              <a:spLocks noChangeArrowheads="1"/>
            </p:cNvSpPr>
            <p:nvPr/>
          </p:nvSpPr>
          <p:spPr bwMode="auto">
            <a:xfrm>
              <a:off x="4003376" y="2336152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7030A0"/>
                  </a:solidFill>
                </a:rPr>
                <a:t>Performance Bug Fixing</a:t>
              </a:r>
              <a:endParaRPr lang="zh-CN" altLang="en-US" b="1" i="1">
                <a:solidFill>
                  <a:srgbClr val="7030A0"/>
                </a:solidFill>
              </a:endParaRPr>
            </a:p>
          </p:txBody>
        </p:sp>
        <p:pic>
          <p:nvPicPr>
            <p:cNvPr id="34827" name="图片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932" y="2312960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8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5843" name="标题 7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Performance Bugs are Fixed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35844" name="图片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2278063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5" name="组合 2"/>
          <p:cNvGrpSpPr>
            <a:grpSpLocks/>
          </p:cNvGrpSpPr>
          <p:nvPr/>
        </p:nvGrpSpPr>
        <p:grpSpPr bwMode="auto">
          <a:xfrm>
            <a:off x="6610350" y="1389063"/>
            <a:ext cx="2570163" cy="815975"/>
            <a:chOff x="3110528" y="2252928"/>
            <a:chExt cx="2570912" cy="816032"/>
          </a:xfrm>
        </p:grpSpPr>
        <p:sp>
          <p:nvSpPr>
            <p:cNvPr id="24" name="线形标注 3 23"/>
            <p:cNvSpPr/>
            <p:nvPr/>
          </p:nvSpPr>
          <p:spPr>
            <a:xfrm>
              <a:off x="3110528" y="2252928"/>
              <a:ext cx="2448638" cy="816032"/>
            </a:xfrm>
            <a:prstGeom prst="borderCallout3">
              <a:avLst>
                <a:gd name="adj1" fmla="val 50498"/>
                <a:gd name="adj2" fmla="val 257"/>
                <a:gd name="adj3" fmla="val 50500"/>
                <a:gd name="adj4" fmla="val -9091"/>
                <a:gd name="adj5" fmla="val 158080"/>
                <a:gd name="adj6" fmla="val -9057"/>
                <a:gd name="adj7" fmla="val 182074"/>
                <a:gd name="adj8" fmla="val 45578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850" name="TextBox 24"/>
            <p:cNvSpPr txBox="1">
              <a:spLocks noChangeArrowheads="1"/>
            </p:cNvSpPr>
            <p:nvPr/>
          </p:nvSpPr>
          <p:spPr bwMode="auto">
            <a:xfrm>
              <a:off x="3982000" y="2336152"/>
              <a:ext cx="16994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7030A0"/>
                  </a:solidFill>
                </a:rPr>
                <a:t>Performance Bug Fixing</a:t>
              </a:r>
              <a:endParaRPr lang="zh-CN" altLang="en-US" b="1" i="1">
                <a:solidFill>
                  <a:srgbClr val="7030A0"/>
                </a:solidFill>
              </a:endParaRPr>
            </a:p>
          </p:txBody>
        </p:sp>
        <p:pic>
          <p:nvPicPr>
            <p:cNvPr id="35851" name="图片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56" y="2312960"/>
              <a:ext cx="829444" cy="69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1" name="图表 20"/>
          <p:cNvGraphicFramePr>
            <a:graphicFrameLocks/>
          </p:cNvGraphicFramePr>
          <p:nvPr/>
        </p:nvGraphicFramePr>
        <p:xfrm>
          <a:off x="1547664" y="3789040"/>
          <a:ext cx="6156824" cy="280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847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Patch sizes are small</a:t>
            </a:r>
          </a:p>
          <a:p>
            <a:pPr lvl="1" eaLnBrk="1" hangingPunct="1"/>
            <a:r>
              <a:rPr lang="en-US" altLang="zh-CN" smtClean="0"/>
              <a:t>42 patches are no larger than 5 LOC</a:t>
            </a:r>
          </a:p>
          <a:p>
            <a:pPr lvl="1" eaLnBrk="1" hangingPunct="1"/>
            <a:r>
              <a:rPr lang="en-US" altLang="zh-CN" smtClean="0"/>
              <a:t>Median patch size = 8 lines of codes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>
                <a:sym typeface="Wingdings" pitchFamily="2" charset="2"/>
              </a:rPr>
              <a:t>Fixing perf. bugs does not hurt readability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5848" name="圆角矩形 11"/>
          <p:cNvSpPr>
            <a:spLocks noChangeArrowheads="1"/>
          </p:cNvSpPr>
          <p:nvPr/>
        </p:nvSpPr>
        <p:spPr bwMode="auto">
          <a:xfrm>
            <a:off x="2124075" y="3933825"/>
            <a:ext cx="3240088" cy="2608263"/>
          </a:xfrm>
          <a:prstGeom prst="roundRect">
            <a:avLst>
              <a:gd name="adj" fmla="val 720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Other Characteristics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bugs hide for a long time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Server vs. Client; Java vs. C/C++</a:t>
            </a:r>
          </a:p>
          <a:p>
            <a:pPr lvl="1" eaLnBrk="1" hangingPunct="1"/>
            <a:r>
              <a:rPr lang="en-US" altLang="zh-CN" smtClean="0"/>
              <a:t>More server bugs caused by</a:t>
            </a:r>
            <a:r>
              <a:rPr lang="en-US" altLang="zh-CN" i="1" smtClean="0"/>
              <a:t> synch. issues</a:t>
            </a:r>
          </a:p>
          <a:p>
            <a:pPr lvl="1" eaLnBrk="1" hangingPunct="1"/>
            <a:r>
              <a:rPr lang="en-US" altLang="zh-CN" smtClean="0"/>
              <a:t>Others are consistent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Correlations among characteristic categories</a:t>
            </a:r>
          </a:p>
          <a:p>
            <a:pPr lvl="1" eaLnBrk="1" hangingPunct="1"/>
            <a:r>
              <a:rPr lang="en-US" altLang="zh-CN" sz="2400" b="1" i="1" smtClean="0"/>
              <a:t>skippable function </a:t>
            </a:r>
            <a:r>
              <a:rPr lang="en-US" altLang="zh-CN" sz="2400" smtClean="0"/>
              <a:t>root cause        </a:t>
            </a:r>
            <a:r>
              <a:rPr lang="en-US" altLang="zh-CN" sz="2400" b="1" i="1" smtClean="0"/>
              <a:t>change condition </a:t>
            </a:r>
            <a:r>
              <a:rPr lang="en-US" altLang="zh-CN" sz="2400" smtClean="0"/>
              <a:t>fix</a:t>
            </a:r>
            <a:endParaRPr lang="en-US" altLang="zh-CN" sz="2400" i="1" smtClean="0"/>
          </a:p>
          <a:p>
            <a:pPr lvl="1"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76825" y="5732463"/>
            <a:ext cx="358775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Outline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Characteristics Study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Rule-based Bug 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7E1B0-F4ED-4326-817E-8F37AAC07452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601788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Characteristics Study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Rule-based Bug Detection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Efficiency Rules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An </a:t>
            </a:r>
            <a:r>
              <a:rPr lang="en-US" altLang="zh-CN" i="1" dirty="0" smtClean="0"/>
              <a:t>efficiency rule</a:t>
            </a:r>
            <a:r>
              <a:rPr lang="en-US" altLang="zh-CN" dirty="0" smtClean="0"/>
              <a:t> includes two parts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 transformation that improves code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An applying condition of the transformation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032" y="3419708"/>
            <a:ext cx="397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Rules applicable to only one application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55688" y="3429000"/>
            <a:ext cx="343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Rules applicable  cross application</a:t>
            </a:r>
            <a:endParaRPr lang="zh-CN" altLang="en-US" b="1" dirty="0"/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408881" y="4688706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6059" y="4370576"/>
            <a:ext cx="3611758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for (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 = 0; 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 &lt; </a:t>
            </a:r>
            <a:r>
              <a:rPr lang="en-US" altLang="zh-CN" sz="2200" dirty="0" err="1">
                <a:latin typeface="+mn-lt"/>
                <a:ea typeface="+mn-ea"/>
              </a:rPr>
              <a:t>tabs.length</a:t>
            </a:r>
            <a:r>
              <a:rPr lang="en-US" altLang="zh-CN" sz="2200" dirty="0">
                <a:latin typeface="+mn-lt"/>
                <a:ea typeface="+mn-ea"/>
              </a:rPr>
              <a:t>; </a:t>
            </a:r>
            <a:r>
              <a:rPr lang="en-US" altLang="zh-CN" sz="2200" dirty="0" err="1">
                <a:latin typeface="+mn-lt"/>
                <a:ea typeface="+mn-ea"/>
              </a:rPr>
              <a:t>i</a:t>
            </a:r>
            <a:r>
              <a:rPr lang="en-US" altLang="zh-CN" sz="2200" dirty="0">
                <a:latin typeface="+mn-lt"/>
                <a:ea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       </a:t>
            </a:r>
            <a:r>
              <a:rPr lang="en-US" altLang="zh-CN" sz="2200" b="1" dirty="0">
                <a:latin typeface="+mn-lt"/>
                <a:ea typeface="+mn-ea"/>
              </a:rPr>
              <a:t>…</a:t>
            </a:r>
            <a:r>
              <a:rPr lang="en-US" altLang="zh-CN" sz="2200" dirty="0">
                <a:latin typeface="+mn-lt"/>
                <a:ea typeface="+mn-ea"/>
              </a:rPr>
              <a:t/>
            </a:r>
            <a:br>
              <a:rPr lang="en-US" altLang="zh-CN" sz="2200" dirty="0">
                <a:latin typeface="+mn-lt"/>
                <a:ea typeface="+mn-ea"/>
              </a:rPr>
            </a:br>
            <a:r>
              <a:rPr lang="en-US" altLang="zh-CN" sz="2200" b="1" dirty="0">
                <a:latin typeface="+mn-lt"/>
                <a:ea typeface="+mn-ea"/>
              </a:rPr>
              <a:t>   </a:t>
            </a:r>
            <a:r>
              <a:rPr lang="en-US" altLang="zh-CN" sz="2200" dirty="0">
                <a:latin typeface="+mn-lt"/>
                <a:ea typeface="+mn-ea"/>
              </a:rPr>
              <a:t>   </a:t>
            </a:r>
            <a:r>
              <a:rPr lang="en-US" altLang="zh-CN" sz="2200" strike="sngStrike" dirty="0">
                <a:latin typeface="+mn-lt"/>
                <a:ea typeface="+mn-ea"/>
              </a:rPr>
              <a:t>tabs[</a:t>
            </a:r>
            <a:r>
              <a:rPr lang="en-US" altLang="zh-CN" sz="2200" strike="sngStrike" dirty="0" err="1">
                <a:latin typeface="+mn-lt"/>
                <a:ea typeface="+mn-ea"/>
              </a:rPr>
              <a:t>i</a:t>
            </a:r>
            <a:r>
              <a:rPr lang="en-US" altLang="zh-CN" sz="2200" strike="sngStrike" dirty="0">
                <a:latin typeface="+mn-lt"/>
                <a:ea typeface="+mn-ea"/>
              </a:rPr>
              <a:t>].</a:t>
            </a:r>
            <a:r>
              <a:rPr lang="en-US" altLang="zh-CN" sz="2200" strike="sngStrike" dirty="0" err="1">
                <a:latin typeface="+mn-lt"/>
                <a:ea typeface="+mn-ea"/>
              </a:rPr>
              <a:t>doTransact</a:t>
            </a:r>
            <a:r>
              <a:rPr lang="en-US" altLang="zh-CN" sz="2200" strike="sngStrike" dirty="0">
                <a:latin typeface="+mn-lt"/>
                <a:ea typeface="+mn-ea"/>
              </a:rPr>
              <a:t>();</a:t>
            </a:r>
            <a:endParaRPr lang="en-US" altLang="zh-CN" sz="2200" b="1" strike="sngStrike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i="1" dirty="0">
                <a:latin typeface="+mn-lt"/>
                <a:ea typeface="+mn-ea"/>
              </a:rPr>
              <a:t>+ </a:t>
            </a:r>
            <a:r>
              <a:rPr lang="en-US" altLang="zh-CN" sz="2200" i="1" dirty="0" err="1">
                <a:latin typeface="+mn-lt"/>
                <a:ea typeface="+mn-ea"/>
              </a:rPr>
              <a:t>doAggregateTransact</a:t>
            </a:r>
            <a:r>
              <a:rPr lang="en-US" altLang="zh-CN" sz="2200" i="1" dirty="0">
                <a:latin typeface="+mn-lt"/>
                <a:ea typeface="+mn-ea"/>
              </a:rPr>
              <a:t>(tabs);</a:t>
            </a:r>
            <a:endParaRPr lang="zh-CN" altLang="en-US" sz="2200" i="1" dirty="0">
              <a:latin typeface="+mn-lt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381" y="3933056"/>
            <a:ext cx="3611563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556394" y="3964806"/>
            <a:ext cx="287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 dirty="0"/>
              <a:t>Mozilla Bug 490742 &amp; Patch</a:t>
            </a:r>
            <a:endParaRPr lang="zh-CN" altLang="en-US" b="1" i="1" dirty="0"/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4499992" y="3933056"/>
            <a:ext cx="4320479" cy="17851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fastmutex_lock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fmutex_t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mp</a:t>
            </a:r>
            <a:r>
              <a:rPr lang="en-US" altLang="zh-CN" sz="2200" dirty="0"/>
              <a:t>){</a:t>
            </a:r>
          </a:p>
          <a:p>
            <a:r>
              <a:rPr lang="en-US" altLang="zh-CN" sz="2200" dirty="0"/>
              <a:t>   - </a:t>
            </a:r>
            <a:r>
              <a:rPr lang="en-US" altLang="zh-CN" sz="2200" dirty="0" err="1"/>
              <a:t>maxdelay</a:t>
            </a:r>
            <a:r>
              <a:rPr lang="en-US" altLang="zh-CN" sz="2200" dirty="0"/>
              <a:t> += (double) </a:t>
            </a:r>
            <a:r>
              <a:rPr lang="en-US" altLang="zh-CN" sz="2200" b="1" dirty="0"/>
              <a:t>random</a:t>
            </a:r>
            <a:r>
              <a:rPr lang="en-US" altLang="zh-CN" sz="2200" dirty="0"/>
              <a:t>();</a:t>
            </a:r>
          </a:p>
          <a:p>
            <a:r>
              <a:rPr lang="en-US" altLang="zh-CN" sz="2200" b="1" dirty="0"/>
              <a:t>  +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maxdelay</a:t>
            </a:r>
            <a:r>
              <a:rPr lang="en-US" altLang="zh-CN" sz="2200" dirty="0"/>
              <a:t> += (double) </a:t>
            </a:r>
            <a:r>
              <a:rPr lang="en-US" altLang="zh-CN" sz="2200" b="1" dirty="0" err="1"/>
              <a:t>park_rng</a:t>
            </a:r>
            <a:r>
              <a:rPr lang="en-US" altLang="zh-CN" sz="2200" dirty="0"/>
              <a:t>();</a:t>
            </a:r>
          </a:p>
          <a:p>
            <a:r>
              <a:rPr lang="en-US" altLang="zh-CN" sz="2200" dirty="0"/>
              <a:t>…</a:t>
            </a:r>
          </a:p>
          <a:p>
            <a:r>
              <a:rPr lang="en-US" altLang="zh-CN" sz="2200" dirty="0"/>
              <a:t>}</a:t>
            </a: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156176" y="5292948"/>
            <a:ext cx="271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dirty="0"/>
              <a:t>MySQL Bug 38941 &amp; Patch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3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Heuristics to Evaluate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775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Efficiency rules widely exist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Rule violations can be statically checked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Violations to efficiency rules widely exist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-396875" y="115888"/>
            <a:ext cx="9540875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bg1"/>
                </a:solidFill>
              </a:rPr>
              <a:t>Rule Extraction and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>Checker Implementation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Identifying Efficiency Rules</a:t>
            </a:r>
          </a:p>
        </p:txBody>
      </p:sp>
      <p:graphicFrame>
        <p:nvGraphicFramePr>
          <p:cNvPr id="6146" name="图表 7"/>
          <p:cNvGraphicFramePr>
            <a:graphicFrameLocks/>
          </p:cNvGraphicFramePr>
          <p:nvPr/>
        </p:nvGraphicFramePr>
        <p:xfrm>
          <a:off x="1847850" y="2720975"/>
          <a:ext cx="54483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4" imgW="5450296" imgH="3792041" progId="Excel.Chart.8">
                  <p:embed/>
                </p:oleObj>
              </mc:Choice>
              <mc:Fallback>
                <p:oleObj r:id="rId4" imgW="5450296" imgH="3792041" progId="Excel.Chart.8">
                  <p:embed/>
                  <p:pic>
                    <p:nvPicPr>
                      <p:cNvPr id="0" name="图表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20975"/>
                        <a:ext cx="5448300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56325" y="3619500"/>
            <a:ext cx="2478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Not Contain Rules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  <p:sp>
        <p:nvSpPr>
          <p:cNvPr id="10" name="线形标注 2 9"/>
          <p:cNvSpPr>
            <a:spLocks/>
          </p:cNvSpPr>
          <p:nvPr/>
        </p:nvSpPr>
        <p:spPr bwMode="auto">
          <a:xfrm>
            <a:off x="6156325" y="3617913"/>
            <a:ext cx="2476500" cy="460375"/>
          </a:xfrm>
          <a:prstGeom prst="borderCallout2">
            <a:avLst>
              <a:gd name="adj1" fmla="val 65995"/>
              <a:gd name="adj2" fmla="val 458"/>
              <a:gd name="adj3" fmla="val 62847"/>
              <a:gd name="adj4" fmla="val -17255"/>
              <a:gd name="adj5" fmla="val 194394"/>
              <a:gd name="adj6" fmla="val -3025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7088" y="5229225"/>
            <a:ext cx="205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Dynamic Rules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  <p:sp>
        <p:nvSpPr>
          <p:cNvPr id="12" name="线形标注 2 11"/>
          <p:cNvSpPr>
            <a:spLocks/>
          </p:cNvSpPr>
          <p:nvPr/>
        </p:nvSpPr>
        <p:spPr bwMode="auto">
          <a:xfrm>
            <a:off x="827088" y="5230813"/>
            <a:ext cx="2055812" cy="460375"/>
          </a:xfrm>
          <a:prstGeom prst="borderCallout2">
            <a:avLst>
              <a:gd name="adj1" fmla="val 43949"/>
              <a:gd name="adj2" fmla="val 98991"/>
              <a:gd name="adj3" fmla="val 50250"/>
              <a:gd name="adj4" fmla="val 116782"/>
              <a:gd name="adj5" fmla="val -76486"/>
              <a:gd name="adj6" fmla="val 142565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750" y="3617913"/>
            <a:ext cx="2076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00000"/>
                </a:solidFill>
              </a:rPr>
              <a:t>LLVM Checkers</a:t>
            </a:r>
            <a:endParaRPr lang="zh-CN" altLang="en-US" sz="2400" b="1" i="1">
              <a:solidFill>
                <a:srgbClr val="C00000"/>
              </a:solidFill>
            </a:endParaRPr>
          </a:p>
        </p:txBody>
      </p:sp>
      <p:sp>
        <p:nvSpPr>
          <p:cNvPr id="14" name="线形标注 2 13"/>
          <p:cNvSpPr>
            <a:spLocks/>
          </p:cNvSpPr>
          <p:nvPr/>
        </p:nvSpPr>
        <p:spPr bwMode="auto">
          <a:xfrm>
            <a:off x="539750" y="3617913"/>
            <a:ext cx="2078038" cy="460375"/>
          </a:xfrm>
          <a:prstGeom prst="borderCallout2">
            <a:avLst>
              <a:gd name="adj1" fmla="val 72296"/>
              <a:gd name="adj2" fmla="val 100407"/>
              <a:gd name="adj3" fmla="val 78597"/>
              <a:gd name="adj4" fmla="val 120986"/>
              <a:gd name="adj5" fmla="val 118801"/>
              <a:gd name="adj6" fmla="val 132213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87488" y="2595563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00000"/>
                </a:solidFill>
              </a:rPr>
              <a:t>Python Checkers</a:t>
            </a:r>
            <a:endParaRPr lang="zh-CN" altLang="en-US" sz="2400" b="1" i="1">
              <a:solidFill>
                <a:srgbClr val="C00000"/>
              </a:solidFill>
            </a:endParaRPr>
          </a:p>
        </p:txBody>
      </p:sp>
      <p:sp>
        <p:nvSpPr>
          <p:cNvPr id="16" name="线形标注 2 15"/>
          <p:cNvSpPr>
            <a:spLocks/>
          </p:cNvSpPr>
          <p:nvPr/>
        </p:nvSpPr>
        <p:spPr bwMode="auto">
          <a:xfrm>
            <a:off x="1487488" y="2595563"/>
            <a:ext cx="2303462" cy="461962"/>
          </a:xfrm>
          <a:prstGeom prst="borderCallout2">
            <a:avLst>
              <a:gd name="adj1" fmla="val 29282"/>
              <a:gd name="adj2" fmla="val 100097"/>
              <a:gd name="adj3" fmla="val 34500"/>
              <a:gd name="adj4" fmla="val 120940"/>
              <a:gd name="adj5" fmla="val 244792"/>
              <a:gd name="adj6" fmla="val 12051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3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17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Rule-Violation Detection Results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717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17 checkers find PPPs in original buggy versions</a:t>
            </a:r>
          </a:p>
          <a:p>
            <a:pPr eaLnBrk="1" hangingPunct="1"/>
            <a:r>
              <a:rPr lang="en-US" altLang="zh-CN" smtClean="0"/>
              <a:t>13 checkers find 332 PPPs in latest versions</a:t>
            </a:r>
          </a:p>
        </p:txBody>
      </p:sp>
      <p:graphicFrame>
        <p:nvGraphicFramePr>
          <p:cNvPr id="7170" name="图表 4"/>
          <p:cNvGraphicFramePr>
            <a:graphicFrameLocks/>
          </p:cNvGraphicFramePr>
          <p:nvPr/>
        </p:nvGraphicFramePr>
        <p:xfrm>
          <a:off x="1920875" y="2679700"/>
          <a:ext cx="4941888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4" imgW="4944285" imgH="3499407" progId="Excel.Chart.8">
                  <p:embed/>
                </p:oleObj>
              </mc:Choice>
              <mc:Fallback>
                <p:oleObj r:id="rId4" imgW="4944285" imgH="3499407" progId="Excel.Chart.8">
                  <p:embed/>
                  <p:pic>
                    <p:nvPicPr>
                      <p:cNvPr id="0" name="图表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79700"/>
                        <a:ext cx="4941888" cy="350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64238" y="2833688"/>
            <a:ext cx="25685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CC0000"/>
                </a:solidFill>
              </a:rPr>
              <a:t>Found by </a:t>
            </a:r>
          </a:p>
          <a:p>
            <a:pPr algn="ctr" eaLnBrk="1" hangingPunct="1"/>
            <a:r>
              <a:rPr lang="en-US" altLang="zh-CN" sz="2400" b="1" i="1">
                <a:solidFill>
                  <a:srgbClr val="CC0000"/>
                </a:solidFill>
              </a:rPr>
              <a:t>cross-application </a:t>
            </a:r>
          </a:p>
          <a:p>
            <a:pPr algn="ctr" eaLnBrk="1" hangingPunct="1"/>
            <a:r>
              <a:rPr lang="en-US" altLang="zh-CN" sz="2400" b="1" i="1">
                <a:solidFill>
                  <a:srgbClr val="CC0000"/>
                </a:solidFill>
              </a:rPr>
              <a:t>checking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  <p:sp>
        <p:nvSpPr>
          <p:cNvPr id="8" name="线形标注 2 7"/>
          <p:cNvSpPr>
            <a:spLocks/>
          </p:cNvSpPr>
          <p:nvPr/>
        </p:nvSpPr>
        <p:spPr bwMode="auto">
          <a:xfrm>
            <a:off x="5965825" y="2860675"/>
            <a:ext cx="2566988" cy="1152525"/>
          </a:xfrm>
          <a:prstGeom prst="borderCallout2">
            <a:avLst>
              <a:gd name="adj1" fmla="val 99972"/>
              <a:gd name="adj2" fmla="val 41148"/>
              <a:gd name="adj3" fmla="val 130889"/>
              <a:gd name="adj4" fmla="val 18065"/>
              <a:gd name="adj5" fmla="val 152833"/>
              <a:gd name="adj6" fmla="val -26917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388" y="4683125"/>
            <a:ext cx="2092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CC0000"/>
                </a:solidFill>
              </a:rPr>
              <a:t>Inherits from </a:t>
            </a:r>
          </a:p>
          <a:p>
            <a:pPr algn="ctr" eaLnBrk="1" hangingPunct="1"/>
            <a:r>
              <a:rPr lang="en-US" altLang="zh-CN" sz="2400" b="1" i="1">
                <a:solidFill>
                  <a:srgbClr val="CC0000"/>
                </a:solidFill>
              </a:rPr>
              <a:t>buggy versions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  <p:sp>
        <p:nvSpPr>
          <p:cNvPr id="10" name="线形标注 2 9"/>
          <p:cNvSpPr>
            <a:spLocks/>
          </p:cNvSpPr>
          <p:nvPr/>
        </p:nvSpPr>
        <p:spPr bwMode="auto">
          <a:xfrm>
            <a:off x="107950" y="4683125"/>
            <a:ext cx="2016125" cy="790575"/>
          </a:xfrm>
          <a:prstGeom prst="borderCallout2">
            <a:avLst>
              <a:gd name="adj1" fmla="val -148"/>
              <a:gd name="adj2" fmla="val 29722"/>
              <a:gd name="adj3" fmla="val -59250"/>
              <a:gd name="adj4" fmla="val 90523"/>
              <a:gd name="adj5" fmla="val -68866"/>
              <a:gd name="adj6" fmla="val 150528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0113" y="3327400"/>
            <a:ext cx="223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CC0000"/>
                </a:solidFill>
              </a:rPr>
              <a:t>Introduced later</a:t>
            </a:r>
            <a:endParaRPr lang="zh-CN" altLang="en-US" sz="2400" b="1" i="1">
              <a:solidFill>
                <a:srgbClr val="CC0000"/>
              </a:solidFill>
            </a:endParaRPr>
          </a:p>
        </p:txBody>
      </p:sp>
      <p:sp>
        <p:nvSpPr>
          <p:cNvPr id="12" name="线形标注 2 11"/>
          <p:cNvSpPr>
            <a:spLocks/>
          </p:cNvSpPr>
          <p:nvPr/>
        </p:nvSpPr>
        <p:spPr bwMode="auto">
          <a:xfrm>
            <a:off x="900113" y="3327400"/>
            <a:ext cx="2300287" cy="460375"/>
          </a:xfrm>
          <a:prstGeom prst="borderCallout2">
            <a:avLst>
              <a:gd name="adj1" fmla="val 31347"/>
              <a:gd name="adj2" fmla="val 99579"/>
              <a:gd name="adj3" fmla="val 28199"/>
              <a:gd name="adj4" fmla="val 127190"/>
              <a:gd name="adj5" fmla="val 106199"/>
              <a:gd name="adj6" fmla="val 147032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180" name="TextBox 13"/>
          <p:cNvSpPr txBox="1">
            <a:spLocks noChangeArrowheads="1"/>
          </p:cNvSpPr>
          <p:nvPr/>
        </p:nvSpPr>
        <p:spPr bwMode="auto">
          <a:xfrm>
            <a:off x="5292725" y="6524625"/>
            <a:ext cx="373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/>
              <a:t>* PPP: Potential Performance Problem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7950" y="6021388"/>
            <a:ext cx="8983663" cy="446087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300" b="1"/>
              <a:t>Efficiency rules and rule-based performance-bug detection is promising!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5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198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Conclusions and Future Work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First characteristics study on performance bugs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 smtClean="0">
                <a:solidFill>
                  <a:schemeClr val="accent4"/>
                </a:solidFill>
              </a:rPr>
              <a:t>Paper contains more details (contact us for more)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Efficiency rules are useful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Future work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600" dirty="0" smtClean="0"/>
              <a:t>Alabama: dynamically detect inefficiency in nested loops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i="1" dirty="0" smtClean="0">
                <a:solidFill>
                  <a:schemeClr val="accent4"/>
                </a:solidFill>
              </a:rPr>
              <a:t>Alabama has found severe previously unknown inefficiency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9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D48CF-8F7A-4E13-BE09-EB86B3F2FBB9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50825" y="1385888"/>
            <a:ext cx="55229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0000"/>
                </a:solidFill>
              </a:rPr>
              <a:t>Thanks a lot!</a:t>
            </a:r>
            <a:endParaRPr lang="zh-CN" altLang="en-US" sz="8000">
              <a:solidFill>
                <a:srgbClr val="C00000"/>
              </a:solidFill>
            </a:endParaRPr>
          </a:p>
        </p:txBody>
      </p:sp>
      <p:pic>
        <p:nvPicPr>
          <p:cNvPr id="4198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838"/>
            <a:ext cx="40322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矩形 6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7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mistakes causing inefficiency</a:t>
            </a:r>
          </a:p>
          <a:p>
            <a:pPr eaLnBrk="1" hangingPunct="1"/>
            <a:r>
              <a:rPr lang="en-US" altLang="zh-CN" smtClean="0"/>
              <a:t>An example</a:t>
            </a:r>
          </a:p>
        </p:txBody>
      </p:sp>
      <p:sp>
        <p:nvSpPr>
          <p:cNvPr id="12293" name="TextBox 18"/>
          <p:cNvSpPr txBox="1">
            <a:spLocks noChangeArrowheads="1"/>
          </p:cNvSpPr>
          <p:nvPr/>
        </p:nvSpPr>
        <p:spPr bwMode="auto">
          <a:xfrm>
            <a:off x="5364163" y="33559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4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713038"/>
            <a:ext cx="71755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971550" y="3284538"/>
            <a:ext cx="7200900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6" name="TextBox 28"/>
          <p:cNvSpPr txBox="1">
            <a:spLocks noChangeArrowheads="1"/>
          </p:cNvSpPr>
          <p:nvPr/>
        </p:nvSpPr>
        <p:spPr bwMode="auto">
          <a:xfrm>
            <a:off x="5516563" y="3508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87900" y="5437188"/>
            <a:ext cx="33067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for (i = 0; i &lt; tabs.length; i++) {</a:t>
            </a:r>
          </a:p>
          <a:p>
            <a:pPr eaLnBrk="1" hangingPunct="1"/>
            <a:r>
              <a:rPr lang="en-US" altLang="zh-CN" sz="2000"/>
              <a:t>      …</a:t>
            </a:r>
            <a:br>
              <a:rPr lang="en-US" altLang="zh-CN" sz="2000"/>
            </a:br>
            <a:r>
              <a:rPr lang="en-US" altLang="zh-CN" sz="2000" b="1"/>
              <a:t>   </a:t>
            </a:r>
            <a:r>
              <a:rPr lang="en-US" altLang="zh-CN" sz="2000"/>
              <a:t>   tabs[i].doTransact();</a:t>
            </a:r>
            <a:endParaRPr lang="en-US" altLang="zh-CN" sz="2000" b="1"/>
          </a:p>
          <a:p>
            <a:pPr eaLnBrk="1" hangingPunct="1"/>
            <a:r>
              <a:rPr lang="en-US" altLang="zh-CN" sz="2000"/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4703763" y="5143500"/>
            <a:ext cx="3608387" cy="159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87900" y="5084763"/>
            <a:ext cx="2157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/>
              <a:t>Buggy Code Snippet:</a:t>
            </a:r>
            <a:endParaRPr lang="zh-CN" altLang="en-US" b="1" i="1"/>
          </a:p>
        </p:txBody>
      </p:sp>
      <p:sp>
        <p:nvSpPr>
          <p:cNvPr id="20" name="矩形 19"/>
          <p:cNvSpPr/>
          <p:nvPr/>
        </p:nvSpPr>
        <p:spPr>
          <a:xfrm>
            <a:off x="6084888" y="5437188"/>
            <a:ext cx="1328737" cy="355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89538" y="6051550"/>
            <a:ext cx="2305050" cy="3698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60550" y="6411913"/>
            <a:ext cx="2206625" cy="4000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C00000"/>
                </a:solidFill>
              </a:rPr>
              <a:t>Bookmark one URL</a:t>
            </a:r>
            <a:endParaRPr lang="zh-CN" altLang="en-US" sz="2000" b="1" i="1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15100" y="4151313"/>
            <a:ext cx="1797050" cy="398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C00000"/>
                </a:solidFill>
              </a:rPr>
              <a:t>number of tabs</a:t>
            </a:r>
            <a:endParaRPr lang="zh-CN" altLang="en-US" sz="2000" b="1" i="1">
              <a:solidFill>
                <a:srgbClr val="C00000"/>
              </a:solidFill>
            </a:endParaRPr>
          </a:p>
        </p:txBody>
      </p:sp>
      <p:sp>
        <p:nvSpPr>
          <p:cNvPr id="5" name="线形标注 2 4"/>
          <p:cNvSpPr>
            <a:spLocks/>
          </p:cNvSpPr>
          <p:nvPr/>
        </p:nvSpPr>
        <p:spPr bwMode="auto">
          <a:xfrm>
            <a:off x="1860550" y="6411913"/>
            <a:ext cx="2208213" cy="400050"/>
          </a:xfrm>
          <a:prstGeom prst="borderCallout2">
            <a:avLst>
              <a:gd name="adj1" fmla="val 19940"/>
              <a:gd name="adj2" fmla="val 99787"/>
              <a:gd name="adj3" fmla="val 18750"/>
              <a:gd name="adj4" fmla="val 119509"/>
              <a:gd name="adj5" fmla="val -41245"/>
              <a:gd name="adj6" fmla="val 151014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6" name="线形标注 1 5"/>
          <p:cNvSpPr>
            <a:spLocks/>
          </p:cNvSpPr>
          <p:nvPr/>
        </p:nvSpPr>
        <p:spPr bwMode="auto">
          <a:xfrm>
            <a:off x="6516688" y="4151313"/>
            <a:ext cx="1795462" cy="398462"/>
          </a:xfrm>
          <a:prstGeom prst="borderCallout1">
            <a:avLst>
              <a:gd name="adj1" fmla="val 100986"/>
              <a:gd name="adj2" fmla="val 40185"/>
              <a:gd name="adj3" fmla="val 319875"/>
              <a:gd name="adj4" fmla="val 6736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>
            <a:spLocks/>
          </p:cNvSpPr>
          <p:nvPr/>
        </p:nvSpPr>
        <p:spPr bwMode="auto">
          <a:xfrm>
            <a:off x="6516688" y="4151313"/>
            <a:ext cx="1795462" cy="398462"/>
          </a:xfrm>
          <a:prstGeom prst="borderCallout1">
            <a:avLst>
              <a:gd name="adj1" fmla="val -2704"/>
              <a:gd name="adj2" fmla="val 31699"/>
              <a:gd name="adj3" fmla="val -153278"/>
              <a:gd name="adj4" fmla="val 1469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6" grpId="0" animBg="1"/>
      <p:bldP spid="17" grpId="0"/>
      <p:bldP spid="20" grpId="0" animBg="1"/>
      <p:bldP spid="30" grpId="0" animBg="1"/>
      <p:bldP spid="32" grpId="0" animBg="1"/>
      <p:bldP spid="3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250825" y="44450"/>
            <a:ext cx="48498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0000"/>
                </a:solidFill>
              </a:rPr>
              <a:t>Questions?</a:t>
            </a:r>
            <a:endParaRPr lang="zh-CN" altLang="en-US" sz="8000">
              <a:solidFill>
                <a:srgbClr val="C00000"/>
              </a:solidFill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250825" y="2178050"/>
            <a:ext cx="18002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600"/>
          </a:p>
        </p:txBody>
      </p:sp>
      <p:sp>
        <p:nvSpPr>
          <p:cNvPr id="44036" name="Line 15"/>
          <p:cNvSpPr>
            <a:spLocks noChangeShapeType="1"/>
          </p:cNvSpPr>
          <p:nvPr/>
        </p:nvSpPr>
        <p:spPr bwMode="auto">
          <a:xfrm>
            <a:off x="250825" y="1341438"/>
            <a:ext cx="8712200" cy="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16"/>
          <p:cNvSpPr>
            <a:spLocks noChangeShapeType="1"/>
          </p:cNvSpPr>
          <p:nvPr/>
        </p:nvSpPr>
        <p:spPr bwMode="auto">
          <a:xfrm>
            <a:off x="250825" y="1944688"/>
            <a:ext cx="87122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17"/>
          <p:cNvSpPr>
            <a:spLocks noChangeShapeType="1"/>
          </p:cNvSpPr>
          <p:nvPr/>
        </p:nvSpPr>
        <p:spPr bwMode="auto">
          <a:xfrm>
            <a:off x="252413" y="6659563"/>
            <a:ext cx="8712200" cy="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8"/>
          <p:cNvSpPr>
            <a:spLocks noChangeShapeType="1"/>
          </p:cNvSpPr>
          <p:nvPr/>
        </p:nvSpPr>
        <p:spPr bwMode="auto">
          <a:xfrm>
            <a:off x="250825" y="1341438"/>
            <a:ext cx="0" cy="5319712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21"/>
          <p:cNvSpPr>
            <a:spLocks noChangeShapeType="1"/>
          </p:cNvSpPr>
          <p:nvPr/>
        </p:nvSpPr>
        <p:spPr bwMode="auto">
          <a:xfrm>
            <a:off x="4608513" y="1341438"/>
            <a:ext cx="0" cy="5319712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23"/>
          <p:cNvSpPr>
            <a:spLocks noChangeShapeType="1"/>
          </p:cNvSpPr>
          <p:nvPr/>
        </p:nvSpPr>
        <p:spPr bwMode="auto">
          <a:xfrm>
            <a:off x="8964613" y="1341438"/>
            <a:ext cx="0" cy="5319712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31"/>
          <p:cNvSpPr>
            <a:spLocks noChangeShapeType="1"/>
          </p:cNvSpPr>
          <p:nvPr/>
        </p:nvSpPr>
        <p:spPr bwMode="auto">
          <a:xfrm>
            <a:off x="250825" y="3089275"/>
            <a:ext cx="43561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56"/>
          <p:cNvSpPr>
            <a:spLocks noChangeShapeType="1"/>
          </p:cNvSpPr>
          <p:nvPr/>
        </p:nvSpPr>
        <p:spPr bwMode="auto">
          <a:xfrm>
            <a:off x="250825" y="4951413"/>
            <a:ext cx="8713788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56"/>
          <p:cNvSpPr>
            <a:spLocks noChangeShapeType="1"/>
          </p:cNvSpPr>
          <p:nvPr/>
        </p:nvSpPr>
        <p:spPr bwMode="auto">
          <a:xfrm>
            <a:off x="250825" y="5373216"/>
            <a:ext cx="8713788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Box 1"/>
          <p:cNvSpPr txBox="1">
            <a:spLocks noChangeArrowheads="1"/>
          </p:cNvSpPr>
          <p:nvPr/>
        </p:nvSpPr>
        <p:spPr bwMode="auto">
          <a:xfrm>
            <a:off x="1790700" y="1412875"/>
            <a:ext cx="1336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 i="1"/>
              <a:t>Findings</a:t>
            </a:r>
            <a:endParaRPr lang="zh-CN" altLang="en-US" sz="2600" b="1" i="1"/>
          </a:p>
        </p:txBody>
      </p:sp>
      <p:sp>
        <p:nvSpPr>
          <p:cNvPr id="44046" name="TextBox 2"/>
          <p:cNvSpPr txBox="1">
            <a:spLocks noChangeArrowheads="1"/>
          </p:cNvSpPr>
          <p:nvPr/>
        </p:nvSpPr>
        <p:spPr bwMode="auto">
          <a:xfrm>
            <a:off x="5926138" y="1412875"/>
            <a:ext cx="1873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 i="1"/>
              <a:t>Implications</a:t>
            </a:r>
            <a:endParaRPr lang="zh-CN" altLang="en-US" sz="2600" b="1" i="1"/>
          </a:p>
        </p:txBody>
      </p:sp>
      <p:sp>
        <p:nvSpPr>
          <p:cNvPr id="44047" name="TextBox 48"/>
          <p:cNvSpPr txBox="1">
            <a:spLocks noChangeArrowheads="1"/>
          </p:cNvSpPr>
          <p:nvPr/>
        </p:nvSpPr>
        <p:spPr bwMode="auto">
          <a:xfrm>
            <a:off x="252413" y="1944688"/>
            <a:ext cx="446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i="1">
                <a:ea typeface="ＭＳ Ｐゴシック" pitchFamily="34" charset="-128"/>
              </a:rPr>
              <a:t>Skippable Functions </a:t>
            </a:r>
            <a:r>
              <a:rPr lang="en-US" altLang="zh-CN" sz="2000">
                <a:ea typeface="ＭＳ Ｐゴシック" pitchFamily="34" charset="-128"/>
              </a:rPr>
              <a:t>and </a:t>
            </a:r>
            <a:r>
              <a:rPr lang="en-US" altLang="zh-CN" sz="2000" i="1">
                <a:ea typeface="ＭＳ Ｐゴシック" pitchFamily="34" charset="-128"/>
              </a:rPr>
              <a:t>Uncoordinated Functions are most common root causes.  </a:t>
            </a:r>
            <a:endParaRPr lang="zh-CN" altLang="en-US" sz="2000" i="1">
              <a:ea typeface="ＭＳ Ｐゴシック" pitchFamily="34" charset="-128"/>
            </a:endParaRPr>
          </a:p>
        </p:txBody>
      </p:sp>
      <p:sp>
        <p:nvSpPr>
          <p:cNvPr id="44048" name="TextBox 49"/>
          <p:cNvSpPr txBox="1">
            <a:spLocks noChangeArrowheads="1"/>
          </p:cNvSpPr>
          <p:nvPr/>
        </p:nvSpPr>
        <p:spPr bwMode="auto">
          <a:xfrm>
            <a:off x="4608513" y="2205038"/>
            <a:ext cx="4356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Inefficiency detection should focus on these common patterns.</a:t>
            </a:r>
          </a:p>
        </p:txBody>
      </p:sp>
      <p:sp>
        <p:nvSpPr>
          <p:cNvPr id="44049" name="Line 31"/>
          <p:cNvSpPr>
            <a:spLocks noChangeShapeType="1"/>
          </p:cNvSpPr>
          <p:nvPr/>
        </p:nvSpPr>
        <p:spPr bwMode="auto">
          <a:xfrm>
            <a:off x="4608513" y="3087688"/>
            <a:ext cx="43561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TextBox 51"/>
          <p:cNvSpPr txBox="1">
            <a:spLocks noChangeArrowheads="1"/>
          </p:cNvSpPr>
          <p:nvPr/>
        </p:nvSpPr>
        <p:spPr bwMode="auto">
          <a:xfrm>
            <a:off x="250825" y="3089275"/>
            <a:ext cx="4356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ea typeface="ＭＳ Ｐゴシック" pitchFamily="34" charset="-128"/>
              </a:rPr>
              <a:t>Most bugs are introduced by </a:t>
            </a:r>
            <a:r>
              <a:rPr lang="en-US" altLang="zh-CN" sz="2000" i="1">
                <a:ea typeface="ＭＳ Ｐゴシック" pitchFamily="34" charset="-128"/>
              </a:rPr>
              <a:t>Workload Mismatch</a:t>
            </a:r>
            <a:r>
              <a:rPr lang="en-US" altLang="zh-CN" sz="2000" b="1" i="1">
                <a:ea typeface="ＭＳ Ｐゴシック" pitchFamily="34" charset="-128"/>
              </a:rPr>
              <a:t> </a:t>
            </a:r>
            <a:r>
              <a:rPr lang="en-US" altLang="zh-CN" sz="2000">
                <a:ea typeface="ＭＳ Ｐゴシック" pitchFamily="34" charset="-128"/>
              </a:rPr>
              <a:t>and </a:t>
            </a:r>
            <a:r>
              <a:rPr lang="en-US" altLang="zh-CN" sz="2000" i="1">
                <a:ea typeface="ＭＳ Ｐゴシック" pitchFamily="34" charset="-128"/>
              </a:rPr>
              <a:t>API Misunderstanding.</a:t>
            </a:r>
            <a:endParaRPr lang="zh-CN" altLang="en-US" sz="2000" i="1">
              <a:ea typeface="ＭＳ Ｐゴシック" pitchFamily="34" charset="-128"/>
            </a:endParaRPr>
          </a:p>
        </p:txBody>
      </p:sp>
      <p:sp>
        <p:nvSpPr>
          <p:cNvPr id="44051" name="TextBox 52"/>
          <p:cNvSpPr txBox="1">
            <a:spLocks noChangeArrowheads="1"/>
          </p:cNvSpPr>
          <p:nvPr/>
        </p:nvSpPr>
        <p:spPr bwMode="auto">
          <a:xfrm>
            <a:off x="252413" y="3808413"/>
            <a:ext cx="435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ea typeface="ＭＳ Ｐゴシック" pitchFamily="34" charset="-128"/>
              </a:rPr>
              <a:t>29 out of 109 bugs were not born buggy.</a:t>
            </a:r>
            <a:endParaRPr lang="zh-CN" altLang="en-US" sz="2000" b="1" i="1">
              <a:ea typeface="ＭＳ Ｐゴシック" pitchFamily="34" charset="-128"/>
            </a:endParaRPr>
          </a:p>
        </p:txBody>
      </p:sp>
      <p:sp>
        <p:nvSpPr>
          <p:cNvPr id="44052" name="TextBox 54"/>
          <p:cNvSpPr txBox="1">
            <a:spLocks noChangeArrowheads="1"/>
          </p:cNvSpPr>
          <p:nvPr/>
        </p:nvSpPr>
        <p:spPr bwMode="auto">
          <a:xfrm>
            <a:off x="250825" y="4232275"/>
            <a:ext cx="4356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ea typeface="ＭＳ Ｐゴシック" pitchFamily="34" charset="-128"/>
              </a:rPr>
              <a:t>Many bug-exposing inputs need special features and large scales.</a:t>
            </a:r>
          </a:p>
        </p:txBody>
      </p:sp>
      <p:sp>
        <p:nvSpPr>
          <p:cNvPr id="44053" name="TextBox 56"/>
          <p:cNvSpPr txBox="1">
            <a:spLocks noChangeArrowheads="1"/>
          </p:cNvSpPr>
          <p:nvPr/>
        </p:nvSpPr>
        <p:spPr bwMode="auto">
          <a:xfrm>
            <a:off x="252413" y="4973166"/>
            <a:ext cx="435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ea typeface="ＭＳ Ｐゴシック" pitchFamily="34" charset="-128"/>
              </a:rPr>
              <a:t>Most patches are a few lines of code.</a:t>
            </a:r>
          </a:p>
        </p:txBody>
      </p:sp>
      <p:sp>
        <p:nvSpPr>
          <p:cNvPr id="44054" name="TextBox 57"/>
          <p:cNvSpPr txBox="1">
            <a:spLocks noChangeArrowheads="1"/>
          </p:cNvSpPr>
          <p:nvPr/>
        </p:nvSpPr>
        <p:spPr bwMode="auto">
          <a:xfrm>
            <a:off x="215900" y="5373216"/>
            <a:ext cx="4500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Similar mistakes are made in many places by many developers in many software. </a:t>
            </a:r>
            <a:endParaRPr lang="zh-CN" altLang="en-US" sz="2000" b="1" i="1" dirty="0">
              <a:ea typeface="ＭＳ Ｐゴシック" pitchFamily="34" charset="-128"/>
            </a:endParaRPr>
          </a:p>
        </p:txBody>
      </p:sp>
      <p:sp>
        <p:nvSpPr>
          <p:cNvPr id="44055" name="TextBox 58"/>
          <p:cNvSpPr txBox="1">
            <a:spLocks noChangeArrowheads="1"/>
          </p:cNvSpPr>
          <p:nvPr/>
        </p:nvSpPr>
        <p:spPr bwMode="auto">
          <a:xfrm>
            <a:off x="4608513" y="3127375"/>
            <a:ext cx="43561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ea typeface="ＭＳ Ｐゴシック" pitchFamily="34" charset="-128"/>
              </a:rPr>
              <a:t>Inefficiency avoidance needs performance annotations and </a:t>
            </a:r>
          </a:p>
          <a:p>
            <a:pPr eaLnBrk="1" hangingPunct="1"/>
            <a:r>
              <a:rPr lang="en-US" altLang="zh-CN" sz="2000">
                <a:ea typeface="ＭＳ Ｐゴシック" pitchFamily="34" charset="-128"/>
              </a:rPr>
              <a:t>change-impact analysis. </a:t>
            </a:r>
            <a:endParaRPr lang="zh-CN" altLang="en-US" sz="2000">
              <a:ea typeface="ＭＳ Ｐゴシック" pitchFamily="34" charset="-128"/>
            </a:endParaRPr>
          </a:p>
        </p:txBody>
      </p:sp>
      <p:sp>
        <p:nvSpPr>
          <p:cNvPr id="44056" name="TextBox 60"/>
          <p:cNvSpPr txBox="1">
            <a:spLocks noChangeArrowheads="1"/>
          </p:cNvSpPr>
          <p:nvPr/>
        </p:nvSpPr>
        <p:spPr bwMode="auto">
          <a:xfrm>
            <a:off x="4608513" y="4235450"/>
            <a:ext cx="43561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/>
              <a:t>Test-input generation should consider coverage + intensity.</a:t>
            </a:r>
            <a:endParaRPr lang="zh-CN" altLang="en-US" sz="2000" b="1" i="1">
              <a:ea typeface="ＭＳ Ｐゴシック" pitchFamily="34" charset="-128"/>
            </a:endParaRPr>
          </a:p>
        </p:txBody>
      </p:sp>
      <p:sp>
        <p:nvSpPr>
          <p:cNvPr id="44057" name="TextBox 62"/>
          <p:cNvSpPr txBox="1">
            <a:spLocks noChangeArrowheads="1"/>
          </p:cNvSpPr>
          <p:nvPr/>
        </p:nvSpPr>
        <p:spPr bwMode="auto">
          <a:xfrm>
            <a:off x="4608513" y="4973166"/>
            <a:ext cx="435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Efficiency != bad readability</a:t>
            </a:r>
          </a:p>
        </p:txBody>
      </p:sp>
      <p:sp>
        <p:nvSpPr>
          <p:cNvPr id="44058" name="TextBox 64"/>
          <p:cNvSpPr txBox="1">
            <a:spLocks noChangeArrowheads="1"/>
          </p:cNvSpPr>
          <p:nvPr/>
        </p:nvSpPr>
        <p:spPr bwMode="auto">
          <a:xfrm>
            <a:off x="4608513" y="5517232"/>
            <a:ext cx="435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Efficiency rules are important!</a:t>
            </a:r>
            <a:endParaRPr lang="zh-CN" altLang="en-US" sz="2000" dirty="0"/>
          </a:p>
        </p:txBody>
      </p:sp>
      <p:sp>
        <p:nvSpPr>
          <p:cNvPr id="44059" name="Line 31"/>
          <p:cNvSpPr>
            <a:spLocks noChangeShapeType="1"/>
          </p:cNvSpPr>
          <p:nvPr/>
        </p:nvSpPr>
        <p:spPr bwMode="auto">
          <a:xfrm flipV="1">
            <a:off x="250825" y="4232275"/>
            <a:ext cx="8713788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Rectangle 5"/>
          <p:cNvSpPr>
            <a:spLocks noChangeArrowheads="1"/>
          </p:cNvSpPr>
          <p:nvPr/>
        </p:nvSpPr>
        <p:spPr bwMode="auto">
          <a:xfrm>
            <a:off x="250825" y="2860675"/>
            <a:ext cx="18002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600"/>
          </a:p>
        </p:txBody>
      </p:sp>
      <p:sp>
        <p:nvSpPr>
          <p:cNvPr id="44061" name="Line 16"/>
          <p:cNvSpPr>
            <a:spLocks noChangeShapeType="1"/>
          </p:cNvSpPr>
          <p:nvPr/>
        </p:nvSpPr>
        <p:spPr bwMode="auto">
          <a:xfrm>
            <a:off x="250825" y="2636838"/>
            <a:ext cx="43561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2" name="TextBox 48"/>
          <p:cNvSpPr txBox="1">
            <a:spLocks noChangeArrowheads="1"/>
          </p:cNvSpPr>
          <p:nvPr/>
        </p:nvSpPr>
        <p:spPr bwMode="auto">
          <a:xfrm>
            <a:off x="252413" y="2668588"/>
            <a:ext cx="435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ea typeface="ＭＳ Ｐゴシック" pitchFamily="34" charset="-128"/>
              </a:rPr>
              <a:t>Most bugs involve nested loops.</a:t>
            </a:r>
            <a:endParaRPr lang="zh-CN" altLang="en-US" sz="2000">
              <a:ea typeface="ＭＳ Ｐゴシック" pitchFamily="34" charset="-128"/>
            </a:endParaRPr>
          </a:p>
        </p:txBody>
      </p:sp>
      <p:sp>
        <p:nvSpPr>
          <p:cNvPr id="44063" name="Line 16"/>
          <p:cNvSpPr>
            <a:spLocks noChangeShapeType="1"/>
          </p:cNvSpPr>
          <p:nvPr/>
        </p:nvSpPr>
        <p:spPr bwMode="auto">
          <a:xfrm>
            <a:off x="250825" y="3789363"/>
            <a:ext cx="43561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56"/>
          <p:cNvSpPr>
            <a:spLocks noChangeShapeType="1"/>
          </p:cNvSpPr>
          <p:nvPr/>
        </p:nvSpPr>
        <p:spPr bwMode="auto">
          <a:xfrm>
            <a:off x="250825" y="6021288"/>
            <a:ext cx="8713788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5" name="TextBox 39"/>
          <p:cNvSpPr txBox="1">
            <a:spLocks noChangeArrowheads="1"/>
          </p:cNvSpPr>
          <p:nvPr/>
        </p:nvSpPr>
        <p:spPr bwMode="auto">
          <a:xfrm>
            <a:off x="216595" y="6012000"/>
            <a:ext cx="4355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Bugs involve nested loops are common and severe.</a:t>
            </a:r>
            <a:endParaRPr lang="en-US" altLang="zh-CN" sz="2000" dirty="0"/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608000" y="6012000"/>
            <a:ext cx="4356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Alabama detects inefficiency in nested loops.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61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7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33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Implementation mistakes causing inefficiency</a:t>
            </a:r>
          </a:p>
          <a:p>
            <a:pPr eaLnBrk="1" hangingPunct="1"/>
            <a:r>
              <a:rPr lang="en-US" altLang="zh-CN" smtClean="0"/>
              <a:t>An example</a:t>
            </a:r>
          </a:p>
        </p:txBody>
      </p:sp>
      <p:sp>
        <p:nvSpPr>
          <p:cNvPr id="13317" name="TextBox 23"/>
          <p:cNvSpPr txBox="1">
            <a:spLocks noChangeArrowheads="1"/>
          </p:cNvSpPr>
          <p:nvPr/>
        </p:nvSpPr>
        <p:spPr bwMode="auto">
          <a:xfrm>
            <a:off x="4732338" y="36814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16"/>
          <p:cNvSpPr>
            <a:spLocks noChangeArrowheads="1"/>
          </p:cNvSpPr>
          <p:nvPr/>
        </p:nvSpPr>
        <p:spPr bwMode="auto">
          <a:xfrm>
            <a:off x="3989388" y="2974975"/>
            <a:ext cx="43434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   </a:t>
            </a:r>
          </a:p>
          <a:p>
            <a:r>
              <a:rPr lang="en-US" altLang="zh-CN" sz="800"/>
              <a:t/>
            </a:r>
            <a:br>
              <a:rPr lang="en-US" altLang="zh-CN" sz="800"/>
            </a:br>
            <a:endParaRPr lang="en-US" altLang="zh-CN" sz="800"/>
          </a:p>
          <a:p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/>
              <a:t>   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27" name="TextBox 26"/>
          <p:cNvSpPr txBox="1"/>
          <p:nvPr/>
        </p:nvSpPr>
        <p:spPr>
          <a:xfrm>
            <a:off x="3779912" y="3569496"/>
            <a:ext cx="4554004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for (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 = 0; 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 &lt; </a:t>
            </a:r>
            <a:r>
              <a:rPr lang="en-US" altLang="zh-CN" sz="2800" dirty="0" err="1">
                <a:latin typeface="+mn-lt"/>
                <a:ea typeface="+mn-ea"/>
              </a:rPr>
              <a:t>tabs.length</a:t>
            </a:r>
            <a:r>
              <a:rPr lang="en-US" altLang="zh-CN" sz="2800" dirty="0">
                <a:latin typeface="+mn-lt"/>
                <a:ea typeface="+mn-ea"/>
              </a:rPr>
              <a:t>; </a:t>
            </a:r>
            <a:r>
              <a:rPr lang="en-US" altLang="zh-CN" sz="2800" dirty="0" err="1">
                <a:latin typeface="+mn-lt"/>
                <a:ea typeface="+mn-ea"/>
              </a:rPr>
              <a:t>i</a:t>
            </a:r>
            <a:r>
              <a:rPr lang="en-US" altLang="zh-CN" sz="2800" dirty="0">
                <a:latin typeface="+mn-lt"/>
                <a:ea typeface="+mn-ea"/>
              </a:rPr>
              <a:t>++)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       </a:t>
            </a:r>
            <a:r>
              <a:rPr lang="en-US" altLang="zh-CN" sz="2800" b="1" dirty="0">
                <a:latin typeface="+mn-lt"/>
                <a:ea typeface="+mn-ea"/>
              </a:rPr>
              <a:t>…</a:t>
            </a:r>
            <a:r>
              <a:rPr lang="en-US" altLang="zh-CN" sz="2800" dirty="0">
                <a:latin typeface="+mn-lt"/>
                <a:ea typeface="+mn-ea"/>
              </a:rPr>
              <a:t/>
            </a:r>
            <a:br>
              <a:rPr lang="en-US" altLang="zh-CN" sz="2800" dirty="0">
                <a:latin typeface="+mn-lt"/>
                <a:ea typeface="+mn-ea"/>
              </a:rPr>
            </a:br>
            <a:r>
              <a:rPr lang="en-US" altLang="zh-CN" sz="2800" b="1" dirty="0">
                <a:latin typeface="+mn-lt"/>
                <a:ea typeface="+mn-ea"/>
              </a:rPr>
              <a:t>   </a:t>
            </a:r>
            <a:r>
              <a:rPr lang="en-US" altLang="zh-CN" sz="2800" dirty="0">
                <a:latin typeface="+mn-lt"/>
                <a:ea typeface="+mn-ea"/>
              </a:rPr>
              <a:t>   </a:t>
            </a:r>
            <a:r>
              <a:rPr lang="en-US" altLang="zh-CN" sz="2800" strike="sngStrike" dirty="0">
                <a:latin typeface="+mn-lt"/>
                <a:ea typeface="+mn-ea"/>
              </a:rPr>
              <a:t>tabs[</a:t>
            </a:r>
            <a:r>
              <a:rPr lang="en-US" altLang="zh-CN" sz="2800" strike="sngStrike" dirty="0" err="1">
                <a:latin typeface="+mn-lt"/>
                <a:ea typeface="+mn-ea"/>
              </a:rPr>
              <a:t>i</a:t>
            </a:r>
            <a:r>
              <a:rPr lang="en-US" altLang="zh-CN" sz="2800" strike="sngStrike" dirty="0">
                <a:latin typeface="+mn-lt"/>
                <a:ea typeface="+mn-ea"/>
              </a:rPr>
              <a:t>].</a:t>
            </a:r>
            <a:r>
              <a:rPr lang="en-US" altLang="zh-CN" sz="2800" strike="sngStrike" dirty="0" err="1">
                <a:latin typeface="+mn-lt"/>
                <a:ea typeface="+mn-ea"/>
              </a:rPr>
              <a:t>doTransact</a:t>
            </a:r>
            <a:r>
              <a:rPr lang="en-US" altLang="zh-CN" sz="2800" strike="sngStrike" dirty="0">
                <a:latin typeface="+mn-lt"/>
                <a:ea typeface="+mn-ea"/>
              </a:rPr>
              <a:t>();</a:t>
            </a:r>
            <a:endParaRPr lang="en-US" altLang="zh-CN" sz="2800" b="1" strike="sngStrike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dirty="0">
                <a:latin typeface="+mn-lt"/>
                <a:ea typeface="+mn-ea"/>
              </a:rPr>
              <a:t>+ </a:t>
            </a:r>
            <a:r>
              <a:rPr lang="en-US" altLang="zh-CN" sz="2800" i="1" dirty="0" err="1">
                <a:latin typeface="+mn-lt"/>
                <a:ea typeface="+mn-ea"/>
              </a:rPr>
              <a:t>doAggregateTransact</a:t>
            </a:r>
            <a:r>
              <a:rPr lang="en-US" altLang="zh-CN" sz="2800" i="1" dirty="0">
                <a:latin typeface="+mn-lt"/>
                <a:ea typeface="+mn-ea"/>
              </a:rPr>
              <a:t>(tabs);</a:t>
            </a:r>
            <a:endParaRPr lang="zh-CN" altLang="en-US" sz="2800" i="1" dirty="0"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9838" y="2924175"/>
            <a:ext cx="4552950" cy="2952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1" name="TextBox 35"/>
          <p:cNvSpPr txBox="1">
            <a:spLocks noChangeArrowheads="1"/>
          </p:cNvSpPr>
          <p:nvPr/>
        </p:nvSpPr>
        <p:spPr bwMode="auto">
          <a:xfrm>
            <a:off x="3797300" y="3040063"/>
            <a:ext cx="2805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/>
              <a:t>Buggy Code Snippet:</a:t>
            </a:r>
            <a:endParaRPr lang="zh-CN" altLang="en-US" sz="2400" b="1" i="1"/>
          </a:p>
        </p:txBody>
      </p:sp>
      <p:sp>
        <p:nvSpPr>
          <p:cNvPr id="37" name="矩形 36"/>
          <p:cNvSpPr/>
          <p:nvPr/>
        </p:nvSpPr>
        <p:spPr>
          <a:xfrm>
            <a:off x="4278313" y="4400550"/>
            <a:ext cx="3119437" cy="6492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876675" y="5300663"/>
            <a:ext cx="431323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4" name="TextBox 39"/>
          <p:cNvSpPr txBox="1">
            <a:spLocks noChangeArrowheads="1"/>
          </p:cNvSpPr>
          <p:nvPr/>
        </p:nvSpPr>
        <p:spPr bwMode="auto">
          <a:xfrm>
            <a:off x="6796088" y="3152775"/>
            <a:ext cx="960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 i="1">
                <a:solidFill>
                  <a:srgbClr val="C00000"/>
                </a:solidFill>
              </a:rPr>
              <a:t>Patch</a:t>
            </a:r>
            <a:endParaRPr lang="zh-CN" altLang="en-US" sz="2600" b="1" i="1">
              <a:solidFill>
                <a:srgbClr val="C00000"/>
              </a:solidFill>
            </a:endParaRPr>
          </a:p>
        </p:txBody>
      </p:sp>
      <p:sp>
        <p:nvSpPr>
          <p:cNvPr id="13325" name="线形标注 1 3"/>
          <p:cNvSpPr>
            <a:spLocks/>
          </p:cNvSpPr>
          <p:nvPr/>
        </p:nvSpPr>
        <p:spPr bwMode="auto">
          <a:xfrm>
            <a:off x="6796088" y="3154363"/>
            <a:ext cx="960437" cy="492125"/>
          </a:xfrm>
          <a:prstGeom prst="borderCallout1">
            <a:avLst>
              <a:gd name="adj1" fmla="val 102759"/>
              <a:gd name="adj2" fmla="val 49639"/>
              <a:gd name="adj3" fmla="val 251551"/>
              <a:gd name="adj4" fmla="val 38963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3326" name="线形标注 1 4"/>
          <p:cNvSpPr>
            <a:spLocks/>
          </p:cNvSpPr>
          <p:nvPr/>
        </p:nvSpPr>
        <p:spPr bwMode="auto">
          <a:xfrm>
            <a:off x="6796088" y="3154363"/>
            <a:ext cx="960437" cy="492125"/>
          </a:xfrm>
          <a:prstGeom prst="borderCallout1">
            <a:avLst>
              <a:gd name="adj1" fmla="val 100829"/>
              <a:gd name="adj2" fmla="val 49144"/>
              <a:gd name="adj3" fmla="val 433088"/>
              <a:gd name="adj4" fmla="val 101389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Need to Fight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1788"/>
            <a:ext cx="814705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Performance bugs are severe</a:t>
            </a:r>
          </a:p>
          <a:p>
            <a:pPr lvl="1" eaLnBrk="1" hangingPunct="1"/>
            <a:r>
              <a:rPr lang="en-US" altLang="zh-CN" smtClean="0"/>
              <a:t>Escaping compiler optimization</a:t>
            </a:r>
          </a:p>
          <a:p>
            <a:pPr lvl="1" eaLnBrk="1" hangingPunct="1"/>
            <a:r>
              <a:rPr lang="en-US" altLang="zh-CN" smtClean="0"/>
              <a:t>Large speed up after fixing small code regions</a:t>
            </a:r>
          </a:p>
          <a:p>
            <a:pPr lvl="2" eaLnBrk="1" hangingPunct="1"/>
            <a:r>
              <a:rPr lang="en-US" altLang="zh-CN" smtClean="0"/>
              <a:t>E.g. “hang disappear” after fixing in the last bug</a:t>
            </a:r>
          </a:p>
          <a:p>
            <a:pPr eaLnBrk="1" hangingPunct="1"/>
            <a:r>
              <a:rPr lang="en-US" altLang="zh-CN" smtClean="0"/>
              <a:t>Performance bugs are common</a:t>
            </a:r>
          </a:p>
          <a:p>
            <a:pPr lvl="1" eaLnBrk="1" hangingPunct="1"/>
            <a:r>
              <a:rPr lang="en-US" altLang="zh-CN" smtClean="0"/>
              <a:t>5 to 50 Mozilla perf bugs are fixed each month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86087-0534-4715-A6F5-5E3AD8491724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1434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189538"/>
            <a:ext cx="1668462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197225"/>
            <a:ext cx="2103438" cy="2103438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矩形 20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5364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to fight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400175"/>
            <a:ext cx="1981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986088"/>
            <a:ext cx="20669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816350" y="1398588"/>
            <a:ext cx="1979613" cy="225107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10013" y="2624138"/>
            <a:ext cx="1814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Bug</a:t>
            </a:r>
          </a:p>
          <a:p>
            <a:pPr algn="ctr" eaLnBrk="1" hangingPunct="1"/>
            <a:r>
              <a:rPr lang="en-US" altLang="zh-CN" sz="2800" b="1" i="1"/>
              <a:t>Detection</a:t>
            </a:r>
            <a:endParaRPr lang="zh-CN" altLang="en-US" sz="2800" b="1" i="1"/>
          </a:p>
        </p:txBody>
      </p:sp>
      <p:sp>
        <p:nvSpPr>
          <p:cNvPr id="22" name="矩形 21"/>
          <p:cNvSpPr/>
          <p:nvPr/>
        </p:nvSpPr>
        <p:spPr>
          <a:xfrm>
            <a:off x="6681788" y="2984500"/>
            <a:ext cx="2066925" cy="2171700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72288" y="4465638"/>
            <a:ext cx="1731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Bug Fixing</a:t>
            </a:r>
            <a:endParaRPr lang="zh-CN" altLang="en-US" sz="2800" b="1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432425"/>
            <a:ext cx="2879725" cy="13081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48038" y="5434013"/>
            <a:ext cx="2879725" cy="13081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762375" y="5721350"/>
            <a:ext cx="2087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Performance</a:t>
            </a:r>
          </a:p>
          <a:p>
            <a:pPr algn="ctr" eaLnBrk="1" hangingPunct="1"/>
            <a:r>
              <a:rPr lang="en-US" altLang="zh-CN" sz="2800" b="1" i="1"/>
              <a:t>Testing</a:t>
            </a:r>
            <a:endParaRPr lang="zh-CN" altLang="en-US" sz="2800" b="1" i="1"/>
          </a:p>
        </p:txBody>
      </p:sp>
      <p:sp>
        <p:nvSpPr>
          <p:cNvPr id="4" name="左箭头 3"/>
          <p:cNvSpPr>
            <a:spLocks noChangeArrowheads="1"/>
          </p:cNvSpPr>
          <p:nvPr/>
        </p:nvSpPr>
        <p:spPr bwMode="auto">
          <a:xfrm>
            <a:off x="3135313" y="4208463"/>
            <a:ext cx="288925" cy="485775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>
            <a:spLocks noChangeArrowheads="1"/>
          </p:cNvSpPr>
          <p:nvPr/>
        </p:nvSpPr>
        <p:spPr bwMode="auto">
          <a:xfrm>
            <a:off x="4572000" y="3705225"/>
            <a:ext cx="484188" cy="287338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>
            <a:off x="6213475" y="4208463"/>
            <a:ext cx="287338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4572000" y="5073650"/>
            <a:ext cx="484188" cy="287338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14388" y="3197225"/>
            <a:ext cx="2101850" cy="21018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01700" y="4248150"/>
            <a:ext cx="19542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Bug </a:t>
            </a:r>
          </a:p>
          <a:p>
            <a:pPr algn="ctr" eaLnBrk="1" hangingPunct="1"/>
            <a:r>
              <a:rPr lang="en-US" altLang="zh-CN" sz="2800" b="1" i="1"/>
              <a:t>Avoidance</a:t>
            </a:r>
            <a:endParaRPr lang="zh-CN" altLang="en-US" sz="2800" b="1" i="1"/>
          </a:p>
        </p:txBody>
      </p:sp>
      <p:pic>
        <p:nvPicPr>
          <p:cNvPr id="15380" name="图片 2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1052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禁止符 13"/>
          <p:cNvSpPr/>
          <p:nvPr/>
        </p:nvSpPr>
        <p:spPr bwMode="auto">
          <a:xfrm>
            <a:off x="4356100" y="4103688"/>
            <a:ext cx="871538" cy="871537"/>
          </a:xfrm>
          <a:prstGeom prst="noSmoking">
            <a:avLst>
              <a:gd name="adj" fmla="val 7182"/>
            </a:avLst>
          </a:prstGeom>
          <a:solidFill>
            <a:srgbClr val="FF0000"/>
          </a:solidFill>
          <a:ln w="12700">
            <a:noFill/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  <p:bldP spid="23" grpId="0"/>
      <p:bldP spid="5" grpId="0" animBg="1"/>
      <p:bldP spid="24" grpId="0"/>
      <p:bldP spid="4" grpId="0" animBg="1"/>
      <p:bldP spid="7" grpId="0" animBg="1"/>
      <p:bldP spid="8" grpId="0" animBg="1"/>
      <p:bldP spid="9" grpId="0" animBg="1"/>
      <p:bldP spid="11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197225"/>
            <a:ext cx="2103438" cy="2103438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矩形 20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388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How to fight Performance Bugs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16389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400175"/>
            <a:ext cx="1981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986088"/>
            <a:ext cx="20669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816350" y="1398588"/>
            <a:ext cx="1979613" cy="225107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2" name="TextBox 18"/>
          <p:cNvSpPr txBox="1">
            <a:spLocks noChangeArrowheads="1"/>
          </p:cNvSpPr>
          <p:nvPr/>
        </p:nvSpPr>
        <p:spPr bwMode="auto">
          <a:xfrm>
            <a:off x="3910013" y="2624138"/>
            <a:ext cx="1814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Bug</a:t>
            </a:r>
          </a:p>
          <a:p>
            <a:pPr algn="ctr" eaLnBrk="1" hangingPunct="1"/>
            <a:r>
              <a:rPr lang="en-US" altLang="zh-CN" sz="2800" b="1" i="1"/>
              <a:t>Detection</a:t>
            </a:r>
            <a:endParaRPr lang="zh-CN" altLang="en-US" sz="2800" b="1" i="1"/>
          </a:p>
        </p:txBody>
      </p:sp>
      <p:sp>
        <p:nvSpPr>
          <p:cNvPr id="22" name="矩形 21"/>
          <p:cNvSpPr/>
          <p:nvPr/>
        </p:nvSpPr>
        <p:spPr>
          <a:xfrm>
            <a:off x="6681788" y="2984500"/>
            <a:ext cx="2066925" cy="2171700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4" name="TextBox 22"/>
          <p:cNvSpPr txBox="1">
            <a:spLocks noChangeArrowheads="1"/>
          </p:cNvSpPr>
          <p:nvPr/>
        </p:nvSpPr>
        <p:spPr bwMode="auto">
          <a:xfrm>
            <a:off x="6872288" y="4465638"/>
            <a:ext cx="1731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Bug Fixing</a:t>
            </a:r>
            <a:endParaRPr lang="zh-CN" altLang="en-US" sz="2800" b="1" i="1"/>
          </a:p>
        </p:txBody>
      </p:sp>
      <p:pic>
        <p:nvPicPr>
          <p:cNvPr id="16395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432425"/>
            <a:ext cx="2879725" cy="13081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6" name="矩形 4"/>
          <p:cNvSpPr>
            <a:spLocks noChangeArrowheads="1"/>
          </p:cNvSpPr>
          <p:nvPr/>
        </p:nvSpPr>
        <p:spPr bwMode="auto">
          <a:xfrm>
            <a:off x="3348038" y="5434013"/>
            <a:ext cx="2879725" cy="13081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397" name="TextBox 23"/>
          <p:cNvSpPr txBox="1">
            <a:spLocks noChangeArrowheads="1"/>
          </p:cNvSpPr>
          <p:nvPr/>
        </p:nvSpPr>
        <p:spPr bwMode="auto">
          <a:xfrm>
            <a:off x="3762375" y="5721350"/>
            <a:ext cx="2087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Performance</a:t>
            </a:r>
          </a:p>
          <a:p>
            <a:pPr algn="ctr" eaLnBrk="1" hangingPunct="1"/>
            <a:r>
              <a:rPr lang="en-US" altLang="zh-CN" sz="2800" b="1" i="1"/>
              <a:t>Testing</a:t>
            </a:r>
            <a:endParaRPr lang="zh-CN" altLang="en-US" sz="2800" b="1" i="1"/>
          </a:p>
        </p:txBody>
      </p:sp>
      <p:sp>
        <p:nvSpPr>
          <p:cNvPr id="16398" name="左箭头 3"/>
          <p:cNvSpPr>
            <a:spLocks noChangeArrowheads="1"/>
          </p:cNvSpPr>
          <p:nvPr/>
        </p:nvSpPr>
        <p:spPr bwMode="auto">
          <a:xfrm>
            <a:off x="3135313" y="4208463"/>
            <a:ext cx="288925" cy="485775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399" name="上箭头 6"/>
          <p:cNvSpPr>
            <a:spLocks noChangeArrowheads="1"/>
          </p:cNvSpPr>
          <p:nvPr/>
        </p:nvSpPr>
        <p:spPr bwMode="auto">
          <a:xfrm>
            <a:off x="4572000" y="3705225"/>
            <a:ext cx="484188" cy="287338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400" name="右箭头 7"/>
          <p:cNvSpPr>
            <a:spLocks noChangeArrowheads="1"/>
          </p:cNvSpPr>
          <p:nvPr/>
        </p:nvSpPr>
        <p:spPr bwMode="auto">
          <a:xfrm>
            <a:off x="6213475" y="4208463"/>
            <a:ext cx="287338" cy="485775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401" name="下箭头 8"/>
          <p:cNvSpPr>
            <a:spLocks noChangeArrowheads="1"/>
          </p:cNvSpPr>
          <p:nvPr/>
        </p:nvSpPr>
        <p:spPr bwMode="auto">
          <a:xfrm>
            <a:off x="4572000" y="5073650"/>
            <a:ext cx="484188" cy="287338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402" name="矩形 10"/>
          <p:cNvSpPr>
            <a:spLocks noChangeArrowheads="1"/>
          </p:cNvSpPr>
          <p:nvPr/>
        </p:nvSpPr>
        <p:spPr bwMode="auto">
          <a:xfrm>
            <a:off x="814388" y="3197225"/>
            <a:ext cx="2101850" cy="21018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6403" name="TextBox 16"/>
          <p:cNvSpPr txBox="1">
            <a:spLocks noChangeArrowheads="1"/>
          </p:cNvSpPr>
          <p:nvPr/>
        </p:nvSpPr>
        <p:spPr bwMode="auto">
          <a:xfrm>
            <a:off x="901700" y="4248150"/>
            <a:ext cx="19542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Bug </a:t>
            </a:r>
          </a:p>
          <a:p>
            <a:pPr algn="ctr" eaLnBrk="1" hangingPunct="1"/>
            <a:r>
              <a:rPr lang="en-US" altLang="zh-CN" sz="2800" b="1" i="1"/>
              <a:t>Avoidance</a:t>
            </a:r>
            <a:endParaRPr lang="zh-CN" altLang="en-US" sz="2800" b="1" i="1"/>
          </a:p>
        </p:txBody>
      </p:sp>
      <p:pic>
        <p:nvPicPr>
          <p:cNvPr id="16404" name="图片 2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1052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禁止符 13"/>
          <p:cNvSpPr/>
          <p:nvPr/>
        </p:nvSpPr>
        <p:spPr bwMode="auto">
          <a:xfrm>
            <a:off x="4356100" y="4103688"/>
            <a:ext cx="871538" cy="871537"/>
          </a:xfrm>
          <a:prstGeom prst="noSmoking">
            <a:avLst>
              <a:gd name="adj" fmla="val 7182"/>
            </a:avLst>
          </a:prstGeom>
          <a:solidFill>
            <a:srgbClr val="FF0000"/>
          </a:solidFill>
          <a:ln w="12700">
            <a:noFill/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线形标注 3 26"/>
          <p:cNvSpPr/>
          <p:nvPr/>
        </p:nvSpPr>
        <p:spPr>
          <a:xfrm>
            <a:off x="6084888" y="1484313"/>
            <a:ext cx="2987675" cy="1223962"/>
          </a:xfrm>
          <a:prstGeom prst="borderCallout3">
            <a:avLst>
              <a:gd name="adj1" fmla="val 50211"/>
              <a:gd name="adj2" fmla="val -515"/>
              <a:gd name="adj3" fmla="val 50109"/>
              <a:gd name="adj4" fmla="val -4518"/>
              <a:gd name="adj5" fmla="val 150441"/>
              <a:gd name="adj6" fmla="val -4603"/>
              <a:gd name="adj7" fmla="val 150681"/>
              <a:gd name="adj8" fmla="val -998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84888" y="1484313"/>
            <a:ext cx="3095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/>
              <a:t>What are the root causes and locations of performance bugs?</a:t>
            </a:r>
            <a:endParaRPr lang="zh-CN" altLang="en-US" sz="2400" b="1" i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740525" y="5540375"/>
            <a:ext cx="18637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/>
              <a:t>How are performance bugs fixed?</a:t>
            </a:r>
            <a:endParaRPr lang="zh-CN" altLang="en-US" sz="2400" b="1" i="1"/>
          </a:p>
        </p:txBody>
      </p:sp>
      <p:sp>
        <p:nvSpPr>
          <p:cNvPr id="30" name="线形标注 3 29"/>
          <p:cNvSpPr/>
          <p:nvPr/>
        </p:nvSpPr>
        <p:spPr>
          <a:xfrm>
            <a:off x="6732588" y="5573713"/>
            <a:ext cx="1871662" cy="1135062"/>
          </a:xfrm>
          <a:prstGeom prst="borderCallout3">
            <a:avLst>
              <a:gd name="adj1" fmla="val 424"/>
              <a:gd name="adj2" fmla="val 49719"/>
              <a:gd name="adj3" fmla="val -17202"/>
              <a:gd name="adj4" fmla="val 50107"/>
              <a:gd name="adj5" fmla="val -17900"/>
              <a:gd name="adj6" fmla="val 27430"/>
              <a:gd name="adj7" fmla="val -36062"/>
              <a:gd name="adj8" fmla="val 2771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10" name="TextBox 30"/>
          <p:cNvSpPr txBox="1">
            <a:spLocks noChangeArrowheads="1"/>
          </p:cNvSpPr>
          <p:nvPr/>
        </p:nvSpPr>
        <p:spPr bwMode="auto">
          <a:xfrm>
            <a:off x="677863" y="1949450"/>
            <a:ext cx="2960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/>
              <a:t>How are performance bugs introduced?</a:t>
            </a:r>
            <a:endParaRPr lang="zh-CN" altLang="en-US" sz="2400" b="1" i="1"/>
          </a:p>
        </p:txBody>
      </p:sp>
      <p:sp>
        <p:nvSpPr>
          <p:cNvPr id="16411" name="线形标注 3 31"/>
          <p:cNvSpPr>
            <a:spLocks/>
          </p:cNvSpPr>
          <p:nvPr/>
        </p:nvSpPr>
        <p:spPr bwMode="auto">
          <a:xfrm>
            <a:off x="681038" y="1951038"/>
            <a:ext cx="2959100" cy="831850"/>
          </a:xfrm>
          <a:prstGeom prst="borderCallout3">
            <a:avLst>
              <a:gd name="adj1" fmla="val 47958"/>
              <a:gd name="adj2" fmla="val 37"/>
              <a:gd name="adj3" fmla="val 48528"/>
              <a:gd name="adj4" fmla="val -16667"/>
              <a:gd name="adj5" fmla="val 195065"/>
              <a:gd name="adj6" fmla="val -16667"/>
              <a:gd name="adj7" fmla="val 194287"/>
              <a:gd name="adj8" fmla="val 4222"/>
            </a:avLst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3" name="线形标注 3 32"/>
          <p:cNvSpPr/>
          <p:nvPr/>
        </p:nvSpPr>
        <p:spPr>
          <a:xfrm>
            <a:off x="684213" y="5591175"/>
            <a:ext cx="2087562" cy="1150938"/>
          </a:xfrm>
          <a:prstGeom prst="borderCallout3">
            <a:avLst>
              <a:gd name="adj1" fmla="val 50821"/>
              <a:gd name="adj2" fmla="val 100358"/>
              <a:gd name="adj3" fmla="val 51269"/>
              <a:gd name="adj4" fmla="val 113161"/>
              <a:gd name="adj5" fmla="val 6780"/>
              <a:gd name="adj6" fmla="val 113039"/>
              <a:gd name="adj7" fmla="val 6686"/>
              <a:gd name="adj8" fmla="val 12659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84213" y="5589588"/>
            <a:ext cx="20875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/>
              <a:t>How do performance bugs manifest?</a:t>
            </a:r>
            <a:endParaRPr lang="zh-CN" alt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Contribution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en-US" altLang="zh-CN" baseline="30000" smtClean="0"/>
              <a:t>st</a:t>
            </a:r>
            <a:r>
              <a:rPr lang="en-US" altLang="zh-CN" smtClean="0"/>
              <a:t> comprehensive study of real-world perf. Bugs</a:t>
            </a:r>
          </a:p>
          <a:p>
            <a:pPr lvl="1" eaLnBrk="1" hangingPunct="1"/>
            <a:r>
              <a:rPr lang="en-US" altLang="zh-CN" smtClean="0"/>
              <a:t>Study 109 bugs from 5 applications</a:t>
            </a:r>
          </a:p>
          <a:p>
            <a:pPr lvl="1" eaLnBrk="1" hangingPunct="1"/>
            <a:r>
              <a:rPr lang="en-US" altLang="zh-CN" smtClean="0"/>
              <a:t>Guide future performance bug research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Rule-based bug detection</a:t>
            </a:r>
          </a:p>
          <a:p>
            <a:pPr lvl="1" eaLnBrk="1" hangingPunct="1"/>
            <a:r>
              <a:rPr lang="en-US" altLang="zh-CN" smtClean="0"/>
              <a:t>Build 25 checkers</a:t>
            </a:r>
          </a:p>
          <a:p>
            <a:pPr lvl="1" eaLnBrk="1" hangingPunct="1"/>
            <a:r>
              <a:rPr lang="en-US" altLang="zh-CN" smtClean="0"/>
              <a:t>Find 332 previously unknown PPPs</a:t>
            </a:r>
          </a:p>
          <a:p>
            <a:pPr lvl="1" eaLnBrk="1" hangingPunct="1"/>
            <a:r>
              <a:rPr lang="en-US" altLang="zh-CN" smtClean="0"/>
              <a:t>Guide future performance bug detection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8E92C-1D76-46EF-B204-BDFFF1DB8DBE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9.4|28.4|4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1188</Words>
  <Application>Microsoft Office PowerPoint</Application>
  <PresentationFormat>全屏显示(4:3)</PresentationFormat>
  <Paragraphs>376</Paragraphs>
  <Slides>40</Slides>
  <Notes>40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Office 主题​​</vt:lpstr>
      <vt:lpstr>Microsoft Excel 图表</vt:lpstr>
      <vt:lpstr>Understanding and Detecting Real-World Performance Bugs</vt:lpstr>
      <vt:lpstr>Software Efficiency is Critical</vt:lpstr>
      <vt:lpstr>Performance Bugs</vt:lpstr>
      <vt:lpstr>Performance Bugs</vt:lpstr>
      <vt:lpstr>Performance Bugs</vt:lpstr>
      <vt:lpstr>Need to Fight Performance Bugs</vt:lpstr>
      <vt:lpstr>How to fight Performance Bugs</vt:lpstr>
      <vt:lpstr>How to fight Performance Bugs</vt:lpstr>
      <vt:lpstr>Contribution</vt:lpstr>
      <vt:lpstr>Outline</vt:lpstr>
      <vt:lpstr>Outline</vt:lpstr>
      <vt:lpstr>Methodology</vt:lpstr>
      <vt:lpstr>Outline of Characteristics Study</vt:lpstr>
      <vt:lpstr>Root Causes of Performance Bugs</vt:lpstr>
      <vt:lpstr>Root Causes of Performance Bugs</vt:lpstr>
      <vt:lpstr>Root Causes of Performance Bugs</vt:lpstr>
      <vt:lpstr>Root Causes of Performance Bugs</vt:lpstr>
      <vt:lpstr>Root Causes of Performance Bugs</vt:lpstr>
      <vt:lpstr>Root Causes of Performance Bugs</vt:lpstr>
      <vt:lpstr>Locations of Performance Bugs</vt:lpstr>
      <vt:lpstr>How Performance Bugs are Introduced</vt:lpstr>
      <vt:lpstr>How Performance Bugs are Introduced</vt:lpstr>
      <vt:lpstr>How Performance Bugs are Introduced</vt:lpstr>
      <vt:lpstr>How Performance Bugs are Introduced</vt:lpstr>
      <vt:lpstr>How Performance Bugs are Introduced</vt:lpstr>
      <vt:lpstr>How Performance Bugs Manifest</vt:lpstr>
      <vt:lpstr>How Performance Bugs Manifest</vt:lpstr>
      <vt:lpstr>How Performance Bugs Manifest</vt:lpstr>
      <vt:lpstr>How Performance Bugs Manifest</vt:lpstr>
      <vt:lpstr>How Performance Bugs are Fixed</vt:lpstr>
      <vt:lpstr>How Performance Bugs are Fixed</vt:lpstr>
      <vt:lpstr>Other Characteristics</vt:lpstr>
      <vt:lpstr>Outline</vt:lpstr>
      <vt:lpstr>Efficiency Rules</vt:lpstr>
      <vt:lpstr>Heuristics to Evaluate</vt:lpstr>
      <vt:lpstr>Rule Extraction and Checker Implementation</vt:lpstr>
      <vt:lpstr>Rule-Violation Detection Results</vt:lpstr>
      <vt:lpstr>Conclusions and Future 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Detecting Real-World Performance Bugs</dc:title>
  <dc:creator>Linhai</dc:creator>
  <cp:lastModifiedBy>Linhai</cp:lastModifiedBy>
  <cp:revision>445</cp:revision>
  <dcterms:created xsi:type="dcterms:W3CDTF">2012-04-27T00:45:45Z</dcterms:created>
  <dcterms:modified xsi:type="dcterms:W3CDTF">2012-06-25T16:15:03Z</dcterms:modified>
</cp:coreProperties>
</file>