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12"/>
    <p:restoredTop sz="75159"/>
  </p:normalViewPr>
  <p:slideViewPr>
    <p:cSldViewPr snapToGrid="0" snapToObjects="1">
      <p:cViewPr varScale="1">
        <p:scale>
          <a:sx n="80" d="100"/>
          <a:sy n="80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-35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Work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Work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Shared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Sheet1!$B$6:$G$6</c:f>
              <c:strCache>
                <c:ptCount val="6"/>
                <c:pt idx="0">
                  <c:v>Docker</c:v>
                </c:pt>
                <c:pt idx="1">
                  <c:v>Kubernetes</c:v>
                </c:pt>
                <c:pt idx="2">
                  <c:v>etcd</c:v>
                </c:pt>
                <c:pt idx="3">
                  <c:v>CockroachDB</c:v>
                </c:pt>
                <c:pt idx="4">
                  <c:v>gRPC</c:v>
                </c:pt>
                <c:pt idx="5">
                  <c:v>BoltDB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0.71</c:v>
                </c:pt>
                <c:pt idx="1">
                  <c:v>0.81</c:v>
                </c:pt>
                <c:pt idx="2">
                  <c:v>0.58</c:v>
                </c:pt>
                <c:pt idx="3">
                  <c:v>0.7</c:v>
                </c:pt>
                <c:pt idx="4">
                  <c:v>0.75</c:v>
                </c:pt>
                <c:pt idx="5">
                  <c:v>0.73</c:v>
                </c:pt>
              </c:numCache>
            </c:numRef>
          </c:val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Message Passing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Sheet1!$B$6:$G$6</c:f>
              <c:strCache>
                <c:ptCount val="6"/>
                <c:pt idx="0">
                  <c:v>Docker</c:v>
                </c:pt>
                <c:pt idx="1">
                  <c:v>Kubernetes</c:v>
                </c:pt>
                <c:pt idx="2">
                  <c:v>etcd</c:v>
                </c:pt>
                <c:pt idx="3">
                  <c:v>CockroachDB</c:v>
                </c:pt>
                <c:pt idx="4">
                  <c:v>gRPC</c:v>
                </c:pt>
                <c:pt idx="5">
                  <c:v>BoltDB</c:v>
                </c:pt>
              </c:strCache>
            </c:strRef>
          </c:cat>
          <c:val>
            <c:numRef>
              <c:f>Sheet1!$B$8:$G$8</c:f>
              <c:numCache>
                <c:formatCode>0%</c:formatCode>
                <c:ptCount val="6"/>
                <c:pt idx="0">
                  <c:v>0.29</c:v>
                </c:pt>
                <c:pt idx="1">
                  <c:v>0.19</c:v>
                </c:pt>
                <c:pt idx="2">
                  <c:v>0.42</c:v>
                </c:pt>
                <c:pt idx="3">
                  <c:v>0.3</c:v>
                </c:pt>
                <c:pt idx="4">
                  <c:v>0.25</c:v>
                </c:pt>
                <c:pt idx="5">
                  <c:v>0.27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3546912"/>
        <c:axId val="-2046671456"/>
      </c:barChart>
      <c:catAx>
        <c:axId val="-21235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671456"/>
        <c:crosses val="autoZero"/>
        <c:auto val="1"/>
        <c:lblAlgn val="ctr"/>
        <c:lblOffset val="100"/>
        <c:noMultiLvlLbl val="0"/>
      </c:catAx>
      <c:valAx>
        <c:axId val="-20466714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546912"/>
        <c:crosses val="autoZero"/>
        <c:crossBetween val="between"/>
        <c:majorUnit val="0.2"/>
      </c:valAx>
      <c:spPr>
        <a:noFill/>
        <a:ln>
          <a:solidFill>
            <a:schemeClr val="accent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Sheet1!$D$60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Sheet1!$E$60:$K$60</c:f>
              <c:numCache>
                <c:formatCode>General</c:formatCode>
                <c:ptCount val="7"/>
                <c:pt idx="0">
                  <c:v>9.0</c:v>
                </c:pt>
                <c:pt idx="1">
                  <c:v>6.0</c:v>
                </c:pt>
                <c:pt idx="2">
                  <c:v>0.0</c:v>
                </c:pt>
                <c:pt idx="3">
                  <c:v>1.0</c:v>
                </c:pt>
                <c:pt idx="5">
                  <c:v>6.0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Sheet1!$D$61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Sheet1!$E$61:$K$61</c:f>
              <c:numCache>
                <c:formatCode>General</c:formatCode>
                <c:ptCount val="7"/>
                <c:pt idx="0">
                  <c:v>8.0</c:v>
                </c:pt>
                <c:pt idx="1">
                  <c:v>3.0</c:v>
                </c:pt>
                <c:pt idx="2">
                  <c:v>1.0</c:v>
                </c:pt>
                <c:pt idx="3">
                  <c:v>0.0</c:v>
                </c:pt>
                <c:pt idx="5">
                  <c:v>5.0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Sheet1!$E$62:$K$62</c:f>
              <c:numCache>
                <c:formatCode>General</c:formatCode>
                <c:ptCount val="7"/>
                <c:pt idx="0">
                  <c:v>9.0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Sheet1!$D$63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Sheet1!$E$63:$K$63</c:f>
              <c:numCache>
                <c:formatCode>General</c:formatCode>
                <c:ptCount val="7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Sheet1!$D$64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Sheet1!$E$64:$K$64</c:f>
              <c:numCache>
                <c:formatCode>General</c:formatCode>
                <c:ptCount val="7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Sheet1!$D$65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Sheet1!$E$65:$K$65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5597808"/>
        <c:axId val="-2085596032"/>
      </c:barChart>
      <c:catAx>
        <c:axId val="-208559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596032"/>
        <c:crosses val="autoZero"/>
        <c:auto val="1"/>
        <c:lblAlgn val="ctr"/>
        <c:lblOffset val="100"/>
        <c:noMultiLvlLbl val="0"/>
      </c:catAx>
      <c:valAx>
        <c:axId val="-208559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59780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Sheet1!$D$60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Sheet1!$E$60:$K$60</c:f>
              <c:numCache>
                <c:formatCode>General</c:formatCode>
                <c:ptCount val="7"/>
                <c:pt idx="0">
                  <c:v>9.0</c:v>
                </c:pt>
                <c:pt idx="1">
                  <c:v>6.0</c:v>
                </c:pt>
                <c:pt idx="2">
                  <c:v>0.0</c:v>
                </c:pt>
                <c:pt idx="3">
                  <c:v>1.0</c:v>
                </c:pt>
                <c:pt idx="5">
                  <c:v>6.0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Sheet1!$D$61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Sheet1!$E$61:$K$61</c:f>
              <c:numCache>
                <c:formatCode>General</c:formatCode>
                <c:ptCount val="7"/>
                <c:pt idx="0">
                  <c:v>8.0</c:v>
                </c:pt>
                <c:pt idx="1">
                  <c:v>3.0</c:v>
                </c:pt>
                <c:pt idx="2">
                  <c:v>1.0</c:v>
                </c:pt>
                <c:pt idx="3">
                  <c:v>0.0</c:v>
                </c:pt>
                <c:pt idx="5">
                  <c:v>5.0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Sheet1!$E$62:$K$62</c:f>
              <c:numCache>
                <c:formatCode>General</c:formatCode>
                <c:ptCount val="7"/>
                <c:pt idx="0">
                  <c:v>9.0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Sheet1!$D$63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Sheet1!$E$63:$K$63</c:f>
              <c:numCache>
                <c:formatCode>General</c:formatCode>
                <c:ptCount val="7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Sheet1!$D$64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Sheet1!$E$64:$K$64</c:f>
              <c:numCache>
                <c:formatCode>General</c:formatCode>
                <c:ptCount val="7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Sheet1!$D$65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Sheet1!$E$65:$K$65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66957712"/>
        <c:axId val="-2125411424"/>
      </c:barChart>
      <c:catAx>
        <c:axId val="-196695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411424"/>
        <c:crosses val="autoZero"/>
        <c:auto val="1"/>
        <c:lblAlgn val="ctr"/>
        <c:lblOffset val="100"/>
        <c:noMultiLvlLbl val="0"/>
      </c:catAx>
      <c:valAx>
        <c:axId val="-212541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695771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6398416"/>
        <c:axId val="-2046396640"/>
      </c:barChart>
      <c:catAx>
        <c:axId val="-204639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96640"/>
        <c:crosses val="autoZero"/>
        <c:auto val="1"/>
        <c:lblAlgn val="ctr"/>
        <c:lblOffset val="100"/>
        <c:noMultiLvlLbl val="0"/>
      </c:catAx>
      <c:valAx>
        <c:axId val="-2046396640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98416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6302224"/>
        <c:axId val="-2046300448"/>
      </c:barChart>
      <c:catAx>
        <c:axId val="-204630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00448"/>
        <c:crosses val="autoZero"/>
        <c:auto val="1"/>
        <c:lblAlgn val="ctr"/>
        <c:lblOffset val="100"/>
        <c:noMultiLvlLbl val="0"/>
      </c:catAx>
      <c:valAx>
        <c:axId val="-2046300448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30222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63020192"/>
        <c:axId val="-1963018416"/>
      </c:barChart>
      <c:catAx>
        <c:axId val="-19630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018416"/>
        <c:crosses val="autoZero"/>
        <c:auto val="1"/>
        <c:lblAlgn val="ctr"/>
        <c:lblOffset val="100"/>
        <c:noMultiLvlLbl val="0"/>
      </c:catAx>
      <c:valAx>
        <c:axId val="-1963018416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02019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6234608"/>
        <c:axId val="-2046231888"/>
      </c:barChart>
      <c:catAx>
        <c:axId val="-204623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231888"/>
        <c:crosses val="autoZero"/>
        <c:auto val="1"/>
        <c:lblAlgn val="ctr"/>
        <c:lblOffset val="100"/>
        <c:noMultiLvlLbl val="0"/>
      </c:catAx>
      <c:valAx>
        <c:axId val="-2046231888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23460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6075056"/>
        <c:axId val="-2046099968"/>
      </c:barChart>
      <c:catAx>
        <c:axId val="-20460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099968"/>
        <c:crosses val="autoZero"/>
        <c:auto val="1"/>
        <c:lblAlgn val="ctr"/>
        <c:lblOffset val="100"/>
        <c:noMultiLvlLbl val="0"/>
      </c:catAx>
      <c:valAx>
        <c:axId val="-2046099968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075056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Sheet1!$E$21:$K$21</c:f>
              <c:numCache>
                <c:formatCode>General</c:formatCode>
                <c:ptCount val="7"/>
                <c:pt idx="0">
                  <c:v>9.0</c:v>
                </c:pt>
                <c:pt idx="1">
                  <c:v>3.0</c:v>
                </c:pt>
                <c:pt idx="2">
                  <c:v>0.0</c:v>
                </c:pt>
                <c:pt idx="4">
                  <c:v>5.0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Sheet1!$E$22:$K$22</c:f>
              <c:numCache>
                <c:formatCode>General</c:formatCode>
                <c:ptCount val="7"/>
                <c:pt idx="0">
                  <c:v>6.0</c:v>
                </c:pt>
                <c:pt idx="1">
                  <c:v>0.0</c:v>
                </c:pt>
                <c:pt idx="2">
                  <c:v>2.0</c:v>
                </c:pt>
                <c:pt idx="4">
                  <c:v>3.0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Sheet1!$E$23:$K$23</c:f>
              <c:numCache>
                <c:formatCode>General</c:formatCode>
                <c:ptCount val="7"/>
                <c:pt idx="0">
                  <c:v>5.0</c:v>
                </c:pt>
                <c:pt idx="1">
                  <c:v>0.0</c:v>
                </c:pt>
                <c:pt idx="2">
                  <c:v>0.0</c:v>
                </c:pt>
                <c:pt idx="4">
                  <c:v>10.0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Sheet1!$D$24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Sheet1!$E$24:$K$24</c:f>
              <c:numCache>
                <c:formatCode>General</c:formatCode>
                <c:ptCount val="7"/>
                <c:pt idx="0">
                  <c:v>4.0</c:v>
                </c:pt>
                <c:pt idx="1">
                  <c:v>0.0</c:v>
                </c:pt>
                <c:pt idx="2">
                  <c:v>3.0</c:v>
                </c:pt>
                <c:pt idx="4">
                  <c:v>5.0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Sheet1!$D$25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Sheet1!$E$25:$K$25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Sheet1!$D$26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Sheet1!$E$20:$K$20</c:f>
              <c:strCache>
                <c:ptCount val="7"/>
                <c:pt idx="0">
                  <c:v>Mutex</c:v>
                </c:pt>
                <c:pt idx="1">
                  <c:v>Wait</c:v>
                </c:pt>
                <c:pt idx="2">
                  <c:v>RWMutex</c:v>
                </c:pt>
                <c:pt idx="4">
                  <c:v>Chan</c:v>
                </c:pt>
                <c:pt idx="5">
                  <c:v>Chan w/</c:v>
                </c:pt>
                <c:pt idx="6">
                  <c:v>Lib</c:v>
                </c:pt>
              </c:strCache>
            </c:strRef>
          </c:cat>
          <c:val>
            <c:numRef>
              <c:f>Sheet1!$E$26:$K$26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988448"/>
        <c:axId val="-2046048400"/>
      </c:barChart>
      <c:catAx>
        <c:axId val="-204598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048400"/>
        <c:crosses val="autoZero"/>
        <c:auto val="1"/>
        <c:lblAlgn val="ctr"/>
        <c:lblOffset val="100"/>
        <c:noMultiLvlLbl val="0"/>
      </c:catAx>
      <c:valAx>
        <c:axId val="-2046048400"/>
        <c:scaling>
          <c:orientation val="minMax"/>
          <c:max val="30.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8844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Sheet1!$D$60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Sheet1!$E$60:$K$60</c:f>
              <c:numCache>
                <c:formatCode>General</c:formatCode>
                <c:ptCount val="7"/>
                <c:pt idx="0">
                  <c:v>9.0</c:v>
                </c:pt>
                <c:pt idx="1">
                  <c:v>6.0</c:v>
                </c:pt>
                <c:pt idx="2">
                  <c:v>0.0</c:v>
                </c:pt>
                <c:pt idx="3">
                  <c:v>1.0</c:v>
                </c:pt>
                <c:pt idx="5">
                  <c:v>6.0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Sheet1!$D$61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Sheet1!$E$61:$K$61</c:f>
              <c:numCache>
                <c:formatCode>General</c:formatCode>
                <c:ptCount val="7"/>
                <c:pt idx="0">
                  <c:v>8.0</c:v>
                </c:pt>
                <c:pt idx="1">
                  <c:v>3.0</c:v>
                </c:pt>
                <c:pt idx="2">
                  <c:v>1.0</c:v>
                </c:pt>
                <c:pt idx="3">
                  <c:v>0.0</c:v>
                </c:pt>
                <c:pt idx="5">
                  <c:v>5.0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Sheet1!$E$62:$K$62</c:f>
              <c:numCache>
                <c:formatCode>General</c:formatCode>
                <c:ptCount val="7"/>
                <c:pt idx="0">
                  <c:v>9.0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Sheet1!$D$63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Sheet1!$E$63:$K$63</c:f>
              <c:numCache>
                <c:formatCode>General</c:formatCode>
                <c:ptCount val="7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Sheet1!$D$64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Sheet1!$E$64:$K$64</c:f>
              <c:numCache>
                <c:formatCode>General</c:formatCode>
                <c:ptCount val="7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Sheet1!$D$65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Sheet1!$E$65:$K$65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6634800"/>
        <c:axId val="-2123496528"/>
      </c:barChart>
      <c:catAx>
        <c:axId val="-204663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496528"/>
        <c:crosses val="autoZero"/>
        <c:auto val="1"/>
        <c:lblAlgn val="ctr"/>
        <c:lblOffset val="100"/>
        <c:noMultiLvlLbl val="0"/>
      </c:catAx>
      <c:valAx>
        <c:axId val="-212349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63480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Sheet1!$D$60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Sheet1!$E$60:$K$60</c:f>
              <c:numCache>
                <c:formatCode>General</c:formatCode>
                <c:ptCount val="7"/>
                <c:pt idx="0">
                  <c:v>9.0</c:v>
                </c:pt>
                <c:pt idx="1">
                  <c:v>6.0</c:v>
                </c:pt>
                <c:pt idx="2">
                  <c:v>0.0</c:v>
                </c:pt>
                <c:pt idx="3">
                  <c:v>1.0</c:v>
                </c:pt>
                <c:pt idx="5">
                  <c:v>6.0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Sheet1!$D$61</c:f>
              <c:strCache>
                <c:ptCount val="1"/>
                <c:pt idx="0">
                  <c:v>Kubernetes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Sheet1!$E$61:$K$61</c:f>
              <c:numCache>
                <c:formatCode>General</c:formatCode>
                <c:ptCount val="7"/>
                <c:pt idx="0">
                  <c:v>8.0</c:v>
                </c:pt>
                <c:pt idx="1">
                  <c:v>3.0</c:v>
                </c:pt>
                <c:pt idx="2">
                  <c:v>1.0</c:v>
                </c:pt>
                <c:pt idx="3">
                  <c:v>0.0</c:v>
                </c:pt>
                <c:pt idx="5">
                  <c:v>5.0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etcd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Sheet1!$E$62:$K$62</c:f>
              <c:numCache>
                <c:formatCode>General</c:formatCode>
                <c:ptCount val="7"/>
                <c:pt idx="0">
                  <c:v>9.0</c:v>
                </c:pt>
                <c:pt idx="1">
                  <c:v>0.0</c:v>
                </c:pt>
                <c:pt idx="2">
                  <c:v>2.0</c:v>
                </c:pt>
                <c:pt idx="3">
                  <c:v>2.0</c:v>
                </c:pt>
                <c:pt idx="5">
                  <c:v>3.0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Sheet1!$D$63</c:f>
              <c:strCache>
                <c:ptCount val="1"/>
                <c:pt idx="0">
                  <c:v>CockroachDB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Sheet1!$E$63:$K$63</c:f>
              <c:numCache>
                <c:formatCode>General</c:formatCode>
                <c:ptCount val="7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Sheet1!$D$64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Sheet1!$E$64:$K$64</c:f>
              <c:numCache>
                <c:formatCode>General</c:formatCode>
                <c:ptCount val="7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5">
                  <c:v>2.0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Sheet1!$D$65</c:f>
              <c:strCache>
                <c:ptCount val="1"/>
                <c:pt idx="0">
                  <c:v>BoltDB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Sheet1!$E$59:$K$59</c:f>
              <c:strCache>
                <c:ptCount val="7"/>
                <c:pt idx="0">
                  <c:v>traditional</c:v>
                </c:pt>
                <c:pt idx="1">
                  <c:v>anon.</c:v>
                </c:pt>
                <c:pt idx="2">
                  <c:v>waitgroup</c:v>
                </c:pt>
                <c:pt idx="3">
                  <c:v>lib</c:v>
                </c:pt>
                <c:pt idx="5">
                  <c:v>chan</c:v>
                </c:pt>
                <c:pt idx="6">
                  <c:v>misc</c:v>
                </c:pt>
              </c:strCache>
            </c:strRef>
          </c:cat>
          <c:val>
            <c:numRef>
              <c:f>Sheet1!$E$65:$K$65</c:f>
              <c:numCache>
                <c:formatCode>General</c:formatCode>
                <c:ptCount val="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945120"/>
        <c:axId val="-2045888112"/>
      </c:barChart>
      <c:catAx>
        <c:axId val="-204594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888112"/>
        <c:crosses val="autoZero"/>
        <c:auto val="1"/>
        <c:lblAlgn val="ctr"/>
        <c:lblOffset val="100"/>
        <c:noMultiLvlLbl val="0"/>
      </c:catAx>
      <c:valAx>
        <c:axId val="-20458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4512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9B8010-F469-6347-B8C9-C6E3697BEE16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97BC41-9BBD-4B4B-8324-4203E3EC0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021E22-543D-0542-BA8C-B02C1F49A600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48E864-0CEE-FA45-A5A4-5ACED9A9F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fld id="{51B0CFEF-D5F8-544C-9484-1C905F36E856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8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81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93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31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332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740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77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23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0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2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175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1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aseline="0" dirty="0" smtClean="0">
              <a:ea typeface="MS PGothic" panose="020B0600070205080204" pitchFamily="34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0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549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67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7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94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5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1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54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82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charset="-128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0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05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6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17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228600" eaLnBrk="1" hangingPunct="1"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20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73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MS PGothic" charset="-128"/>
            </a:endParaRPr>
          </a:p>
        </p:txBody>
      </p:sp>
      <p:sp>
        <p:nvSpPr>
          <p:cNvPr id="2273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6B14325-85DE-5046-B054-F2CC52A9793B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93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65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82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baseline="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6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b="0" dirty="0" smtClean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3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aseline="0" dirty="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47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22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65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aseline="0" dirty="0" smtClean="0">
              <a:ea typeface="MS PGothic" panose="020B0600070205080204" pitchFamily="34" charset="-128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4D9323B9-E628-2A44-A07A-E5AABE4810C2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1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D40B-BB39-4942-82A4-07B28DC91E68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CC640-543A-C843-B30A-CDE78E7E5F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4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C6D3-C601-D34F-9CD5-B8EADB1871BA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8165-F558-7F44-A326-ECD8A31D3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A2C6-F972-C441-8186-C199F0142EAA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A1DB4-F2D2-644D-BFB9-2C74112E7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6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72342-8A8F-F84F-BBEB-B01937112889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00F14-0874-7E46-8770-AC97D7427D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1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17FDD-07DA-0A4D-8CBD-DE955CF9B491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BE965-51CA-8042-B381-DA7858FF8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350DF-7F94-3E47-A369-9DDA0CBFA074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E48AA-2A7F-D347-BCC4-86A1DCC48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77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E3CE-E457-6D4A-B3F6-867F667BA35E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442C6-33A6-8341-90A3-E65CB063E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D0F9B-5C53-EA44-A30A-921326A1908C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3297-F87C-7447-82FE-0DB642403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87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A147D-0F9A-144E-B28A-5DA2EB5CFD32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45749-B454-9C4A-BB19-3807EA290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37A9E-807E-4649-A615-3BA686DBDA81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59AB5-D8D9-DE42-A236-2CBDEEEEED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7825F-A7B8-8643-AEB3-7F0F7E67E8D9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DE86-550E-9442-A6F5-E2D308B87D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1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AE1659-18D0-4C43-ACEB-5001EDCB2E6F}" type="datetimeFigureOut">
              <a:rPr lang="en-US" altLang="en-US"/>
              <a:pPr>
                <a:defRPr/>
              </a:pPr>
              <a:t>4/25/19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6B50C4-E7A8-2A4A-9C0B-A351C2EE63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1" r:id="rId1"/>
    <p:sldLayoutId id="2147487062" r:id="rId2"/>
    <p:sldLayoutId id="2147487063" r:id="rId3"/>
    <p:sldLayoutId id="2147487064" r:id="rId4"/>
    <p:sldLayoutId id="2147487065" r:id="rId5"/>
    <p:sldLayoutId id="2147487066" r:id="rId6"/>
    <p:sldLayoutId id="2147487067" r:id="rId7"/>
    <p:sldLayoutId id="2147487068" r:id="rId8"/>
    <p:sldLayoutId id="2147487069" r:id="rId9"/>
    <p:sldLayoutId id="2147487070" r:id="rId10"/>
    <p:sldLayoutId id="21474870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>
            <a:spLocks noChangeArrowheads="1"/>
          </p:cNvSpPr>
          <p:nvPr/>
        </p:nvSpPr>
        <p:spPr bwMode="auto">
          <a:xfrm>
            <a:off x="0" y="0"/>
            <a:ext cx="9144000" cy="3209624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19" name="标题 1"/>
          <p:cNvSpPr>
            <a:spLocks noGrp="1"/>
          </p:cNvSpPr>
          <p:nvPr>
            <p:ph type="ctrTitle"/>
          </p:nvPr>
        </p:nvSpPr>
        <p:spPr>
          <a:xfrm>
            <a:off x="685800" y="125140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200" dirty="0">
                <a:solidFill>
                  <a:schemeClr val="bg1"/>
                </a:solidFill>
              </a:rPr>
              <a:t>Understanding </a:t>
            </a:r>
            <a:r>
              <a:rPr lang="en-US" altLang="zh-CN" sz="4200" dirty="0" smtClean="0">
                <a:solidFill>
                  <a:schemeClr val="bg1"/>
                </a:solidFill>
              </a:rPr>
              <a:t>Real-World Concurrency Bugs in Go</a:t>
            </a:r>
            <a:endParaRPr lang="zh-CN" altLang="en-US" sz="42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8525" y="3704038"/>
            <a:ext cx="8000999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Tengfei</a:t>
            </a:r>
            <a:r>
              <a:rPr lang="en-US" altLang="zh-CN" sz="2600" dirty="0" smtClean="0">
                <a:solidFill>
                  <a:schemeClr val="tx1"/>
                </a:solidFill>
              </a:rPr>
              <a:t> Tu</a:t>
            </a:r>
            <a:r>
              <a:rPr lang="en-US" altLang="zh-CN" sz="26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</a:rPr>
              <a:t>,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Xiaoyu</a:t>
            </a:r>
            <a:r>
              <a:rPr lang="en-US" altLang="zh-CN" sz="2600" dirty="0" smtClean="0">
                <a:solidFill>
                  <a:schemeClr val="tx1"/>
                </a:solidFill>
              </a:rPr>
              <a:t> Liu</a:t>
            </a:r>
            <a:r>
              <a:rPr lang="en-US" altLang="zh-CN" sz="26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600" dirty="0" smtClean="0">
                <a:solidFill>
                  <a:schemeClr val="tx1"/>
                </a:solidFill>
              </a:rPr>
              <a:t>, 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Linhai Song</a:t>
            </a:r>
            <a:r>
              <a:rPr lang="en-US" altLang="zh-CN" sz="2600" b="1" i="1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</a:rPr>
              <a:t>, and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Yiying</a:t>
            </a:r>
            <a:r>
              <a:rPr lang="en-US" altLang="zh-CN" sz="2600" dirty="0" smtClean="0">
                <a:solidFill>
                  <a:schemeClr val="tx1"/>
                </a:solidFill>
              </a:rPr>
              <a:t> Zhang</a:t>
            </a:r>
            <a:r>
              <a:rPr lang="en-US" altLang="zh-CN" sz="2600" baseline="30000" dirty="0" smtClean="0">
                <a:solidFill>
                  <a:schemeClr val="tx1"/>
                </a:solidFill>
              </a:rPr>
              <a:t>2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</a:rPr>
              <a:t>Pennsylvania State University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600" dirty="0" smtClean="0">
                <a:solidFill>
                  <a:schemeClr val="tx1"/>
                </a:solidFill>
              </a:rPr>
              <a:t>Purdue University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/>
            <a:fld id="{D39C95F1-9DE4-BD45-9C4F-07257D4EE146}" type="slidenum">
              <a:rPr lang="zh-CN" altLang="en-US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06" y="5738402"/>
            <a:ext cx="3230419" cy="9538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731" y="5433250"/>
            <a:ext cx="4414489" cy="1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An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xample of Go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ug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2000" dirty="0" err="1">
                <a:ea typeface="Calibri" charset="0"/>
                <a:cs typeface="Calibri" charset="0"/>
              </a:rPr>
              <a:t>ch</a:t>
            </a:r>
            <a:r>
              <a:rPr lang="en-US" altLang="zh-CN" sz="2000" dirty="0">
                <a:ea typeface="Calibri" charset="0"/>
                <a:cs typeface="Calibri" charset="0"/>
              </a:rPr>
              <a:t>: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nil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3814" y="1604291"/>
            <a:ext cx="229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Parent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4731" y="2607179"/>
            <a:ext cx="2585596" cy="318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53" y="5188688"/>
            <a:ext cx="1553996" cy="11745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An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xample of Go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ug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2000" dirty="0" err="1">
                <a:ea typeface="Calibri" charset="0"/>
                <a:cs typeface="Calibri" charset="0"/>
              </a:rPr>
              <a:t>ch</a:t>
            </a:r>
            <a:r>
              <a:rPr lang="en-US" altLang="zh-CN" sz="2000" dirty="0">
                <a:ea typeface="Calibri" charset="0"/>
                <a:cs typeface="Calibri" charset="0"/>
              </a:rPr>
              <a:t>: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nil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1266" y="2975805"/>
            <a:ext cx="2585596" cy="1183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814" y="1604291"/>
            <a:ext cx="229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Parent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53" y="5188688"/>
            <a:ext cx="1553996" cy="11745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82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An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xample of Go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ug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}()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2000" dirty="0" err="1">
                <a:ea typeface="Calibri" charset="0"/>
                <a:cs typeface="Calibri" charset="0"/>
              </a:rPr>
              <a:t>ch</a:t>
            </a:r>
            <a:r>
              <a:rPr lang="en-US" altLang="zh-CN" sz="2000" dirty="0">
                <a:ea typeface="Calibri" charset="0"/>
                <a:cs typeface="Calibri" charset="0"/>
              </a:rPr>
              <a:t>: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nil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8" name="文本框 50"/>
          <p:cNvSpPr txBox="1"/>
          <p:nvPr/>
        </p:nvSpPr>
        <p:spPr>
          <a:xfrm>
            <a:off x="6074025" y="2937648"/>
            <a:ext cx="1920048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}()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3887" y="1600200"/>
            <a:ext cx="2072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Child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4002" y="3619500"/>
            <a:ext cx="1345847" cy="276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4002" y="3305802"/>
            <a:ext cx="1345847" cy="260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9632" y="4497292"/>
            <a:ext cx="2055318" cy="260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9631" y="5106892"/>
            <a:ext cx="2504581" cy="260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53814" y="1604291"/>
            <a:ext cx="229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Parent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53" y="5188688"/>
            <a:ext cx="1553996" cy="11745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6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An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xample of Go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ug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}()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{</a:t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result = 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:</a:t>
            </a:r>
            <a:br>
              <a:rPr lang="en-US" altLang="zh-CN" sz="2000" dirty="0" smtClean="0"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result</a:t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 smtClean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nil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8" name="文本框 50"/>
          <p:cNvSpPr txBox="1"/>
          <p:nvPr/>
        </p:nvSpPr>
        <p:spPr>
          <a:xfrm>
            <a:off x="6074025" y="2937648"/>
            <a:ext cx="1920048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}()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44297" y="5218121"/>
            <a:ext cx="106910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5206" y="4902885"/>
            <a:ext cx="987771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timeout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signal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37653" y="3574324"/>
            <a:ext cx="1247720" cy="3603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7252231" y="2535249"/>
            <a:ext cx="1536192" cy="649224"/>
          </a:xfrm>
          <a:prstGeom prst="wedgeRectCallout">
            <a:avLst>
              <a:gd name="adj1" fmla="val -30990"/>
              <a:gd name="adj2" fmla="val 109843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52231" y="2541501"/>
            <a:ext cx="153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blocking and </a:t>
            </a:r>
          </a:p>
          <a:p>
            <a:r>
              <a:rPr lang="en-US" dirty="0" err="1" smtClean="0"/>
              <a:t>goroutine</a:t>
            </a:r>
            <a:r>
              <a:rPr lang="en-US" dirty="0" smtClean="0"/>
              <a:t> leak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18334" y="4756150"/>
            <a:ext cx="1511566" cy="33272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40725" y="4664120"/>
            <a:ext cx="571500" cy="487680"/>
          </a:xfrm>
          <a:prstGeom prst="smileyFac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13200" y="3823855"/>
            <a:ext cx="2193636" cy="735445"/>
          </a:xfrm>
          <a:prstGeom prst="straightConnector1">
            <a:avLst/>
          </a:prstGeom>
          <a:ln w="25400">
            <a:solidFill>
              <a:srgbClr val="00B05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1097397" y="4800600"/>
            <a:ext cx="716397" cy="228486"/>
          </a:xfrm>
          <a:prstGeom prst="leftArrow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24684" y="5378088"/>
            <a:ext cx="1511566" cy="332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1097396" y="5416642"/>
            <a:ext cx="716397" cy="228486"/>
          </a:xfrm>
          <a:prstGeom prst="leftArrow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3" y="5288569"/>
            <a:ext cx="576072" cy="48463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023887" y="1600200"/>
            <a:ext cx="2072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Child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53814" y="1604291"/>
            <a:ext cx="229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Parent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53" y="5188688"/>
            <a:ext cx="1553996" cy="11745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6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  <p:bldP spid="20" grpId="0"/>
      <p:bldP spid="17" grpId="0" animBg="1"/>
      <p:bldP spid="22" grpId="0" animBg="1"/>
      <p:bldP spid="10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An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xample of Go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ug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    }()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{</a:t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result = 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:</a:t>
            </a:r>
            <a:br>
              <a:rPr lang="en-US" altLang="zh-CN" sz="2000" dirty="0" smtClean="0"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result</a:t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 smtClean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nil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8" name="文本框 50"/>
          <p:cNvSpPr txBox="1"/>
          <p:nvPr/>
        </p:nvSpPr>
        <p:spPr>
          <a:xfrm>
            <a:off x="6074025" y="2937648"/>
            <a:ext cx="1920048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result 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}()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7653" y="3574324"/>
            <a:ext cx="1247720" cy="3603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53000" y="3764894"/>
            <a:ext cx="1253836" cy="569808"/>
          </a:xfrm>
          <a:prstGeom prst="straightConnector1">
            <a:avLst/>
          </a:prstGeom>
          <a:ln w="25400">
            <a:solidFill>
              <a:srgbClr val="00B05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96857" y="2574158"/>
            <a:ext cx="5148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ea typeface="Calibri" charset="0"/>
                <a:cs typeface="Calibri" charset="0"/>
              </a:rPr>
              <a:t>, 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595">
            <a:off x="5391579" y="3480628"/>
            <a:ext cx="519842" cy="3621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Rectangular Callout 30"/>
          <p:cNvSpPr/>
          <p:nvPr/>
        </p:nvSpPr>
        <p:spPr>
          <a:xfrm>
            <a:off x="7207252" y="4334702"/>
            <a:ext cx="1354390" cy="649224"/>
          </a:xfrm>
          <a:prstGeom prst="wedgeRectCallout">
            <a:avLst>
              <a:gd name="adj1" fmla="val -33470"/>
              <a:gd name="adj2" fmla="val -109249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07252" y="4340954"/>
            <a:ext cx="13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blocking any more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23887" y="1600200"/>
            <a:ext cx="2072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Child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53814" y="1604291"/>
            <a:ext cx="229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Parent </a:t>
            </a:r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53" y="5188688"/>
            <a:ext cx="1553996" cy="11745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New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eatures in Go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2000" dirty="0" err="1">
                <a:ea typeface="Calibri" charset="0"/>
                <a:cs typeface="Calibri" charset="0"/>
              </a:rPr>
              <a:t>ch</a:t>
            </a:r>
            <a:r>
              <a:rPr lang="en-US" altLang="zh-CN" sz="2000" dirty="0">
                <a:ea typeface="Calibri" charset="0"/>
                <a:cs typeface="Calibri" charset="0"/>
              </a:rPr>
              <a:t>: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nil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64730" y="2968400"/>
            <a:ext cx="1782033" cy="1160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228538" y="3257762"/>
            <a:ext cx="1302386" cy="649224"/>
          </a:xfrm>
          <a:prstGeom prst="wedgeRectCallout">
            <a:avLst>
              <a:gd name="adj1" fmla="val 68558"/>
              <a:gd name="adj2" fmla="val -1633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538" y="3260655"/>
            <a:ext cx="130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anonymous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64729" y="4191000"/>
            <a:ext cx="2729484" cy="1808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64730" y="2631863"/>
            <a:ext cx="2540570" cy="274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4967133" y="2899304"/>
            <a:ext cx="2069845" cy="649224"/>
          </a:xfrm>
          <a:prstGeom prst="wedgeRectCallout">
            <a:avLst>
              <a:gd name="adj1" fmla="val -81628"/>
              <a:gd name="adj2" fmla="val -67548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5719" y="2902197"/>
            <a:ext cx="218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buffered</a:t>
            </a:r>
            <a:r>
              <a:rPr lang="en-US" dirty="0" smtClean="0"/>
              <a:t> channel vs.</a:t>
            </a:r>
            <a:r>
              <a:rPr lang="en-US" b="1" dirty="0" smtClean="0"/>
              <a:t> unbuffered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4783438" y="5408266"/>
            <a:ext cx="2139696" cy="649224"/>
          </a:xfrm>
          <a:prstGeom prst="wedgeRectCallout">
            <a:avLst>
              <a:gd name="adj1" fmla="val -63242"/>
              <a:gd name="adj2" fmla="val -14437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5778" y="5411159"/>
            <a:ext cx="21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select</a:t>
            </a:r>
            <a:r>
              <a:rPr lang="en-US" dirty="0" smtClean="0"/>
              <a:t> to wait for multiple channels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2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5" grpId="0"/>
      <p:bldP spid="25" grpId="1"/>
      <p:bldP spid="26" grpId="0" animBg="1"/>
      <p:bldP spid="29" grpId="0" animBg="1"/>
      <p:bldP spid="29" grpId="1" animBg="1"/>
      <p:bldP spid="31" grpId="0" animBg="1"/>
      <p:bldP spid="31" grpId="1" animBg="1"/>
      <p:bldP spid="30" grpId="0"/>
      <p:bldP spid="30" grpId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New Concurrency </a:t>
            </a:r>
            <a:r>
              <a:rPr lang="en-US" altLang="zh-CN" dirty="0">
                <a:solidFill>
                  <a:schemeClr val="bg1"/>
                </a:solidFill>
                <a:ea typeface="MS PGothic" charset="-128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eatures in Go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" name="圆角矩形标注 176"/>
          <p:cNvSpPr/>
          <p:nvPr/>
        </p:nvSpPr>
        <p:spPr>
          <a:xfrm>
            <a:off x="4494213" y="23720425"/>
            <a:ext cx="1119187" cy="438150"/>
          </a:xfrm>
          <a:prstGeom prst="wedgeRoundRectCallout">
            <a:avLst>
              <a:gd name="adj1" fmla="val 44690"/>
              <a:gd name="adj2" fmla="val 172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i="1">
                <a:solidFill>
                  <a:schemeClr val="tx1"/>
                </a:solidFill>
                <a:latin typeface="Consolas" panose="020B0609020204030204" pitchFamily="49" charset="0"/>
              </a:rPr>
              <a:t>failure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50"/>
          <p:cNvSpPr txBox="1"/>
          <p:nvPr/>
        </p:nvSpPr>
        <p:spPr>
          <a:xfrm>
            <a:off x="1475504" y="2269793"/>
            <a:ext cx="3803083" cy="4093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20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2000" dirty="0">
                <a:ea typeface="Calibri" charset="0"/>
                <a:cs typeface="Calibri" charset="0"/>
              </a:rPr>
              <a:t>make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20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2000" dirty="0">
                <a:ea typeface="Calibri" charset="0"/>
                <a:cs typeface="Calibri" charset="0"/>
              </a:rPr>
              <a:t>:= </a:t>
            </a:r>
            <a:r>
              <a:rPr lang="en-US" altLang="zh-CN" sz="2000" dirty="0" err="1">
                <a:ea typeface="Calibri" charset="0"/>
                <a:cs typeface="Calibri" charset="0"/>
              </a:rPr>
              <a:t>fn</a:t>
            </a:r>
            <a:r>
              <a:rPr lang="en-US" altLang="zh-CN" sz="2000" dirty="0">
                <a:ea typeface="Calibri" charset="0"/>
                <a:cs typeface="Calibri" charset="0"/>
              </a:rPr>
              <a:t>() 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20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2000" dirty="0" err="1">
                <a:ea typeface="Calibri" charset="0"/>
                <a:cs typeface="Calibri" charset="0"/>
              </a:rPr>
              <a:t>ch</a:t>
            </a:r>
            <a:r>
              <a:rPr lang="en-US" altLang="zh-CN" sz="2000" dirty="0">
                <a:ea typeface="Calibri" charset="0"/>
                <a:cs typeface="Calibri" charset="0"/>
              </a:rPr>
              <a:t>:</a:t>
            </a:r>
            <a:br>
              <a:rPr lang="en-US" altLang="zh-CN" sz="2000" dirty="0"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0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&lt;- </a:t>
            </a:r>
            <a:r>
              <a:rPr lang="en-US" altLang="zh-CN" sz="20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20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20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ea typeface="Calibri" charset="0"/>
                <a:cs typeface="Calibri" charset="0"/>
              </a:rPr>
              <a:t>nil</a:t>
            </a: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20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20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64730" y="2968400"/>
            <a:ext cx="1782033" cy="1160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228538" y="3257762"/>
            <a:ext cx="1302386" cy="649224"/>
          </a:xfrm>
          <a:prstGeom prst="wedgeRectCallout">
            <a:avLst>
              <a:gd name="adj1" fmla="val 68558"/>
              <a:gd name="adj2" fmla="val -1633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538" y="3260655"/>
            <a:ext cx="130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anonymous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64729" y="4191000"/>
            <a:ext cx="2729484" cy="1808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64730" y="2631863"/>
            <a:ext cx="2540570" cy="274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4967133" y="2899304"/>
            <a:ext cx="2069845" cy="649224"/>
          </a:xfrm>
          <a:prstGeom prst="wedgeRectCallout">
            <a:avLst>
              <a:gd name="adj1" fmla="val -81628"/>
              <a:gd name="adj2" fmla="val -67548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5719" y="2902197"/>
            <a:ext cx="218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buffered</a:t>
            </a:r>
            <a:r>
              <a:rPr lang="en-US" dirty="0" smtClean="0"/>
              <a:t> channel vs.</a:t>
            </a:r>
            <a:r>
              <a:rPr lang="en-US" b="1" dirty="0" smtClean="0"/>
              <a:t> unbuffered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4783438" y="5408266"/>
            <a:ext cx="2139696" cy="649224"/>
          </a:xfrm>
          <a:prstGeom prst="wedgeRectCallout">
            <a:avLst>
              <a:gd name="adj1" fmla="val -63242"/>
              <a:gd name="adj2" fmla="val -14437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5778" y="5411159"/>
            <a:ext cx="21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select</a:t>
            </a:r>
            <a:r>
              <a:rPr lang="en-US" dirty="0" smtClean="0"/>
              <a:t> to wait for multiple channels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8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MS PGothic" charset="-128"/>
              </a:rPr>
              <a:t>Outline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4755" name="内容占位符 2"/>
          <p:cNvSpPr txBox="1">
            <a:spLocks/>
          </p:cNvSpPr>
          <p:nvPr/>
        </p:nvSpPr>
        <p:spPr bwMode="auto">
          <a:xfrm>
            <a:off x="457200" y="12985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/>
              <a:t>A real bug example</a:t>
            </a: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/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Categorize bugs based on two dimensions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Root cause: shared memory vs. message passing</a:t>
            </a: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2648" y="4969476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Bug Taxonomy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27" name="文本框 50"/>
          <p:cNvSpPr txBox="1"/>
          <p:nvPr/>
        </p:nvSpPr>
        <p:spPr>
          <a:xfrm>
            <a:off x="1020575" y="3537863"/>
            <a:ext cx="2687826" cy="28931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14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1400" dirty="0">
                <a:ea typeface="Calibri" charset="0"/>
                <a:cs typeface="Calibri" charset="0"/>
              </a:rPr>
              <a:t>make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14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1400" dirty="0">
                <a:ea typeface="Calibri" charset="0"/>
                <a:cs typeface="Calibri" charset="0"/>
              </a:rPr>
              <a:t>() 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1400" dirty="0">
                <a:ea typeface="Calibri" charset="0"/>
                <a:cs typeface="Calibri" charset="0"/>
              </a:rPr>
              <a:t>:= </a:t>
            </a:r>
            <a:r>
              <a:rPr lang="en-US" altLang="zh-CN" sz="1400" dirty="0" err="1">
                <a:ea typeface="Calibri" charset="0"/>
                <a:cs typeface="Calibri" charset="0"/>
              </a:rPr>
              <a:t>fn</a:t>
            </a:r>
            <a:r>
              <a:rPr lang="en-US" altLang="zh-CN" sz="1400" dirty="0">
                <a:ea typeface="Calibri" charset="0"/>
                <a:cs typeface="Calibri" charset="0"/>
              </a:rPr>
              <a:t>() 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14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14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1400" dirty="0" err="1">
                <a:ea typeface="Calibri" charset="0"/>
                <a:cs typeface="Calibri" charset="0"/>
              </a:rPr>
              <a:t>ch</a:t>
            </a:r>
            <a:r>
              <a:rPr lang="en-US" altLang="zh-CN" sz="1400" dirty="0">
                <a:ea typeface="Calibri" charset="0"/>
                <a:cs typeface="Calibri" charset="0"/>
              </a:rPr>
              <a:t>: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&lt;- </a:t>
            </a:r>
            <a:r>
              <a:rPr lang="en-US" altLang="zh-CN" sz="14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14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nil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14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46200" y="4445000"/>
            <a:ext cx="975361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2470088" y="4692862"/>
            <a:ext cx="772222" cy="298238"/>
          </a:xfrm>
          <a:prstGeom prst="wedgeRectCallout">
            <a:avLst>
              <a:gd name="adj1" fmla="val -68618"/>
              <a:gd name="adj2" fmla="val -11196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68997" y="4688641"/>
            <a:ext cx="7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channel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309902" y="5052957"/>
            <a:ext cx="932987" cy="518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40439" y="5838857"/>
            <a:ext cx="2692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470919" y="3792722"/>
            <a:ext cx="0" cy="2069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0439" y="4636494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40439" y="525219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47119" y="4636494"/>
            <a:ext cx="223318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47119" y="5252190"/>
            <a:ext cx="2231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14099" y="352858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Cause</a:t>
            </a:r>
            <a:endParaRPr lang="en-US" b="1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00648" y="4324058"/>
            <a:ext cx="97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 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7" grpId="0" animBg="1"/>
      <p:bldP spid="29" grpId="0" animBg="1"/>
      <p:bldP spid="30" grpId="0" animBg="1"/>
      <p:bldP spid="31" grpId="0"/>
      <p:bldP spid="43" grpId="0" animBg="1"/>
      <p:bldP spid="7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Categorize bugs based on two dimensions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Root cause: shared memory vs. message passing</a:t>
            </a:r>
          </a:p>
          <a:p>
            <a:pPr lvl="1" eaLnBrk="1" hangingPunct="1"/>
            <a:r>
              <a:rPr lang="en-US" altLang="zh-CN" dirty="0">
                <a:ea typeface="MS PGothic" charset="-128"/>
              </a:rPr>
              <a:t>Behavior: blocking vs. non-blocking</a:t>
            </a:r>
          </a:p>
          <a:p>
            <a:pPr lvl="1"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Bug Taxonomy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7271" y="5920210"/>
            <a:ext cx="914400" cy="383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09902" y="5052957"/>
            <a:ext cx="932987" cy="518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236219" y="4071090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34519" y="4071090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39" y="5838857"/>
            <a:ext cx="2692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39004" y="53842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Behavior</a:t>
            </a:r>
            <a:endParaRPr lang="en-US" b="1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70919" y="3792722"/>
            <a:ext cx="0" cy="2069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40439" y="4636494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40439" y="525219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265939" y="579321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154939" y="579321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47119" y="4636494"/>
            <a:ext cx="223318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47119" y="5252190"/>
            <a:ext cx="2231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86715" y="42615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91111" y="42615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86715" y="48711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1111" y="48711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14099" y="352858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Cause</a:t>
            </a:r>
            <a:endParaRPr lang="en-US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4300648" y="4324058"/>
            <a:ext cx="97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 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62648" y="4969476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38352" y="5937990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08408" y="59384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non-blocking</a:t>
            </a:r>
          </a:p>
        </p:txBody>
      </p:sp>
      <p:sp>
        <p:nvSpPr>
          <p:cNvPr id="42" name="文本框 50"/>
          <p:cNvSpPr txBox="1"/>
          <p:nvPr/>
        </p:nvSpPr>
        <p:spPr>
          <a:xfrm>
            <a:off x="1020575" y="3537863"/>
            <a:ext cx="2687826" cy="28931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finishRequest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(t sec) r object { </a:t>
            </a:r>
            <a:r>
              <a:rPr lang="zh-CN" altLang="en-US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endParaRPr lang="en-US" altLang="zh-CN" sz="14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:= </a:t>
            </a:r>
            <a:r>
              <a:rPr lang="en-US" altLang="zh-CN" sz="1400" dirty="0">
                <a:ea typeface="Calibri" charset="0"/>
                <a:cs typeface="Calibri" charset="0"/>
              </a:rPr>
              <a:t>make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(</a:t>
            </a:r>
            <a:r>
              <a:rPr lang="en-US" altLang="zh-CN" sz="1400" b="1" dirty="0" err="1">
                <a:solidFill>
                  <a:srgbClr val="333333"/>
                </a:solidFill>
                <a:ea typeface="Calibri" charset="0"/>
                <a:cs typeface="Calibri" charset="0"/>
              </a:rPr>
              <a:t>chan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object)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 smtClean="0">
                <a:ea typeface="Calibri" charset="0"/>
                <a:cs typeface="Calibri" charset="0"/>
              </a:rPr>
              <a:t>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go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b="1" dirty="0" err="1">
                <a:ea typeface="Calibri" charset="0"/>
                <a:cs typeface="Calibri" charset="0"/>
              </a:rPr>
              <a:t>func</a:t>
            </a:r>
            <a:r>
              <a:rPr lang="en-US" altLang="zh-CN" sz="1400" dirty="0">
                <a:ea typeface="Calibri" charset="0"/>
                <a:cs typeface="Calibri" charset="0"/>
              </a:rPr>
              <a:t>() 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     result </a:t>
            </a:r>
            <a:r>
              <a:rPr lang="en-US" altLang="zh-CN" sz="1400" dirty="0">
                <a:ea typeface="Calibri" charset="0"/>
                <a:cs typeface="Calibri" charset="0"/>
              </a:rPr>
              <a:t>:= </a:t>
            </a:r>
            <a:r>
              <a:rPr lang="en-US" altLang="zh-CN" sz="1400" dirty="0" err="1">
                <a:ea typeface="Calibri" charset="0"/>
                <a:cs typeface="Calibri" charset="0"/>
              </a:rPr>
              <a:t>fn</a:t>
            </a:r>
            <a:r>
              <a:rPr lang="en-US" altLang="zh-CN" sz="1400" dirty="0">
                <a:ea typeface="Calibri" charset="0"/>
                <a:cs typeface="Calibri" charset="0"/>
              </a:rPr>
              <a:t>() 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     </a:t>
            </a:r>
            <a:r>
              <a:rPr lang="en-US" altLang="zh-CN" sz="1400" dirty="0" err="1" smtClean="0">
                <a:ea typeface="Calibri" charset="0"/>
                <a:cs typeface="Calibri" charset="0"/>
              </a:rPr>
              <a:t>ch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&lt;- result</a:t>
            </a:r>
          </a:p>
          <a:p>
            <a:pPr>
              <a:defRPr/>
            </a:pPr>
            <a:r>
              <a:rPr lang="en-US" altLang="zh-CN" sz="1400" dirty="0" smtClean="0">
                <a:ea typeface="Calibri" charset="0"/>
                <a:cs typeface="Calibri" charset="0"/>
              </a:rPr>
              <a:t>    }()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{</a:t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result = &lt;- </a:t>
            </a:r>
            <a:r>
              <a:rPr lang="en-US" altLang="zh-CN" sz="1400" dirty="0" err="1">
                <a:ea typeface="Calibri" charset="0"/>
                <a:cs typeface="Calibri" charset="0"/>
              </a:rPr>
              <a:t>ch</a:t>
            </a:r>
            <a:r>
              <a:rPr lang="en-US" altLang="zh-CN" sz="1400" dirty="0">
                <a:ea typeface="Calibri" charset="0"/>
                <a:cs typeface="Calibri" charset="0"/>
              </a:rPr>
              <a:t>:</a:t>
            </a:r>
            <a:br>
              <a:rPr lang="en-US" altLang="zh-CN" sz="1400" dirty="0"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result</a:t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1400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&lt;- </a:t>
            </a:r>
            <a:r>
              <a:rPr lang="en-US" altLang="zh-CN" sz="1400" dirty="0" err="1" smtClean="0">
                <a:ea typeface="Calibri" charset="0"/>
                <a:cs typeface="Calibri" charset="0"/>
              </a:rPr>
              <a:t>time.timeout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(t):</a:t>
            </a:r>
            <a:r>
              <a:rPr lang="en-US" altLang="zh-CN" sz="1400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</a:t>
            </a:r>
            <a:r>
              <a:rPr lang="en-US" altLang="zh-CN" sz="1400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1400" dirty="0">
                <a:ea typeface="Calibri" charset="0"/>
                <a:cs typeface="Calibri" charset="0"/>
              </a:rPr>
              <a:t>nil</a:t>
            </a: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</a:br>
            <a:r>
              <a:rPr lang="en-US" altLang="zh-CN" sz="1400" dirty="0">
                <a:solidFill>
                  <a:srgbClr val="333333"/>
                </a:solidFill>
                <a:ea typeface="Calibri" charset="0"/>
                <a:cs typeface="Calibri" charset="0"/>
              </a:rPr>
              <a:t>  </a:t>
            </a: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}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 //Kubernetes#5316</a:t>
            </a:r>
            <a:endParaRPr lang="en-US" altLang="zh-CN" sz="14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46200" y="4445000"/>
            <a:ext cx="975361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2470088" y="4692862"/>
            <a:ext cx="786384" cy="298238"/>
          </a:xfrm>
          <a:prstGeom prst="wedgeRectCallout">
            <a:avLst>
              <a:gd name="adj1" fmla="val -66363"/>
              <a:gd name="adj2" fmla="val -107706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75347" y="4694991"/>
            <a:ext cx="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blocking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/>
      <p:bldP spid="53" grpId="0"/>
      <p:bldP spid="54" grpId="0"/>
      <p:bldP spid="62" grpId="0"/>
      <p:bldP spid="63" grpId="0"/>
      <p:bldP spid="67" grpId="0"/>
      <p:bldP spid="68" grpId="0"/>
      <p:bldP spid="42" grpId="0" animBg="1"/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10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ea typeface="MS PGothic" charset="-128"/>
              </a:rPr>
              <a:t>Golang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8353455" cy="4525963"/>
          </a:xfrm>
        </p:spPr>
        <p:txBody>
          <a:bodyPr/>
          <a:lstStyle/>
          <a:p>
            <a:r>
              <a:rPr lang="en-US" altLang="zh-CN" dirty="0" smtClean="0">
                <a:ea typeface="MS PGothic" charset="-128"/>
              </a:rPr>
              <a:t>A young but widely-used programming lang.</a:t>
            </a:r>
            <a:endParaRPr lang="en-US" altLang="zh-CN" dirty="0">
              <a:ea typeface="MS PGothic" charset="-128"/>
            </a:endParaRPr>
          </a:p>
          <a:p>
            <a:endParaRPr lang="en-US" altLang="zh-CN" dirty="0" smtClean="0">
              <a:ea typeface="MS PGothic" charset="-128"/>
            </a:endParaRPr>
          </a:p>
          <a:p>
            <a:endParaRPr lang="en-US" altLang="zh-CN" dirty="0" smtClean="0">
              <a:ea typeface="MS PGothic" charset="-128"/>
            </a:endParaRPr>
          </a:p>
          <a:p>
            <a:endParaRPr lang="en-US" altLang="zh-CN" dirty="0" smtClean="0">
              <a:ea typeface="MS PGothic" charset="-128"/>
            </a:endParaRPr>
          </a:p>
          <a:p>
            <a:r>
              <a:rPr lang="en-US" altLang="zh-CN" dirty="0" smtClean="0">
                <a:ea typeface="MS PGothic" charset="-128"/>
              </a:rPr>
              <a:t>Designed for efficient and </a:t>
            </a:r>
            <a:r>
              <a:rPr lang="en-US" altLang="zh-CN" i="1" dirty="0" smtClean="0">
                <a:ea typeface="MS PGothic" charset="-128"/>
              </a:rPr>
              <a:t>reliable</a:t>
            </a:r>
            <a:r>
              <a:rPr lang="en-US" altLang="zh-CN" dirty="0" smtClean="0">
                <a:ea typeface="MS PGothic" charset="-128"/>
              </a:rPr>
              <a:t> concurrency</a:t>
            </a:r>
            <a:endParaRPr lang="en-US" altLang="zh-CN" dirty="0">
              <a:ea typeface="MS PGothic" charset="-128"/>
            </a:endParaRPr>
          </a:p>
          <a:p>
            <a:pPr lvl="1"/>
            <a:r>
              <a:rPr lang="en-US" altLang="zh-CN" dirty="0" smtClean="0">
                <a:ea typeface="MS PGothic" charset="-128"/>
              </a:rPr>
              <a:t>Provide lightweight threads, called </a:t>
            </a:r>
            <a:r>
              <a:rPr lang="en-US" altLang="zh-CN" dirty="0" err="1" smtClean="0">
                <a:ea typeface="MS PGothic" charset="-128"/>
              </a:rPr>
              <a:t>goroutines</a:t>
            </a:r>
            <a:endParaRPr lang="en-US" altLang="zh-CN" dirty="0" smtClean="0">
              <a:ea typeface="MS PGothic" charset="-128"/>
            </a:endParaRPr>
          </a:p>
          <a:p>
            <a:pPr lvl="1"/>
            <a:r>
              <a:rPr lang="en-US" altLang="zh-CN" dirty="0" smtClean="0">
                <a:ea typeface="MS PGothic" charset="-128"/>
              </a:rPr>
              <a:t>Support </a:t>
            </a:r>
            <a:r>
              <a:rPr lang="en-US" altLang="zh-CN" dirty="0">
                <a:ea typeface="MS PGothic" charset="-128"/>
              </a:rPr>
              <a:t>both </a:t>
            </a:r>
            <a:r>
              <a:rPr lang="en-US" altLang="zh-CN" dirty="0" smtClean="0">
                <a:ea typeface="MS PGothic" charset="-128"/>
              </a:rPr>
              <a:t>message passing </a:t>
            </a:r>
            <a:r>
              <a:rPr lang="en-US" altLang="zh-CN" dirty="0">
                <a:ea typeface="MS PGothic" charset="-128"/>
              </a:rPr>
              <a:t>and </a:t>
            </a:r>
            <a:r>
              <a:rPr lang="en-US" altLang="zh-CN" dirty="0" smtClean="0">
                <a:ea typeface="MS PGothic" charset="-128"/>
              </a:rPr>
              <a:t>shared memory</a:t>
            </a:r>
            <a:endParaRPr lang="en-US" altLang="zh-CN" dirty="0">
              <a:ea typeface="MS PGothic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8" y="2042421"/>
            <a:ext cx="1875223" cy="141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4" y="2043993"/>
            <a:ext cx="1659302" cy="1417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843" y="2042421"/>
            <a:ext cx="1962443" cy="1417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" y="5147831"/>
            <a:ext cx="3644941" cy="12164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4487" y="6337814"/>
            <a:ext cx="33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Lightweight threads (</a:t>
            </a:r>
            <a:r>
              <a:rPr lang="en-US" b="1" dirty="0" err="1" smtClean="0"/>
              <a:t>goroutines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90382" y="6358285"/>
            <a:ext cx="810543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Memory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60" y="5455363"/>
            <a:ext cx="352971" cy="48004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392103" y="6008476"/>
            <a:ext cx="232066" cy="2521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78825" y="5985583"/>
            <a:ext cx="264235" cy="2687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75" y="5554757"/>
            <a:ext cx="2134358" cy="9140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57" y="5451616"/>
            <a:ext cx="352971" cy="48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74088" y="5402357"/>
            <a:ext cx="9971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207504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Categorize bugs based on two dimensions</a:t>
            </a:r>
          </a:p>
          <a:p>
            <a:pPr lvl="1" eaLnBrk="1" hangingPunct="1"/>
            <a:r>
              <a:rPr lang="en-US" altLang="zh-CN" dirty="0">
                <a:ea typeface="MS PGothic" charset="-128"/>
              </a:rPr>
              <a:t>Root cause: shared memory vs. message passing</a:t>
            </a:r>
          </a:p>
          <a:p>
            <a:pPr lvl="1" eaLnBrk="1" hangingPunct="1"/>
            <a:r>
              <a:rPr lang="en-US" altLang="zh-CN" dirty="0">
                <a:ea typeface="MS PGothic" charset="-128"/>
              </a:rPr>
              <a:t>Behavior: blocking vs. non-blocking</a:t>
            </a:r>
          </a:p>
          <a:p>
            <a:pPr eaLnBrk="1" hangingPunct="1"/>
            <a:endParaRPr lang="en-US" altLang="zh-CN" dirty="0">
              <a:ea typeface="MS PGothic" charset="-128"/>
            </a:endParaRPr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Bug Taxonomy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05903" y="3427463"/>
          <a:ext cx="346762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13"/>
                <a:gridCol w="1081228"/>
                <a:gridCol w="1270086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blocking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non-blocking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shared</a:t>
                      </a:r>
                      <a:r>
                        <a:rPr lang="en-US" sz="1800" b="0" baseline="0" dirty="0" smtClean="0"/>
                        <a:t> memory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36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69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message passing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49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17</a:t>
                      </a:r>
                      <a:endParaRPr 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6470" y="5845026"/>
            <a:ext cx="49564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85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717570" y="5832326"/>
            <a:ext cx="49564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86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3684864" y="4509208"/>
            <a:ext cx="65114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105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3684864" y="5241918"/>
            <a:ext cx="495649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66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236219" y="4071090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4519" y="4071090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40439" y="5838857"/>
            <a:ext cx="2692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39004" y="53842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Behavior</a:t>
            </a:r>
            <a:endParaRPr lang="en-US" b="1" i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470919" y="3792722"/>
            <a:ext cx="0" cy="2069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40439" y="4636494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40439" y="525219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265939" y="579321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154939" y="579321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47119" y="4636494"/>
            <a:ext cx="223318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47119" y="5252190"/>
            <a:ext cx="2231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86715" y="42615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91111" y="42615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86715" y="48711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91111" y="48711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14099" y="352858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Cause</a:t>
            </a:r>
            <a:endParaRPr lang="en-US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4300648" y="4324058"/>
            <a:ext cx="97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 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2648" y="4969476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38352" y="5937990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08408" y="59384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Concurrency Usage Study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335824" y="3685477"/>
          <a:ext cx="66261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0656" y="1578023"/>
            <a:ext cx="6503094" cy="89255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 dirty="0" smtClean="0">
                <a:ea typeface="ＭＳ Ｐゴシック" charset="-128"/>
              </a:rPr>
              <a:t>Observation: </a:t>
            </a:r>
            <a:r>
              <a:rPr lang="en-US" altLang="zh-CN" sz="2600" dirty="0" smtClean="0">
                <a:ea typeface="ＭＳ Ｐゴシック" charset="-128"/>
              </a:rPr>
              <a:t>Share memory synchronizations are used more often in Go applications. </a:t>
            </a:r>
            <a:endParaRPr lang="en-US" altLang="zh-CN" sz="2600" dirty="0"/>
          </a:p>
        </p:txBody>
      </p:sp>
      <p:sp>
        <p:nvSpPr>
          <p:cNvPr id="37" name="Rectangle 36"/>
          <p:cNvSpPr/>
          <p:nvPr/>
        </p:nvSpPr>
        <p:spPr>
          <a:xfrm>
            <a:off x="2561992" y="3828353"/>
            <a:ext cx="1984607" cy="362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3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MS PGothic" charset="-128"/>
              </a:rPr>
              <a:t>Outline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4755" name="内容占位符 2"/>
          <p:cNvSpPr txBox="1">
            <a:spLocks/>
          </p:cNvSpPr>
          <p:nvPr/>
        </p:nvSpPr>
        <p:spPr bwMode="auto">
          <a:xfrm>
            <a:off x="457200" y="12985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/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/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Conducting blocking operations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to protect shared memory accesses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to pass message across </a:t>
            </a:r>
            <a:r>
              <a:rPr lang="en-US" altLang="zh-CN" dirty="0" err="1" smtClean="0">
                <a:ea typeface="MS PGothic" charset="-128"/>
              </a:rPr>
              <a:t>goroutines</a:t>
            </a:r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graphicFrame>
        <p:nvGraphicFramePr>
          <p:cNvPr id="37" name="Chart 3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Root Causes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23986" y="4029075"/>
            <a:ext cx="2362202" cy="25431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71975" y="4029075"/>
            <a:ext cx="2028826" cy="25431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线形标注 3 17"/>
          <p:cNvSpPr>
            <a:spLocks/>
          </p:cNvSpPr>
          <p:nvPr/>
        </p:nvSpPr>
        <p:spPr bwMode="auto">
          <a:xfrm>
            <a:off x="1876425" y="3211513"/>
            <a:ext cx="2239139" cy="460375"/>
          </a:xfrm>
          <a:prstGeom prst="borderCallout3">
            <a:avLst>
              <a:gd name="adj1" fmla="val 66134"/>
              <a:gd name="adj2" fmla="val -93"/>
              <a:gd name="adj3" fmla="val 70269"/>
              <a:gd name="adj4" fmla="val -36565"/>
              <a:gd name="adj5" fmla="val 248324"/>
              <a:gd name="adj6" fmla="val -35620"/>
              <a:gd name="adj7" fmla="val 290087"/>
              <a:gd name="adj8" fmla="val -20437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6425" y="3211513"/>
            <a:ext cx="2239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hared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emory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43450" y="3037181"/>
            <a:ext cx="231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Message Passing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线形标注 3 17"/>
          <p:cNvSpPr>
            <a:spLocks/>
          </p:cNvSpPr>
          <p:nvPr/>
        </p:nvSpPr>
        <p:spPr bwMode="auto">
          <a:xfrm>
            <a:off x="4743450" y="3037181"/>
            <a:ext cx="2318967" cy="460375"/>
          </a:xfrm>
          <a:prstGeom prst="borderCallout3">
            <a:avLst>
              <a:gd name="adj1" fmla="val 47513"/>
              <a:gd name="adj2" fmla="val 100168"/>
              <a:gd name="adj3" fmla="val 57856"/>
              <a:gd name="adj4" fmla="val 110376"/>
              <a:gd name="adj5" fmla="val 291772"/>
              <a:gd name="adj6" fmla="val 110020"/>
              <a:gd name="adj7" fmla="val 360777"/>
              <a:gd name="adj8" fmla="val 72369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16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29" grpId="0" animBg="1"/>
      <p:bldP spid="30" grpId="0" animBg="1"/>
      <p:bldP spid="31" grpId="0" animBg="1"/>
      <p:bldP spid="4" grpId="0"/>
      <p:bldP spid="33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ea typeface="MS PGothic" charset="-128"/>
              </a:rPr>
              <a:t>mis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)Protecting Shared Memory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1423986" y="4029075"/>
            <a:ext cx="2362202" cy="25431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640656" y="1578023"/>
            <a:ext cx="6503094" cy="12926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 dirty="0" smtClean="0">
                <a:ea typeface="ＭＳ Ｐゴシック" charset="-128"/>
              </a:rPr>
              <a:t>Observation: </a:t>
            </a:r>
            <a:r>
              <a:rPr lang="en-US" altLang="zh-CN" sz="2600" dirty="0" smtClean="0">
                <a:ea typeface="ＭＳ Ｐゴシック" charset="-128"/>
              </a:rPr>
              <a:t>Most blocking bugs caused by shared memory synchronizations have the same causes as traditional languages.  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6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Misuse of Channel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329112" y="4029075"/>
            <a:ext cx="709613" cy="26146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0768" y="1720850"/>
            <a:ext cx="0" cy="68486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5431027" y="1728216"/>
            <a:ext cx="0" cy="9643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1735" y="2385033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ch</a:t>
            </a:r>
            <a:r>
              <a:rPr lang="en-US" sz="2200" dirty="0" smtClean="0"/>
              <a:t> &lt;- m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4699" y="2692544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 &lt;- </a:t>
            </a:r>
            <a:r>
              <a:rPr lang="en-US" sz="2200" dirty="0" err="1" smtClean="0"/>
              <a:t>ch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78062" y="2840594"/>
            <a:ext cx="0" cy="78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9154" y="3123431"/>
            <a:ext cx="0" cy="50327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4094390" y="2600477"/>
            <a:ext cx="820309" cy="30751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206">
            <a:off x="4355228" y="2298120"/>
            <a:ext cx="465731" cy="3244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24236" y="1241595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1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4497" y="1243584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2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79" y="2413740"/>
            <a:ext cx="917860" cy="383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ular Callout 34"/>
          <p:cNvSpPr/>
          <p:nvPr/>
        </p:nvSpPr>
        <p:spPr>
          <a:xfrm>
            <a:off x="3853189" y="3061902"/>
            <a:ext cx="1009258" cy="373971"/>
          </a:xfrm>
          <a:prstGeom prst="wedgeRectCallout">
            <a:avLst>
              <a:gd name="adj1" fmla="val -32765"/>
              <a:gd name="adj2" fmla="val -116905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48920" y="3071291"/>
            <a:ext cx="1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1" grpId="1"/>
      <p:bldP spid="16" grpId="0"/>
      <p:bldP spid="17" grpId="0"/>
      <p:bldP spid="34" grpId="0" animBg="1"/>
      <p:bldP spid="35" grpId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Misuse of Channel with Lock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5000624" y="4786313"/>
            <a:ext cx="814389" cy="18573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文本框 50"/>
          <p:cNvSpPr txBox="1"/>
          <p:nvPr/>
        </p:nvSpPr>
        <p:spPr>
          <a:xfrm>
            <a:off x="1399305" y="1277506"/>
            <a:ext cx="2448796" cy="22159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goroutine1() {</a:t>
            </a: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m.Lock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()</a:t>
            </a:r>
          </a:p>
          <a:p>
            <a:pPr>
              <a:defRPr/>
            </a:pPr>
            <a:r>
              <a:rPr lang="en-US" altLang="zh-CN" sz="23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&lt;- request</a:t>
            </a:r>
          </a:p>
          <a:p>
            <a:pPr>
              <a:defRPr/>
            </a:pPr>
            <a:endParaRPr lang="en-US" altLang="zh-CN" sz="2300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3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m.Unlock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()</a:t>
            </a:r>
            <a:endParaRPr lang="en-US" altLang="zh-CN" sz="2300" dirty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</a:t>
            </a:r>
            <a:endParaRPr lang="en-US" altLang="zh-CN" sz="23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16" name="文本框 50"/>
          <p:cNvSpPr txBox="1"/>
          <p:nvPr/>
        </p:nvSpPr>
        <p:spPr>
          <a:xfrm>
            <a:off x="5000625" y="1277506"/>
            <a:ext cx="2447926" cy="2569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func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goroutine</a:t>
            </a:r>
            <a:r>
              <a:rPr lang="en-US" altLang="zh-CN" sz="2300" dirty="0">
                <a:solidFill>
                  <a:srgbClr val="333333"/>
                </a:solidFill>
                <a:ea typeface="Calibri" charset="0"/>
                <a:cs typeface="Calibri" charset="0"/>
              </a:rPr>
              <a:t>2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() {</a:t>
            </a: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for {</a:t>
            </a: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m.Lock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()</a:t>
            </a:r>
          </a:p>
          <a:p>
            <a:pPr>
              <a:defRPr/>
            </a:pPr>
            <a:r>
              <a:rPr lang="en-US" altLang="zh-CN" sz="23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m.Unlock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()</a:t>
            </a:r>
          </a:p>
          <a:p>
            <a:pPr>
              <a:defRPr/>
            </a:pPr>
            <a:r>
              <a:rPr lang="en-US" altLang="zh-CN" sz="2300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request &lt;- </a:t>
            </a:r>
            <a:r>
              <a:rPr lang="en-US" altLang="zh-CN" sz="2300" dirty="0" err="1" smtClean="0">
                <a:solidFill>
                  <a:srgbClr val="333333"/>
                </a:solidFill>
                <a:ea typeface="Calibri" charset="0"/>
                <a:cs typeface="Calibri" charset="0"/>
              </a:rPr>
              <a:t>ch</a:t>
            </a:r>
            <a:endParaRPr lang="en-US" altLang="zh-CN" sz="2300" dirty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}</a:t>
            </a:r>
            <a:endParaRPr lang="en-US" altLang="zh-CN" sz="2300" dirty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pPr>
              <a:defRPr/>
            </a:pPr>
            <a:r>
              <a:rPr lang="en-US" altLang="zh-CN" sz="2300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</a:t>
            </a:r>
            <a:endParaRPr lang="en-US" altLang="zh-CN" sz="2300" dirty="0">
              <a:solidFill>
                <a:srgbClr val="333333"/>
              </a:solidFill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8452" y="2070100"/>
            <a:ext cx="1717848" cy="315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9253" y="2768706"/>
            <a:ext cx="1679747" cy="315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7" idx="3"/>
            <a:endCxn id="21" idx="1"/>
          </p:cNvCxnSpPr>
          <p:nvPr/>
        </p:nvCxnSpPr>
        <p:spPr>
          <a:xfrm>
            <a:off x="3416300" y="2227801"/>
            <a:ext cx="2142953" cy="69860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59080" y="2048640"/>
            <a:ext cx="1178097" cy="31540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8452" y="2768706"/>
            <a:ext cx="1413048" cy="31540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3" idx="3"/>
          </p:cNvCxnSpPr>
          <p:nvPr/>
        </p:nvCxnSpPr>
        <p:spPr>
          <a:xfrm flipH="1">
            <a:off x="3111500" y="2206341"/>
            <a:ext cx="2447580" cy="720066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851" y="2123791"/>
            <a:ext cx="798511" cy="7871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42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Observation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524000"/>
            <a:ext cx="8386763" cy="4525963"/>
          </a:xfrm>
        </p:spPr>
        <p:txBody>
          <a:bodyPr/>
          <a:lstStyle/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357687" y="4029075"/>
            <a:ext cx="2043113" cy="26146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3450" y="3037181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20% More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线形标注 3 17"/>
          <p:cNvSpPr>
            <a:spLocks/>
          </p:cNvSpPr>
          <p:nvPr/>
        </p:nvSpPr>
        <p:spPr bwMode="auto">
          <a:xfrm>
            <a:off x="4743450" y="3037181"/>
            <a:ext cx="1484509" cy="460375"/>
          </a:xfrm>
          <a:prstGeom prst="borderCallout3">
            <a:avLst>
              <a:gd name="adj1" fmla="val 53720"/>
              <a:gd name="adj2" fmla="val 98827"/>
              <a:gd name="adj3" fmla="val 54753"/>
              <a:gd name="adj4" fmla="val 135400"/>
              <a:gd name="adj5" fmla="val 313496"/>
              <a:gd name="adj6" fmla="val 135043"/>
              <a:gd name="adj7" fmla="val 336639"/>
              <a:gd name="adj8" fmla="val 110725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52636" y="1363956"/>
            <a:ext cx="5533827" cy="12926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 dirty="0" smtClean="0">
                <a:ea typeface="ＭＳ Ｐゴシック" charset="-128"/>
              </a:rPr>
              <a:t>Observation: </a:t>
            </a:r>
            <a:r>
              <a:rPr lang="en-US" altLang="zh-CN" sz="2600" dirty="0" smtClean="0"/>
              <a:t>more blocking bugs in our studied Go applications are caused by wrong message passing. 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2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Implication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524000"/>
            <a:ext cx="8386763" cy="4525963"/>
          </a:xfrm>
        </p:spPr>
        <p:txBody>
          <a:bodyPr/>
          <a:lstStyle/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977900" y="3900484"/>
          <a:ext cx="718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357687" y="4029075"/>
            <a:ext cx="2043113" cy="26146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3450" y="3037181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20% More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线形标注 3 17"/>
          <p:cNvSpPr>
            <a:spLocks/>
          </p:cNvSpPr>
          <p:nvPr/>
        </p:nvSpPr>
        <p:spPr bwMode="auto">
          <a:xfrm>
            <a:off x="4743450" y="3037181"/>
            <a:ext cx="1484509" cy="460375"/>
          </a:xfrm>
          <a:prstGeom prst="borderCallout3">
            <a:avLst>
              <a:gd name="adj1" fmla="val 53720"/>
              <a:gd name="adj2" fmla="val 98827"/>
              <a:gd name="adj3" fmla="val 54753"/>
              <a:gd name="adj4" fmla="val 135400"/>
              <a:gd name="adj5" fmla="val 313496"/>
              <a:gd name="adj6" fmla="val 135043"/>
              <a:gd name="adj7" fmla="val 336639"/>
              <a:gd name="adj8" fmla="val 110725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52636" y="1363956"/>
            <a:ext cx="5533827" cy="12926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 dirty="0">
                <a:ea typeface="ＭＳ Ｐゴシック" charset="-128"/>
              </a:rPr>
              <a:t>Implication: </a:t>
            </a:r>
            <a:r>
              <a:rPr lang="en-US" altLang="zh-CN" sz="2600" dirty="0" smtClean="0"/>
              <a:t>we call for attention to the potential danger </a:t>
            </a:r>
            <a:r>
              <a:rPr lang="en-US" altLang="zh-CN" sz="2600" smtClean="0"/>
              <a:t>in programming with message passing. 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6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MS PGothic" charset="-128"/>
              </a:rPr>
              <a:t>Outline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4755" name="内容占位符 2"/>
          <p:cNvSpPr txBox="1">
            <a:spLocks/>
          </p:cNvSpPr>
          <p:nvPr/>
        </p:nvSpPr>
        <p:spPr bwMode="auto">
          <a:xfrm>
            <a:off x="457200" y="12985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/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/>
              <a:t>Non-blocking Bug</a:t>
            </a:r>
            <a:endParaRPr lang="en-US" altLang="zh-CN" dirty="0"/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矩形 10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726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Massage Passing vs. Shared Memory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208" y="5108244"/>
            <a:ext cx="231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Message Passing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80907" y="5108172"/>
            <a:ext cx="237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Shared Memory  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391" y="3090301"/>
            <a:ext cx="942721" cy="1452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57389" y="3704761"/>
            <a:ext cx="942721" cy="1452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390" y="4290993"/>
            <a:ext cx="942721" cy="1452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8988" y="21428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07152" y="21428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40945" y="3063366"/>
            <a:ext cx="950661" cy="3574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39426" y="4085292"/>
            <a:ext cx="952180" cy="35661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034">
            <a:off x="1638221" y="2993170"/>
            <a:ext cx="258286" cy="17993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204">
            <a:off x="1587132" y="3992787"/>
            <a:ext cx="258286" cy="17993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234734" y="21428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82128" y="21428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4629" y="3090302"/>
            <a:ext cx="942721" cy="14528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79896" y="3090302"/>
            <a:ext cx="942721" cy="14528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998275" y="4504858"/>
            <a:ext cx="9886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Memory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741251" y="3767584"/>
            <a:ext cx="543898" cy="58623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766304" y="3767584"/>
            <a:ext cx="539496" cy="58623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66" y="2067487"/>
            <a:ext cx="2701751" cy="19512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56" y="4672390"/>
            <a:ext cx="1662734" cy="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638228" y="5649631"/>
            <a:ext cx="2334101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Concurrency Bug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91160" y="2023012"/>
            <a:ext cx="2848712" cy="362828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3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21" grpId="0"/>
      <p:bldP spid="45" grpId="0"/>
      <p:bldP spid="46" grpId="0"/>
      <p:bldP spid="40" grpId="0" animBg="1"/>
      <p:bldP spid="36" grpId="0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360486" y="3971920"/>
          <a:ext cx="6565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Failing to protect shared memory</a:t>
            </a:r>
          </a:p>
          <a:p>
            <a:pPr eaLnBrk="1" hangingPunct="1"/>
            <a:r>
              <a:rPr lang="en-US" altLang="zh-CN" dirty="0" smtClean="0">
                <a:ea typeface="MS PGothic" charset="-128"/>
              </a:rPr>
              <a:t>Errors during message passing</a:t>
            </a: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/>
            <a:endParaRPr lang="en-US" altLang="zh-CN" dirty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Root Causes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5447" y="4100507"/>
            <a:ext cx="2690816" cy="25431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397" y="5272088"/>
            <a:ext cx="1309691" cy="13715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76425" y="3211513"/>
            <a:ext cx="2239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hared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emory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线形标注 3 17"/>
          <p:cNvSpPr>
            <a:spLocks/>
          </p:cNvSpPr>
          <p:nvPr/>
        </p:nvSpPr>
        <p:spPr bwMode="auto">
          <a:xfrm>
            <a:off x="1876425" y="3211513"/>
            <a:ext cx="2239139" cy="460375"/>
          </a:xfrm>
          <a:prstGeom prst="borderCallout3">
            <a:avLst>
              <a:gd name="adj1" fmla="val 66134"/>
              <a:gd name="adj2" fmla="val -93"/>
              <a:gd name="adj3" fmla="val 70269"/>
              <a:gd name="adj4" fmla="val -36565"/>
              <a:gd name="adj5" fmla="val 248324"/>
              <a:gd name="adj6" fmla="val -35620"/>
              <a:gd name="adj7" fmla="val 318018"/>
              <a:gd name="adj8" fmla="val -9384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4743450" y="3780143"/>
            <a:ext cx="231896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Message Passing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线形标注 3 17"/>
          <p:cNvSpPr>
            <a:spLocks/>
          </p:cNvSpPr>
          <p:nvPr/>
        </p:nvSpPr>
        <p:spPr bwMode="auto">
          <a:xfrm>
            <a:off x="4743450" y="3780143"/>
            <a:ext cx="2318967" cy="460375"/>
          </a:xfrm>
          <a:prstGeom prst="borderCallout3">
            <a:avLst>
              <a:gd name="adj1" fmla="val 47513"/>
              <a:gd name="adj2" fmla="val 100168"/>
              <a:gd name="adj3" fmla="val 57856"/>
              <a:gd name="adj4" fmla="val 110376"/>
              <a:gd name="adj5" fmla="val 291772"/>
              <a:gd name="adj6" fmla="val 110020"/>
              <a:gd name="adj7" fmla="val 358807"/>
              <a:gd name="adj8" fmla="val 71782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360486" y="3971920"/>
          <a:ext cx="6565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Traditional Bugs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5447" y="4100507"/>
            <a:ext cx="862016" cy="25431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76425" y="3211513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&gt; 50%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线形标注 3 17"/>
          <p:cNvSpPr>
            <a:spLocks/>
          </p:cNvSpPr>
          <p:nvPr/>
        </p:nvSpPr>
        <p:spPr bwMode="auto">
          <a:xfrm>
            <a:off x="1876425" y="3211513"/>
            <a:ext cx="942887" cy="460375"/>
          </a:xfrm>
          <a:prstGeom prst="borderCallout3">
            <a:avLst>
              <a:gd name="adj1" fmla="val 66134"/>
              <a:gd name="adj2" fmla="val -93"/>
              <a:gd name="adj3" fmla="val 73373"/>
              <a:gd name="adj4" fmla="val -62325"/>
              <a:gd name="adj5" fmla="val 273152"/>
              <a:gd name="adj6" fmla="val -67441"/>
              <a:gd name="adj7" fmla="val 336639"/>
              <a:gd name="adj8" fmla="val -18476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3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360486" y="3971920"/>
          <a:ext cx="6565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Misusing Channel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1909" y="5229222"/>
            <a:ext cx="585788" cy="14287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62334" y="1720850"/>
            <a:ext cx="0" cy="3619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12593" y="1719072"/>
            <a:ext cx="0" cy="7701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5480" y="2115955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 close(</a:t>
            </a:r>
            <a:r>
              <a:rPr lang="en-US" sz="2200" dirty="0" err="1" smtClean="0"/>
              <a:t>ch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4392" y="2514744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ch</a:t>
            </a:r>
            <a:r>
              <a:rPr lang="en-US" sz="2200" dirty="0" smtClean="0"/>
              <a:t> &lt;- m</a:t>
            </a:r>
            <a:endParaRPr lang="en-US" sz="2200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1659628" y="2546842"/>
            <a:ext cx="0" cy="107986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3520720" y="2945631"/>
            <a:ext cx="0" cy="33096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5802" y="1241595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Thread 1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56063" y="1243584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Thread 2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40" name="Explosion 1 39"/>
          <p:cNvSpPr/>
          <p:nvPr/>
        </p:nvSpPr>
        <p:spPr>
          <a:xfrm>
            <a:off x="2908300" y="3200992"/>
            <a:ext cx="1244600" cy="639692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32458" y="328067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panic!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15234" y="1719072"/>
            <a:ext cx="0" cy="3619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665493" y="1719072"/>
            <a:ext cx="0" cy="7701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8380" y="2108335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 close(</a:t>
            </a:r>
            <a:r>
              <a:rPr lang="en-US" sz="2200" dirty="0" err="1" smtClean="0"/>
              <a:t>ch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65852" y="2507124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close(</a:t>
            </a:r>
            <a:r>
              <a:rPr lang="en-US" sz="2200" dirty="0" err="1" smtClean="0"/>
              <a:t>ch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48" name="Straight Arrow Connector 47"/>
          <p:cNvCxnSpPr>
            <a:stCxn id="52" idx="2"/>
          </p:cNvCxnSpPr>
          <p:nvPr/>
        </p:nvCxnSpPr>
        <p:spPr>
          <a:xfrm>
            <a:off x="5812528" y="2539222"/>
            <a:ext cx="0" cy="107986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73620" y="2938011"/>
            <a:ext cx="0" cy="33096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58702" y="1243584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Thread 1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08963" y="1243584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ea typeface="Calibri" charset="0"/>
                <a:cs typeface="Calibri" charset="0"/>
              </a:rPr>
              <a:t>Thread 2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52" name="Explosion 1 51"/>
          <p:cNvSpPr/>
          <p:nvPr/>
        </p:nvSpPr>
        <p:spPr>
          <a:xfrm>
            <a:off x="7061200" y="3193372"/>
            <a:ext cx="1244600" cy="639692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85358" y="327305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panic!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8" grpId="0"/>
      <p:bldP spid="20" grpId="0"/>
      <p:bldP spid="40" grpId="0" animBg="1"/>
      <p:bldP spid="41" grpId="0"/>
      <p:bldP spid="46" grpId="0"/>
      <p:bldP spid="47" grpId="0"/>
      <p:bldP spid="50" grpId="0"/>
      <p:bldP spid="51" grpId="0"/>
      <p:bldP spid="52" grpId="0" animBg="1"/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Implication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757436" y="1554456"/>
            <a:ext cx="6453855" cy="12926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 dirty="0">
                <a:ea typeface="ＭＳ Ｐゴシック" charset="-128"/>
              </a:rPr>
              <a:t>Implication</a:t>
            </a:r>
            <a:r>
              <a:rPr lang="en-US" altLang="zh-CN" sz="2600" b="1" i="1" dirty="0" smtClean="0">
                <a:ea typeface="ＭＳ Ｐゴシック" charset="-128"/>
              </a:rPr>
              <a:t>: </a:t>
            </a:r>
            <a:r>
              <a:rPr lang="en-US" altLang="zh-CN" sz="2600" dirty="0" smtClean="0">
                <a:ea typeface="ＭＳ Ｐゴシック" charset="-128"/>
              </a:rPr>
              <a:t>new concurrency mechanisms Go introduced can themselves be the reasons of more concurrency bugs.  </a:t>
            </a:r>
            <a:endParaRPr lang="en-US" altLang="zh-CN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1360486" y="3971920"/>
          <a:ext cx="6565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5121909" y="5229222"/>
            <a:ext cx="585788" cy="14287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ea typeface="MS PGothic" charset="-128"/>
              </a:rPr>
              <a:t>1st empirical study on go concurrency bugs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shared memory vs. message passing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blocking bugs vs. non-blocking bugs</a:t>
            </a:r>
          </a:p>
          <a:p>
            <a:pPr marL="457200" lvl="1" indent="0" eaLnBrk="1" hangingPunct="1">
              <a:buNone/>
            </a:pPr>
            <a:r>
              <a:rPr lang="en-US" altLang="zh-CN" i="1" dirty="0" smtClean="0">
                <a:solidFill>
                  <a:schemeClr val="accent4"/>
                </a:solidFill>
                <a:ea typeface="MS PGothic" charset="-128"/>
              </a:rPr>
              <a:t>paper contains more details (contact us for more)</a:t>
            </a:r>
          </a:p>
          <a:p>
            <a:pPr eaLnBrk="1" hangingPunct="1"/>
            <a:r>
              <a:rPr lang="en-US" altLang="zh-CN" dirty="0" smtClean="0">
                <a:ea typeface="MS PGothic" charset="-128"/>
              </a:rPr>
              <a:t>Future works</a:t>
            </a:r>
          </a:p>
          <a:p>
            <a:pPr lvl="1" eaLnBrk="1" hangingPunct="1"/>
            <a:r>
              <a:rPr lang="en-US" altLang="zh-CN" dirty="0" smtClean="0">
                <a:ea typeface="MS PGothic" charset="-128"/>
              </a:rPr>
              <a:t>Statically detecting go concurrency bugs</a:t>
            </a:r>
          </a:p>
          <a:p>
            <a:pPr lvl="2" eaLnBrk="1" hangingPunct="1"/>
            <a:r>
              <a:rPr lang="en-US" altLang="zh-CN" dirty="0" smtClean="0">
                <a:ea typeface="MS PGothic" charset="-128"/>
              </a:rPr>
              <a:t>checkers built based on identified buggy patterns</a:t>
            </a:r>
          </a:p>
          <a:p>
            <a:pPr lvl="2" eaLnBrk="1" hangingPunct="1"/>
            <a:r>
              <a:rPr lang="en-US" altLang="zh-CN" dirty="0" smtClean="0">
                <a:ea typeface="MS PGothic" charset="-128"/>
              </a:rPr>
              <a:t>Already found concurrency bugs in real applications</a:t>
            </a: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en-US" altLang="zh-CN" dirty="0" smtClean="0">
              <a:ea typeface="MS PGothic" charset="-128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ea typeface="MS PGothic" charset="-128"/>
            </a:endParaRPr>
          </a:p>
          <a:p>
            <a:pPr eaLnBrk="1" hangingPunct="1"/>
            <a:endParaRPr lang="zh-CN" altLang="en-US" dirty="0">
              <a:ea typeface="MS PGothic" charset="-128"/>
            </a:endParaRPr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Conclusions 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4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C5F5E-51C0-3142-B666-6A0E64A69624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26306" name="TextBox 4"/>
          <p:cNvSpPr txBox="1">
            <a:spLocks noChangeArrowheads="1"/>
          </p:cNvSpPr>
          <p:nvPr/>
        </p:nvSpPr>
        <p:spPr bwMode="auto">
          <a:xfrm>
            <a:off x="250825" y="1385888"/>
            <a:ext cx="5522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chemeClr val="accent1"/>
                </a:solidFill>
              </a:rPr>
              <a:t>Thanks a lot!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  <p:sp>
        <p:nvSpPr>
          <p:cNvPr id="226308" name="矩形 6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00355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矩形 20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83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ea typeface="MS PGothic" charset="-128"/>
              </a:rPr>
              <a:t>Questions?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597724" y="2779736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96024" y="2779736"/>
            <a:ext cx="0" cy="16824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01944" y="4547503"/>
            <a:ext cx="2692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00509" y="40929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Behavior</a:t>
            </a:r>
            <a:endParaRPr lang="en-US" b="1" i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32424" y="2501368"/>
            <a:ext cx="0" cy="2069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1944" y="334514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1944" y="396083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627444" y="450185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516444" y="450185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08624" y="3345140"/>
            <a:ext cx="223318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8624" y="3960836"/>
            <a:ext cx="2231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48220" y="29702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2616" y="29702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8220" y="35798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2616" y="35798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75604" y="223722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Cause</a:t>
            </a:r>
            <a:endParaRPr lang="en-US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62153" y="3032704"/>
            <a:ext cx="97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 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24153" y="3678122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99857" y="464663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69913" y="464714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non-blocking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4" y="2320522"/>
            <a:ext cx="967856" cy="7315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8" y="2338810"/>
            <a:ext cx="835006" cy="7132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44" y="2282333"/>
            <a:ext cx="731520" cy="731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491041" y="3278357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BlotDB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3" y="3193291"/>
            <a:ext cx="1228099" cy="457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8" y="3768977"/>
            <a:ext cx="2201530" cy="44678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93" y="3164016"/>
            <a:ext cx="548640" cy="548640"/>
          </a:xfrm>
          <a:prstGeom prst="rect">
            <a:avLst/>
          </a:prstGeom>
        </p:spPr>
      </p:pic>
      <p:sp>
        <p:nvSpPr>
          <p:cNvPr id="47" name="矩形 17"/>
          <p:cNvSpPr/>
          <p:nvPr/>
        </p:nvSpPr>
        <p:spPr>
          <a:xfrm>
            <a:off x="726827" y="2118744"/>
            <a:ext cx="2614936" cy="3073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91332" y="4330448"/>
            <a:ext cx="2695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171 Real-World Go Concurrency Bugs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962212" y="3476204"/>
            <a:ext cx="359699" cy="484632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7291" y="5889684"/>
            <a:ext cx="706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Data Set: https://</a:t>
            </a:r>
            <a:r>
              <a:rPr lang="en-US" sz="2000" b="1" i="1" dirty="0" err="1" smtClean="0">
                <a:solidFill>
                  <a:srgbClr val="FF0000"/>
                </a:solidFill>
              </a:rPr>
              <a:t>github.com</a:t>
            </a:r>
            <a:r>
              <a:rPr lang="en-US" sz="2000" b="1" i="1" dirty="0" smtClean="0">
                <a:solidFill>
                  <a:srgbClr val="FF0000"/>
                </a:solidFill>
              </a:rPr>
              <a:t>/system-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pclub</a:t>
            </a:r>
            <a:r>
              <a:rPr lang="en-US" sz="2000" b="1" i="1" dirty="0" smtClean="0">
                <a:solidFill>
                  <a:srgbClr val="FF0000"/>
                </a:solidFill>
              </a:rPr>
              <a:t>/go-concurrency-bugs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矩形 10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726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Does Go Do Better?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pic>
        <p:nvPicPr>
          <p:cNvPr id="2672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0" y="4482708"/>
            <a:ext cx="1765571" cy="176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8353455" cy="4525963"/>
          </a:xfrm>
        </p:spPr>
        <p:txBody>
          <a:bodyPr/>
          <a:lstStyle/>
          <a:p>
            <a:r>
              <a:rPr lang="en-US" altLang="zh-CN" dirty="0" smtClean="0">
                <a:ea typeface="MS PGothic" charset="-128"/>
              </a:rPr>
              <a:t>Message passing better than shared memory?</a:t>
            </a:r>
          </a:p>
          <a:p>
            <a:endParaRPr lang="en-US" altLang="zh-CN" dirty="0">
              <a:ea typeface="MS PGothic" charset="-128"/>
            </a:endParaRPr>
          </a:p>
          <a:p>
            <a:r>
              <a:rPr lang="en-US" altLang="zh-CN" dirty="0" smtClean="0">
                <a:ea typeface="MS PGothic" charset="-128"/>
              </a:rPr>
              <a:t>How well does Go prevent concurrency bugs?</a:t>
            </a:r>
            <a:endParaRPr lang="en-US" altLang="zh-CN" dirty="0">
              <a:ea typeface="MS PGothic" charset="-128"/>
            </a:endParaRPr>
          </a:p>
          <a:p>
            <a:endParaRPr lang="en-US" altLang="zh-CN" dirty="0" smtClean="0">
              <a:ea typeface="MS PGothic" charset="-128"/>
            </a:endParaRPr>
          </a:p>
          <a:p>
            <a:endParaRPr lang="en-US" altLang="zh-CN" dirty="0" smtClean="0">
              <a:ea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MS PGothic" charset="-128"/>
              </a:rPr>
              <a:t>Collect 171 Go concurrency bugs from 6 apps</a:t>
            </a:r>
          </a:p>
          <a:p>
            <a:pPr lvl="1"/>
            <a:r>
              <a:rPr lang="en-US" altLang="zh-CN" dirty="0" smtClean="0">
                <a:ea typeface="MS PGothic" charset="-128"/>
              </a:rPr>
              <a:t>through manually inspecting GitHub commit log</a:t>
            </a:r>
          </a:p>
          <a:p>
            <a:r>
              <a:rPr lang="en-US" altLang="zh-CN" dirty="0" smtClean="0">
                <a:ea typeface="MS PGothic" charset="-128"/>
              </a:rPr>
              <a:t>How we conduct the study?</a:t>
            </a:r>
          </a:p>
          <a:p>
            <a:pPr lvl="1"/>
            <a:r>
              <a:rPr lang="en-US" altLang="zh-CN" dirty="0" smtClean="0">
                <a:ea typeface="MS PGothic" charset="-128"/>
              </a:rPr>
              <a:t>Taxonomy based on two orthogonal dimensions</a:t>
            </a:r>
          </a:p>
          <a:p>
            <a:pPr lvl="2"/>
            <a:r>
              <a:rPr lang="en-US" altLang="zh-CN" dirty="0" smtClean="0">
                <a:ea typeface="MS PGothic" charset="-128"/>
              </a:rPr>
              <a:t>Root causes and fixing strategies </a:t>
            </a:r>
          </a:p>
          <a:p>
            <a:pPr lvl="1"/>
            <a:r>
              <a:rPr lang="en-US" altLang="zh-CN" dirty="0">
                <a:ea typeface="MS PGothic" charset="-128"/>
              </a:rPr>
              <a:t>Evaluate two built-in concurrency bug detectors</a:t>
            </a:r>
          </a:p>
          <a:p>
            <a:pPr lvl="2"/>
            <a:endParaRPr lang="en-US" altLang="zh-CN" dirty="0" smtClean="0">
              <a:ea typeface="MS PGothic" charset="-128"/>
            </a:endParaRPr>
          </a:p>
        </p:txBody>
      </p:sp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The 1</a:t>
            </a:r>
            <a:r>
              <a:rPr lang="en-US" altLang="zh-CN" baseline="30000" dirty="0" smtClean="0">
                <a:solidFill>
                  <a:schemeClr val="bg1"/>
                </a:solidFill>
                <a:ea typeface="MS PGothic" charset="-128"/>
              </a:rPr>
              <a:t>st</a:t>
            </a:r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 Empirical Study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68" y="4696432"/>
            <a:ext cx="96785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2" y="4714720"/>
            <a:ext cx="835006" cy="713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28" y="4658243"/>
            <a:ext cx="731520" cy="7315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05577" y="4872254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BlotDB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7" y="5514337"/>
            <a:ext cx="122809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7" y="5524756"/>
            <a:ext cx="2201530" cy="446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7" y="4790357"/>
            <a:ext cx="548640" cy="548640"/>
          </a:xfrm>
          <a:prstGeom prst="rect">
            <a:avLst/>
          </a:prstGeom>
        </p:spPr>
      </p:pic>
      <p:sp>
        <p:nvSpPr>
          <p:cNvPr id="14" name="矩形 17"/>
          <p:cNvSpPr/>
          <p:nvPr/>
        </p:nvSpPr>
        <p:spPr>
          <a:xfrm>
            <a:off x="598810" y="4586666"/>
            <a:ext cx="3656680" cy="2091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28774" y="5926526"/>
            <a:ext cx="287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171 Real-World Go Concurrency Bugs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533540" y="4799848"/>
            <a:ext cx="0" cy="15687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1840" y="4799848"/>
            <a:ext cx="0" cy="15687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7760" y="6453823"/>
            <a:ext cx="251012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36325" y="599922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Behavior</a:t>
            </a:r>
            <a:endParaRPr lang="en-US" b="1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68240" y="4686056"/>
            <a:ext cx="0" cy="1790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37760" y="5251460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7760" y="586715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63260" y="640817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470548" y="6408176"/>
            <a:ext cx="137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4440" y="5251460"/>
            <a:ext cx="223318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4440" y="5867156"/>
            <a:ext cx="2231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84036" y="48765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8432" y="48765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84036" y="5486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8432" y="5486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×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11420" y="43812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Cause</a:t>
            </a:r>
            <a:endParaRPr lang="en-US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97969" y="4939024"/>
            <a:ext cx="97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 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59969" y="5584442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35673" y="6513200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05729" y="65137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non-blocking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9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MS PGothic" charset="-128"/>
              </a:rPr>
              <a:t>Message passing can make a lot of bugs</a:t>
            </a:r>
          </a:p>
          <a:p>
            <a:pPr lvl="1"/>
            <a:r>
              <a:rPr lang="en-US" altLang="zh-CN" dirty="0" smtClean="0">
                <a:ea typeface="MS PGothic" charset="-128"/>
              </a:rPr>
              <a:t>sometimes even more than shared memory</a:t>
            </a:r>
          </a:p>
          <a:p>
            <a:r>
              <a:rPr lang="en-US" altLang="zh-CN" dirty="0">
                <a:ea typeface="MS PGothic" charset="-128"/>
              </a:rPr>
              <a:t>9</a:t>
            </a:r>
            <a:r>
              <a:rPr lang="en-US" altLang="zh-CN" dirty="0" smtClean="0">
                <a:ea typeface="MS PGothic" charset="-128"/>
              </a:rPr>
              <a:t> observations for developers’ references</a:t>
            </a:r>
          </a:p>
          <a:p>
            <a:r>
              <a:rPr lang="en-US" altLang="zh-CN" dirty="0" smtClean="0">
                <a:ea typeface="MS PGothic" charset="-128"/>
              </a:rPr>
              <a:t>8 insights</a:t>
            </a:r>
            <a:r>
              <a:rPr lang="en-US" altLang="zh-CN" dirty="0">
                <a:ea typeface="MS PGothic" charset="-128"/>
              </a:rPr>
              <a:t> </a:t>
            </a:r>
            <a:r>
              <a:rPr lang="en-US" altLang="zh-CN" dirty="0" smtClean="0">
                <a:ea typeface="MS PGothic" charset="-128"/>
              </a:rPr>
              <a:t>to guide future research in Go</a:t>
            </a:r>
          </a:p>
        </p:txBody>
      </p:sp>
      <p:sp>
        <p:nvSpPr>
          <p:cNvPr id="46082" name="矩形 17"/>
          <p:cNvSpPr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8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Highlighted Results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0" y="4339604"/>
            <a:ext cx="3204577" cy="1372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75" y="4166562"/>
            <a:ext cx="2390553" cy="15908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72" y="4382032"/>
            <a:ext cx="2302505" cy="1591056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12" y="4942568"/>
            <a:ext cx="576072" cy="4846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MS PGothic" charset="-128"/>
              </a:rPr>
              <a:t>Outline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4755" name="内容占位符 2"/>
          <p:cNvSpPr txBox="1">
            <a:spLocks/>
          </p:cNvSpPr>
          <p:nvPr/>
        </p:nvSpPr>
        <p:spPr bwMode="auto">
          <a:xfrm>
            <a:off x="457200" y="12985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/>
              <a:t>Introduction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A real bug example</a:t>
            </a:r>
          </a:p>
          <a:p>
            <a:pPr eaLnBrk="1" hangingPunct="1"/>
            <a:r>
              <a:rPr lang="en-US" altLang="zh-CN" dirty="0" smtClean="0"/>
              <a:t>Go concurrency bug study</a:t>
            </a:r>
          </a:p>
          <a:p>
            <a:pPr lvl="1" eaLnBrk="1" hangingPunct="1"/>
            <a:r>
              <a:rPr lang="en-US" altLang="zh-CN" dirty="0" smtClean="0"/>
              <a:t>Taxonomy</a:t>
            </a:r>
          </a:p>
          <a:p>
            <a:pPr lvl="1" eaLnBrk="1" hangingPunct="1"/>
            <a:r>
              <a:rPr lang="en-US" altLang="zh-CN" dirty="0" smtClean="0"/>
              <a:t>Blocking Bug</a:t>
            </a:r>
          </a:p>
          <a:p>
            <a:pPr lvl="1" eaLnBrk="1" hangingPunct="1"/>
            <a:r>
              <a:rPr lang="en-US" altLang="zh-CN" dirty="0" smtClean="0"/>
              <a:t>Non-blocking Bug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Conclusions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1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MS PGothic" charset="-128"/>
              </a:rPr>
              <a:t>Outline</a:t>
            </a:r>
            <a:endParaRPr lang="zh-CN" altLang="en-US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4755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/>
              <a:t>Introduction</a:t>
            </a:r>
            <a:endParaRPr lang="en-US" altLang="zh-CN" dirty="0"/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real bug example</a:t>
            </a: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844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/>
              <a:t>A real bug example</a:t>
            </a: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Go concurrency bug study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Taxonomy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Blocking Bug</a:t>
            </a:r>
          </a:p>
          <a:p>
            <a:pPr lvl="1"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Non-blocking Bug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64"/>
          <p:cNvSpPr>
            <a:spLocks noChangeArrowheads="1"/>
          </p:cNvSpPr>
          <p:nvPr/>
        </p:nvSpPr>
        <p:spPr bwMode="auto">
          <a:xfrm>
            <a:off x="0" y="0"/>
            <a:ext cx="9144000" cy="1060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MS PGothic" charset="-128"/>
              </a:rPr>
              <a:t>Message Passing in Go</a:t>
            </a:r>
            <a:endParaRPr lang="zh-CN" altLang="en-US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MS PGothic" charset="-128"/>
              </a:rPr>
              <a:t>How to pass messages across </a:t>
            </a:r>
            <a:r>
              <a:rPr lang="en-US" altLang="zh-CN" dirty="0" err="1" smtClean="0">
                <a:ea typeface="MS PGothic" charset="-128"/>
              </a:rPr>
              <a:t>goroutines</a:t>
            </a:r>
            <a:r>
              <a:rPr lang="en-US" altLang="zh-CN" dirty="0" smtClean="0">
                <a:ea typeface="MS PGothic" charset="-128"/>
              </a:rPr>
              <a:t>?</a:t>
            </a:r>
            <a:endParaRPr lang="en-US" altLang="zh-CN" dirty="0">
              <a:ea typeface="MS PGothic" charset="-128"/>
            </a:endParaRPr>
          </a:p>
          <a:p>
            <a:pPr lvl="1"/>
            <a:r>
              <a:rPr lang="en-US" altLang="zh-CN" dirty="0" smtClean="0">
                <a:ea typeface="MS PGothic" charset="-128"/>
              </a:rPr>
              <a:t>Channel: </a:t>
            </a:r>
            <a:r>
              <a:rPr lang="en-US" altLang="zh-CN" dirty="0">
                <a:ea typeface="MS PGothic" charset="-128"/>
              </a:rPr>
              <a:t>u</a:t>
            </a:r>
            <a:r>
              <a:rPr lang="en-US" altLang="zh-CN" dirty="0" smtClean="0">
                <a:ea typeface="MS PGothic" charset="-128"/>
              </a:rPr>
              <a:t>nbuffered channel vs. buffered channel</a:t>
            </a:r>
          </a:p>
          <a:p>
            <a:pPr lvl="1"/>
            <a:r>
              <a:rPr lang="en-US" altLang="zh-CN" dirty="0" smtClean="0">
                <a:ea typeface="MS PGothic" charset="-128"/>
              </a:rPr>
              <a:t>Select: waiting for multiple channel operations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515857" y="4461436"/>
            <a:ext cx="4572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718" y="4108171"/>
            <a:ext cx="0" cy="57956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2590" y="4105697"/>
            <a:ext cx="0" cy="8883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3885" y="4683287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</a:t>
            </a:r>
            <a:r>
              <a:rPr lang="en-US" sz="2000" dirty="0" smtClean="0"/>
              <a:t> &lt;- 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64731" y="4990214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 &lt;- </a:t>
            </a:r>
            <a:r>
              <a:rPr lang="en-US" sz="2000" dirty="0" err="1" smtClean="0"/>
              <a:t>ch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0717" y="5158909"/>
            <a:ext cx="0" cy="6813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142587" y="5390324"/>
            <a:ext cx="0" cy="4463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1129596" y="4883342"/>
            <a:ext cx="535135" cy="3069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349">
            <a:off x="1328057" y="4773063"/>
            <a:ext cx="258286" cy="1799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96302" y="3580760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1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53061" y="3585190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2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54148" y="4103725"/>
            <a:ext cx="0" cy="57956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16020" y="4103725"/>
            <a:ext cx="0" cy="8883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88561" y="4699493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</a:t>
            </a:r>
            <a:r>
              <a:rPr lang="en-US" sz="2000" dirty="0" smtClean="0"/>
              <a:t> &lt;- m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63133" y="5020539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 &lt;- </a:t>
            </a:r>
            <a:r>
              <a:rPr lang="en-US" sz="2000" dirty="0" err="1" smtClean="0"/>
              <a:t>ch</a:t>
            </a:r>
            <a:endParaRPr lang="en-US" sz="2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54147" y="5155285"/>
            <a:ext cx="0" cy="6813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28717" y="5396585"/>
            <a:ext cx="1" cy="4549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994330" y="4884159"/>
            <a:ext cx="581503" cy="32104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349">
            <a:off x="4201487" y="4771237"/>
            <a:ext cx="258286" cy="17993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697616" y="3585348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1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46979" y="3582517"/>
            <a:ext cx="1713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ea typeface="Calibri" charset="0"/>
                <a:cs typeface="Calibri" charset="0"/>
              </a:rPr>
              <a:t>Goroutine</a:t>
            </a:r>
            <a:r>
              <a:rPr lang="en-US" sz="2000" b="1" dirty="0" smtClean="0">
                <a:ea typeface="Calibri" charset="0"/>
                <a:cs typeface="Calibri" charset="0"/>
              </a:rPr>
              <a:t> 2</a:t>
            </a:r>
            <a:endParaRPr 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469" y="5977826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unbuffered channel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00572" y="5981291"/>
            <a:ext cx="18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buffered channel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13074" y="4001677"/>
            <a:ext cx="1502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select</a:t>
            </a:r>
            <a:r>
              <a:rPr lang="en-US" altLang="zh-CN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{</a:t>
            </a:r>
          </a:p>
          <a:p>
            <a:r>
              <a:rPr lang="en-US" altLang="zh-CN" b="1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</a:t>
            </a:r>
            <a:r>
              <a:rPr lang="en-US" altLang="zh-CN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dirty="0" smtClean="0">
                <a:ea typeface="Calibri" charset="0"/>
                <a:cs typeface="Calibri" charset="0"/>
              </a:rPr>
              <a:t> &lt;- ch1:</a:t>
            </a:r>
            <a:r>
              <a:rPr lang="en-US" altLang="zh-CN" dirty="0">
                <a:ea typeface="Calibri" charset="0"/>
                <a:cs typeface="Calibri" charset="0"/>
              </a:rPr>
              <a:t/>
            </a:r>
            <a:br>
              <a:rPr lang="en-US" altLang="zh-CN" dirty="0">
                <a:ea typeface="Calibri" charset="0"/>
                <a:cs typeface="Calibri" charset="0"/>
              </a:rPr>
            </a:br>
            <a:r>
              <a:rPr lang="en-US" altLang="zh-CN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…</a:t>
            </a:r>
            <a:endParaRPr lang="en-US" altLang="zh-CN" dirty="0" smtClean="0">
              <a:solidFill>
                <a:srgbClr val="333333"/>
              </a:solidFill>
              <a:ea typeface="Calibri" charset="0"/>
              <a:cs typeface="Calibri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</a:t>
            </a:r>
            <a:r>
              <a:rPr lang="en-US" altLang="zh-CN" b="1" dirty="0" smtClean="0">
                <a:ea typeface="Calibri" charset="0"/>
                <a:cs typeface="Calibri" charset="0"/>
              </a:rPr>
              <a:t>case</a:t>
            </a:r>
            <a:r>
              <a:rPr lang="en-US" altLang="zh-CN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>
                <a:ea typeface="Calibri" charset="0"/>
                <a:cs typeface="Calibri" charset="0"/>
              </a:rPr>
              <a:t>&lt;- </a:t>
            </a:r>
            <a:r>
              <a:rPr lang="en-US" altLang="zh-CN" dirty="0" smtClean="0">
                <a:ea typeface="Calibri" charset="0"/>
                <a:cs typeface="Calibri" charset="0"/>
              </a:rPr>
              <a:t>ch2:</a:t>
            </a:r>
            <a:r>
              <a:rPr lang="en-US" altLang="zh-CN" dirty="0">
                <a:solidFill>
                  <a:srgbClr val="FF0000"/>
                </a:solidFill>
                <a:ea typeface="Calibri" charset="0"/>
                <a:cs typeface="Calibri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ea typeface="Calibri" charset="0"/>
                <a:cs typeface="Calibri" charset="0"/>
              </a:rPr>
            </a:br>
            <a:r>
              <a:rPr lang="en-US" altLang="zh-CN" dirty="0">
                <a:solidFill>
                  <a:srgbClr val="333333"/>
                </a:solidFill>
                <a:ea typeface="Calibri" charset="0"/>
                <a:cs typeface="Calibri" charset="0"/>
              </a:rPr>
              <a:t>        </a:t>
            </a:r>
            <a:r>
              <a:rPr lang="en-US" altLang="zh-CN" b="1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…</a:t>
            </a:r>
            <a:r>
              <a:rPr lang="en-US" altLang="zh-CN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    </a:t>
            </a:r>
          </a:p>
          <a:p>
            <a:r>
              <a:rPr lang="en-US" altLang="zh-CN" dirty="0" smtClean="0">
                <a:solidFill>
                  <a:srgbClr val="333333"/>
                </a:solidFill>
                <a:ea typeface="Calibri" charset="0"/>
                <a:cs typeface="Calibri" charset="0"/>
              </a:rPr>
              <a:t>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34669" y="597379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select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499536" y="4987264"/>
            <a:ext cx="4572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58" y="4193356"/>
            <a:ext cx="258286" cy="17993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58" y="4719499"/>
            <a:ext cx="258286" cy="179939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36" idx="3"/>
          </p:cNvCxnSpPr>
          <p:nvPr/>
        </p:nvCxnSpPr>
        <p:spPr>
          <a:xfrm flipH="1" flipV="1">
            <a:off x="6964103" y="4667455"/>
            <a:ext cx="385507" cy="5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3"/>
          </p:cNvCxnSpPr>
          <p:nvPr/>
        </p:nvCxnSpPr>
        <p:spPr>
          <a:xfrm flipH="1" flipV="1">
            <a:off x="6964103" y="4667455"/>
            <a:ext cx="385507" cy="64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33935" y="4344289"/>
            <a:ext cx="143016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Non-deterministic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00F14-0874-7E46-8770-AC97D7427D9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0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32" grpId="0"/>
      <p:bldP spid="49" grpId="0"/>
      <p:bldP spid="50" grpId="0"/>
      <p:bldP spid="55" grpId="0"/>
      <p:bldP spid="56" grpId="0"/>
      <p:bldP spid="37" grpId="0"/>
      <p:bldP spid="58" grpId="0"/>
      <p:bldP spid="2" grpId="0"/>
      <p:bldP spid="38" grpId="0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26658</TotalTime>
  <Words>1079</Words>
  <Application>Microsoft Macintosh PowerPoint</Application>
  <PresentationFormat>On-screen Show (4:3)</PresentationFormat>
  <Paragraphs>501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Consolas</vt:lpstr>
      <vt:lpstr>MS PGothic</vt:lpstr>
      <vt:lpstr>ＭＳ Ｐゴシック</vt:lpstr>
      <vt:lpstr>宋体</vt:lpstr>
      <vt:lpstr>Arial</vt:lpstr>
      <vt:lpstr>Office Theme</vt:lpstr>
      <vt:lpstr>Understanding Real-World Concurrency Bugs in Go</vt:lpstr>
      <vt:lpstr>Golang</vt:lpstr>
      <vt:lpstr>Massage Passing vs. Shared Memory</vt:lpstr>
      <vt:lpstr>Does Go Do Better?</vt:lpstr>
      <vt:lpstr>The 1st Empirical Study</vt:lpstr>
      <vt:lpstr>Highlighted Results</vt:lpstr>
      <vt:lpstr>Outline</vt:lpstr>
      <vt:lpstr>Outline</vt:lpstr>
      <vt:lpstr>Message Passing in Go</vt:lpstr>
      <vt:lpstr>An Example of Go Concurrency Bug</vt:lpstr>
      <vt:lpstr>An Example of Go Concurrency Bug</vt:lpstr>
      <vt:lpstr>An Example of Go Concurrency Bug</vt:lpstr>
      <vt:lpstr>An Example of Go Concurrency Bug</vt:lpstr>
      <vt:lpstr>An Example of Go Concurrency Bug</vt:lpstr>
      <vt:lpstr>New Concurrency Features in Go</vt:lpstr>
      <vt:lpstr>New Concurrency Features in Go</vt:lpstr>
      <vt:lpstr>Outline</vt:lpstr>
      <vt:lpstr>Bug Taxonomy</vt:lpstr>
      <vt:lpstr>Bug Taxonomy</vt:lpstr>
      <vt:lpstr>Bug Taxonomy</vt:lpstr>
      <vt:lpstr>Concurrency Usage Study</vt:lpstr>
      <vt:lpstr>Outline</vt:lpstr>
      <vt:lpstr>Root Causes</vt:lpstr>
      <vt:lpstr>(mis)Protecting Shared Memory</vt:lpstr>
      <vt:lpstr>Misuse of Channel</vt:lpstr>
      <vt:lpstr>Misuse of Channel with Lock</vt:lpstr>
      <vt:lpstr>Observation</vt:lpstr>
      <vt:lpstr>Implication</vt:lpstr>
      <vt:lpstr>Outline</vt:lpstr>
      <vt:lpstr>Root Causes</vt:lpstr>
      <vt:lpstr>Traditional Bugs</vt:lpstr>
      <vt:lpstr>Misusing Channel</vt:lpstr>
      <vt:lpstr>Implication</vt:lpstr>
      <vt:lpstr>Conclusions 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Understanding, Detecting, and Diagnosing Real-World Performance Bugs</dc:title>
  <dc:creator>Linhai Song</dc:creator>
  <cp:lastModifiedBy>Linhai Song</cp:lastModifiedBy>
  <cp:revision>233</cp:revision>
  <cp:lastPrinted>2016-03-10T23:49:09Z</cp:lastPrinted>
  <dcterms:created xsi:type="dcterms:W3CDTF">2015-12-20T12:17:51Z</dcterms:created>
  <dcterms:modified xsi:type="dcterms:W3CDTF">2019-04-25T05:44:28Z</dcterms:modified>
</cp:coreProperties>
</file>