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notesMasterIdLst>
    <p:notesMasterId r:id="rId18"/>
  </p:notesMasterIdLst>
  <p:sldIdLst>
    <p:sldId id="256" r:id="rId4"/>
    <p:sldId id="257" r:id="rId5"/>
    <p:sldId id="416" r:id="rId6"/>
    <p:sldId id="411" r:id="rId7"/>
    <p:sldId id="412" r:id="rId8"/>
    <p:sldId id="417" r:id="rId9"/>
    <p:sldId id="423" r:id="rId10"/>
    <p:sldId id="425" r:id="rId11"/>
    <p:sldId id="424" r:id="rId12"/>
    <p:sldId id="418" r:id="rId13"/>
    <p:sldId id="413" r:id="rId14"/>
    <p:sldId id="414" r:id="rId15"/>
    <p:sldId id="415" r:id="rId16"/>
    <p:sldId id="363"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3CBDA-D354-49A3-A710-64E8D7A15927}">
          <p14:sldIdLst>
            <p14:sldId id="256"/>
            <p14:sldId id="257"/>
            <p14:sldId id="416"/>
            <p14:sldId id="411"/>
            <p14:sldId id="412"/>
            <p14:sldId id="417"/>
            <p14:sldId id="423"/>
            <p14:sldId id="425"/>
            <p14:sldId id="424"/>
            <p14:sldId id="418"/>
            <p14:sldId id="413"/>
            <p14:sldId id="414"/>
            <p14:sldId id="415"/>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snapToGrid="0">
      <p:cViewPr varScale="1">
        <p:scale>
          <a:sx n="78" d="100"/>
          <a:sy n="78" d="100"/>
        </p:scale>
        <p:origin x="902" y="62"/>
      </p:cViewPr>
      <p:guideLst/>
    </p:cSldViewPr>
  </p:slideViewPr>
  <p:notesTextViewPr>
    <p:cViewPr>
      <p:scale>
        <a:sx n="1" d="1"/>
        <a:sy n="1" d="1"/>
      </p:scale>
      <p:origin x="0" y="0"/>
    </p:cViewPr>
  </p:notesTextViewPr>
  <p:notesViewPr>
    <p:cSldViewPr snapToGrid="0">
      <p:cViewPr varScale="1">
        <p:scale>
          <a:sx n="53" d="100"/>
          <a:sy n="53" d="100"/>
        </p:scale>
        <p:origin x="3307"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B4C8132-2A49-4639-AEC0-85923ECD4E7E}" type="datetimeFigureOut">
              <a:rPr lang="en-IN" smtClean="0"/>
              <a:t>01-08-2024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736259F-78D2-43DC-AA18-19B155AF387A}" type="slidenum">
              <a:rPr lang="en-IN" smtClean="0"/>
              <a:t>‹#›</a:t>
            </a:fld>
            <a:endParaRPr lang="en-IN"/>
          </a:p>
        </p:txBody>
      </p:sp>
    </p:spTree>
    <p:extLst>
      <p:ext uri="{BB962C8B-B14F-4D97-AF65-F5344CB8AC3E}">
        <p14:creationId xmlns:p14="http://schemas.microsoft.com/office/powerpoint/2010/main" val="340946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dirty="0">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dirty="0">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dirty="0">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dirty="0">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dirty="0">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dirty="0">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dirty="0">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131280" y="72720"/>
            <a:ext cx="9744240"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400" b="1" strike="noStrike" spc="-1" dirty="0">
                <a:solidFill>
                  <a:srgbClr val="2F5597"/>
                </a:solidFill>
                <a:latin typeface="Calibri"/>
                <a:ea typeface="DejaVu Sans"/>
              </a:rPr>
              <a:t>Artificial Intelligence and Machine Learning</a:t>
            </a:r>
            <a:endParaRPr lang="en-US" sz="2400" b="0" strike="noStrike" spc="-1" dirty="0">
              <a:solidFill>
                <a:srgbClr val="000000"/>
              </a:solidFill>
              <a:latin typeface="Arial"/>
            </a:endParaRPr>
          </a:p>
        </p:txBody>
      </p:sp>
      <p:sp>
        <p:nvSpPr>
          <p:cNvPr id="40" name="Line 2"/>
          <p:cNvSpPr/>
          <p:nvPr/>
        </p:nvSpPr>
        <p:spPr>
          <a:xfrm>
            <a:off x="-8280" y="1327680"/>
            <a:ext cx="12200400" cy="3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sp>
        <p:nvSpPr>
          <p:cNvPr id="41" name="Rectangle 40"/>
          <p:cNvSpPr/>
          <p:nvPr/>
        </p:nvSpPr>
        <p:spPr>
          <a:xfrm>
            <a:off x="10643040" y="1701360"/>
            <a:ext cx="1070640" cy="156240"/>
          </a:xfrm>
          <a:prstGeom prst="rect">
            <a:avLst/>
          </a:prstGeom>
          <a:solidFill>
            <a:srgbClr val="FFFFFF"/>
          </a:solidFill>
          <a:ln w="0">
            <a:solidFill>
              <a:srgbClr val="FFFFFF"/>
            </a:solidFill>
          </a:ln>
        </p:spPr>
        <p:style>
          <a:lnRef idx="0">
            <a:scrgbClr r="0" g="0" b="0"/>
          </a:lnRef>
          <a:fillRef idx="0">
            <a:scrgbClr r="0" g="0" b="0"/>
          </a:fillRef>
          <a:effectRef idx="0">
            <a:scrgbClr r="0" g="0" b="0"/>
          </a:effectRef>
          <a:fontRef idx="minor"/>
        </p:style>
        <p:txBody>
          <a:bodyPr lIns="90000" tIns="78120" rIns="90000" bIns="78120" anchor="t">
            <a:noAutofit/>
          </a:bodyPr>
          <a:lstStyle/>
          <a:p>
            <a:endParaRPr lang="en-US" sz="1800" b="0" strike="noStrike" spc="-1">
              <a:solidFill>
                <a:srgbClr val="000000"/>
              </a:solidFill>
              <a:latin typeface="Arial"/>
              <a:ea typeface="DejaVu Sans"/>
            </a:endParaRPr>
          </a:p>
        </p:txBody>
      </p:sp>
      <p:pic>
        <p:nvPicPr>
          <p:cNvPr id="42" name="Picture 41"/>
          <p:cNvPicPr/>
          <p:nvPr/>
        </p:nvPicPr>
        <p:blipFill>
          <a:blip r:embed="rId14"/>
          <a:srcRect b="23039"/>
          <a:stretch/>
        </p:blipFill>
        <p:spPr>
          <a:xfrm>
            <a:off x="10196280" y="307440"/>
            <a:ext cx="1864440" cy="891720"/>
          </a:xfrm>
          <a:prstGeom prst="rect">
            <a:avLst/>
          </a:prstGeom>
          <a:ln w="0">
            <a:noFill/>
          </a:ln>
        </p:spPr>
      </p:pic>
      <p:sp>
        <p:nvSpPr>
          <p:cNvPr id="44" name="PlaceHolder 1"/>
          <p:cNvSpPr>
            <a:spLocks noGrp="1"/>
          </p:cNvSpPr>
          <p:nvPr>
            <p:ph type="title"/>
          </p:nvPr>
        </p:nvSpPr>
        <p:spPr>
          <a:xfrm>
            <a:off x="221942" y="575280"/>
            <a:ext cx="8229600" cy="623880"/>
          </a:xfrm>
          <a:prstGeom prst="rect">
            <a:avLst/>
          </a:prstGeom>
          <a:noFill/>
          <a:ln w="0">
            <a:noFill/>
          </a:ln>
        </p:spPr>
        <p:txBody>
          <a:bodyPr lIns="0" tIns="0" rIns="0" bIns="0" anchor="ctr">
            <a:noAutofit/>
          </a:bodyPr>
          <a:lstStyle/>
          <a:p>
            <a:pPr indent="0">
              <a:buNone/>
            </a:pPr>
            <a:r>
              <a:rPr lang="en-US" sz="4000" b="0" strike="noStrike" spc="-1">
                <a:solidFill>
                  <a:srgbClr val="000000"/>
                </a:solidFill>
                <a:latin typeface="Calibri"/>
              </a:rPr>
              <a:t>Click to edit the title text format</a:t>
            </a:r>
          </a:p>
        </p:txBody>
      </p:sp>
      <p:sp>
        <p:nvSpPr>
          <p:cNvPr id="45" name="PlaceHolder 2"/>
          <p:cNvSpPr>
            <a:spLocks noGrp="1"/>
          </p:cNvSpPr>
          <p:nvPr>
            <p:ph type="body"/>
          </p:nvPr>
        </p:nvSpPr>
        <p:spPr>
          <a:xfrm>
            <a:off x="105480" y="1424520"/>
            <a:ext cx="11873160" cy="5159160"/>
          </a:xfrm>
          <a:prstGeom prst="rect">
            <a:avLst/>
          </a:prstGeom>
          <a:noFill/>
          <a:ln w="0">
            <a:noFill/>
          </a:ln>
        </p:spPr>
        <p:txBody>
          <a:bodyPr lIns="0" tIns="0" rIns="0" bIns="0" anchor="t">
            <a:normAutofit/>
          </a:bodyPr>
          <a:lstStyle/>
          <a:p>
            <a:pPr marL="432000" indent="-324000" algn="just">
              <a:lnSpc>
                <a:spcPct val="115000"/>
              </a:lnSpc>
              <a:spcBef>
                <a:spcPts val="1701"/>
              </a:spcBef>
              <a:spcAft>
                <a:spcPts val="283"/>
              </a:spcAft>
              <a:buClr>
                <a:srgbClr val="000000"/>
              </a:buClr>
              <a:buSzPct val="45000"/>
              <a:buFont typeface="Wingdings" charset="2"/>
              <a:buChar char=""/>
            </a:pPr>
            <a:r>
              <a:rPr lang="en-US" sz="3600" b="0" strike="noStrike" spc="-1" dirty="0">
                <a:solidFill>
                  <a:srgbClr val="000000"/>
                </a:solidFill>
                <a:latin typeface="Calibri"/>
                <a:ea typeface="Noto Sans CJK SC"/>
              </a:rPr>
              <a:t>Click to edit the outline text format</a:t>
            </a:r>
            <a:endParaRPr lang="en-US" sz="3600" b="0" strike="noStrike" spc="-1" dirty="0">
              <a:solidFill>
                <a:srgbClr val="000000"/>
              </a:solidFill>
              <a:latin typeface="Calibri"/>
            </a:endParaRPr>
          </a:p>
          <a:p>
            <a:pPr marL="864000" lvl="1" indent="-324000" algn="just">
              <a:lnSpc>
                <a:spcPct val="115000"/>
              </a:lnSpc>
              <a:spcBef>
                <a:spcPts val="1417"/>
              </a:spcBef>
              <a:spcAft>
                <a:spcPts val="283"/>
              </a:spcAft>
              <a:buClr>
                <a:srgbClr val="000000"/>
              </a:buClr>
              <a:buSzPct val="75000"/>
              <a:buFont typeface="Symbol" charset="2"/>
              <a:buChar char=""/>
            </a:pPr>
            <a:r>
              <a:rPr lang="en-US" sz="3200" b="0" strike="noStrike" spc="-1" dirty="0">
                <a:solidFill>
                  <a:srgbClr val="000000"/>
                </a:solidFill>
                <a:latin typeface="Calibri"/>
                <a:ea typeface="Noto Sans CJK SC"/>
              </a:rPr>
              <a:t>Second Outline Level</a:t>
            </a:r>
            <a:endParaRPr lang="en-US" sz="3200" b="0" strike="noStrike" spc="-1" dirty="0">
              <a:solidFill>
                <a:srgbClr val="000000"/>
              </a:solidFill>
              <a:latin typeface="Calibri"/>
            </a:endParaRPr>
          </a:p>
          <a:p>
            <a:pPr marL="1296000" lvl="2" indent="-288000" algn="just">
              <a:lnSpc>
                <a:spcPct val="115000"/>
              </a:lnSpc>
              <a:spcBef>
                <a:spcPts val="1134"/>
              </a:spcBef>
              <a:spcAft>
                <a:spcPts val="283"/>
              </a:spcAft>
              <a:buClr>
                <a:srgbClr val="000000"/>
              </a:buClr>
              <a:buSzPct val="45000"/>
              <a:buFont typeface="Wingdings" charset="2"/>
              <a:buChar char=""/>
            </a:pPr>
            <a:r>
              <a:rPr lang="en-US" sz="2600" b="0" strike="noStrike" spc="-1" dirty="0">
                <a:solidFill>
                  <a:srgbClr val="000000"/>
                </a:solidFill>
                <a:latin typeface="Calibri"/>
                <a:ea typeface="Noto Sans CJK SC"/>
              </a:rPr>
              <a:t>Third Outline Level</a:t>
            </a:r>
            <a:endParaRPr lang="en-US" sz="2600" b="0" strike="noStrike" spc="-1" dirty="0">
              <a:solidFill>
                <a:srgbClr val="000000"/>
              </a:solidFill>
              <a:latin typeface="Calibri"/>
            </a:endParaRPr>
          </a:p>
          <a:p>
            <a:pPr marL="1728000" lvl="3" indent="-216000" algn="just">
              <a:lnSpc>
                <a:spcPct val="115000"/>
              </a:lnSpc>
              <a:spcBef>
                <a:spcPts val="850"/>
              </a:spcBef>
              <a:spcAft>
                <a:spcPts val="283"/>
              </a:spcAft>
              <a:buClr>
                <a:srgbClr val="000000"/>
              </a:buClr>
              <a:buSzPct val="75000"/>
              <a:buFont typeface="Symbol" charset="2"/>
              <a:buChar char=""/>
            </a:pPr>
            <a:r>
              <a:rPr lang="en-US" sz="2100" b="0" strike="noStrike" spc="-1" dirty="0">
                <a:solidFill>
                  <a:srgbClr val="000000"/>
                </a:solidFill>
                <a:latin typeface="Calibri"/>
                <a:ea typeface="Noto Sans CJK SC"/>
              </a:rPr>
              <a:t>Fourth Outline Level</a:t>
            </a:r>
            <a:endParaRPr lang="en-US" sz="2100" b="0" strike="noStrike" spc="-1" dirty="0">
              <a:solidFill>
                <a:srgbClr val="000000"/>
              </a:solidFill>
              <a:latin typeface="Calibri"/>
            </a:endParaRPr>
          </a:p>
          <a:p>
            <a:pPr marL="2160000" lvl="4" indent="-216000" algn="just">
              <a:lnSpc>
                <a:spcPct val="115000"/>
              </a:lnSpc>
              <a:spcBef>
                <a:spcPts val="567"/>
              </a:spcBef>
              <a:spcAft>
                <a:spcPts val="283"/>
              </a:spcAft>
              <a:buClr>
                <a:srgbClr val="000000"/>
              </a:buClr>
              <a:buSzPct val="45000"/>
              <a:buFont typeface="Wingdings" charset="2"/>
              <a:buChar char=""/>
            </a:pPr>
            <a:r>
              <a:rPr lang="en-US" sz="2100" b="0" strike="noStrike" spc="-1" dirty="0">
                <a:solidFill>
                  <a:srgbClr val="000000"/>
                </a:solidFill>
                <a:latin typeface="Calibri"/>
                <a:ea typeface="Noto Sans CJK SC"/>
              </a:rPr>
              <a:t>Fifth Outline Level</a:t>
            </a:r>
            <a:endParaRPr lang="en-US" sz="2100" b="0" strike="noStrike" spc="-1" dirty="0">
              <a:solidFill>
                <a:srgbClr val="000000"/>
              </a:solidFill>
              <a:latin typeface="Calibri"/>
            </a:endParaRPr>
          </a:p>
          <a:p>
            <a:pPr marL="2592000" lvl="5" indent="-216000" algn="just">
              <a:lnSpc>
                <a:spcPct val="115000"/>
              </a:lnSpc>
              <a:spcBef>
                <a:spcPts val="567"/>
              </a:spcBef>
              <a:spcAft>
                <a:spcPts val="283"/>
              </a:spcAft>
              <a:buClr>
                <a:srgbClr val="000000"/>
              </a:buClr>
              <a:buSzPct val="45000"/>
              <a:buFont typeface="Wingdings" charset="2"/>
              <a:buChar char=""/>
            </a:pPr>
            <a:r>
              <a:rPr lang="en-US" sz="2100" b="0" strike="noStrike" spc="-1" dirty="0">
                <a:solidFill>
                  <a:srgbClr val="000000"/>
                </a:solidFill>
                <a:latin typeface="Calibri"/>
                <a:ea typeface="Noto Sans CJK SC"/>
              </a:rPr>
              <a:t>Sixth Outline Level</a:t>
            </a:r>
            <a:endParaRPr lang="en-US" sz="2100" b="0" strike="noStrike" spc="-1" dirty="0">
              <a:solidFill>
                <a:srgbClr val="000000"/>
              </a:solidFill>
              <a:latin typeface="Calibri"/>
            </a:endParaRPr>
          </a:p>
          <a:p>
            <a:pPr marL="3024000" lvl="6" indent="-216000" algn="just">
              <a:lnSpc>
                <a:spcPct val="115000"/>
              </a:lnSpc>
              <a:spcBef>
                <a:spcPts val="567"/>
              </a:spcBef>
              <a:spcAft>
                <a:spcPts val="283"/>
              </a:spcAft>
              <a:buClr>
                <a:srgbClr val="000000"/>
              </a:buClr>
              <a:buSzPct val="45000"/>
              <a:buFont typeface="Wingdings" charset="2"/>
              <a:buChar char=""/>
            </a:pPr>
            <a:r>
              <a:rPr lang="en-US" sz="2100" b="0" strike="noStrike" spc="-1" dirty="0">
                <a:solidFill>
                  <a:srgbClr val="000000"/>
                </a:solidFill>
                <a:latin typeface="Calibri"/>
                <a:ea typeface="Noto Sans CJK SC"/>
              </a:rPr>
              <a:t>Seventh Outline Level</a:t>
            </a:r>
            <a:endParaRPr lang="en-US" sz="21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3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dataful.in/datasets/19913/"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ataful.in/datasset/19913" TargetMode="External"/><Relationship Id="rId2" Type="http://schemas.openxmlformats.org/officeDocument/2006/relationships/hyperlink" Target="https://fcainfoweb.nic.in/reports/report_menu_web.aspx"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7"/>
          <p:cNvSpPr/>
          <p:nvPr/>
        </p:nvSpPr>
        <p:spPr>
          <a:xfrm>
            <a:off x="-1751760" y="146160"/>
            <a:ext cx="11408400" cy="5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200" b="1" strike="noStrike" spc="-1" dirty="0">
                <a:solidFill>
                  <a:srgbClr val="C55A11"/>
                </a:solidFill>
                <a:latin typeface="Calibri"/>
                <a:ea typeface="DejaVu Sans"/>
              </a:rPr>
              <a:t>Artificial Intelligence and Machine learning</a:t>
            </a:r>
            <a:endParaRPr lang="en-US" sz="3200" b="0" strike="noStrike" spc="-1" dirty="0">
              <a:solidFill>
                <a:srgbClr val="000000"/>
              </a:solidFill>
              <a:latin typeface="Arial"/>
            </a:endParaRPr>
          </a:p>
        </p:txBody>
      </p:sp>
      <p:grpSp>
        <p:nvGrpSpPr>
          <p:cNvPr id="213" name="Group 3"/>
          <p:cNvGrpSpPr/>
          <p:nvPr/>
        </p:nvGrpSpPr>
        <p:grpSpPr>
          <a:xfrm>
            <a:off x="345240" y="5521320"/>
            <a:ext cx="1035360" cy="1035360"/>
            <a:chOff x="345240" y="5521320"/>
            <a:chExt cx="1035360" cy="1035360"/>
          </a:xfrm>
        </p:grpSpPr>
        <p:sp>
          <p:nvSpPr>
            <p:cNvPr id="214" name="CustomShape 8"/>
            <p:cNvSpPr/>
            <p:nvPr/>
          </p:nvSpPr>
          <p:spPr>
            <a:xfrm rot="5400000">
              <a:off x="855720" y="601092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215" name="CustomShape 18"/>
            <p:cNvSpPr/>
            <p:nvPr/>
          </p:nvSpPr>
          <p:spPr>
            <a:xfrm rot="10800000">
              <a:off x="345600" y="552132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grpSp>
      <p:sp>
        <p:nvSpPr>
          <p:cNvPr id="216" name="Line 2"/>
          <p:cNvSpPr/>
          <p:nvPr/>
        </p:nvSpPr>
        <p:spPr>
          <a:xfrm>
            <a:off x="411840" y="911340"/>
            <a:ext cx="8543317" cy="30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30240" rIns="90000" bIns="30240" anchor="t" anchorCtr="1">
            <a:noAutofit/>
          </a:bodyPr>
          <a:lstStyle/>
          <a:p>
            <a:endParaRPr lang="en-US" sz="1800" b="0" strike="noStrike" spc="-1">
              <a:solidFill>
                <a:srgbClr val="000000"/>
              </a:solidFill>
              <a:latin typeface="Arial"/>
              <a:ea typeface="DejaVu Sans"/>
            </a:endParaRPr>
          </a:p>
        </p:txBody>
      </p:sp>
      <p:grpSp>
        <p:nvGrpSpPr>
          <p:cNvPr id="217" name="Group 4"/>
          <p:cNvGrpSpPr/>
          <p:nvPr/>
        </p:nvGrpSpPr>
        <p:grpSpPr>
          <a:xfrm>
            <a:off x="10855800" y="277200"/>
            <a:ext cx="1035360" cy="1035360"/>
            <a:chOff x="10855800" y="277200"/>
            <a:chExt cx="1035360" cy="1035360"/>
          </a:xfrm>
        </p:grpSpPr>
        <p:sp>
          <p:nvSpPr>
            <p:cNvPr id="218" name="CustomShape 19"/>
            <p:cNvSpPr/>
            <p:nvPr/>
          </p:nvSpPr>
          <p:spPr>
            <a:xfrm rot="16200000">
              <a:off x="11366280" y="-18144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219" name="CustomShape 20"/>
            <p:cNvSpPr/>
            <p:nvPr/>
          </p:nvSpPr>
          <p:spPr>
            <a:xfrm>
              <a:off x="11876760" y="27720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grpSp>
      <p:sp>
        <p:nvSpPr>
          <p:cNvPr id="220" name="Google Shape;95;p 3"/>
          <p:cNvSpPr/>
          <p:nvPr/>
        </p:nvSpPr>
        <p:spPr>
          <a:xfrm>
            <a:off x="411840" y="5366520"/>
            <a:ext cx="5052960" cy="105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US" sz="2400" b="1" spc="-1" dirty="0">
                <a:solidFill>
                  <a:srgbClr val="000000"/>
                </a:solidFill>
                <a:latin typeface="Calibri"/>
                <a:ea typeface="Calibri"/>
              </a:rPr>
              <a:t>Name : Shiva Shankar P</a:t>
            </a:r>
            <a:endParaRPr lang="en-US" sz="2400" b="0" strike="noStrike" spc="-1" dirty="0">
              <a:solidFill>
                <a:srgbClr val="000000"/>
              </a:solidFill>
              <a:latin typeface="Arial"/>
            </a:endParaRPr>
          </a:p>
          <a:p>
            <a:pPr>
              <a:lnSpc>
                <a:spcPct val="100000"/>
              </a:lnSpc>
              <a:tabLst>
                <a:tab pos="0" algn="l"/>
              </a:tabLst>
            </a:pPr>
            <a:r>
              <a:rPr lang="en-US" sz="2400" b="1" strike="noStrike" spc="-1" dirty="0">
                <a:solidFill>
                  <a:srgbClr val="000000"/>
                </a:solidFill>
                <a:latin typeface="Calibri"/>
                <a:ea typeface="Calibri"/>
              </a:rPr>
              <a:t>SRN : PES1PG23CA128</a:t>
            </a:r>
            <a:endParaRPr lang="en-US" sz="2400" b="0" strike="noStrike" spc="-1" dirty="0">
              <a:solidFill>
                <a:srgbClr val="000000"/>
              </a:solidFill>
              <a:latin typeface="Arial"/>
            </a:endParaRPr>
          </a:p>
          <a:p>
            <a:pPr>
              <a:lnSpc>
                <a:spcPct val="100000"/>
              </a:lnSpc>
              <a:tabLst>
                <a:tab pos="0" algn="l"/>
              </a:tabLst>
            </a:pPr>
            <a:r>
              <a:rPr lang="en-US" sz="2400" b="1" strike="noStrike" spc="-1" dirty="0">
                <a:solidFill>
                  <a:srgbClr val="000000"/>
                </a:solidFill>
                <a:latin typeface="Calibri"/>
                <a:ea typeface="Calibri"/>
              </a:rPr>
              <a:t>Department of Computer Applications</a:t>
            </a:r>
            <a:endParaRPr lang="en-US" sz="2400" b="0" strike="noStrike" spc="-1" dirty="0">
              <a:solidFill>
                <a:srgbClr val="000000"/>
              </a:solidFill>
              <a:latin typeface="Arial"/>
            </a:endParaRPr>
          </a:p>
        </p:txBody>
      </p:sp>
      <p:pic>
        <p:nvPicPr>
          <p:cNvPr id="221" name="Picture 220"/>
          <p:cNvPicPr/>
          <p:nvPr/>
        </p:nvPicPr>
        <p:blipFill>
          <a:blip r:embed="rId2"/>
          <a:srcRect b="19651"/>
          <a:stretch/>
        </p:blipFill>
        <p:spPr>
          <a:xfrm>
            <a:off x="9871920" y="415080"/>
            <a:ext cx="1864080" cy="931680"/>
          </a:xfrm>
          <a:prstGeom prst="rect">
            <a:avLst/>
          </a:prstGeom>
          <a:ln w="0">
            <a:noFill/>
          </a:ln>
        </p:spPr>
      </p:pic>
      <p:sp>
        <p:nvSpPr>
          <p:cNvPr id="3" name="CustomShape 21">
            <a:extLst>
              <a:ext uri="{FF2B5EF4-FFF2-40B4-BE49-F238E27FC236}">
                <a16:creationId xmlns:a16="http://schemas.microsoft.com/office/drawing/2014/main" id="{F2445E69-37FB-A186-C737-59D9255C9C8B}"/>
              </a:ext>
            </a:extLst>
          </p:cNvPr>
          <p:cNvSpPr/>
          <p:nvPr/>
        </p:nvSpPr>
        <p:spPr>
          <a:xfrm>
            <a:off x="2136913" y="2519015"/>
            <a:ext cx="7891669" cy="194606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15000"/>
              </a:lnSpc>
            </a:pPr>
            <a:r>
              <a:rPr lang="en-US" sz="5400" b="1" spc="-1" dirty="0">
                <a:solidFill>
                  <a:srgbClr val="C9211E"/>
                </a:solidFill>
                <a:latin typeface="Calibri"/>
                <a:ea typeface="Tahoma"/>
              </a:rPr>
              <a:t>Prediction of Essential commodities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repl">
                                        <p:cTn id="7" dur="500" fill="hold"/>
                                        <p:tgtEl>
                                          <p:spTgt spid="3"/>
                                        </p:tgtEl>
                                        <p:attrNameLst>
                                          <p:attrName>ppt_w</p:attrName>
                                        </p:attrNameLst>
                                      </p:cBhvr>
                                      <p:tavLst>
                                        <p:tav tm="0">
                                          <p:val>
                                            <p:strVal val="0"/>
                                          </p:val>
                                        </p:tav>
                                        <p:tav tm="100000">
                                          <p:val>
                                            <p:strVal val="#ppt_w"/>
                                          </p:val>
                                        </p:tav>
                                      </p:tavLst>
                                    </p:anim>
                                    <p:anim calcmode="lin" valueType="num">
                                      <p:cBhvr additive="repl">
                                        <p:cTn id="8" dur="500" fill="hold"/>
                                        <p:tgtEl>
                                          <p:spTgt spid="3"/>
                                        </p:tgtEl>
                                        <p:attrNameLst>
                                          <p:attrName>ppt_h</p:attrName>
                                        </p:attrNameLst>
                                      </p:cBhvr>
                                      <p:tavLst>
                                        <p:tav tm="0">
                                          <p:val>
                                            <p:strVal val="0"/>
                                          </p:val>
                                        </p:tav>
                                        <p:tav tm="100000">
                                          <p:val>
                                            <p:strVal val="#ppt_h"/>
                                          </p:val>
                                        </p:tav>
                                      </p:tavLst>
                                    </p:anim>
                                    <p:animEffect transition="in" filter="fade">
                                      <p:cBhvr additive="repl">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Learning Methodologies Used</a:t>
            </a: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226243" y="1499419"/>
            <a:ext cx="10707228" cy="1814052"/>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900" indent="-342900">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Machine Learning Models are used in this project to train and predict prices</a:t>
            </a:r>
          </a:p>
          <a:p>
            <a:pPr marL="450900" indent="-342900">
              <a:lnSpc>
                <a:spcPct val="100000"/>
              </a:lnSpc>
              <a:spcBef>
                <a:spcPts val="1134"/>
              </a:spcBef>
              <a:spcAft>
                <a:spcPts val="1134"/>
              </a:spcAft>
              <a:buClr>
                <a:srgbClr val="000000"/>
              </a:buClr>
              <a:buSzPct val="100000"/>
            </a:pPr>
            <a:r>
              <a:rPr lang="en-IN" sz="2000" dirty="0">
                <a:solidFill>
                  <a:srgbClr val="373D49"/>
                </a:solidFill>
                <a:latin typeface="Bahnschrift" panose="020B0502040204020203" pitchFamily="34" charset="0"/>
              </a:rPr>
              <a:t>Models such as Random Forest Regressor and </a:t>
            </a:r>
            <a:r>
              <a:rPr lang="en-IN" sz="2000" dirty="0" err="1">
                <a:solidFill>
                  <a:srgbClr val="373D49"/>
                </a:solidFill>
                <a:latin typeface="Bahnschrift" panose="020B0502040204020203" pitchFamily="34" charset="0"/>
              </a:rPr>
              <a:t>XGBRegressor</a:t>
            </a:r>
            <a:r>
              <a:rPr lang="en-IN" sz="2000" dirty="0">
                <a:solidFill>
                  <a:srgbClr val="373D49"/>
                </a:solidFill>
                <a:latin typeface="Bahnschrift" panose="020B0502040204020203" pitchFamily="34" charset="0"/>
              </a:rPr>
              <a:t> are used for implementing machine learning models</a:t>
            </a:r>
            <a:endParaRPr lang="en-IN" sz="2000" i="0" dirty="0">
              <a:solidFill>
                <a:srgbClr val="373D49"/>
              </a:solidFill>
              <a:effectLst/>
              <a:latin typeface="Bahnschrift" panose="020B0502040204020203" pitchFamily="34" charset="0"/>
            </a:endParaRPr>
          </a:p>
        </p:txBody>
      </p:sp>
      <p:pic>
        <p:nvPicPr>
          <p:cNvPr id="2050" name="Picture 2">
            <a:extLst>
              <a:ext uri="{FF2B5EF4-FFF2-40B4-BE49-F238E27FC236}">
                <a16:creationId xmlns:a16="http://schemas.microsoft.com/office/drawing/2014/main" id="{57DA9E9B-2048-727E-651C-F33A976BA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31" y="3429000"/>
            <a:ext cx="4499640" cy="26029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A019F69-0F3A-C503-F7C7-12BC4BF59CED}"/>
              </a:ext>
            </a:extLst>
          </p:cNvPr>
          <p:cNvPicPr>
            <a:picLocks noChangeAspect="1"/>
          </p:cNvPicPr>
          <p:nvPr/>
        </p:nvPicPr>
        <p:blipFill rotWithShape="1">
          <a:blip r:embed="rId3"/>
          <a:srcRect l="1190" r="1"/>
          <a:stretch/>
        </p:blipFill>
        <p:spPr>
          <a:xfrm>
            <a:off x="6886730" y="3012910"/>
            <a:ext cx="4046741" cy="3199170"/>
          </a:xfrm>
          <a:prstGeom prst="rect">
            <a:avLst/>
          </a:prstGeom>
        </p:spPr>
      </p:pic>
    </p:spTree>
    <p:extLst>
      <p:ext uri="{BB962C8B-B14F-4D97-AF65-F5344CB8AC3E}">
        <p14:creationId xmlns:p14="http://schemas.microsoft.com/office/powerpoint/2010/main" val="27410954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Challenges</a:t>
            </a:r>
            <a:endParaRPr lang="en-US" sz="2800" b="0" strike="noStrike" spc="-1" dirty="0">
              <a:solidFill>
                <a:srgbClr val="000000"/>
              </a:solidFill>
              <a:latin typeface="Arial"/>
            </a:endParaRP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146880" y="1371600"/>
            <a:ext cx="11831760" cy="512064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buFont typeface="Arial" panose="020B0604020202020204" pitchFamily="34" charset="0"/>
              <a:buChar char="•"/>
            </a:pPr>
            <a:r>
              <a:rPr lang="en-US" sz="2000" b="1" i="0" dirty="0">
                <a:solidFill>
                  <a:srgbClr val="373D49"/>
                </a:solidFill>
                <a:effectLst/>
                <a:latin typeface="Bahnschrift" panose="020B0502040204020203" pitchFamily="34" charset="0"/>
              </a:rPr>
              <a:t>Data Quality and Availability:</a:t>
            </a:r>
            <a:r>
              <a:rPr lang="en-US" sz="2000" b="0" i="0" dirty="0">
                <a:solidFill>
                  <a:srgbClr val="373D49"/>
                </a:solidFill>
                <a:effectLst/>
                <a:latin typeface="Bahnschrift" panose="020B0502040204020203" pitchFamily="34" charset="0"/>
              </a:rPr>
              <a:t> Ensuring the availability of high-quality, granular data across different regions and time periods.</a:t>
            </a:r>
          </a:p>
          <a:p>
            <a:pPr algn="l">
              <a:lnSpc>
                <a:spcPct val="100000"/>
              </a:lnSpc>
              <a:buFont typeface="Arial" panose="020B0604020202020204" pitchFamily="34" charset="0"/>
              <a:buChar char="•"/>
            </a:pPr>
            <a:r>
              <a:rPr lang="en-US" sz="2000" b="1" i="0" dirty="0">
                <a:solidFill>
                  <a:srgbClr val="373D49"/>
                </a:solidFill>
                <a:effectLst/>
                <a:latin typeface="Bahnschrift" panose="020B0502040204020203" pitchFamily="34" charset="0"/>
              </a:rPr>
              <a:t>Complex Interdependencies:</a:t>
            </a:r>
            <a:r>
              <a:rPr lang="en-US" sz="2000" b="0" i="0" dirty="0">
                <a:solidFill>
                  <a:srgbClr val="373D49"/>
                </a:solidFill>
                <a:effectLst/>
                <a:latin typeface="Bahnschrift" panose="020B0502040204020203" pitchFamily="34" charset="0"/>
              </a:rPr>
              <a:t> Accounting for the complex interdependencies between various factors influencing commodity prices.</a:t>
            </a:r>
          </a:p>
          <a:p>
            <a:pPr algn="l">
              <a:lnSpc>
                <a:spcPct val="100000"/>
              </a:lnSpc>
              <a:buFont typeface="Arial" panose="020B0604020202020204" pitchFamily="34" charset="0"/>
              <a:buChar char="•"/>
            </a:pPr>
            <a:r>
              <a:rPr lang="en-US" sz="2000" b="1" i="0" dirty="0">
                <a:solidFill>
                  <a:srgbClr val="373D49"/>
                </a:solidFill>
                <a:effectLst/>
                <a:latin typeface="Bahnschrift" panose="020B0502040204020203" pitchFamily="34" charset="0"/>
              </a:rPr>
              <a:t>Dynamic Nature of Markets:</a:t>
            </a:r>
            <a:r>
              <a:rPr lang="en-US" sz="2000" b="0" i="0" dirty="0">
                <a:solidFill>
                  <a:srgbClr val="373D49"/>
                </a:solidFill>
                <a:effectLst/>
                <a:latin typeface="Bahnschrift" panose="020B0502040204020203" pitchFamily="34" charset="0"/>
              </a:rPr>
              <a:t> Adapting the model to the dynamic nature of global commodity markets, including sudden shocks and long-term trends.</a:t>
            </a:r>
          </a:p>
        </p:txBody>
      </p:sp>
    </p:spTree>
    <p:extLst>
      <p:ext uri="{BB962C8B-B14F-4D97-AF65-F5344CB8AC3E}">
        <p14:creationId xmlns:p14="http://schemas.microsoft.com/office/powerpoint/2010/main" val="3553176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Expected Outcomes</a:t>
            </a: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180120" y="1371600"/>
            <a:ext cx="11831760" cy="512064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00" indent="-324000">
              <a:lnSpc>
                <a:spcPct val="100000"/>
              </a:lnSpc>
              <a:spcBef>
                <a:spcPts val="1134"/>
              </a:spcBef>
              <a:spcAft>
                <a:spcPts val="1134"/>
              </a:spcAft>
              <a:buClr>
                <a:srgbClr val="000000"/>
              </a:buClr>
              <a:buSzPct val="45000"/>
              <a:buFont typeface="Wingdings" charset="2"/>
              <a:buChar char=""/>
            </a:pPr>
            <a:r>
              <a:rPr lang="en-US" sz="2000" dirty="0">
                <a:latin typeface="Bahnschrift" panose="020B0502040204020203" pitchFamily="34" charset="0"/>
              </a:rPr>
              <a:t>A robust and accurate predictive model for essential commodity prices. </a:t>
            </a:r>
          </a:p>
          <a:p>
            <a:pPr marL="432000" indent="-324000">
              <a:lnSpc>
                <a:spcPct val="100000"/>
              </a:lnSpc>
              <a:spcBef>
                <a:spcPts val="1134"/>
              </a:spcBef>
              <a:spcAft>
                <a:spcPts val="1134"/>
              </a:spcAft>
              <a:buClr>
                <a:srgbClr val="000000"/>
              </a:buClr>
              <a:buSzPct val="45000"/>
              <a:buFont typeface="Wingdings" charset="2"/>
              <a:buChar char=""/>
            </a:pPr>
            <a:r>
              <a:rPr lang="en-US" sz="2000" dirty="0">
                <a:latin typeface="Bahnschrift" panose="020B0502040204020203" pitchFamily="34" charset="0"/>
              </a:rPr>
              <a:t>An intuitive interface for stakeholders to access and utilize price predictions. </a:t>
            </a:r>
          </a:p>
          <a:p>
            <a:pPr marL="432000" indent="-324000">
              <a:lnSpc>
                <a:spcPct val="100000"/>
              </a:lnSpc>
              <a:spcBef>
                <a:spcPts val="1134"/>
              </a:spcBef>
              <a:spcAft>
                <a:spcPts val="1134"/>
              </a:spcAft>
              <a:buClr>
                <a:srgbClr val="000000"/>
              </a:buClr>
              <a:buSzPct val="45000"/>
              <a:buFont typeface="Wingdings" charset="2"/>
              <a:buChar char=""/>
            </a:pPr>
            <a:r>
              <a:rPr lang="en-US" sz="2000" dirty="0">
                <a:latin typeface="Bahnschrift" panose="020B0502040204020203" pitchFamily="34" charset="0"/>
              </a:rPr>
              <a:t>Enhanced decision-making capabilities for farmers, traders, policymakers, and consumers.</a:t>
            </a:r>
            <a:endParaRPr lang="en-US" sz="3200" spc="-1" dirty="0">
              <a:solidFill>
                <a:srgbClr val="000000"/>
              </a:solidFill>
              <a:latin typeface="Bahnschrift" panose="020B0502040204020203" pitchFamily="34" charset="0"/>
            </a:endParaRPr>
          </a:p>
        </p:txBody>
      </p:sp>
    </p:spTree>
    <p:extLst>
      <p:ext uri="{BB962C8B-B14F-4D97-AF65-F5344CB8AC3E}">
        <p14:creationId xmlns:p14="http://schemas.microsoft.com/office/powerpoint/2010/main" val="3667395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Potential Impact</a:t>
            </a:r>
            <a:endParaRPr lang="en-US" sz="2800" b="0" strike="noStrike" spc="-1" dirty="0">
              <a:solidFill>
                <a:srgbClr val="000000"/>
              </a:solidFill>
              <a:latin typeface="Arial"/>
            </a:endParaRP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146880" y="1371600"/>
            <a:ext cx="11831760" cy="512064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0">
              <a:lnSpc>
                <a:spcPct val="150000"/>
              </a:lnSpc>
              <a:spcBef>
                <a:spcPts val="1134"/>
              </a:spcBef>
              <a:spcAft>
                <a:spcPts val="1134"/>
              </a:spcAft>
              <a:buClr>
                <a:srgbClr val="000000"/>
              </a:buClr>
              <a:buSzPct val="45000"/>
              <a:buNone/>
            </a:pPr>
            <a:r>
              <a:rPr lang="en-US" sz="2000" dirty="0">
                <a:latin typeface="Bahnschrift" panose="020B0502040204020203" pitchFamily="34" charset="0"/>
              </a:rPr>
              <a:t>Accurate price predictions can help stabilize markets, optimize resource allocation, and ultimately improve the economic well-being of societies by ensuring more predictable and fair pricing of essential commodities</a:t>
            </a:r>
            <a:endParaRPr lang="en-US" sz="3200" spc="-1" dirty="0">
              <a:solidFill>
                <a:srgbClr val="000000"/>
              </a:solidFill>
              <a:latin typeface="Bahnschrift" panose="020B0502040204020203" pitchFamily="34" charset="0"/>
            </a:endParaRPr>
          </a:p>
        </p:txBody>
      </p:sp>
    </p:spTree>
    <p:extLst>
      <p:ext uri="{BB962C8B-B14F-4D97-AF65-F5344CB8AC3E}">
        <p14:creationId xmlns:p14="http://schemas.microsoft.com/office/powerpoint/2010/main" val="590195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3" name="Line 1"/>
          <p:cNvSpPr/>
          <p:nvPr/>
        </p:nvSpPr>
        <p:spPr>
          <a:xfrm>
            <a:off x="5447880" y="2887200"/>
            <a:ext cx="4581720" cy="3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1895" name="Group 1"/>
          <p:cNvGrpSpPr/>
          <p:nvPr/>
        </p:nvGrpSpPr>
        <p:grpSpPr>
          <a:xfrm>
            <a:off x="344880" y="360720"/>
            <a:ext cx="11486880" cy="6195960"/>
            <a:chOff x="344880" y="360720"/>
            <a:chExt cx="11486880" cy="6195960"/>
          </a:xfrm>
        </p:grpSpPr>
        <p:sp>
          <p:nvSpPr>
            <p:cNvPr id="1896" name="CustomShape 12"/>
            <p:cNvSpPr/>
            <p:nvPr/>
          </p:nvSpPr>
          <p:spPr>
            <a:xfrm>
              <a:off x="11786400" y="36072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1897" name="CustomShape 13"/>
            <p:cNvSpPr/>
            <p:nvPr/>
          </p:nvSpPr>
          <p:spPr>
            <a:xfrm rot="5400000">
              <a:off x="11306880" y="-12996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1898" name="CustomShape 14"/>
            <p:cNvSpPr/>
            <p:nvPr/>
          </p:nvSpPr>
          <p:spPr>
            <a:xfrm rot="5400000">
              <a:off x="855360" y="601092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1899" name="CustomShape 15"/>
            <p:cNvSpPr/>
            <p:nvPr/>
          </p:nvSpPr>
          <p:spPr>
            <a:xfrm rot="10800000">
              <a:off x="345600" y="5521320"/>
              <a:ext cx="14040" cy="1035360"/>
            </a:xfrm>
            <a:prstGeom prst="rect">
              <a:avLst/>
            </a:prstGeom>
            <a:solidFill>
              <a:schemeClr val="accent2">
                <a:lumMod val="75000"/>
              </a:schemeClr>
            </a:solid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grpSp>
      <p:sp>
        <p:nvSpPr>
          <p:cNvPr id="1900" name="CustomShape 16"/>
          <p:cNvSpPr/>
          <p:nvPr/>
        </p:nvSpPr>
        <p:spPr>
          <a:xfrm>
            <a:off x="5448240" y="2049480"/>
            <a:ext cx="45720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3600" b="1" strike="noStrike" spc="-1">
                <a:solidFill>
                  <a:srgbClr val="C55A11"/>
                </a:solidFill>
                <a:latin typeface="Calibri"/>
                <a:ea typeface="DejaVu Sans"/>
              </a:rPr>
              <a:t>THANK YOU</a:t>
            </a:r>
            <a:endParaRPr lang="en-US" sz="3600" b="0" strike="noStrike" spc="-1">
              <a:solidFill>
                <a:srgbClr val="000000"/>
              </a:solidFill>
              <a:latin typeface="Arial"/>
            </a:endParaRPr>
          </a:p>
        </p:txBody>
      </p:sp>
      <p:pic>
        <p:nvPicPr>
          <p:cNvPr id="1901" name="Picture 1900"/>
          <p:cNvPicPr/>
          <p:nvPr/>
        </p:nvPicPr>
        <p:blipFill>
          <a:blip r:embed="rId2"/>
          <a:srcRect b="8972"/>
          <a:stretch/>
        </p:blipFill>
        <p:spPr>
          <a:xfrm>
            <a:off x="1972800" y="1371600"/>
            <a:ext cx="2574360" cy="3945600"/>
          </a:xfrm>
          <a:prstGeom prst="rect">
            <a:avLst/>
          </a:prstGeom>
          <a:ln w="0">
            <a:noFill/>
          </a:ln>
        </p:spPr>
      </p:pic>
      <p:sp>
        <p:nvSpPr>
          <p:cNvPr id="1902" name="CustomShape 17"/>
          <p:cNvSpPr/>
          <p:nvPr/>
        </p:nvSpPr>
        <p:spPr>
          <a:xfrm>
            <a:off x="5460120" y="3151800"/>
            <a:ext cx="74656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2400" b="1" strike="noStrike" spc="-1" dirty="0">
                <a:solidFill>
                  <a:srgbClr val="000000"/>
                </a:solidFill>
                <a:latin typeface="Calibri"/>
                <a:ea typeface="Calibri"/>
              </a:rPr>
              <a:t>Name : Shiva Shankar P</a:t>
            </a:r>
            <a:endParaRPr lang="en-US" sz="2400" b="0" strike="noStrike" spc="-1" dirty="0">
              <a:solidFill>
                <a:srgbClr val="000000"/>
              </a:solidFill>
              <a:latin typeface="Arial"/>
            </a:endParaRPr>
          </a:p>
          <a:p>
            <a:pPr>
              <a:lnSpc>
                <a:spcPct val="100000"/>
              </a:lnSpc>
              <a:tabLst>
                <a:tab pos="0" algn="l"/>
              </a:tabLst>
            </a:pPr>
            <a:r>
              <a:rPr lang="en-US" sz="2400" b="1" strike="noStrike" spc="-1" dirty="0">
                <a:solidFill>
                  <a:srgbClr val="000000"/>
                </a:solidFill>
                <a:latin typeface="Calibri"/>
                <a:ea typeface="Calibri"/>
              </a:rPr>
              <a:t>SRN : PES1PG23CA128</a:t>
            </a:r>
            <a:endParaRPr lang="en-US" sz="2400" b="0" strike="noStrike" spc="-1" dirty="0">
              <a:solidFill>
                <a:srgbClr val="000000"/>
              </a:solidFill>
              <a:latin typeface="Arial"/>
            </a:endParaRPr>
          </a:p>
          <a:p>
            <a:pPr>
              <a:lnSpc>
                <a:spcPct val="100000"/>
              </a:lnSpc>
              <a:tabLst>
                <a:tab pos="0" algn="l"/>
              </a:tabLst>
            </a:pPr>
            <a:r>
              <a:rPr lang="en-US" sz="2400" b="1" strike="noStrike" spc="-1" dirty="0">
                <a:solidFill>
                  <a:srgbClr val="000000"/>
                </a:solidFill>
                <a:latin typeface="Calibri"/>
                <a:ea typeface="Calibri"/>
              </a:rPr>
              <a:t>Department of Computer Applications</a:t>
            </a:r>
            <a:endParaRPr lang="en-US"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161336" y="568080"/>
            <a:ext cx="10193704"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pc="-1" dirty="0">
                <a:solidFill>
                  <a:srgbClr val="C9211E"/>
                </a:solidFill>
                <a:latin typeface="Calibri"/>
                <a:ea typeface="DejaVu Sans"/>
              </a:rPr>
              <a:t>Project Outline</a:t>
            </a:r>
            <a:endParaRPr lang="en-US" sz="2800" b="0" strike="noStrike" spc="-1" dirty="0">
              <a:solidFill>
                <a:srgbClr val="000000"/>
              </a:solidFill>
              <a:latin typeface="Arial"/>
            </a:endParaRPr>
          </a:p>
        </p:txBody>
      </p:sp>
      <p:sp>
        <p:nvSpPr>
          <p:cNvPr id="5" name="PlaceHolder 1">
            <a:extLst>
              <a:ext uri="{FF2B5EF4-FFF2-40B4-BE49-F238E27FC236}">
                <a16:creationId xmlns:a16="http://schemas.microsoft.com/office/drawing/2014/main" id="{79DCC209-6124-0853-D005-862F48E3643C}"/>
              </a:ext>
            </a:extLst>
          </p:cNvPr>
          <p:cNvSpPr txBox="1">
            <a:spLocks/>
          </p:cNvSpPr>
          <p:nvPr/>
        </p:nvSpPr>
        <p:spPr>
          <a:xfrm>
            <a:off x="146880" y="1371600"/>
            <a:ext cx="11831760" cy="5120640"/>
          </a:xfrm>
          <a:prstGeom prst="rect">
            <a:avLst/>
          </a:prstGeom>
          <a:noFill/>
          <a:ln w="0">
            <a:noFill/>
          </a:ln>
        </p:spPr>
        <p:txBody>
          <a:bodyPr lIns="0" tIns="0" rIns="0" bIns="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Introduction</a:t>
            </a:r>
          </a:p>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Problem Statement</a:t>
            </a:r>
          </a:p>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Objectives</a:t>
            </a:r>
          </a:p>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Challenges</a:t>
            </a:r>
          </a:p>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Expected Outcomes</a:t>
            </a:r>
          </a:p>
          <a:p>
            <a:pPr marL="432000" indent="-324000" algn="just">
              <a:lnSpc>
                <a:spcPct val="150000"/>
              </a:lnSpc>
              <a:spcBef>
                <a:spcPts val="1134"/>
              </a:spcBef>
              <a:spcAft>
                <a:spcPts val="1134"/>
              </a:spcAft>
              <a:buClr>
                <a:srgbClr val="000000"/>
              </a:buClr>
              <a:buSzPct val="45000"/>
              <a:buFont typeface="Wingdings" charset="2"/>
              <a:buChar char=""/>
            </a:pPr>
            <a:r>
              <a:rPr lang="en-US" sz="3200" spc="-1" dirty="0">
                <a:solidFill>
                  <a:srgbClr val="000000"/>
                </a:solidFill>
                <a:latin typeface="Calibri"/>
              </a:rPr>
              <a:t>Potential Impact</a:t>
            </a:r>
          </a:p>
          <a:p>
            <a:pPr marL="432000" indent="-324000" algn="just">
              <a:lnSpc>
                <a:spcPct val="150000"/>
              </a:lnSpc>
              <a:spcBef>
                <a:spcPts val="1134"/>
              </a:spcBef>
              <a:spcAft>
                <a:spcPts val="1134"/>
              </a:spcAft>
              <a:buClr>
                <a:srgbClr val="000000"/>
              </a:buClr>
              <a:buSzPct val="45000"/>
              <a:buFont typeface="Wingdings" charset="2"/>
              <a:buChar char=""/>
            </a:pPr>
            <a:endParaRPr lang="en-US" sz="3200"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Introduction</a:t>
            </a: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226243" y="1435510"/>
            <a:ext cx="11680622" cy="4277032"/>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0">
              <a:lnSpc>
                <a:spcPct val="150000"/>
              </a:lnSpc>
              <a:spcBef>
                <a:spcPts val="1134"/>
              </a:spcBef>
              <a:spcAft>
                <a:spcPts val="1134"/>
              </a:spcAft>
              <a:buClr>
                <a:srgbClr val="000000"/>
              </a:buClr>
              <a:buSzPct val="45000"/>
              <a:buNone/>
            </a:pPr>
            <a:r>
              <a:rPr lang="en-US" sz="2000" i="0" dirty="0">
                <a:solidFill>
                  <a:srgbClr val="373D49"/>
                </a:solidFill>
                <a:effectLst/>
                <a:latin typeface="Bahnschrift" panose="020B0502040204020203" pitchFamily="34" charset="0"/>
              </a:rPr>
              <a:t>In an interconnected global economy, the prices of essential commodities such as rice, wheat, oil, and sugar significantly impact the lives of millions. These prices are subject to fluctuations that can affect stakeholders ranging from farmers and traders to policymakers and consumers. Accurate prediction of these prices is crucial for informed decision-making. By leveraging advanced data analytics and machine learning techniques, we can develop models that predict the prices of these essential commodities with a reasonable degree of accuracy.</a:t>
            </a:r>
            <a:endParaRPr lang="en-US" sz="3200" spc="-1" dirty="0">
              <a:solidFill>
                <a:srgbClr val="000000"/>
              </a:solidFill>
              <a:latin typeface="Bahnschrift" panose="020B0502040204020203" pitchFamily="34" charset="0"/>
            </a:endParaRPr>
          </a:p>
        </p:txBody>
      </p:sp>
    </p:spTree>
    <p:extLst>
      <p:ext uri="{BB962C8B-B14F-4D97-AF65-F5344CB8AC3E}">
        <p14:creationId xmlns:p14="http://schemas.microsoft.com/office/powerpoint/2010/main" val="3251366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Problem Statement</a:t>
            </a: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146880" y="1371600"/>
            <a:ext cx="11831760" cy="512064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0">
              <a:lnSpc>
                <a:spcPct val="150000"/>
              </a:lnSpc>
              <a:spcBef>
                <a:spcPts val="1134"/>
              </a:spcBef>
              <a:spcAft>
                <a:spcPts val="1134"/>
              </a:spcAft>
              <a:buClr>
                <a:srgbClr val="000000"/>
              </a:buClr>
              <a:buSzPct val="45000"/>
              <a:buNone/>
            </a:pPr>
            <a:r>
              <a:rPr lang="en-US" sz="2000" b="0" i="0" dirty="0">
                <a:solidFill>
                  <a:srgbClr val="373D49"/>
                </a:solidFill>
                <a:effectLst/>
                <a:latin typeface="Bahnschrift" panose="020B0502040204020203" pitchFamily="34" charset="0"/>
              </a:rPr>
              <a:t>Develop a predictive model that forecasts the prices of essential commodities over a given time horizon. The goal is to provide accurate and timely predictions of price of each commodity to aid in decision-making for various stakeholders.</a:t>
            </a:r>
          </a:p>
          <a:p>
            <a:pPr marL="108000" indent="0">
              <a:lnSpc>
                <a:spcPct val="150000"/>
              </a:lnSpc>
              <a:spcBef>
                <a:spcPts val="1134"/>
              </a:spcBef>
              <a:spcAft>
                <a:spcPts val="1134"/>
              </a:spcAft>
              <a:buClr>
                <a:srgbClr val="000000"/>
              </a:buClr>
              <a:buSzPct val="45000"/>
              <a:buNone/>
            </a:pPr>
            <a:endParaRPr lang="en-US" sz="3200" spc="-1" dirty="0">
              <a:solidFill>
                <a:srgbClr val="000000"/>
              </a:solidFill>
              <a:latin typeface="Bahnschrift" panose="020B0502040204020203" pitchFamily="34" charset="0"/>
            </a:endParaRPr>
          </a:p>
        </p:txBody>
      </p:sp>
    </p:spTree>
    <p:extLst>
      <p:ext uri="{BB962C8B-B14F-4D97-AF65-F5344CB8AC3E}">
        <p14:creationId xmlns:p14="http://schemas.microsoft.com/office/powerpoint/2010/main" val="321574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Objectives</a:t>
            </a:r>
            <a:endParaRPr lang="en-US" sz="2800" b="0" strike="noStrike" spc="-1" dirty="0">
              <a:solidFill>
                <a:srgbClr val="000000"/>
              </a:solidFill>
              <a:latin typeface="Arial"/>
            </a:endParaRP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91629" y="1420761"/>
            <a:ext cx="11831760" cy="512064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Data Collection</a:t>
            </a:r>
          </a:p>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Pre-processing</a:t>
            </a:r>
          </a:p>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Feature Engineering </a:t>
            </a:r>
          </a:p>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Model Development</a:t>
            </a:r>
          </a:p>
          <a:p>
            <a:pPr marL="450900" indent="-342900" algn="just">
              <a:lnSpc>
                <a:spcPct val="100000"/>
              </a:lnSpc>
              <a:spcBef>
                <a:spcPts val="1134"/>
              </a:spcBef>
              <a:spcAft>
                <a:spcPts val="1134"/>
              </a:spcAft>
              <a:buClr>
                <a:srgbClr val="000000"/>
              </a:buClr>
              <a:buSzPct val="100000"/>
            </a:pPr>
            <a:r>
              <a:rPr lang="en-IN" sz="2000" dirty="0">
                <a:solidFill>
                  <a:srgbClr val="373D49"/>
                </a:solidFill>
                <a:latin typeface="Bahnschrift" panose="020B0502040204020203" pitchFamily="34" charset="0"/>
              </a:rPr>
              <a:t>M</a:t>
            </a:r>
            <a:r>
              <a:rPr lang="en-IN" sz="2000" i="0" dirty="0">
                <a:solidFill>
                  <a:srgbClr val="373D49"/>
                </a:solidFill>
                <a:effectLst/>
                <a:latin typeface="Bahnschrift" panose="020B0502040204020203" pitchFamily="34" charset="0"/>
              </a:rPr>
              <a:t>odel Validation and Testing</a:t>
            </a:r>
          </a:p>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Implementation and Deployment</a:t>
            </a:r>
          </a:p>
          <a:p>
            <a:pPr marL="450900" indent="-342900" algn="just">
              <a:lnSpc>
                <a:spcPct val="100000"/>
              </a:lnSpc>
              <a:spcBef>
                <a:spcPts val="1134"/>
              </a:spcBef>
              <a:spcAft>
                <a:spcPts val="1134"/>
              </a:spcAft>
              <a:buClr>
                <a:srgbClr val="000000"/>
              </a:buClr>
              <a:buSzPct val="100000"/>
            </a:pPr>
            <a:r>
              <a:rPr lang="en-IN" sz="2000" i="0" dirty="0">
                <a:solidFill>
                  <a:srgbClr val="373D49"/>
                </a:solidFill>
                <a:effectLst/>
                <a:latin typeface="Bahnschrift" panose="020B0502040204020203" pitchFamily="34" charset="0"/>
              </a:rPr>
              <a:t>Impact Analysis</a:t>
            </a:r>
          </a:p>
        </p:txBody>
      </p:sp>
    </p:spTree>
    <p:extLst>
      <p:ext uri="{BB962C8B-B14F-4D97-AF65-F5344CB8AC3E}">
        <p14:creationId xmlns:p14="http://schemas.microsoft.com/office/powerpoint/2010/main" val="3991904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Objectives - Data Collection</a:t>
            </a:r>
            <a:endParaRPr lang="en-US" sz="2800" b="0" strike="noStrike" spc="-1" dirty="0">
              <a:solidFill>
                <a:srgbClr val="000000"/>
              </a:solidFill>
              <a:latin typeface="Arial"/>
            </a:endParaRPr>
          </a:p>
        </p:txBody>
      </p:sp>
      <p:sp>
        <p:nvSpPr>
          <p:cNvPr id="2" name="PlaceHolder 1">
            <a:extLst>
              <a:ext uri="{FF2B5EF4-FFF2-40B4-BE49-F238E27FC236}">
                <a16:creationId xmlns:a16="http://schemas.microsoft.com/office/drawing/2014/main" id="{DE168984-E240-17ED-9B33-CDE7E2A1A079}"/>
              </a:ext>
            </a:extLst>
          </p:cNvPr>
          <p:cNvSpPr txBox="1">
            <a:spLocks/>
          </p:cNvSpPr>
          <p:nvPr/>
        </p:nvSpPr>
        <p:spPr>
          <a:xfrm>
            <a:off x="91629" y="1420761"/>
            <a:ext cx="12002048" cy="5334000"/>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900" indent="-342900">
              <a:lnSpc>
                <a:spcPct val="100000"/>
              </a:lnSpc>
              <a:spcBef>
                <a:spcPts val="1134"/>
              </a:spcBef>
              <a:spcAft>
                <a:spcPts val="1134"/>
              </a:spcAft>
              <a:buClr>
                <a:srgbClr val="000000"/>
              </a:buClr>
              <a:buSzPct val="100000"/>
            </a:pPr>
            <a:r>
              <a:rPr lang="en-US" sz="2000" dirty="0">
                <a:latin typeface="Bahnschrift" panose="020B0502040204020203" pitchFamily="34" charset="0"/>
              </a:rPr>
              <a:t>Gather historical price data of essential commodities.</a:t>
            </a:r>
          </a:p>
          <a:p>
            <a:pPr marL="565200" lvl="1" indent="0">
              <a:lnSpc>
                <a:spcPct val="100000"/>
              </a:lnSpc>
              <a:spcBef>
                <a:spcPts val="1134"/>
              </a:spcBef>
              <a:spcAft>
                <a:spcPts val="1134"/>
              </a:spcAft>
              <a:buClr>
                <a:srgbClr val="000000"/>
              </a:buClr>
              <a:buSzPct val="100000"/>
              <a:buNone/>
            </a:pPr>
            <a:r>
              <a:rPr lang="en-US" sz="1600" dirty="0">
                <a:latin typeface="Bahnschrift" panose="020B0502040204020203" pitchFamily="34" charset="0"/>
              </a:rPr>
              <a:t>The Data is collected from the following source : </a:t>
            </a:r>
            <a:r>
              <a:rPr lang="en-US" sz="1200" dirty="0">
                <a:hlinkClick r:id="rId2"/>
              </a:rPr>
              <a:t>Dataset - Daily Wholesale and Retail Prices of Essential Commodities in Karnataka (dataful.in)</a:t>
            </a:r>
            <a:endParaRPr lang="en-US" sz="1600" dirty="0">
              <a:latin typeface="Bahnschrift" panose="020B0502040204020203" pitchFamily="34" charset="0"/>
            </a:endParaRPr>
          </a:p>
          <a:p>
            <a:pPr marL="108000" indent="0">
              <a:lnSpc>
                <a:spcPct val="100000"/>
              </a:lnSpc>
              <a:spcBef>
                <a:spcPts val="1134"/>
              </a:spcBef>
              <a:spcAft>
                <a:spcPts val="1134"/>
              </a:spcAft>
              <a:buClr>
                <a:srgbClr val="000000"/>
              </a:buClr>
              <a:buSzPct val="100000"/>
              <a:buNone/>
            </a:pPr>
            <a:r>
              <a:rPr lang="en-US" sz="2000" dirty="0">
                <a:latin typeface="Bahnschrift" panose="020B0502040204020203" pitchFamily="34" charset="0"/>
              </a:rPr>
              <a:t>The Data is collected from a set of API’s of different essential commodities from different parts of Karnataka.</a:t>
            </a:r>
          </a:p>
          <a:p>
            <a:pPr marL="108000" indent="0">
              <a:lnSpc>
                <a:spcPct val="100000"/>
              </a:lnSpc>
              <a:spcBef>
                <a:spcPts val="1134"/>
              </a:spcBef>
              <a:spcAft>
                <a:spcPts val="1134"/>
              </a:spcAft>
              <a:buClr>
                <a:srgbClr val="000000"/>
              </a:buClr>
              <a:buSzPct val="100000"/>
              <a:buNone/>
            </a:pPr>
            <a:r>
              <a:rPr lang="en-US" sz="2000" dirty="0">
                <a:latin typeface="Bahnschrift" panose="020B0502040204020203" pitchFamily="34" charset="0"/>
              </a:rPr>
              <a:t>	The data is only from Karnataka state.</a:t>
            </a:r>
          </a:p>
          <a:p>
            <a:pPr marL="108000" indent="0">
              <a:lnSpc>
                <a:spcPct val="100000"/>
              </a:lnSpc>
              <a:spcBef>
                <a:spcPts val="1134"/>
              </a:spcBef>
              <a:spcAft>
                <a:spcPts val="1134"/>
              </a:spcAft>
              <a:buClr>
                <a:srgbClr val="000000"/>
              </a:buClr>
              <a:buSzPct val="100000"/>
              <a:buNone/>
            </a:pPr>
            <a:endParaRPr lang="en-US" sz="2000" dirty="0">
              <a:latin typeface="Bahnschrift" panose="020B0502040204020203" pitchFamily="34" charset="0"/>
            </a:endParaRPr>
          </a:p>
        </p:txBody>
      </p:sp>
    </p:spTree>
    <p:extLst>
      <p:ext uri="{BB962C8B-B14F-4D97-AF65-F5344CB8AC3E}">
        <p14:creationId xmlns:p14="http://schemas.microsoft.com/office/powerpoint/2010/main" val="30080431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Objectives - Data Collection</a:t>
            </a:r>
            <a:endParaRPr lang="en-US"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6F28C4E1-6365-C980-4909-5CA3DFB6D420}"/>
              </a:ext>
            </a:extLst>
          </p:cNvPr>
          <p:cNvPicPr>
            <a:picLocks noChangeAspect="1"/>
          </p:cNvPicPr>
          <p:nvPr/>
        </p:nvPicPr>
        <p:blipFill>
          <a:blip r:embed="rId2"/>
          <a:stretch>
            <a:fillRect/>
          </a:stretch>
        </p:blipFill>
        <p:spPr>
          <a:xfrm>
            <a:off x="108155" y="1588457"/>
            <a:ext cx="11050947" cy="5136807"/>
          </a:xfrm>
          <a:prstGeom prst="rect">
            <a:avLst/>
          </a:prstGeom>
        </p:spPr>
      </p:pic>
    </p:spTree>
    <p:extLst>
      <p:ext uri="{BB962C8B-B14F-4D97-AF65-F5344CB8AC3E}">
        <p14:creationId xmlns:p14="http://schemas.microsoft.com/office/powerpoint/2010/main" val="29067800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Objectives - Data Collection</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5296E554-C17C-9DDE-B607-461FF2099A8F}"/>
              </a:ext>
            </a:extLst>
          </p:cNvPr>
          <p:cNvSpPr txBox="1"/>
          <p:nvPr/>
        </p:nvSpPr>
        <p:spPr>
          <a:xfrm>
            <a:off x="118088" y="1459026"/>
            <a:ext cx="8386916" cy="369332"/>
          </a:xfrm>
          <a:prstGeom prst="rect">
            <a:avLst/>
          </a:prstGeom>
          <a:noFill/>
        </p:spPr>
        <p:txBody>
          <a:bodyPr wrap="square" rtlCol="0">
            <a:spAutoFit/>
          </a:bodyPr>
          <a:lstStyle/>
          <a:p>
            <a:r>
              <a:rPr lang="en-US" dirty="0"/>
              <a:t>Description of each Attribute</a:t>
            </a:r>
            <a:endParaRPr lang="en-IN" dirty="0"/>
          </a:p>
        </p:txBody>
      </p:sp>
      <p:graphicFrame>
        <p:nvGraphicFramePr>
          <p:cNvPr id="11" name="Table 11">
            <a:extLst>
              <a:ext uri="{FF2B5EF4-FFF2-40B4-BE49-F238E27FC236}">
                <a16:creationId xmlns:a16="http://schemas.microsoft.com/office/drawing/2014/main" id="{0CD576EB-3EF9-AAD7-767A-EBF12451207C}"/>
              </a:ext>
            </a:extLst>
          </p:cNvPr>
          <p:cNvGraphicFramePr>
            <a:graphicFrameLocks noGrp="1"/>
          </p:cNvGraphicFramePr>
          <p:nvPr>
            <p:extLst>
              <p:ext uri="{D42A27DB-BD31-4B8C-83A1-F6EECF244321}">
                <p14:modId xmlns:p14="http://schemas.microsoft.com/office/powerpoint/2010/main" val="1040174939"/>
              </p:ext>
            </p:extLst>
          </p:nvPr>
        </p:nvGraphicFramePr>
        <p:xfrm>
          <a:off x="226243" y="1919202"/>
          <a:ext cx="8128000" cy="471424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152590003"/>
                    </a:ext>
                  </a:extLst>
                </a:gridCol>
                <a:gridCol w="4064000">
                  <a:extLst>
                    <a:ext uri="{9D8B030D-6E8A-4147-A177-3AD203B41FA5}">
                      <a16:colId xmlns:a16="http://schemas.microsoft.com/office/drawing/2014/main" val="3801597898"/>
                    </a:ext>
                  </a:extLst>
                </a:gridCol>
              </a:tblGrid>
              <a:tr h="370840">
                <a:tc>
                  <a:txBody>
                    <a:bodyPr/>
                    <a:lstStyle/>
                    <a:p>
                      <a:pPr rtl="0" fontAlgn="t">
                        <a:spcBef>
                          <a:spcPts val="0"/>
                        </a:spcBef>
                        <a:spcAft>
                          <a:spcPts val="0"/>
                        </a:spcAft>
                      </a:pPr>
                      <a:r>
                        <a:rPr lang="en-IN" sz="1800" b="1" u="none" strike="noStrike" dirty="0">
                          <a:solidFill>
                            <a:schemeClr val="bg1"/>
                          </a:solidFill>
                          <a:effectLst/>
                          <a:latin typeface="Bahnschrift" panose="020B0502040204020203" pitchFamily="34" charset="0"/>
                        </a:rPr>
                        <a:t>Attribute</a:t>
                      </a:r>
                      <a:endParaRPr lang="en-IN" sz="1800" b="1" dirty="0">
                        <a:solidFill>
                          <a:schemeClr val="bg1"/>
                        </a:solidFill>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800" b="1" u="none" strike="noStrike" dirty="0">
                          <a:solidFill>
                            <a:schemeClr val="bg1"/>
                          </a:solidFill>
                          <a:effectLst/>
                          <a:latin typeface="Bahnschrift" panose="020B0502040204020203" pitchFamily="34" charset="0"/>
                        </a:rPr>
                        <a:t>Details</a:t>
                      </a:r>
                      <a:endParaRPr lang="en-IN" sz="1800" b="1" dirty="0">
                        <a:solidFill>
                          <a:schemeClr val="bg1"/>
                        </a:solidFill>
                        <a:effectLst/>
                        <a:latin typeface="Bahnschrift" panose="020B0502040204020203" pitchFamily="34" charset="0"/>
                      </a:endParaRPr>
                    </a:p>
                  </a:txBody>
                  <a:tcPr marL="63500" marR="63500" marT="63500" marB="63500"/>
                </a:tc>
                <a:extLst>
                  <a:ext uri="{0D108BD9-81ED-4DB2-BD59-A6C34878D82A}">
                    <a16:rowId xmlns:a16="http://schemas.microsoft.com/office/drawing/2014/main" val="3787413452"/>
                  </a:ext>
                </a:extLst>
              </a:tr>
              <a:tr h="370840">
                <a:tc>
                  <a:txBody>
                    <a:bodyPr/>
                    <a:lstStyle/>
                    <a:p>
                      <a:pPr rtl="0" fontAlgn="t">
                        <a:spcBef>
                          <a:spcPts val="0"/>
                        </a:spcBef>
                        <a:spcAft>
                          <a:spcPts val="0"/>
                        </a:spcAft>
                      </a:pPr>
                      <a:r>
                        <a:rPr lang="en-IN" sz="1200" b="0" u="none" strike="noStrike" dirty="0">
                          <a:solidFill>
                            <a:srgbClr val="000000"/>
                          </a:solidFill>
                          <a:effectLst/>
                          <a:latin typeface="Bahnschrift" panose="020B0502040204020203" pitchFamily="34" charset="0"/>
                        </a:rPr>
                        <a:t>Organization</a:t>
                      </a:r>
                      <a:endParaRPr lang="en-IN" sz="1200" b="0" dirty="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US" sz="1200" b="0" u="none" strike="noStrike">
                          <a:solidFill>
                            <a:srgbClr val="000000"/>
                          </a:solidFill>
                          <a:effectLst/>
                          <a:latin typeface="Bahnschrift" panose="020B0502040204020203" pitchFamily="34" charset="0"/>
                        </a:rPr>
                        <a:t>Ministry of Consumer Affairs Food and Public Distribution</a:t>
                      </a:r>
                      <a:endParaRPr lang="en-US" sz="1200" b="0">
                        <a:effectLst/>
                        <a:latin typeface="Bahnschrift" panose="020B0502040204020203" pitchFamily="34" charset="0"/>
                      </a:endParaRPr>
                    </a:p>
                  </a:txBody>
                  <a:tcPr marL="63500" marR="63500" marT="63500" marB="63500"/>
                </a:tc>
                <a:extLst>
                  <a:ext uri="{0D108BD9-81ED-4DB2-BD59-A6C34878D82A}">
                    <a16:rowId xmlns:a16="http://schemas.microsoft.com/office/drawing/2014/main" val="3527012422"/>
                  </a:ext>
                </a:extLst>
              </a:tr>
              <a:tr h="370840">
                <a:tc>
                  <a:txBody>
                    <a:bodyPr/>
                    <a:lstStyle/>
                    <a:p>
                      <a:pPr rtl="0" fontAlgn="t">
                        <a:spcBef>
                          <a:spcPts val="0"/>
                        </a:spcBef>
                        <a:spcAft>
                          <a:spcPts val="0"/>
                        </a:spcAft>
                      </a:pPr>
                      <a:r>
                        <a:rPr lang="en-IN" sz="1200" b="0" u="none" strike="noStrike" dirty="0">
                          <a:solidFill>
                            <a:srgbClr val="000000"/>
                          </a:solidFill>
                          <a:effectLst/>
                          <a:latin typeface="Bahnschrift" panose="020B0502040204020203" pitchFamily="34" charset="0"/>
                        </a:rPr>
                        <a:t>Sectors</a:t>
                      </a:r>
                      <a:endParaRPr lang="en-IN" sz="1200" b="0" dirty="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Food, Agriculture and Allied</a:t>
                      </a:r>
                      <a:endParaRPr lang="en-IN" sz="1200" b="0">
                        <a:effectLst/>
                        <a:latin typeface="Bahnschrift" panose="020B0502040204020203" pitchFamily="34" charset="0"/>
                      </a:endParaRPr>
                    </a:p>
                  </a:txBody>
                  <a:tcPr marL="63500" marR="63500" marT="63500" marB="63500"/>
                </a:tc>
                <a:extLst>
                  <a:ext uri="{0D108BD9-81ED-4DB2-BD59-A6C34878D82A}">
                    <a16:rowId xmlns:a16="http://schemas.microsoft.com/office/drawing/2014/main" val="825706074"/>
                  </a:ext>
                </a:extLst>
              </a:tr>
              <a:tr h="370840">
                <a:tc>
                  <a:txBody>
                    <a:bodyPr/>
                    <a:lstStyle/>
                    <a:p>
                      <a:pPr rtl="0" fontAlgn="t">
                        <a:spcBef>
                          <a:spcPts val="0"/>
                        </a:spcBef>
                        <a:spcAft>
                          <a:spcPts val="0"/>
                        </a:spcAft>
                      </a:pPr>
                      <a:r>
                        <a:rPr lang="en-IN" sz="1200" b="0" u="none" strike="noStrike" dirty="0">
                          <a:solidFill>
                            <a:srgbClr val="000000"/>
                          </a:solidFill>
                          <a:effectLst/>
                          <a:latin typeface="Bahnschrift" panose="020B0502040204020203" pitchFamily="34" charset="0"/>
                        </a:rPr>
                        <a:t>Update Frequency</a:t>
                      </a:r>
                      <a:endParaRPr lang="en-IN" sz="1200" b="0" dirty="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latin typeface="Bahnschrift" panose="020B0502040204020203" pitchFamily="34" charset="0"/>
                        </a:rPr>
                        <a:t>Daily</a:t>
                      </a:r>
                      <a:endParaRPr lang="en-IN" sz="1200" b="0" dirty="0">
                        <a:effectLst/>
                        <a:latin typeface="Bahnschrift" panose="020B0502040204020203" pitchFamily="34" charset="0"/>
                      </a:endParaRPr>
                    </a:p>
                  </a:txBody>
                  <a:tcPr marL="63500" marR="63500" marT="63500" marB="63500"/>
                </a:tc>
                <a:extLst>
                  <a:ext uri="{0D108BD9-81ED-4DB2-BD59-A6C34878D82A}">
                    <a16:rowId xmlns:a16="http://schemas.microsoft.com/office/drawing/2014/main" val="3411478934"/>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Granularity</a:t>
                      </a:r>
                      <a:endParaRPr lang="en-IN" sz="1200" b="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latin typeface="Bahnschrift" panose="020B0502040204020203" pitchFamily="34" charset="0"/>
                        </a:rPr>
                        <a:t>Daily, State, Commodity</a:t>
                      </a:r>
                      <a:endParaRPr lang="en-IN" sz="1200" b="0" dirty="0">
                        <a:effectLst/>
                        <a:latin typeface="Bahnschrift" panose="020B0502040204020203" pitchFamily="34" charset="0"/>
                      </a:endParaRPr>
                    </a:p>
                  </a:txBody>
                  <a:tcPr marL="63500" marR="63500" marT="63500" marB="63500"/>
                </a:tc>
                <a:extLst>
                  <a:ext uri="{0D108BD9-81ED-4DB2-BD59-A6C34878D82A}">
                    <a16:rowId xmlns:a16="http://schemas.microsoft.com/office/drawing/2014/main" val="3849084270"/>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Source</a:t>
                      </a:r>
                      <a:endParaRPr lang="en-IN" sz="1200" b="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Department of Consumer Affairs</a:t>
                      </a:r>
                      <a:endParaRPr lang="en-IN" sz="1200" b="0">
                        <a:effectLst/>
                        <a:latin typeface="Bahnschrift" panose="020B0502040204020203" pitchFamily="34" charset="0"/>
                      </a:endParaRPr>
                    </a:p>
                  </a:txBody>
                  <a:tcPr marL="63500" marR="63500" marT="63500" marB="63500"/>
                </a:tc>
                <a:extLst>
                  <a:ext uri="{0D108BD9-81ED-4DB2-BD59-A6C34878D82A}">
                    <a16:rowId xmlns:a16="http://schemas.microsoft.com/office/drawing/2014/main" val="2574833292"/>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Source Link</a:t>
                      </a:r>
                      <a:endParaRPr lang="en-IN" sz="1200" b="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US" sz="1200" b="0" u="sng" strike="noStrike" dirty="0">
                          <a:solidFill>
                            <a:srgbClr val="1155CC"/>
                          </a:solidFill>
                          <a:effectLst/>
                          <a:latin typeface="Bahnschrift" panose="020B0502040204020203" pitchFamily="34" charset="0"/>
                          <a:hlinkClick r:id="rId2"/>
                        </a:rPr>
                        <a:t>Department of Consumer Affairs Reports</a:t>
                      </a:r>
                      <a:endParaRPr lang="en-US" sz="1200" b="0" dirty="0">
                        <a:effectLst/>
                        <a:latin typeface="Bahnschrift" panose="020B0502040204020203" pitchFamily="34" charset="0"/>
                      </a:endParaRPr>
                    </a:p>
                  </a:txBody>
                  <a:tcPr marL="63500" marR="63500" marT="63500" marB="63500"/>
                </a:tc>
                <a:extLst>
                  <a:ext uri="{0D108BD9-81ED-4DB2-BD59-A6C34878D82A}">
                    <a16:rowId xmlns:a16="http://schemas.microsoft.com/office/drawing/2014/main" val="2081826780"/>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Time Period</a:t>
                      </a:r>
                      <a:endParaRPr lang="en-IN" sz="1200" b="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2014 to 2024</a:t>
                      </a:r>
                      <a:endParaRPr lang="en-IN" sz="1200" b="0">
                        <a:effectLst/>
                        <a:latin typeface="Bahnschrift" panose="020B0502040204020203" pitchFamily="34" charset="0"/>
                      </a:endParaRPr>
                    </a:p>
                  </a:txBody>
                  <a:tcPr marL="63500" marR="63500" marT="63500" marB="63500"/>
                </a:tc>
                <a:extLst>
                  <a:ext uri="{0D108BD9-81ED-4DB2-BD59-A6C34878D82A}">
                    <a16:rowId xmlns:a16="http://schemas.microsoft.com/office/drawing/2014/main" val="877120953"/>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Units</a:t>
                      </a:r>
                      <a:endParaRPr lang="en-IN" sz="1200" b="0">
                        <a:effectLst/>
                        <a:latin typeface="Bahnschrift" panose="020B0502040204020203" pitchFamily="34" charset="0"/>
                      </a:endParaRPr>
                    </a:p>
                  </a:txBody>
                  <a:tcPr marL="63500" marR="63500" marT="63500" marB="63500"/>
                </a:tc>
                <a:tc>
                  <a:txBody>
                    <a:bodyPr/>
                    <a:lstStyle/>
                    <a:p>
                      <a:pPr marL="285750" indent="-285750" rtl="0" fontAlgn="t">
                        <a:spcBef>
                          <a:spcPts val="0"/>
                        </a:spcBef>
                        <a:spcAft>
                          <a:spcPts val="0"/>
                        </a:spcAft>
                        <a:buFontTx/>
                        <a:buChar char="-"/>
                      </a:pPr>
                      <a:r>
                        <a:rPr lang="en-US" sz="1200" b="0" u="none" strike="noStrike" dirty="0">
                          <a:solidFill>
                            <a:srgbClr val="000000"/>
                          </a:solidFill>
                          <a:effectLst/>
                          <a:latin typeface="Bahnschrift" panose="020B0502040204020203" pitchFamily="34" charset="0"/>
                        </a:rPr>
                        <a:t>Price in rupees per quintal</a:t>
                      </a:r>
                    </a:p>
                    <a:p>
                      <a:pPr marL="285750" indent="-285750" rtl="0" fontAlgn="t">
                        <a:spcBef>
                          <a:spcPts val="0"/>
                        </a:spcBef>
                        <a:spcAft>
                          <a:spcPts val="0"/>
                        </a:spcAft>
                        <a:buFontTx/>
                        <a:buChar char="-"/>
                      </a:pPr>
                      <a:r>
                        <a:rPr lang="en-US" sz="1200" b="0" u="none" strike="noStrike" dirty="0">
                          <a:solidFill>
                            <a:srgbClr val="000000"/>
                          </a:solidFill>
                          <a:effectLst/>
                          <a:latin typeface="Bahnschrift" panose="020B0502040204020203" pitchFamily="34" charset="0"/>
                        </a:rPr>
                        <a:t>Price in rupees per hundred liters</a:t>
                      </a:r>
                    </a:p>
                    <a:p>
                      <a:pPr marL="285750" indent="-285750" rtl="0" fontAlgn="t">
                        <a:spcBef>
                          <a:spcPts val="0"/>
                        </a:spcBef>
                        <a:spcAft>
                          <a:spcPts val="0"/>
                        </a:spcAft>
                        <a:buFontTx/>
                        <a:buChar char="-"/>
                      </a:pPr>
                      <a:r>
                        <a:rPr lang="en-US" sz="1200" b="0" u="none" strike="noStrike" dirty="0">
                          <a:solidFill>
                            <a:srgbClr val="000000"/>
                          </a:solidFill>
                          <a:effectLst/>
                          <a:latin typeface="Bahnschrift" panose="020B0502040204020203" pitchFamily="34" charset="0"/>
                        </a:rPr>
                        <a:t>Price in rupees per liter </a:t>
                      </a:r>
                    </a:p>
                    <a:p>
                      <a:pPr marL="285750" indent="-285750" rtl="0" fontAlgn="t">
                        <a:spcBef>
                          <a:spcPts val="0"/>
                        </a:spcBef>
                        <a:spcAft>
                          <a:spcPts val="0"/>
                        </a:spcAft>
                        <a:buFontTx/>
                        <a:buChar char="-"/>
                      </a:pPr>
                      <a:r>
                        <a:rPr lang="en-US" sz="1200" b="0" u="none" strike="noStrike" dirty="0">
                          <a:solidFill>
                            <a:srgbClr val="000000"/>
                          </a:solidFill>
                          <a:effectLst/>
                          <a:latin typeface="Bahnschrift" panose="020B0502040204020203" pitchFamily="34" charset="0"/>
                        </a:rPr>
                        <a:t>Price in rupees per kilogram</a:t>
                      </a:r>
                      <a:endParaRPr lang="en-US" sz="1200" b="0" dirty="0">
                        <a:effectLst/>
                        <a:latin typeface="Bahnschrift" panose="020B0502040204020203" pitchFamily="34" charset="0"/>
                      </a:endParaRPr>
                    </a:p>
                  </a:txBody>
                  <a:tcPr marL="63500" marR="63500" marT="63500" marB="63500"/>
                </a:tc>
                <a:extLst>
                  <a:ext uri="{0D108BD9-81ED-4DB2-BD59-A6C34878D82A}">
                    <a16:rowId xmlns:a16="http://schemas.microsoft.com/office/drawing/2014/main" val="4123344189"/>
                  </a:ext>
                </a:extLst>
              </a:tr>
              <a:tr h="370840">
                <a:tc>
                  <a:txBody>
                    <a:bodyPr/>
                    <a:lstStyle/>
                    <a:p>
                      <a:pPr rtl="0" fontAlgn="t">
                        <a:spcBef>
                          <a:spcPts val="0"/>
                        </a:spcBef>
                        <a:spcAft>
                          <a:spcPts val="0"/>
                        </a:spcAft>
                      </a:pPr>
                      <a:r>
                        <a:rPr lang="en-IN" sz="1200" b="0" u="none" strike="noStrike">
                          <a:solidFill>
                            <a:srgbClr val="000000"/>
                          </a:solidFill>
                          <a:effectLst/>
                          <a:latin typeface="Bahnschrift" panose="020B0502040204020203" pitchFamily="34" charset="0"/>
                        </a:rPr>
                        <a:t>Citation</a:t>
                      </a:r>
                      <a:endParaRPr lang="en-IN" sz="1200" b="0">
                        <a:effectLst/>
                        <a:latin typeface="Bahnschrift" panose="020B0502040204020203" pitchFamily="34" charset="0"/>
                      </a:endParaRPr>
                    </a:p>
                  </a:txBody>
                  <a:tcPr marL="63500" marR="63500" marT="63500" marB="63500"/>
                </a:tc>
                <a:tc>
                  <a:txBody>
                    <a:bodyPr/>
                    <a:lstStyle/>
                    <a:p>
                      <a:pPr rtl="0" fontAlgn="t">
                        <a:spcBef>
                          <a:spcPts val="0"/>
                        </a:spcBef>
                        <a:spcAft>
                          <a:spcPts val="0"/>
                        </a:spcAft>
                      </a:pPr>
                      <a:r>
                        <a:rPr lang="en-US" sz="1200" b="0" u="none" strike="noStrike" dirty="0">
                          <a:solidFill>
                            <a:srgbClr val="000000"/>
                          </a:solidFill>
                          <a:effectLst/>
                          <a:latin typeface="Bahnschrift" panose="020B0502040204020203" pitchFamily="34" charset="0"/>
                        </a:rPr>
                        <a:t>Ministry of Consumer Affairs Food and Public Distribution. Daily Wholesale and Retail Prices of Essential Commodities in Karnataka</a:t>
                      </a:r>
                    </a:p>
                    <a:p>
                      <a:pPr rtl="0" fontAlgn="t">
                        <a:spcBef>
                          <a:spcPts val="0"/>
                        </a:spcBef>
                        <a:spcAft>
                          <a:spcPts val="0"/>
                        </a:spcAft>
                      </a:pPr>
                      <a:r>
                        <a:rPr lang="en-US" sz="1200" b="0" u="none" strike="noStrike" dirty="0" err="1">
                          <a:solidFill>
                            <a:srgbClr val="000000"/>
                          </a:solidFill>
                          <a:effectLst/>
                          <a:latin typeface="Bahnschrift" panose="020B0502040204020203" pitchFamily="34" charset="0"/>
                        </a:rPr>
                        <a:t>Dataful</a:t>
                      </a:r>
                      <a:r>
                        <a:rPr lang="en-US" sz="1200" b="0" u="none" strike="noStrike" dirty="0">
                          <a:solidFill>
                            <a:srgbClr val="000000"/>
                          </a:solidFill>
                          <a:effectLst/>
                          <a:latin typeface="Bahnschrift" panose="020B0502040204020203" pitchFamily="34" charset="0"/>
                        </a:rPr>
                        <a:t>. </a:t>
                      </a:r>
                      <a:r>
                        <a:rPr lang="en-US" sz="1200" b="0" u="sng" strike="noStrike" dirty="0">
                          <a:solidFill>
                            <a:srgbClr val="1155CC"/>
                          </a:solidFill>
                          <a:effectLst/>
                          <a:latin typeface="Bahnschrift" panose="020B0502040204020203" pitchFamily="34" charset="0"/>
                          <a:hlinkClick r:id="rId3"/>
                        </a:rPr>
                        <a:t>Link to </a:t>
                      </a:r>
                      <a:r>
                        <a:rPr lang="en-US" sz="1200" b="0" u="sng" strike="noStrike" dirty="0" err="1">
                          <a:solidFill>
                            <a:srgbClr val="1155CC"/>
                          </a:solidFill>
                          <a:effectLst/>
                          <a:latin typeface="Bahnschrift" panose="020B0502040204020203" pitchFamily="34" charset="0"/>
                          <a:hlinkClick r:id="rId3"/>
                        </a:rPr>
                        <a:t>Dataful</a:t>
                      </a:r>
                      <a:endParaRPr lang="en-US" sz="1200" b="0" dirty="0">
                        <a:effectLst/>
                        <a:latin typeface="Bahnschrift" panose="020B0502040204020203" pitchFamily="34" charset="0"/>
                      </a:endParaRPr>
                    </a:p>
                  </a:txBody>
                  <a:tcPr marL="63500" marR="63500" marT="63500" marB="63500"/>
                </a:tc>
                <a:extLst>
                  <a:ext uri="{0D108BD9-81ED-4DB2-BD59-A6C34878D82A}">
                    <a16:rowId xmlns:a16="http://schemas.microsoft.com/office/drawing/2014/main" val="2366953344"/>
                  </a:ext>
                </a:extLst>
              </a:tr>
            </a:tbl>
          </a:graphicData>
        </a:graphic>
      </p:graphicFrame>
    </p:spTree>
    <p:extLst>
      <p:ext uri="{BB962C8B-B14F-4D97-AF65-F5344CB8AC3E}">
        <p14:creationId xmlns:p14="http://schemas.microsoft.com/office/powerpoint/2010/main" val="27879112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64CE-E3F9-4739-4605-BC03027ACD67}"/>
            </a:ext>
          </a:extLst>
        </p:cNvPr>
        <p:cNvGrpSpPr/>
        <p:nvPr/>
      </p:nvGrpSpPr>
      <p:grpSpPr>
        <a:xfrm>
          <a:off x="0" y="0"/>
          <a:ext cx="0" cy="0"/>
          <a:chOff x="0" y="0"/>
          <a:chExt cx="0" cy="0"/>
        </a:xfrm>
      </p:grpSpPr>
      <p:sp>
        <p:nvSpPr>
          <p:cNvPr id="223" name="CustomShape 1">
            <a:extLst>
              <a:ext uri="{FF2B5EF4-FFF2-40B4-BE49-F238E27FC236}">
                <a16:creationId xmlns:a16="http://schemas.microsoft.com/office/drawing/2014/main" id="{186CE32C-B848-865F-019E-4E2A4D8E5F6D}"/>
              </a:ext>
            </a:extLst>
          </p:cNvPr>
          <p:cNvSpPr/>
          <p:nvPr/>
        </p:nvSpPr>
        <p:spPr>
          <a:xfrm>
            <a:off x="226243" y="568080"/>
            <a:ext cx="10128797" cy="517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800" b="1" strike="noStrike" spc="-1" dirty="0">
                <a:solidFill>
                  <a:srgbClr val="C9211E"/>
                </a:solidFill>
                <a:latin typeface="Calibri"/>
                <a:ea typeface="DejaVu Sans"/>
              </a:rPr>
              <a:t>Objectives - Data Collection</a:t>
            </a:r>
            <a:endParaRPr lang="en-US" sz="2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DDE23955-A19A-B05C-CDA3-50C1A3FDA222}"/>
              </a:ext>
            </a:extLst>
          </p:cNvPr>
          <p:cNvPicPr>
            <a:picLocks noChangeAspect="1"/>
          </p:cNvPicPr>
          <p:nvPr/>
        </p:nvPicPr>
        <p:blipFill>
          <a:blip r:embed="rId2"/>
          <a:stretch>
            <a:fillRect/>
          </a:stretch>
        </p:blipFill>
        <p:spPr>
          <a:xfrm>
            <a:off x="226243" y="2553621"/>
            <a:ext cx="11505999" cy="3434223"/>
          </a:xfrm>
          <a:prstGeom prst="rect">
            <a:avLst/>
          </a:prstGeom>
        </p:spPr>
      </p:pic>
      <p:sp>
        <p:nvSpPr>
          <p:cNvPr id="5" name="TextBox 4">
            <a:extLst>
              <a:ext uri="{FF2B5EF4-FFF2-40B4-BE49-F238E27FC236}">
                <a16:creationId xmlns:a16="http://schemas.microsoft.com/office/drawing/2014/main" id="{7EEE5C0E-47E0-6642-08D7-469FC1CDECF5}"/>
              </a:ext>
            </a:extLst>
          </p:cNvPr>
          <p:cNvSpPr txBox="1"/>
          <p:nvPr/>
        </p:nvSpPr>
        <p:spPr>
          <a:xfrm>
            <a:off x="344230" y="1855429"/>
            <a:ext cx="3569109" cy="400110"/>
          </a:xfrm>
          <a:prstGeom prst="rect">
            <a:avLst/>
          </a:prstGeom>
          <a:noFill/>
        </p:spPr>
        <p:txBody>
          <a:bodyPr wrap="square" rtlCol="0">
            <a:spAutoFit/>
          </a:bodyPr>
          <a:lstStyle/>
          <a:p>
            <a:r>
              <a:rPr lang="en-US" sz="2000" dirty="0">
                <a:latin typeface="Bahnschrift" panose="020B0502040204020203" pitchFamily="34" charset="0"/>
              </a:rPr>
              <a:t>First 5 Rows of the Dataset</a:t>
            </a:r>
            <a:endParaRPr lang="en-IN" sz="2000" dirty="0">
              <a:latin typeface="Bahnschrift" panose="020B0502040204020203" pitchFamily="34" charset="0"/>
            </a:endParaRPr>
          </a:p>
        </p:txBody>
      </p:sp>
    </p:spTree>
    <p:extLst>
      <p:ext uri="{BB962C8B-B14F-4D97-AF65-F5344CB8AC3E}">
        <p14:creationId xmlns:p14="http://schemas.microsoft.com/office/powerpoint/2010/main" val="38170350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13221</TotalTime>
  <Words>532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Bahnschrift</vt:lpstr>
      <vt:lpstr>Calibri</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poojats</dc:creator>
  <dc:description/>
  <cp:lastModifiedBy>Shiva Shankar P</cp:lastModifiedBy>
  <cp:revision>235</cp:revision>
  <cp:lastPrinted>2023-12-26T14:56:41Z</cp:lastPrinted>
  <dcterms:created xsi:type="dcterms:W3CDTF">2023-09-27T21:37:13Z</dcterms:created>
  <dcterms:modified xsi:type="dcterms:W3CDTF">2024-08-01T12:27:03Z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false</vt:bool>
  </property>
  <property fmtid="{D5CDD505-2E9C-101B-9397-08002B2CF9AE}" pid="4" name="KSOProductBuildVer">
    <vt:lpwstr>1033-11.1.0.9522</vt:lpwstr>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r8>29</vt:r8>
  </property>
</Properties>
</file>