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70"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p:cViewPr varScale="1">
        <p:scale>
          <a:sx n="109" d="100"/>
          <a:sy n="109" d="100"/>
        </p:scale>
        <p:origin x="5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en-US"/>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a:p>
        </p:txBody>
      </p:sp>
      <p:sp>
        <p:nvSpPr>
          <p:cNvPr id="4" name="Symbol zastępczy daty 3"/>
          <p:cNvSpPr>
            <a:spLocks noGrp="1"/>
          </p:cNvSpPr>
          <p:nvPr>
            <p:ph type="dt" sz="half" idx="10"/>
          </p:nvPr>
        </p:nvSpPr>
        <p:spPr/>
        <p:txBody>
          <a:bodyPr/>
          <a:lstStyle/>
          <a:p>
            <a:fld id="{A56528BD-3B44-41B2-815E-55164E2E5467}" type="datetimeFigureOut">
              <a:rPr lang="en-US" smtClean="0"/>
              <a:t>5/17/2024</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408590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daty 3"/>
          <p:cNvSpPr>
            <a:spLocks noGrp="1"/>
          </p:cNvSpPr>
          <p:nvPr>
            <p:ph type="dt" sz="half" idx="10"/>
          </p:nvPr>
        </p:nvSpPr>
        <p:spPr/>
        <p:txBody>
          <a:bodyPr/>
          <a:lstStyle/>
          <a:p>
            <a:fld id="{A56528BD-3B44-41B2-815E-55164E2E5467}" type="datetimeFigureOut">
              <a:rPr lang="en-US" smtClean="0"/>
              <a:t>5/17/2024</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57449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daty 3"/>
          <p:cNvSpPr>
            <a:spLocks noGrp="1"/>
          </p:cNvSpPr>
          <p:nvPr>
            <p:ph type="dt" sz="half" idx="10"/>
          </p:nvPr>
        </p:nvSpPr>
        <p:spPr/>
        <p:txBody>
          <a:bodyPr/>
          <a:lstStyle/>
          <a:p>
            <a:fld id="{A56528BD-3B44-41B2-815E-55164E2E5467}" type="datetimeFigureOut">
              <a:rPr lang="en-US" smtClean="0"/>
              <a:t>5/17/2024</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215314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daty 3"/>
          <p:cNvSpPr>
            <a:spLocks noGrp="1"/>
          </p:cNvSpPr>
          <p:nvPr>
            <p:ph type="dt" sz="half" idx="10"/>
          </p:nvPr>
        </p:nvSpPr>
        <p:spPr/>
        <p:txBody>
          <a:bodyPr/>
          <a:lstStyle/>
          <a:p>
            <a:fld id="{A56528BD-3B44-41B2-815E-55164E2E5467}" type="datetimeFigureOut">
              <a:rPr lang="en-US" smtClean="0"/>
              <a:t>5/17/2024</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380698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en-US"/>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A56528BD-3B44-41B2-815E-55164E2E5467}" type="datetimeFigureOut">
              <a:rPr lang="en-US" smtClean="0"/>
              <a:t>5/17/2024</a:t>
            </a:fld>
            <a:endParaRPr lang="en-US"/>
          </a:p>
        </p:txBody>
      </p:sp>
      <p:sp>
        <p:nvSpPr>
          <p:cNvPr id="5" name="Symbol zastępczy stopki 4"/>
          <p:cNvSpPr>
            <a:spLocks noGrp="1"/>
          </p:cNvSpPr>
          <p:nvPr>
            <p:ph type="ftr" sz="quarter" idx="11"/>
          </p:nvPr>
        </p:nvSpPr>
        <p:spPr/>
        <p:txBody>
          <a:bodyPr/>
          <a:lstStyle/>
          <a:p>
            <a:endParaRPr lang="en-US"/>
          </a:p>
        </p:txBody>
      </p:sp>
      <p:sp>
        <p:nvSpPr>
          <p:cNvPr id="6" name="Symbol zastępczy numeru slajdu 5"/>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237650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Symbol zastępczy daty 4"/>
          <p:cNvSpPr>
            <a:spLocks noGrp="1"/>
          </p:cNvSpPr>
          <p:nvPr>
            <p:ph type="dt" sz="half" idx="10"/>
          </p:nvPr>
        </p:nvSpPr>
        <p:spPr/>
        <p:txBody>
          <a:bodyPr/>
          <a:lstStyle/>
          <a:p>
            <a:fld id="{A56528BD-3B44-41B2-815E-55164E2E5467}" type="datetimeFigureOut">
              <a:rPr lang="en-US" smtClean="0"/>
              <a:t>5/17/2024</a:t>
            </a:fld>
            <a:endParaRPr lang="en-US"/>
          </a:p>
        </p:txBody>
      </p:sp>
      <p:sp>
        <p:nvSpPr>
          <p:cNvPr id="6" name="Symbol zastępczy stopki 5"/>
          <p:cNvSpPr>
            <a:spLocks noGrp="1"/>
          </p:cNvSpPr>
          <p:nvPr>
            <p:ph type="ftr" sz="quarter" idx="11"/>
          </p:nvPr>
        </p:nvSpPr>
        <p:spPr/>
        <p:txBody>
          <a:bodyPr/>
          <a:lstStyle/>
          <a:p>
            <a:endParaRPr lang="en-US"/>
          </a:p>
        </p:txBody>
      </p:sp>
      <p:sp>
        <p:nvSpPr>
          <p:cNvPr id="7" name="Symbol zastępczy numeru slajdu 6"/>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16314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en-US"/>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Symbol zastępczy daty 6"/>
          <p:cNvSpPr>
            <a:spLocks noGrp="1"/>
          </p:cNvSpPr>
          <p:nvPr>
            <p:ph type="dt" sz="half" idx="10"/>
          </p:nvPr>
        </p:nvSpPr>
        <p:spPr/>
        <p:txBody>
          <a:bodyPr/>
          <a:lstStyle/>
          <a:p>
            <a:fld id="{A56528BD-3B44-41B2-815E-55164E2E5467}" type="datetimeFigureOut">
              <a:rPr lang="en-US" smtClean="0"/>
              <a:t>5/17/2024</a:t>
            </a:fld>
            <a:endParaRPr lang="en-US"/>
          </a:p>
        </p:txBody>
      </p:sp>
      <p:sp>
        <p:nvSpPr>
          <p:cNvPr id="8" name="Symbol zastępczy stopki 7"/>
          <p:cNvSpPr>
            <a:spLocks noGrp="1"/>
          </p:cNvSpPr>
          <p:nvPr>
            <p:ph type="ftr" sz="quarter" idx="11"/>
          </p:nvPr>
        </p:nvSpPr>
        <p:spPr/>
        <p:txBody>
          <a:bodyPr/>
          <a:lstStyle/>
          <a:p>
            <a:endParaRPr lang="en-US"/>
          </a:p>
        </p:txBody>
      </p:sp>
      <p:sp>
        <p:nvSpPr>
          <p:cNvPr id="9" name="Symbol zastępczy numeru slajdu 8"/>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132966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en-US"/>
          </a:p>
        </p:txBody>
      </p:sp>
      <p:sp>
        <p:nvSpPr>
          <p:cNvPr id="3" name="Symbol zastępczy daty 2"/>
          <p:cNvSpPr>
            <a:spLocks noGrp="1"/>
          </p:cNvSpPr>
          <p:nvPr>
            <p:ph type="dt" sz="half" idx="10"/>
          </p:nvPr>
        </p:nvSpPr>
        <p:spPr/>
        <p:txBody>
          <a:bodyPr/>
          <a:lstStyle/>
          <a:p>
            <a:fld id="{A56528BD-3B44-41B2-815E-55164E2E5467}" type="datetimeFigureOut">
              <a:rPr lang="en-US" smtClean="0"/>
              <a:t>5/17/2024</a:t>
            </a:fld>
            <a:endParaRPr lang="en-US"/>
          </a:p>
        </p:txBody>
      </p:sp>
      <p:sp>
        <p:nvSpPr>
          <p:cNvPr id="4" name="Symbol zastępczy stopki 3"/>
          <p:cNvSpPr>
            <a:spLocks noGrp="1"/>
          </p:cNvSpPr>
          <p:nvPr>
            <p:ph type="ftr" sz="quarter" idx="11"/>
          </p:nvPr>
        </p:nvSpPr>
        <p:spPr/>
        <p:txBody>
          <a:bodyPr/>
          <a:lstStyle/>
          <a:p>
            <a:endParaRPr lang="en-US"/>
          </a:p>
        </p:txBody>
      </p:sp>
      <p:sp>
        <p:nvSpPr>
          <p:cNvPr id="5" name="Symbol zastępczy numeru slajdu 4"/>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28717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A56528BD-3B44-41B2-815E-55164E2E5467}" type="datetimeFigureOut">
              <a:rPr lang="en-US" smtClean="0"/>
              <a:t>5/17/2024</a:t>
            </a:fld>
            <a:endParaRPr lang="en-US"/>
          </a:p>
        </p:txBody>
      </p:sp>
      <p:sp>
        <p:nvSpPr>
          <p:cNvPr id="3" name="Symbol zastępczy stopki 2"/>
          <p:cNvSpPr>
            <a:spLocks noGrp="1"/>
          </p:cNvSpPr>
          <p:nvPr>
            <p:ph type="ftr" sz="quarter" idx="11"/>
          </p:nvPr>
        </p:nvSpPr>
        <p:spPr/>
        <p:txBody>
          <a:bodyPr/>
          <a:lstStyle/>
          <a:p>
            <a:endParaRPr lang="en-US"/>
          </a:p>
        </p:txBody>
      </p:sp>
      <p:sp>
        <p:nvSpPr>
          <p:cNvPr id="4" name="Symbol zastępczy numeru slajdu 3"/>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19247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en-US"/>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A56528BD-3B44-41B2-815E-55164E2E5467}" type="datetimeFigureOut">
              <a:rPr lang="en-US" smtClean="0"/>
              <a:t>5/17/2024</a:t>
            </a:fld>
            <a:endParaRPr lang="en-US"/>
          </a:p>
        </p:txBody>
      </p:sp>
      <p:sp>
        <p:nvSpPr>
          <p:cNvPr id="6" name="Symbol zastępczy stopki 5"/>
          <p:cNvSpPr>
            <a:spLocks noGrp="1"/>
          </p:cNvSpPr>
          <p:nvPr>
            <p:ph type="ftr" sz="quarter" idx="11"/>
          </p:nvPr>
        </p:nvSpPr>
        <p:spPr/>
        <p:txBody>
          <a:bodyPr/>
          <a:lstStyle/>
          <a:p>
            <a:endParaRPr lang="en-US"/>
          </a:p>
        </p:txBody>
      </p:sp>
      <p:sp>
        <p:nvSpPr>
          <p:cNvPr id="7" name="Symbol zastępczy numeru slajdu 6"/>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215152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en-US"/>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A56528BD-3B44-41B2-815E-55164E2E5467}" type="datetimeFigureOut">
              <a:rPr lang="en-US" smtClean="0"/>
              <a:t>5/17/2024</a:t>
            </a:fld>
            <a:endParaRPr lang="en-US"/>
          </a:p>
        </p:txBody>
      </p:sp>
      <p:sp>
        <p:nvSpPr>
          <p:cNvPr id="6" name="Symbol zastępczy stopki 5"/>
          <p:cNvSpPr>
            <a:spLocks noGrp="1"/>
          </p:cNvSpPr>
          <p:nvPr>
            <p:ph type="ftr" sz="quarter" idx="11"/>
          </p:nvPr>
        </p:nvSpPr>
        <p:spPr/>
        <p:txBody>
          <a:bodyPr/>
          <a:lstStyle/>
          <a:p>
            <a:endParaRPr lang="en-US"/>
          </a:p>
        </p:txBody>
      </p:sp>
      <p:sp>
        <p:nvSpPr>
          <p:cNvPr id="7" name="Symbol zastępczy numeru slajdu 6"/>
          <p:cNvSpPr>
            <a:spLocks noGrp="1"/>
          </p:cNvSpPr>
          <p:nvPr>
            <p:ph type="sldNum" sz="quarter" idx="12"/>
          </p:nvPr>
        </p:nvSpPr>
        <p:spPr/>
        <p:txBody>
          <a:bodyPr/>
          <a:lstStyle/>
          <a:p>
            <a:fld id="{DDE42454-F5F5-4792-BFB3-10E26413E934}" type="slidenum">
              <a:rPr lang="en-US" smtClean="0"/>
              <a:t>‹#›</a:t>
            </a:fld>
            <a:endParaRPr lang="en-US"/>
          </a:p>
        </p:txBody>
      </p:sp>
    </p:spTree>
    <p:extLst>
      <p:ext uri="{BB962C8B-B14F-4D97-AF65-F5344CB8AC3E}">
        <p14:creationId xmlns:p14="http://schemas.microsoft.com/office/powerpoint/2010/main" val="297036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en-US"/>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528BD-3B44-41B2-815E-55164E2E5467}" type="datetimeFigureOut">
              <a:rPr lang="en-US" smtClean="0"/>
              <a:t>5/17/2024</a:t>
            </a:fld>
            <a:endParaRPr lang="en-US"/>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42454-F5F5-4792-BFB3-10E26413E934}" type="slidenum">
              <a:rPr lang="en-US" smtClean="0"/>
              <a:t>‹#›</a:t>
            </a:fld>
            <a:endParaRPr lang="en-US"/>
          </a:p>
        </p:txBody>
      </p:sp>
    </p:spTree>
    <p:extLst>
      <p:ext uri="{BB962C8B-B14F-4D97-AF65-F5344CB8AC3E}">
        <p14:creationId xmlns:p14="http://schemas.microsoft.com/office/powerpoint/2010/main" val="292599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701824" y="880200"/>
            <a:ext cx="7772400" cy="1470025"/>
          </a:xfrm>
        </p:spPr>
        <p:txBody>
          <a:bodyPr>
            <a:normAutofit fontScale="90000"/>
          </a:bodyPr>
          <a:lstStyle/>
          <a:p>
            <a:r>
              <a:rPr lang="en-US" sz="3600" dirty="0"/>
              <a:t>On the Individual Roots of Polarization: </a:t>
            </a:r>
            <a:r>
              <a:rPr lang="pl-PL" sz="3600" dirty="0" smtClean="0"/>
              <a:t/>
            </a:r>
            <a:br>
              <a:rPr lang="pl-PL" sz="3600" dirty="0" smtClean="0"/>
            </a:br>
            <a:r>
              <a:rPr lang="en-US" sz="3600" dirty="0" smtClean="0"/>
              <a:t>Combining </a:t>
            </a:r>
            <a:r>
              <a:rPr lang="en-US" sz="3600" dirty="0"/>
              <a:t>Experiments and </a:t>
            </a:r>
            <a:r>
              <a:rPr lang="en-US" sz="3600" dirty="0" smtClean="0"/>
              <a:t>Modeling</a:t>
            </a:r>
            <a:r>
              <a:rPr lang="pl-PL" sz="3600" dirty="0" smtClean="0"/>
              <a:t/>
            </a:r>
            <a:br>
              <a:rPr lang="pl-PL" sz="3600" dirty="0" smtClean="0"/>
            </a:br>
            <a:r>
              <a:rPr lang="pl-PL" sz="3600" dirty="0"/>
              <a:t/>
            </a:r>
            <a:br>
              <a:rPr lang="pl-PL" sz="3600" dirty="0"/>
            </a:br>
            <a:r>
              <a:rPr lang="pl-PL" sz="3600" dirty="0" smtClean="0"/>
              <a:t>Paweł Sobkowicz</a:t>
            </a:r>
            <a:endParaRPr lang="en-US" sz="3600" dirty="0"/>
          </a:p>
        </p:txBody>
      </p:sp>
      <p:sp>
        <p:nvSpPr>
          <p:cNvPr id="3" name="Podtytuł 2"/>
          <p:cNvSpPr>
            <a:spLocks noGrp="1"/>
          </p:cNvSpPr>
          <p:nvPr>
            <p:ph type="subTitle" idx="1"/>
          </p:nvPr>
        </p:nvSpPr>
        <p:spPr>
          <a:xfrm>
            <a:off x="971600" y="2708920"/>
            <a:ext cx="7232848" cy="2495128"/>
          </a:xfrm>
        </p:spPr>
        <p:txBody>
          <a:bodyPr>
            <a:normAutofit fontScale="85000" lnSpcReduction="10000"/>
          </a:bodyPr>
          <a:lstStyle/>
          <a:p>
            <a:r>
              <a:rPr lang="pl-PL" sz="2400" dirty="0" err="1"/>
              <a:t>b</a:t>
            </a:r>
            <a:r>
              <a:rPr lang="pl-PL" sz="2400" dirty="0" err="1" smtClean="0"/>
              <a:t>ased</a:t>
            </a:r>
            <a:r>
              <a:rPr lang="pl-PL" sz="2400" dirty="0" smtClean="0"/>
              <a:t> on </a:t>
            </a:r>
            <a:br>
              <a:rPr lang="pl-PL" sz="2400" dirty="0" smtClean="0"/>
            </a:br>
            <a:r>
              <a:rPr lang="en-US" sz="2400" b="1" i="1" dirty="0"/>
              <a:t>What Information </a:t>
            </a:r>
            <a:r>
              <a:rPr lang="en-US" sz="2400" b="1" i="1" dirty="0" smtClean="0"/>
              <a:t>Drives</a:t>
            </a:r>
            <a:r>
              <a:rPr lang="pl-PL" sz="2400" b="1" i="1" dirty="0" smtClean="0"/>
              <a:t> </a:t>
            </a:r>
            <a:r>
              <a:rPr lang="en-US" sz="2400" b="1" i="1" dirty="0" smtClean="0"/>
              <a:t>Political </a:t>
            </a:r>
            <a:r>
              <a:rPr lang="en-US" sz="2400" b="1" i="1" dirty="0"/>
              <a:t>Polarization?</a:t>
            </a:r>
          </a:p>
          <a:p>
            <a:r>
              <a:rPr lang="en-US" sz="2400" b="1" i="1" dirty="0"/>
              <a:t>Comparing the </a:t>
            </a:r>
            <a:r>
              <a:rPr lang="en-US" sz="2400" b="1" i="1" dirty="0" smtClean="0"/>
              <a:t>Effects</a:t>
            </a:r>
            <a:r>
              <a:rPr lang="pl-PL" sz="2400" b="1" i="1" dirty="0" smtClean="0"/>
              <a:t> </a:t>
            </a:r>
            <a:r>
              <a:rPr lang="en-US" sz="2400" b="1" i="1" dirty="0" smtClean="0"/>
              <a:t>of </a:t>
            </a:r>
            <a:r>
              <a:rPr lang="en-US" sz="2400" b="1" i="1" dirty="0"/>
              <a:t>In-group Praise</a:t>
            </a:r>
            <a:r>
              <a:rPr lang="en-US" sz="2400" b="1" i="1" dirty="0" smtClean="0"/>
              <a:t>,</a:t>
            </a:r>
            <a:r>
              <a:rPr lang="pl-PL" sz="2400" b="1" i="1" dirty="0" smtClean="0"/>
              <a:t> </a:t>
            </a:r>
            <a:r>
              <a:rPr lang="en-US" sz="2400" b="1" i="1" dirty="0" smtClean="0"/>
              <a:t>Out-group </a:t>
            </a:r>
            <a:r>
              <a:rPr lang="en-US" sz="2400" b="1" i="1" dirty="0"/>
              <a:t>Derogation,</a:t>
            </a:r>
          </a:p>
          <a:p>
            <a:r>
              <a:rPr lang="en-US" sz="2400" b="1" i="1" dirty="0"/>
              <a:t>and </a:t>
            </a:r>
            <a:r>
              <a:rPr lang="en-US" sz="2400" b="1" i="1" dirty="0" smtClean="0"/>
              <a:t>Evidence-based</a:t>
            </a:r>
            <a:r>
              <a:rPr lang="pl-PL" sz="2400" b="1" i="1" dirty="0" smtClean="0"/>
              <a:t> </a:t>
            </a:r>
            <a:r>
              <a:rPr lang="en-US" sz="2400" b="1" i="1" dirty="0" smtClean="0"/>
              <a:t>Communications on</a:t>
            </a:r>
            <a:r>
              <a:rPr lang="pl-PL" sz="2400" b="1" i="1" dirty="0" smtClean="0"/>
              <a:t> </a:t>
            </a:r>
            <a:r>
              <a:rPr lang="en-US" sz="2400" b="1" i="1" dirty="0" smtClean="0"/>
              <a:t>Polarization</a:t>
            </a:r>
            <a:endParaRPr lang="pl-PL" sz="2400" b="1" i="1" dirty="0" smtClean="0"/>
          </a:p>
          <a:p>
            <a:r>
              <a:rPr lang="pl-PL" sz="2400" dirty="0" smtClean="0"/>
              <a:t>by</a:t>
            </a:r>
            <a:endParaRPr lang="en-US" sz="2400" dirty="0"/>
          </a:p>
          <a:p>
            <a:r>
              <a:rPr lang="en-US" sz="2400" dirty="0"/>
              <a:t>Magdalena </a:t>
            </a:r>
            <a:r>
              <a:rPr lang="en-US" sz="2400" dirty="0" smtClean="0"/>
              <a:t>Wojcieszak,</a:t>
            </a:r>
            <a:r>
              <a:rPr lang="pl-PL" sz="2400" dirty="0" smtClean="0"/>
              <a:t> </a:t>
            </a:r>
            <a:r>
              <a:rPr lang="en-US" sz="2400" dirty="0" smtClean="0"/>
              <a:t>Paweł Sobkowicz, </a:t>
            </a:r>
            <a:r>
              <a:rPr lang="en-US" sz="2400" dirty="0" err="1"/>
              <a:t>Xudong</a:t>
            </a:r>
            <a:r>
              <a:rPr lang="en-US" sz="2400" dirty="0"/>
              <a:t> </a:t>
            </a:r>
            <a:r>
              <a:rPr lang="en-US" sz="2400" dirty="0" smtClean="0"/>
              <a:t>Yu,</a:t>
            </a:r>
            <a:r>
              <a:rPr lang="pl-PL" sz="2400" dirty="0" smtClean="0"/>
              <a:t> </a:t>
            </a:r>
            <a:r>
              <a:rPr lang="en-US" sz="2400" dirty="0" smtClean="0"/>
              <a:t>and </a:t>
            </a:r>
            <a:r>
              <a:rPr lang="en-US" sz="2400" dirty="0" err="1"/>
              <a:t>Beril</a:t>
            </a:r>
            <a:r>
              <a:rPr lang="en-US" sz="2400" dirty="0"/>
              <a:t> </a:t>
            </a:r>
            <a:r>
              <a:rPr lang="en-US" sz="2400" dirty="0" err="1" smtClean="0"/>
              <a:t>Bulat</a:t>
            </a:r>
            <a:endParaRPr lang="pl-PL" sz="2400" dirty="0" smtClean="0"/>
          </a:p>
          <a:p>
            <a:r>
              <a:rPr lang="en-US" sz="2400" dirty="0"/>
              <a:t>The International Journal of Press/Politics</a:t>
            </a:r>
            <a:r>
              <a:rPr lang="pl-PL" sz="2400" dirty="0"/>
              <a:t>, 2021</a:t>
            </a:r>
            <a:endParaRPr lang="en-US" sz="2400" dirty="0"/>
          </a:p>
        </p:txBody>
      </p:sp>
      <p:sp>
        <p:nvSpPr>
          <p:cNvPr id="4" name="pole tekstowe 3"/>
          <p:cNvSpPr txBox="1"/>
          <p:nvPr/>
        </p:nvSpPr>
        <p:spPr>
          <a:xfrm>
            <a:off x="1691680" y="5204048"/>
            <a:ext cx="6090706" cy="1200329"/>
          </a:xfrm>
          <a:prstGeom prst="rect">
            <a:avLst/>
          </a:prstGeom>
          <a:noFill/>
        </p:spPr>
        <p:txBody>
          <a:bodyPr wrap="none" rtlCol="0">
            <a:spAutoFit/>
          </a:bodyPr>
          <a:lstStyle/>
          <a:p>
            <a:r>
              <a:rPr lang="pl-PL" sz="3600" dirty="0" smtClean="0">
                <a:solidFill>
                  <a:srgbClr val="FF0000"/>
                </a:solidFill>
              </a:rPr>
              <a:t>To </a:t>
            </a:r>
            <a:r>
              <a:rPr lang="pl-PL" sz="3600" dirty="0" err="1" smtClean="0">
                <a:solidFill>
                  <a:srgbClr val="FF0000"/>
                </a:solidFill>
              </a:rPr>
              <a:t>paraphrase</a:t>
            </a:r>
            <a:r>
              <a:rPr lang="pl-PL" sz="3600" dirty="0" smtClean="0">
                <a:solidFill>
                  <a:srgbClr val="FF0000"/>
                </a:solidFill>
              </a:rPr>
              <a:t> Stefan </a:t>
            </a:r>
            <a:r>
              <a:rPr lang="pl-PL" sz="3600" dirty="0" err="1" smtClean="0">
                <a:solidFill>
                  <a:srgbClr val="FF0000"/>
                </a:solidFill>
              </a:rPr>
              <a:t>Thurner</a:t>
            </a:r>
            <a:r>
              <a:rPr lang="pl-PL" sz="3600" dirty="0" smtClean="0">
                <a:solidFill>
                  <a:srgbClr val="FF0000"/>
                </a:solidFill>
              </a:rPr>
              <a:t>:</a:t>
            </a:r>
          </a:p>
          <a:p>
            <a:r>
              <a:rPr lang="pl-PL" sz="3600" dirty="0" smtClean="0">
                <a:solidFill>
                  <a:srgbClr val="FF0000"/>
                </a:solidFill>
              </a:rPr>
              <a:t>From model to data … and </a:t>
            </a:r>
            <a:r>
              <a:rPr lang="pl-PL" sz="3600" dirty="0" err="1" smtClean="0">
                <a:solidFill>
                  <a:srgbClr val="FF0000"/>
                </a:solidFill>
              </a:rPr>
              <a:t>back</a:t>
            </a:r>
            <a:endParaRPr lang="en-US" sz="3600" dirty="0">
              <a:solidFill>
                <a:srgbClr val="FF0000"/>
              </a:solidFill>
            </a:endParaRPr>
          </a:p>
        </p:txBody>
      </p:sp>
    </p:spTree>
    <p:extLst>
      <p:ext uri="{BB962C8B-B14F-4D97-AF65-F5344CB8AC3E}">
        <p14:creationId xmlns:p14="http://schemas.microsoft.com/office/powerpoint/2010/main" val="33454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smtClean="0"/>
              <a:t>Experiment – </a:t>
            </a:r>
            <a:r>
              <a:rPr lang="pl-PL" sz="3600" dirty="0" err="1" smtClean="0"/>
              <a:t>results</a:t>
            </a:r>
            <a:endParaRPr lang="en-US" sz="3600" dirty="0"/>
          </a:p>
        </p:txBody>
      </p:sp>
      <p:sp>
        <p:nvSpPr>
          <p:cNvPr id="3" name="Symbol zastępczy zawartości 2"/>
          <p:cNvSpPr>
            <a:spLocks noGrp="1"/>
          </p:cNvSpPr>
          <p:nvPr>
            <p:ph idx="1"/>
          </p:nvPr>
        </p:nvSpPr>
        <p:spPr>
          <a:xfrm>
            <a:off x="395536" y="908720"/>
            <a:ext cx="8496944" cy="5688632"/>
          </a:xfrm>
        </p:spPr>
        <p:txBody>
          <a:bodyPr>
            <a:normAutofit fontScale="92500" lnSpcReduction="20000"/>
          </a:bodyPr>
          <a:lstStyle/>
          <a:p>
            <a:pPr marL="457200" indent="-457200">
              <a:buFont typeface="+mj-lt"/>
              <a:buAutoNum type="alphaUcPeriod"/>
            </a:pPr>
            <a:r>
              <a:rPr lang="en-US" sz="2400" b="1" dirty="0" smtClean="0"/>
              <a:t>In-group praise </a:t>
            </a:r>
            <a:r>
              <a:rPr lang="en-US" sz="2400" dirty="0" smtClean="0"/>
              <a:t>indeed led to stronger attitudes and greater self-reported polarization than </a:t>
            </a:r>
            <a:r>
              <a:rPr lang="en-US" sz="2400" b="1" dirty="0" smtClean="0"/>
              <a:t>balanced news</a:t>
            </a:r>
            <a:r>
              <a:rPr lang="en-US" sz="2400" dirty="0" smtClean="0"/>
              <a:t>, but did not increase out-party hostility.</a:t>
            </a:r>
          </a:p>
          <a:p>
            <a:pPr marL="457200" indent="-457200">
              <a:buFont typeface="+mj-lt"/>
              <a:buAutoNum type="alphaUcPeriod"/>
            </a:pPr>
            <a:r>
              <a:rPr lang="en-US" sz="2400" dirty="0" smtClean="0"/>
              <a:t>However, </a:t>
            </a:r>
            <a:r>
              <a:rPr lang="en-US" sz="2400" b="1" dirty="0" smtClean="0"/>
              <a:t>in-group praise </a:t>
            </a:r>
            <a:r>
              <a:rPr lang="en-US" sz="2400" dirty="0" smtClean="0"/>
              <a:t>did not exert stronger effects than </a:t>
            </a:r>
            <a:r>
              <a:rPr lang="en-US" sz="2400" b="1" dirty="0" smtClean="0"/>
              <a:t>congenial evidence-based </a:t>
            </a:r>
            <a:r>
              <a:rPr lang="en-US" sz="2400" dirty="0" smtClean="0"/>
              <a:t>news: its effects on attitude strength, self-reported polarization, and affective polarization were indistinguishable from those of congenial news focusing on policy details.</a:t>
            </a:r>
          </a:p>
          <a:p>
            <a:pPr marL="457200" indent="-457200">
              <a:buFont typeface="+mj-lt"/>
              <a:buAutoNum type="alphaUcPeriod"/>
            </a:pPr>
            <a:r>
              <a:rPr lang="en-US" sz="2400" dirty="0" smtClean="0"/>
              <a:t>Reading articles </a:t>
            </a:r>
            <a:r>
              <a:rPr lang="en-US" sz="2400" b="1" dirty="0" smtClean="0"/>
              <a:t>bashing the out-party</a:t>
            </a:r>
            <a:r>
              <a:rPr lang="en-US" sz="2400" dirty="0" smtClean="0"/>
              <a:t>, compared to </a:t>
            </a:r>
            <a:r>
              <a:rPr lang="en-US" sz="2400" b="1" dirty="0" smtClean="0"/>
              <a:t>balanced news</a:t>
            </a:r>
            <a:r>
              <a:rPr lang="en-US" sz="2400" dirty="0" smtClean="0"/>
              <a:t>, exacerbated attitude strength and self-reported polarization, but not affective polarization).</a:t>
            </a:r>
          </a:p>
          <a:p>
            <a:pPr marL="457200" indent="-457200">
              <a:buFont typeface="+mj-lt"/>
              <a:buAutoNum type="alphaUcPeriod"/>
            </a:pPr>
            <a:r>
              <a:rPr lang="en-US" sz="2400" dirty="0" smtClean="0"/>
              <a:t>Again, </a:t>
            </a:r>
            <a:r>
              <a:rPr lang="en-US" sz="2400" b="1" dirty="0" smtClean="0"/>
              <a:t>out-party derogation </a:t>
            </a:r>
            <a:r>
              <a:rPr lang="en-US" sz="2400" dirty="0" smtClean="0"/>
              <a:t>did not polarize more than </a:t>
            </a:r>
            <a:r>
              <a:rPr lang="en-US" sz="2400" b="1" dirty="0" smtClean="0"/>
              <a:t>congenial evidence-based </a:t>
            </a:r>
            <a:r>
              <a:rPr lang="en-US" sz="2400" dirty="0" smtClean="0"/>
              <a:t>news in none of the measures: attitude strength; self-reported polarization; affective polarization).</a:t>
            </a:r>
          </a:p>
          <a:p>
            <a:pPr marL="457200" indent="-457200">
              <a:buFont typeface="+mj-lt"/>
              <a:buAutoNum type="alphaUcPeriod"/>
            </a:pPr>
            <a:r>
              <a:rPr lang="en-US" sz="2400" dirty="0" smtClean="0"/>
              <a:t>There were also </a:t>
            </a:r>
            <a:r>
              <a:rPr lang="en-US" sz="2400" b="1" dirty="0" smtClean="0"/>
              <a:t>differences between Democrats and Republicans</a:t>
            </a:r>
            <a:r>
              <a:rPr lang="en-US" sz="2400" dirty="0" smtClean="0"/>
              <a:t>: in-group praise was more polarizing for the Democrats, whereas </a:t>
            </a:r>
            <a:br>
              <a:rPr lang="en-US" sz="2400" dirty="0" smtClean="0"/>
            </a:br>
            <a:r>
              <a:rPr lang="en-US" sz="2400" dirty="0" smtClean="0"/>
              <a:t>out-group derogation exacerbated attitude polarization among the Republicans.</a:t>
            </a:r>
            <a:endParaRPr lang="en-US" sz="2400" dirty="0"/>
          </a:p>
        </p:txBody>
      </p:sp>
      <p:sp>
        <p:nvSpPr>
          <p:cNvPr id="4" name="Prostokąt 3"/>
          <p:cNvSpPr/>
          <p:nvPr/>
        </p:nvSpPr>
        <p:spPr>
          <a:xfrm>
            <a:off x="3059832" y="5889466"/>
            <a:ext cx="5688632" cy="707886"/>
          </a:xfrm>
          <a:prstGeom prst="rect">
            <a:avLst/>
          </a:prstGeom>
        </p:spPr>
        <p:txBody>
          <a:bodyPr wrap="square">
            <a:spAutoFit/>
          </a:bodyPr>
          <a:lstStyle/>
          <a:p>
            <a:r>
              <a:rPr lang="pl-PL" sz="2000" dirty="0" err="1">
                <a:solidFill>
                  <a:srgbClr val="FF0000"/>
                </a:solidFill>
              </a:rPr>
              <a:t>Interesting</a:t>
            </a:r>
            <a:r>
              <a:rPr lang="pl-PL" sz="2000" dirty="0">
                <a:solidFill>
                  <a:srgbClr val="FF0000"/>
                </a:solidFill>
              </a:rPr>
              <a:t> to </a:t>
            </a:r>
            <a:r>
              <a:rPr lang="pl-PL" sz="2000" dirty="0" err="1">
                <a:solidFill>
                  <a:srgbClr val="FF0000"/>
                </a:solidFill>
              </a:rPr>
              <a:t>find</a:t>
            </a:r>
            <a:r>
              <a:rPr lang="pl-PL" sz="2000" dirty="0">
                <a:solidFill>
                  <a:srgbClr val="FF0000"/>
                </a:solidFill>
              </a:rPr>
              <a:t> </a:t>
            </a:r>
            <a:r>
              <a:rPr lang="pl-PL" sz="2000" dirty="0" err="1">
                <a:solidFill>
                  <a:srgbClr val="FF0000"/>
                </a:solidFill>
              </a:rPr>
              <a:t>similar</a:t>
            </a:r>
            <a:r>
              <a:rPr lang="pl-PL" sz="2000" dirty="0">
                <a:solidFill>
                  <a:srgbClr val="FF0000"/>
                </a:solidFill>
              </a:rPr>
              <a:t> </a:t>
            </a:r>
            <a:r>
              <a:rPr lang="pl-PL" sz="2000" dirty="0" err="1">
                <a:solidFill>
                  <a:srgbClr val="FF0000"/>
                </a:solidFill>
              </a:rPr>
              <a:t>asymmetry</a:t>
            </a:r>
            <a:r>
              <a:rPr lang="pl-PL" sz="2000" dirty="0">
                <a:solidFill>
                  <a:srgbClr val="FF0000"/>
                </a:solidFill>
              </a:rPr>
              <a:t> in </a:t>
            </a:r>
            <a:r>
              <a:rPr lang="pl-PL" sz="2000" dirty="0" err="1">
                <a:solidFill>
                  <a:srgbClr val="FF0000"/>
                </a:solidFill>
              </a:rPr>
              <a:t>Birdwatch</a:t>
            </a:r>
            <a:r>
              <a:rPr lang="pl-PL" sz="2000" dirty="0">
                <a:solidFill>
                  <a:srgbClr val="FF0000"/>
                </a:solidFill>
              </a:rPr>
              <a:t> </a:t>
            </a:r>
            <a:r>
              <a:rPr lang="pl-PL" sz="2000" dirty="0" smtClean="0">
                <a:solidFill>
                  <a:srgbClr val="FF0000"/>
                </a:solidFill>
              </a:rPr>
              <a:t>data as </a:t>
            </a:r>
            <a:r>
              <a:rPr lang="pl-PL" sz="2000" dirty="0" err="1">
                <a:solidFill>
                  <a:srgbClr val="FF0000"/>
                </a:solidFill>
              </a:rPr>
              <a:t>reported</a:t>
            </a:r>
            <a:r>
              <a:rPr lang="pl-PL" sz="2000" dirty="0">
                <a:solidFill>
                  <a:srgbClr val="FF0000"/>
                </a:solidFill>
              </a:rPr>
              <a:t> by Emma </a:t>
            </a:r>
            <a:r>
              <a:rPr lang="pl-PL" sz="2000" dirty="0" err="1" smtClean="0">
                <a:solidFill>
                  <a:srgbClr val="FF0000"/>
                </a:solidFill>
              </a:rPr>
              <a:t>Fraxanet</a:t>
            </a:r>
            <a:r>
              <a:rPr lang="pl-PL" sz="2000" dirty="0" smtClean="0">
                <a:solidFill>
                  <a:srgbClr val="FF0000"/>
                </a:solidFill>
              </a:rPr>
              <a:t> </a:t>
            </a:r>
            <a:r>
              <a:rPr lang="pl-PL" sz="2000" dirty="0" err="1">
                <a:solidFill>
                  <a:srgbClr val="FF0000"/>
                </a:solidFill>
              </a:rPr>
              <a:t>here</a:t>
            </a:r>
            <a:r>
              <a:rPr lang="pl-PL" sz="2000" dirty="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3613602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Digression</a:t>
            </a:r>
            <a:r>
              <a:rPr lang="pl-PL" sz="3600" dirty="0" smtClean="0"/>
              <a:t>: role of </a:t>
            </a:r>
            <a:r>
              <a:rPr lang="pl-PL" sz="3600" dirty="0" err="1" smtClean="0"/>
              <a:t>moral</a:t>
            </a:r>
            <a:r>
              <a:rPr lang="pl-PL" sz="3600" dirty="0" smtClean="0"/>
              <a:t> </a:t>
            </a:r>
            <a:r>
              <a:rPr lang="pl-PL" sz="3600" dirty="0" err="1" smtClean="0"/>
              <a:t>foundations</a:t>
            </a:r>
            <a:r>
              <a:rPr lang="pl-PL" sz="3600" dirty="0" smtClean="0"/>
              <a:t>?</a:t>
            </a:r>
            <a:endParaRPr lang="en-US" sz="3600" dirty="0"/>
          </a:p>
        </p:txBody>
      </p:sp>
      <p:sp>
        <p:nvSpPr>
          <p:cNvPr id="3" name="Symbol zastępczy zawartości 2"/>
          <p:cNvSpPr>
            <a:spLocks noGrp="1"/>
          </p:cNvSpPr>
          <p:nvPr>
            <p:ph idx="1"/>
          </p:nvPr>
        </p:nvSpPr>
        <p:spPr>
          <a:xfrm>
            <a:off x="251520" y="980728"/>
            <a:ext cx="3096344" cy="5688632"/>
          </a:xfrm>
        </p:spPr>
        <p:txBody>
          <a:bodyPr>
            <a:noAutofit/>
          </a:bodyPr>
          <a:lstStyle/>
          <a:p>
            <a:pPr marL="0" indent="0">
              <a:buNone/>
            </a:pPr>
            <a:r>
              <a:rPr lang="en-US" b="1" dirty="0"/>
              <a:t>The Moral Foundations Theory</a:t>
            </a:r>
          </a:p>
          <a:p>
            <a:pPr marL="0" indent="0">
              <a:buNone/>
            </a:pPr>
            <a:r>
              <a:rPr lang="en-US" dirty="0"/>
              <a:t>Jonathan </a:t>
            </a:r>
            <a:r>
              <a:rPr lang="en-US" dirty="0" err="1" smtClean="0"/>
              <a:t>Haidt</a:t>
            </a:r>
            <a:endParaRPr lang="pl-PL" dirty="0" smtClean="0"/>
          </a:p>
          <a:p>
            <a:pPr marL="0" indent="0">
              <a:buNone/>
            </a:pPr>
            <a:endParaRPr lang="en-US" dirty="0"/>
          </a:p>
          <a:p>
            <a:pPr marL="0" indent="0">
              <a:buNone/>
            </a:pPr>
            <a:r>
              <a:rPr lang="en-US" sz="2400" dirty="0" smtClean="0"/>
              <a:t>Care </a:t>
            </a:r>
            <a:r>
              <a:rPr lang="en-US" sz="2400" dirty="0"/>
              <a:t>/ Harm</a:t>
            </a:r>
            <a:br>
              <a:rPr lang="en-US" sz="2400" dirty="0"/>
            </a:br>
            <a:r>
              <a:rPr lang="en-US" sz="2400" dirty="0" smtClean="0"/>
              <a:t>Fairness </a:t>
            </a:r>
            <a:r>
              <a:rPr lang="en-US" sz="2400" dirty="0"/>
              <a:t>/ Cheating</a:t>
            </a:r>
            <a:br>
              <a:rPr lang="en-US" sz="2400" dirty="0"/>
            </a:br>
            <a:r>
              <a:rPr lang="en-US" sz="2400" dirty="0" smtClean="0"/>
              <a:t>Loyalty </a:t>
            </a:r>
            <a:r>
              <a:rPr lang="en-US" sz="2400" dirty="0"/>
              <a:t>/ Betrayal</a:t>
            </a:r>
            <a:br>
              <a:rPr lang="en-US" sz="2400" dirty="0"/>
            </a:br>
            <a:r>
              <a:rPr lang="en-US" sz="2400" dirty="0" smtClean="0"/>
              <a:t>Authority </a:t>
            </a:r>
            <a:r>
              <a:rPr lang="en-US" sz="2400" dirty="0"/>
              <a:t>/ Subversion</a:t>
            </a:r>
            <a:br>
              <a:rPr lang="en-US" sz="2400" dirty="0"/>
            </a:br>
            <a:r>
              <a:rPr lang="en-US" sz="2400" dirty="0" smtClean="0"/>
              <a:t>Sanctity </a:t>
            </a:r>
            <a:r>
              <a:rPr lang="en-US" sz="2400" dirty="0"/>
              <a:t>/ Degradation</a:t>
            </a:r>
            <a:br>
              <a:rPr lang="en-US" sz="2400" dirty="0"/>
            </a:br>
            <a:endParaRPr lang="en-US" sz="2400" dirty="0"/>
          </a:p>
          <a:p>
            <a:pPr marL="0" indent="0">
              <a:buNone/>
            </a:pPr>
            <a:endParaRPr lang="en-US" sz="1800" dirty="0"/>
          </a:p>
        </p:txBody>
      </p:sp>
      <p:sp>
        <p:nvSpPr>
          <p:cNvPr id="6" name="pole tekstowe 5"/>
          <p:cNvSpPr txBox="1"/>
          <p:nvPr/>
        </p:nvSpPr>
        <p:spPr>
          <a:xfrm>
            <a:off x="4422812" y="5659626"/>
            <a:ext cx="4345549" cy="369332"/>
          </a:xfrm>
          <a:prstGeom prst="rect">
            <a:avLst/>
          </a:prstGeom>
          <a:noFill/>
        </p:spPr>
        <p:txBody>
          <a:bodyPr wrap="none" rtlCol="0">
            <a:spAutoFit/>
          </a:bodyPr>
          <a:lstStyle/>
          <a:p>
            <a:r>
              <a:rPr lang="en-US" dirty="0"/>
              <a:t>Source: The Righteous Mind, Jonathan </a:t>
            </a:r>
            <a:r>
              <a:rPr lang="en-US" dirty="0" err="1" smtClean="0"/>
              <a:t>Haid</a:t>
            </a:r>
            <a:r>
              <a:rPr lang="pl-PL" dirty="0" smtClean="0"/>
              <a:t>t</a:t>
            </a:r>
            <a:endParaRPr lang="en-US" dirty="0"/>
          </a:p>
        </p:txBody>
      </p:sp>
      <p:pic>
        <p:nvPicPr>
          <p:cNvPr id="7" name="Obraz 6"/>
          <p:cNvPicPr>
            <a:picLocks noChangeAspect="1"/>
          </p:cNvPicPr>
          <p:nvPr/>
        </p:nvPicPr>
        <p:blipFill>
          <a:blip r:embed="rId2"/>
          <a:stretch>
            <a:fillRect/>
          </a:stretch>
        </p:blipFill>
        <p:spPr>
          <a:xfrm>
            <a:off x="3711353" y="980728"/>
            <a:ext cx="4680520" cy="4392488"/>
          </a:xfrm>
          <a:prstGeom prst="rect">
            <a:avLst/>
          </a:prstGeom>
        </p:spPr>
      </p:pic>
    </p:spTree>
    <p:extLst>
      <p:ext uri="{BB962C8B-B14F-4D97-AF65-F5344CB8AC3E}">
        <p14:creationId xmlns:p14="http://schemas.microsoft.com/office/powerpoint/2010/main" val="1577357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Discussion</a:t>
            </a:r>
            <a:endParaRPr lang="en-US" sz="3600" dirty="0"/>
          </a:p>
        </p:txBody>
      </p:sp>
      <p:sp>
        <p:nvSpPr>
          <p:cNvPr id="3" name="Symbol zastępczy zawartości 2"/>
          <p:cNvSpPr>
            <a:spLocks noGrp="1"/>
          </p:cNvSpPr>
          <p:nvPr>
            <p:ph idx="1"/>
          </p:nvPr>
        </p:nvSpPr>
        <p:spPr>
          <a:xfrm>
            <a:off x="251520" y="836712"/>
            <a:ext cx="8640960" cy="5688632"/>
          </a:xfrm>
        </p:spPr>
        <p:txBody>
          <a:bodyPr>
            <a:noAutofit/>
          </a:bodyPr>
          <a:lstStyle/>
          <a:p>
            <a:r>
              <a:rPr lang="en-US" sz="2400" dirty="0" smtClean="0"/>
              <a:t>The predictions of the model were found to be too crude: for example its emphasis on the direct emotional content of promoting the in-group or attacking the out-group was found to overestimate their effects compared to evidence-based but filtered (congenial) messaging.</a:t>
            </a:r>
          </a:p>
          <a:p>
            <a:r>
              <a:rPr lang="en-US" sz="2400" dirty="0" smtClean="0"/>
              <a:t>The model was – as expected from the simplifications – not useful for predicting experiment results: too many unknowns and potentially important factors absent in the model (social networking, contexts, individual histories…)</a:t>
            </a:r>
          </a:p>
          <a:p>
            <a:r>
              <a:rPr lang="en-US" sz="2400" b="1" dirty="0" smtClean="0"/>
              <a:t>But the reverse path – using the experiment to formulate a better model - also turned out to be difficult. </a:t>
            </a:r>
          </a:p>
        </p:txBody>
      </p:sp>
    </p:spTree>
    <p:extLst>
      <p:ext uri="{BB962C8B-B14F-4D97-AF65-F5344CB8AC3E}">
        <p14:creationId xmlns:p14="http://schemas.microsoft.com/office/powerpoint/2010/main" val="38211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Discussion</a:t>
            </a:r>
            <a:endParaRPr lang="en-US" sz="3600" dirty="0"/>
          </a:p>
        </p:txBody>
      </p:sp>
      <p:sp>
        <p:nvSpPr>
          <p:cNvPr id="3" name="Symbol zastępczy zawartości 2"/>
          <p:cNvSpPr>
            <a:spLocks noGrp="1"/>
          </p:cNvSpPr>
          <p:nvPr>
            <p:ph idx="1"/>
          </p:nvPr>
        </p:nvSpPr>
        <p:spPr>
          <a:xfrm>
            <a:off x="35902" y="620688"/>
            <a:ext cx="8928992" cy="6093296"/>
          </a:xfrm>
        </p:spPr>
        <p:txBody>
          <a:bodyPr>
            <a:noAutofit/>
          </a:bodyPr>
          <a:lstStyle/>
          <a:p>
            <a:r>
              <a:rPr lang="en-US" sz="2200" dirty="0" smtClean="0"/>
              <a:t>In the experiment, we aimed to disentangle the sources of polarization. We systematically varied news that praises the in-group and news attacking the out-group, comparing them to each other and to evidence-based news that does not mention political parties. Identity-driven news polarizes attitudes more than evidence-based news covering pro and counter-issue arguments</a:t>
            </a:r>
            <a:r>
              <a:rPr lang="pl-PL" sz="2200" dirty="0" smtClean="0"/>
              <a:t>,</a:t>
            </a:r>
            <a:r>
              <a:rPr lang="en-US" sz="2200" dirty="0" smtClean="0"/>
              <a:t> but ... </a:t>
            </a:r>
          </a:p>
          <a:p>
            <a:r>
              <a:rPr lang="en-US" sz="2200" dirty="0" smtClean="0"/>
              <a:t>… they do not polarize attitudes more than congenial evidence-based news presenting one-sided arguments. </a:t>
            </a:r>
            <a:r>
              <a:rPr lang="en-US" sz="2200" b="1" dirty="0" smtClean="0"/>
              <a:t>Simply put, congenial news (staying within the bubble) polarizes attitudes whether or not it praises one’s party or bashes the out-party</a:t>
            </a:r>
            <a:r>
              <a:rPr lang="en-US" sz="2200" dirty="0" smtClean="0"/>
              <a:t>. This polarization measured by a single article exposure is weak, but noticeable (statistically significant). We can only guess how this grows with the cumulative impact of continued exposure.</a:t>
            </a:r>
          </a:p>
          <a:p>
            <a:r>
              <a:rPr lang="en-US" sz="2200" dirty="0" smtClean="0"/>
              <a:t>It may suggest that in the current polarized climate whatever is identified as a mention of politics triggers one’s political identity, thereby generating extremity and leading citizens to admit that their attitudes polarized, in line with the </a:t>
            </a:r>
            <a:r>
              <a:rPr lang="en-US" sz="2200" b="1" dirty="0" smtClean="0"/>
              <a:t>hot cognition hypothesis</a:t>
            </a:r>
            <a:r>
              <a:rPr lang="en-US" sz="2200" dirty="0" smtClean="0"/>
              <a:t>, according to which </a:t>
            </a:r>
            <a:r>
              <a:rPr lang="en-US" sz="2200" b="1" dirty="0" smtClean="0"/>
              <a:t>all political issues are “hot” and affectively charged.</a:t>
            </a:r>
            <a:endParaRPr lang="en-US" sz="2200" b="1" dirty="0"/>
          </a:p>
        </p:txBody>
      </p:sp>
    </p:spTree>
    <p:extLst>
      <p:ext uri="{BB962C8B-B14F-4D97-AF65-F5344CB8AC3E}">
        <p14:creationId xmlns:p14="http://schemas.microsoft.com/office/powerpoint/2010/main" val="2535056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Conclusions</a:t>
            </a:r>
            <a:r>
              <a:rPr lang="pl-PL" sz="3600" dirty="0" smtClean="0"/>
              <a:t> (1) – </a:t>
            </a:r>
            <a:r>
              <a:rPr lang="pl-PL" sz="3600" dirty="0" err="1" smtClean="0"/>
              <a:t>politics</a:t>
            </a:r>
            <a:r>
              <a:rPr lang="pl-PL" sz="3600" dirty="0" smtClean="0"/>
              <a:t> and </a:t>
            </a:r>
            <a:r>
              <a:rPr lang="pl-PL" sz="3600" dirty="0" err="1" smtClean="0"/>
              <a:t>policies</a:t>
            </a:r>
            <a:endParaRPr lang="en-US" sz="3600" dirty="0"/>
          </a:p>
        </p:txBody>
      </p:sp>
      <p:sp>
        <p:nvSpPr>
          <p:cNvPr id="3" name="Symbol zastępczy zawartości 2"/>
          <p:cNvSpPr>
            <a:spLocks noGrp="1"/>
          </p:cNvSpPr>
          <p:nvPr>
            <p:ph idx="1"/>
          </p:nvPr>
        </p:nvSpPr>
        <p:spPr>
          <a:xfrm>
            <a:off x="251520" y="764704"/>
            <a:ext cx="8640960" cy="5688632"/>
          </a:xfrm>
        </p:spPr>
        <p:txBody>
          <a:bodyPr>
            <a:noAutofit/>
          </a:bodyPr>
          <a:lstStyle/>
          <a:p>
            <a:pPr marL="0" indent="0">
              <a:buNone/>
            </a:pPr>
            <a:r>
              <a:rPr lang="en-US" sz="2400" dirty="0" smtClean="0"/>
              <a:t>These results have troubling implications. Citizens often encounter information praising their in-group or </a:t>
            </a:r>
            <a:r>
              <a:rPr lang="pl-PL" sz="2400" dirty="0" err="1" smtClean="0"/>
              <a:t>attacking</a:t>
            </a:r>
            <a:r>
              <a:rPr lang="en-US" sz="2400" dirty="0" smtClean="0"/>
              <a:t> the out-group through partisan media, on social media, from friends and family, and in the ever more prevalent negative campaigning, information that indirectly reaches those who are not embedded in one-sided information environments. </a:t>
            </a:r>
          </a:p>
          <a:p>
            <a:pPr marL="0" indent="0">
              <a:buNone/>
            </a:pPr>
            <a:r>
              <a:rPr lang="en-US" sz="2400" dirty="0" smtClean="0"/>
              <a:t>Also, populist politicians engage in in-group praise, emphasizing that “we” are better than “them,” and combine it with an out-group derogation, noting that opponents are evil or immoral. Such media environment is likely to drive citizens further apart and may lead to more extreme political attitudes than more balanced information environment, ultimately making consensual governance more challenging.</a:t>
            </a:r>
            <a:endParaRPr lang="en-US" sz="2400" dirty="0"/>
          </a:p>
        </p:txBody>
      </p:sp>
    </p:spTree>
    <p:extLst>
      <p:ext uri="{BB962C8B-B14F-4D97-AF65-F5344CB8AC3E}">
        <p14:creationId xmlns:p14="http://schemas.microsoft.com/office/powerpoint/2010/main" val="383401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Conclusions</a:t>
            </a:r>
            <a:r>
              <a:rPr lang="pl-PL" sz="3600" dirty="0" smtClean="0"/>
              <a:t> (2) – OD </a:t>
            </a:r>
            <a:r>
              <a:rPr lang="pl-PL" sz="3600" dirty="0" err="1" smtClean="0"/>
              <a:t>models</a:t>
            </a:r>
            <a:endParaRPr lang="en-US" sz="3600" dirty="0"/>
          </a:p>
        </p:txBody>
      </p:sp>
      <p:sp>
        <p:nvSpPr>
          <p:cNvPr id="3" name="Symbol zastępczy zawartości 2"/>
          <p:cNvSpPr>
            <a:spLocks noGrp="1"/>
          </p:cNvSpPr>
          <p:nvPr>
            <p:ph idx="1"/>
          </p:nvPr>
        </p:nvSpPr>
        <p:spPr>
          <a:xfrm>
            <a:off x="251520" y="764704"/>
            <a:ext cx="8784976" cy="5832648"/>
          </a:xfrm>
        </p:spPr>
        <p:txBody>
          <a:bodyPr>
            <a:noAutofit/>
          </a:bodyPr>
          <a:lstStyle/>
          <a:p>
            <a:pPr marL="0" indent="0">
              <a:buNone/>
            </a:pPr>
            <a:r>
              <a:rPr lang="en-US" sz="2400" b="1" dirty="0" smtClean="0"/>
              <a:t>What do the results mean for the ABMs of Opinion Dynamics?</a:t>
            </a:r>
          </a:p>
          <a:p>
            <a:r>
              <a:rPr lang="en-US" sz="2400" dirty="0" smtClean="0"/>
              <a:t>More complex models of individuals are needed/necessary: most likely multidimensional (opinions, emotions, constraints, …)</a:t>
            </a:r>
          </a:p>
          <a:p>
            <a:r>
              <a:rPr lang="en-US" sz="2400" dirty="0" smtClean="0"/>
              <a:t>There is a lot of difference between individuals (our experiment had quite large standard deviations in the measured responses). How to prepare the simulation system to account for the initial distribution of characteristics of individuals</a:t>
            </a:r>
            <a:r>
              <a:rPr lang="en-US" sz="2400" dirty="0"/>
              <a:t>? </a:t>
            </a:r>
            <a:endParaRPr lang="pl-PL" sz="2400" dirty="0" smtClean="0"/>
          </a:p>
          <a:p>
            <a:r>
              <a:rPr lang="en-US" sz="2400" dirty="0" smtClean="0"/>
              <a:t>Realistic </a:t>
            </a:r>
            <a:r>
              <a:rPr lang="en-US" sz="2400" dirty="0"/>
              <a:t>model of interactions and social network filtering is needed (media, interpersonal contacts), most likely with non-uniform impact of the interactions.</a:t>
            </a:r>
          </a:p>
          <a:p>
            <a:r>
              <a:rPr lang="en-US" sz="2400" dirty="0" smtClean="0"/>
              <a:t>Contexts are important – there might be no symmetry between </a:t>
            </a:r>
            <a:r>
              <a:rPr lang="en-US" sz="2400" dirty="0" err="1" smtClean="0"/>
              <a:t>spinson</a:t>
            </a:r>
            <a:r>
              <a:rPr lang="en-US" sz="2400" dirty="0" smtClean="0"/>
              <a:t>-up and </a:t>
            </a:r>
            <a:r>
              <a:rPr lang="en-US" sz="2400" dirty="0" err="1" smtClean="0"/>
              <a:t>spinson</a:t>
            </a:r>
            <a:r>
              <a:rPr lang="en-US" sz="2400" dirty="0" smtClean="0"/>
              <a:t>-down states (as the Democrat/Republican differences show).</a:t>
            </a:r>
            <a:r>
              <a:rPr lang="pl-PL" sz="2400" dirty="0" smtClean="0"/>
              <a:t> Or the </a:t>
            </a:r>
            <a:r>
              <a:rPr lang="pl-PL" sz="2400" dirty="0" err="1" smtClean="0"/>
              <a:t>differences</a:t>
            </a:r>
            <a:r>
              <a:rPr lang="pl-PL" sz="2400" dirty="0" smtClean="0"/>
              <a:t> </a:t>
            </a:r>
            <a:r>
              <a:rPr lang="pl-PL" sz="2400" dirty="0" err="1" smtClean="0"/>
              <a:t>between</a:t>
            </a:r>
            <a:r>
              <a:rPr lang="pl-PL" sz="2400" dirty="0" smtClean="0"/>
              <a:t> the </a:t>
            </a:r>
            <a:r>
              <a:rPr lang="pl-PL" sz="2400" dirty="0" err="1" smtClean="0"/>
              <a:t>impact</a:t>
            </a:r>
            <a:r>
              <a:rPr lang="pl-PL" sz="2400" dirty="0" smtClean="0"/>
              <a:t> of face-to-face and online </a:t>
            </a:r>
            <a:r>
              <a:rPr lang="pl-PL" sz="2400" dirty="0" err="1" smtClean="0"/>
              <a:t>contacts</a:t>
            </a:r>
            <a:r>
              <a:rPr lang="pl-PL" sz="2400" dirty="0" smtClean="0"/>
              <a:t>. </a:t>
            </a:r>
          </a:p>
          <a:p>
            <a:endParaRPr lang="pl-PL" sz="2400" dirty="0"/>
          </a:p>
        </p:txBody>
      </p:sp>
    </p:spTree>
    <p:extLst>
      <p:ext uri="{BB962C8B-B14F-4D97-AF65-F5344CB8AC3E}">
        <p14:creationId xmlns:p14="http://schemas.microsoft.com/office/powerpoint/2010/main" val="3317417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Motivation</a:t>
            </a:r>
            <a:r>
              <a:rPr lang="pl-PL" sz="3600" dirty="0" smtClean="0"/>
              <a:t> - </a:t>
            </a:r>
            <a:r>
              <a:rPr lang="pl-PL" sz="3600" dirty="0" err="1" smtClean="0"/>
              <a:t>general</a:t>
            </a:r>
            <a:endParaRPr lang="en-US" sz="3600" dirty="0"/>
          </a:p>
        </p:txBody>
      </p:sp>
      <p:sp>
        <p:nvSpPr>
          <p:cNvPr id="3" name="Symbol zastępczy zawartości 2"/>
          <p:cNvSpPr>
            <a:spLocks noGrp="1"/>
          </p:cNvSpPr>
          <p:nvPr>
            <p:ph idx="1"/>
          </p:nvPr>
        </p:nvSpPr>
        <p:spPr>
          <a:xfrm>
            <a:off x="395536" y="908720"/>
            <a:ext cx="8568952" cy="5688632"/>
          </a:xfrm>
        </p:spPr>
        <p:txBody>
          <a:bodyPr>
            <a:normAutofit lnSpcReduction="10000"/>
          </a:bodyPr>
          <a:lstStyle/>
          <a:p>
            <a:r>
              <a:rPr lang="en-US" sz="2400" dirty="0" smtClean="0"/>
              <a:t>I perceive most of opinion dynamics (OD) models to be crude at the level of individuals</a:t>
            </a:r>
          </a:p>
          <a:p>
            <a:r>
              <a:rPr lang="en-US" sz="2400" dirty="0" smtClean="0"/>
              <a:t>People are not </a:t>
            </a:r>
            <a:r>
              <a:rPr lang="en-US" sz="2400" dirty="0" err="1" smtClean="0"/>
              <a:t>spinsons</a:t>
            </a:r>
            <a:r>
              <a:rPr lang="en-US" sz="2400" dirty="0" smtClean="0"/>
              <a:t>: we change opinions rarely and it is not clear exactly how we do it? (Incrementally? Jump-like fashion? </a:t>
            </a:r>
            <a:r>
              <a:rPr lang="pl-PL" sz="2400" dirty="0" err="1" smtClean="0"/>
              <a:t>What</a:t>
            </a:r>
            <a:r>
              <a:rPr lang="pl-PL" sz="2400" dirty="0" smtClean="0"/>
              <a:t> </a:t>
            </a:r>
            <a:r>
              <a:rPr lang="pl-PL" sz="2400" dirty="0" err="1" smtClean="0"/>
              <a:t>about</a:t>
            </a:r>
            <a:r>
              <a:rPr lang="pl-PL" sz="2400" dirty="0" smtClean="0"/>
              <a:t> c</a:t>
            </a:r>
            <a:r>
              <a:rPr lang="en-US" sz="2400" dirty="0" smtClean="0"/>
              <a:t>hanging back? Does the process </a:t>
            </a:r>
            <a:r>
              <a:rPr lang="pl-PL" sz="2400" dirty="0" smtClean="0"/>
              <a:t>of </a:t>
            </a:r>
            <a:r>
              <a:rPr lang="en-US" sz="2400" dirty="0" smtClean="0"/>
              <a:t>change depend on circumstances?)</a:t>
            </a:r>
          </a:p>
          <a:p>
            <a:r>
              <a:rPr lang="en-US" sz="2400" dirty="0" smtClean="0"/>
              <a:t>What is the relation between individual opinion dynamics timescale and the frequency of social interactions? What are the consequences of different timescales? How to model them? </a:t>
            </a:r>
          </a:p>
          <a:p>
            <a:r>
              <a:rPr lang="en-US" sz="2400" dirty="0" smtClean="0"/>
              <a:t>So, in the models we use a lot of assumptions and simplifications, often simply because we have proper toolkits available</a:t>
            </a:r>
            <a:r>
              <a:rPr lang="pl-PL" sz="2400" dirty="0" smtClean="0"/>
              <a:t> and </a:t>
            </a:r>
            <a:r>
              <a:rPr lang="pl-PL" sz="2400" dirty="0" err="1" smtClean="0"/>
              <a:t>ready</a:t>
            </a:r>
            <a:r>
              <a:rPr lang="pl-PL" sz="2400" dirty="0" smtClean="0"/>
              <a:t> to be </a:t>
            </a:r>
            <a:r>
              <a:rPr lang="pl-PL" sz="2400" dirty="0" err="1" smtClean="0"/>
              <a:t>used</a:t>
            </a:r>
            <a:r>
              <a:rPr lang="pl-PL" sz="2400" dirty="0" smtClean="0"/>
              <a:t>.</a:t>
            </a:r>
            <a:endParaRPr lang="en-US" sz="2400" dirty="0" smtClean="0"/>
          </a:p>
          <a:p>
            <a:r>
              <a:rPr lang="en-US" sz="2400" dirty="0" smtClean="0"/>
              <a:t>Out excuse and justification: even social sciences offer only weak and often conflicting explanations and descriptions of opinion dynamics, so </a:t>
            </a:r>
            <a:r>
              <a:rPr lang="en-US" sz="2400" b="1" dirty="0" smtClean="0"/>
              <a:t>there is no </a:t>
            </a:r>
            <a:r>
              <a:rPr lang="pl-PL" sz="2400" b="1" dirty="0" err="1" smtClean="0"/>
              <a:t>social</a:t>
            </a:r>
            <a:r>
              <a:rPr lang="pl-PL" sz="2400" b="1" dirty="0" smtClean="0"/>
              <a:t> </a:t>
            </a:r>
            <a:r>
              <a:rPr lang="pl-PL" sz="2400" b="1" dirty="0" err="1" smtClean="0"/>
              <a:t>sciences</a:t>
            </a:r>
            <a:r>
              <a:rPr lang="en-US" sz="2400" b="1" dirty="0" smtClean="0"/>
              <a:t> </a:t>
            </a:r>
            <a:r>
              <a:rPr lang="pl-PL" sz="2400" b="1" dirty="0" smtClean="0"/>
              <a:t>„</a:t>
            </a:r>
            <a:r>
              <a:rPr lang="en-US" sz="2400" b="1" dirty="0" smtClean="0"/>
              <a:t>gold standard</a:t>
            </a:r>
            <a:r>
              <a:rPr lang="pl-PL" sz="2400" b="1" dirty="0" smtClean="0"/>
              <a:t>”</a:t>
            </a:r>
            <a:r>
              <a:rPr lang="en-US" sz="2400" b="1" dirty="0" smtClean="0"/>
              <a:t> to compare models</a:t>
            </a:r>
            <a:r>
              <a:rPr lang="en-US" sz="2400" dirty="0" smtClean="0"/>
              <a:t>. </a:t>
            </a:r>
            <a:r>
              <a:rPr lang="pl-PL" sz="2400" dirty="0" smtClean="0"/>
              <a:t>And </a:t>
            </a:r>
            <a:r>
              <a:rPr lang="pl-PL" sz="2400" dirty="0" err="1" smtClean="0"/>
              <a:t>empirical</a:t>
            </a:r>
            <a:r>
              <a:rPr lang="pl-PL" sz="2400" dirty="0" smtClean="0"/>
              <a:t> data </a:t>
            </a:r>
            <a:r>
              <a:rPr lang="pl-PL" sz="2400" dirty="0" err="1" smtClean="0"/>
              <a:t>is</a:t>
            </a:r>
            <a:r>
              <a:rPr lang="pl-PL" sz="2400" dirty="0" smtClean="0"/>
              <a:t> hard to </a:t>
            </a:r>
            <a:r>
              <a:rPr lang="pl-PL" sz="2400" dirty="0" err="1" smtClean="0"/>
              <a:t>get</a:t>
            </a:r>
            <a:r>
              <a:rPr lang="pl-PL" sz="2400" smtClean="0"/>
              <a:t>.</a:t>
            </a:r>
            <a:endParaRPr lang="en-US" sz="2400" dirty="0"/>
          </a:p>
        </p:txBody>
      </p:sp>
    </p:spTree>
    <p:extLst>
      <p:ext uri="{BB962C8B-B14F-4D97-AF65-F5344CB8AC3E}">
        <p14:creationId xmlns:p14="http://schemas.microsoft.com/office/powerpoint/2010/main" val="2191823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Motivation</a:t>
            </a:r>
            <a:r>
              <a:rPr lang="pl-PL" sz="3600" dirty="0" smtClean="0"/>
              <a:t> – </a:t>
            </a:r>
            <a:r>
              <a:rPr lang="pl-PL" sz="3600" dirty="0" err="1" smtClean="0"/>
              <a:t>specific</a:t>
            </a:r>
            <a:r>
              <a:rPr lang="pl-PL" sz="3600" dirty="0" smtClean="0"/>
              <a:t> </a:t>
            </a:r>
            <a:r>
              <a:rPr lang="pl-PL" sz="3600" dirty="0" err="1" smtClean="0"/>
              <a:t>questions</a:t>
            </a:r>
            <a:endParaRPr lang="en-US" sz="3600" dirty="0"/>
          </a:p>
        </p:txBody>
      </p:sp>
      <p:sp>
        <p:nvSpPr>
          <p:cNvPr id="3" name="Symbol zastępczy zawartości 2"/>
          <p:cNvSpPr>
            <a:spLocks noGrp="1"/>
          </p:cNvSpPr>
          <p:nvPr>
            <p:ph idx="1"/>
          </p:nvPr>
        </p:nvSpPr>
        <p:spPr>
          <a:xfrm>
            <a:off x="395536" y="908720"/>
            <a:ext cx="8424936" cy="5688632"/>
          </a:xfrm>
        </p:spPr>
        <p:txBody>
          <a:bodyPr>
            <a:normAutofit/>
          </a:bodyPr>
          <a:lstStyle/>
          <a:p>
            <a:r>
              <a:rPr lang="en-US" sz="2400" dirty="0" smtClean="0"/>
              <a:t>How do we react to opinions contrary to our own (specific topics or general worldviews)?</a:t>
            </a:r>
            <a:br>
              <a:rPr lang="en-US" sz="2400" dirty="0" smtClean="0"/>
            </a:br>
            <a:r>
              <a:rPr lang="en-US" sz="2400" dirty="0" smtClean="0"/>
              <a:t>(Convergence? Repulsion? Ignoring? All have been tried in models)</a:t>
            </a:r>
          </a:p>
          <a:p>
            <a:pPr marL="0" indent="0">
              <a:buNone/>
            </a:pPr>
            <a:r>
              <a:rPr lang="en-US" sz="2400" dirty="0" smtClean="0"/>
              <a:t>But . . . </a:t>
            </a:r>
          </a:p>
          <a:p>
            <a:r>
              <a:rPr lang="en-US" sz="2400" dirty="0" smtClean="0"/>
              <a:t>In the presence of information bubbles (by any name), do we really encounter the opposing views? How do we know them?</a:t>
            </a:r>
          </a:p>
          <a:p>
            <a:r>
              <a:rPr lang="en-US" sz="2400" dirty="0" smtClean="0"/>
              <a:t>Or do we rely </a:t>
            </a:r>
            <a:r>
              <a:rPr lang="pl-PL" sz="2400" dirty="0" smtClean="0"/>
              <a:t>o</a:t>
            </a:r>
            <a:r>
              <a:rPr lang="en-US" sz="2400" dirty="0" smtClean="0"/>
              <a:t>n „images” of the opposition, as portrayed by our own in-group (and media serving it)?</a:t>
            </a:r>
          </a:p>
          <a:p>
            <a:r>
              <a:rPr lang="en-US" sz="2400" dirty="0" smtClean="0"/>
              <a:t>And such images, in addition to being selective in presenting facts, </a:t>
            </a:r>
            <a:r>
              <a:rPr lang="pl-PL" sz="2400" dirty="0" err="1" smtClean="0"/>
              <a:t>may</a:t>
            </a:r>
            <a:r>
              <a:rPr lang="pl-PL" sz="2400" dirty="0" smtClean="0"/>
              <a:t> </a:t>
            </a:r>
            <a:r>
              <a:rPr lang="en-US" sz="2400" dirty="0" smtClean="0"/>
              <a:t>contain negative emotional coloring („opposition bashing”), falsifications, etc. </a:t>
            </a:r>
          </a:p>
          <a:p>
            <a:r>
              <a:rPr lang="en-US" sz="2400" dirty="0" smtClean="0"/>
              <a:t>Question: what are the effects of such filtering on OD? How to include them in OD models?</a:t>
            </a:r>
            <a:endParaRPr lang="en-US" sz="2400" dirty="0"/>
          </a:p>
        </p:txBody>
      </p:sp>
    </p:spTree>
    <p:extLst>
      <p:ext uri="{BB962C8B-B14F-4D97-AF65-F5344CB8AC3E}">
        <p14:creationId xmlns:p14="http://schemas.microsoft.com/office/powerpoint/2010/main" val="87074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smtClean="0"/>
              <a:t>Model &amp; </a:t>
            </a:r>
            <a:r>
              <a:rPr lang="pl-PL" sz="3600" dirty="0" err="1" smtClean="0"/>
              <a:t>experiment</a:t>
            </a:r>
            <a:r>
              <a:rPr lang="pl-PL" sz="3600" dirty="0" smtClean="0"/>
              <a:t> </a:t>
            </a:r>
            <a:r>
              <a:rPr lang="pl-PL" sz="3600" dirty="0" err="1" smtClean="0"/>
              <a:t>synergy</a:t>
            </a:r>
            <a:endParaRPr lang="en-US" sz="3600" dirty="0"/>
          </a:p>
        </p:txBody>
      </p:sp>
      <p:sp>
        <p:nvSpPr>
          <p:cNvPr id="3" name="Symbol zastępczy zawartości 2"/>
          <p:cNvSpPr>
            <a:spLocks noGrp="1"/>
          </p:cNvSpPr>
          <p:nvPr>
            <p:ph idx="1"/>
          </p:nvPr>
        </p:nvSpPr>
        <p:spPr>
          <a:xfrm>
            <a:off x="323528" y="908720"/>
            <a:ext cx="8640960" cy="5688632"/>
          </a:xfrm>
        </p:spPr>
        <p:txBody>
          <a:bodyPr>
            <a:normAutofit lnSpcReduction="10000"/>
          </a:bodyPr>
          <a:lstStyle/>
          <a:p>
            <a:r>
              <a:rPr lang="pl-PL" sz="2400" dirty="0" err="1" smtClean="0"/>
              <a:t>So</a:t>
            </a:r>
            <a:r>
              <a:rPr lang="pl-PL" sz="2400" dirty="0" smtClean="0"/>
              <a:t> I </a:t>
            </a:r>
            <a:r>
              <a:rPr lang="pl-PL" sz="2400" dirty="0" err="1" smtClean="0"/>
              <a:t>prepared</a:t>
            </a:r>
            <a:r>
              <a:rPr lang="pl-PL" sz="2400" dirty="0" smtClean="0"/>
              <a:t> a </a:t>
            </a:r>
            <a:r>
              <a:rPr lang="pl-PL" sz="2400" dirty="0" err="1" smtClean="0"/>
              <a:t>simple</a:t>
            </a:r>
            <a:r>
              <a:rPr lang="pl-PL" sz="2400" dirty="0" smtClean="0"/>
              <a:t> model </a:t>
            </a:r>
            <a:r>
              <a:rPr lang="pl-PL" sz="2400" dirty="0" err="1" smtClean="0"/>
              <a:t>which</a:t>
            </a:r>
            <a:r>
              <a:rPr lang="pl-PL" sz="2400" dirty="0" smtClean="0"/>
              <a:t> </a:t>
            </a:r>
            <a:r>
              <a:rPr lang="pl-PL" sz="2400" dirty="0" err="1" smtClean="0"/>
              <a:t>described</a:t>
            </a:r>
            <a:r>
              <a:rPr lang="pl-PL" sz="2400" dirty="0" smtClean="0"/>
              <a:t> a single agent </a:t>
            </a:r>
            <a:r>
              <a:rPr lang="pl-PL" sz="2400" dirty="0" err="1" smtClean="0"/>
              <a:t>receiving</a:t>
            </a:r>
            <a:r>
              <a:rPr lang="pl-PL" sz="2400" dirty="0" smtClean="0"/>
              <a:t> a </a:t>
            </a:r>
            <a:r>
              <a:rPr lang="pl-PL" sz="2400" dirty="0" err="1" smtClean="0"/>
              <a:t>stream</a:t>
            </a:r>
            <a:r>
              <a:rPr lang="pl-PL" sz="2400" dirty="0" smtClean="0"/>
              <a:t> of </a:t>
            </a:r>
            <a:r>
              <a:rPr lang="pl-PL" sz="2400" dirty="0" err="1" smtClean="0"/>
              <a:t>messages</a:t>
            </a:r>
            <a:r>
              <a:rPr lang="pl-PL" sz="2400" dirty="0" smtClean="0"/>
              <a:t>, </a:t>
            </a:r>
            <a:r>
              <a:rPr lang="pl-PL" sz="2400" dirty="0" err="1" smtClean="0"/>
              <a:t>mixing</a:t>
            </a:r>
            <a:r>
              <a:rPr lang="pl-PL" sz="2400" dirty="0" smtClean="0"/>
              <a:t> </a:t>
            </a:r>
            <a:r>
              <a:rPr lang="pl-PL" sz="2400" dirty="0" err="1" smtClean="0"/>
              <a:t>neutral</a:t>
            </a:r>
            <a:r>
              <a:rPr lang="pl-PL" sz="2400" dirty="0" smtClean="0"/>
              <a:t> </a:t>
            </a:r>
            <a:r>
              <a:rPr lang="pl-PL" sz="2400" dirty="0" err="1" smtClean="0"/>
              <a:t>random</a:t>
            </a:r>
            <a:r>
              <a:rPr lang="pl-PL" sz="2400" dirty="0" smtClean="0"/>
              <a:t> </a:t>
            </a:r>
            <a:r>
              <a:rPr lang="pl-PL" sz="2400" dirty="0" err="1" smtClean="0"/>
              <a:t>opinions</a:t>
            </a:r>
            <a:r>
              <a:rPr lang="pl-PL" sz="2400" dirty="0" smtClean="0"/>
              <a:t> and </a:t>
            </a:r>
            <a:r>
              <a:rPr lang="pl-PL" sz="2400" dirty="0" err="1" smtClean="0"/>
              <a:t>specific</a:t>
            </a:r>
            <a:r>
              <a:rPr lang="pl-PL" sz="2400" dirty="0" smtClean="0"/>
              <a:t> </a:t>
            </a:r>
            <a:r>
              <a:rPr lang="pl-PL" sz="2400" dirty="0" err="1" smtClean="0"/>
              <a:t>messages</a:t>
            </a:r>
            <a:r>
              <a:rPr lang="pl-PL" sz="2400" dirty="0" smtClean="0"/>
              <a:t> </a:t>
            </a:r>
            <a:r>
              <a:rPr lang="pl-PL" sz="2400" dirty="0" err="1" smtClean="0"/>
              <a:t>attacking</a:t>
            </a:r>
            <a:r>
              <a:rPr lang="pl-PL" sz="2400" dirty="0" smtClean="0"/>
              <a:t> one party in </a:t>
            </a:r>
            <a:r>
              <a:rPr lang="pl-PL" sz="2400" dirty="0" err="1" smtClean="0"/>
              <a:t>varying</a:t>
            </a:r>
            <a:r>
              <a:rPr lang="pl-PL" sz="2400" dirty="0" smtClean="0"/>
              <a:t> </a:t>
            </a:r>
            <a:r>
              <a:rPr lang="pl-PL" sz="2400" dirty="0" err="1" smtClean="0"/>
              <a:t>proportions</a:t>
            </a:r>
            <a:r>
              <a:rPr lang="pl-PL" sz="2400" dirty="0" smtClean="0"/>
              <a:t>. </a:t>
            </a:r>
          </a:p>
          <a:p>
            <a:r>
              <a:rPr lang="pl-PL" sz="2400" dirty="0" smtClean="0"/>
              <a:t>The model </a:t>
            </a:r>
            <a:r>
              <a:rPr lang="pl-PL" sz="2400" dirty="0" err="1" smtClean="0"/>
              <a:t>showed</a:t>
            </a:r>
            <a:r>
              <a:rPr lang="pl-PL" sz="2400" dirty="0" smtClean="0"/>
              <a:t> </a:t>
            </a:r>
            <a:r>
              <a:rPr lang="pl-PL" sz="2400" dirty="0" err="1" smtClean="0"/>
              <a:t>that</a:t>
            </a:r>
            <a:r>
              <a:rPr lang="pl-PL" sz="2400" dirty="0" smtClean="0"/>
              <a:t> with </a:t>
            </a:r>
            <a:r>
              <a:rPr lang="pl-PL" sz="2400" dirty="0" err="1" smtClean="0"/>
              <a:t>increasing</a:t>
            </a:r>
            <a:r>
              <a:rPr lang="pl-PL" sz="2400" dirty="0" smtClean="0"/>
              <a:t> </a:t>
            </a:r>
            <a:r>
              <a:rPr lang="pl-PL" sz="2400" dirty="0" err="1" smtClean="0"/>
              <a:t>proportion</a:t>
            </a:r>
            <a:r>
              <a:rPr lang="pl-PL" sz="2400" dirty="0" smtClean="0"/>
              <a:t> of </a:t>
            </a:r>
            <a:r>
              <a:rPr lang="pl-PL" sz="2400" dirty="0" err="1" smtClean="0"/>
              <a:t>attacks</a:t>
            </a:r>
            <a:r>
              <a:rPr lang="pl-PL" sz="2400" dirty="0" smtClean="0"/>
              <a:t> on </a:t>
            </a:r>
            <a:r>
              <a:rPr lang="pl-PL" sz="2400" dirty="0" err="1" smtClean="0"/>
              <a:t>opposition</a:t>
            </a:r>
            <a:r>
              <a:rPr lang="pl-PL" sz="2400" dirty="0" smtClean="0"/>
              <a:t>, the agent </a:t>
            </a:r>
            <a:r>
              <a:rPr lang="pl-PL" sz="2400" dirty="0" err="1" smtClean="0"/>
              <a:t>became</a:t>
            </a:r>
            <a:r>
              <a:rPr lang="pl-PL" sz="2400" dirty="0" smtClean="0"/>
              <a:t> </a:t>
            </a:r>
            <a:r>
              <a:rPr lang="pl-PL" sz="2400" dirty="0" err="1" smtClean="0"/>
              <a:t>polarized</a:t>
            </a:r>
            <a:r>
              <a:rPr lang="pl-PL" sz="2400" dirty="0" smtClean="0"/>
              <a:t> to a high </a:t>
            </a:r>
            <a:r>
              <a:rPr lang="pl-PL" sz="2400" dirty="0" err="1" smtClean="0"/>
              <a:t>degree</a:t>
            </a:r>
            <a:r>
              <a:rPr lang="pl-PL" sz="2400" dirty="0" smtClean="0"/>
              <a:t>.</a:t>
            </a:r>
            <a:endParaRPr lang="pl-PL" sz="2400" dirty="0"/>
          </a:p>
          <a:p>
            <a:r>
              <a:rPr lang="en-US" sz="2400" dirty="0" smtClean="0"/>
              <a:t>I am lucky to have as a friend prof Magdalena Wojcieszak, one of the best social scientists specializing in the field of opinions and media. When </a:t>
            </a:r>
            <a:r>
              <a:rPr lang="pl-PL" sz="2400" dirty="0" smtClean="0"/>
              <a:t>we</a:t>
            </a:r>
            <a:r>
              <a:rPr lang="en-US" sz="2400" dirty="0" smtClean="0"/>
              <a:t> started discussing the questions </a:t>
            </a:r>
            <a:r>
              <a:rPr lang="pl-PL" sz="2400" dirty="0" smtClean="0"/>
              <a:t>and the model</a:t>
            </a:r>
            <a:r>
              <a:rPr lang="en-US" sz="2400" dirty="0" smtClean="0"/>
              <a:t>, </a:t>
            </a:r>
            <a:r>
              <a:rPr lang="pl-PL" sz="2400" dirty="0" err="1" smtClean="0"/>
              <a:t>her</a:t>
            </a:r>
            <a:r>
              <a:rPr lang="en-US" sz="2400" dirty="0" smtClean="0"/>
              <a:t> reaction was: „why don’t we test it?”</a:t>
            </a:r>
          </a:p>
          <a:p>
            <a:r>
              <a:rPr lang="en-US" sz="2400" dirty="0" smtClean="0"/>
              <a:t>We both expected that there would be a difference between neutral presentation of facts and emotionally laden „opposition bashing”</a:t>
            </a:r>
            <a:r>
              <a:rPr lang="pl-PL" sz="2400" dirty="0" smtClean="0"/>
              <a:t> in the real </a:t>
            </a:r>
            <a:r>
              <a:rPr lang="pl-PL" sz="2400" dirty="0" err="1" smtClean="0"/>
              <a:t>world</a:t>
            </a:r>
            <a:r>
              <a:rPr lang="pl-PL" sz="2400" dirty="0" smtClean="0"/>
              <a:t>, and </a:t>
            </a:r>
            <a:r>
              <a:rPr lang="pl-PL" sz="2400" dirty="0" err="1" smtClean="0"/>
              <a:t>had</a:t>
            </a:r>
            <a:r>
              <a:rPr lang="pl-PL" sz="2400" dirty="0" smtClean="0"/>
              <a:t> </a:t>
            </a:r>
            <a:r>
              <a:rPr lang="pl-PL" sz="2400" dirty="0" err="1" smtClean="0"/>
              <a:t>hoped</a:t>
            </a:r>
            <a:r>
              <a:rPr lang="pl-PL" sz="2400" dirty="0" smtClean="0"/>
              <a:t> to </a:t>
            </a:r>
            <a:r>
              <a:rPr lang="pl-PL" sz="2400" dirty="0" err="1" smtClean="0"/>
              <a:t>measure</a:t>
            </a:r>
            <a:r>
              <a:rPr lang="pl-PL" sz="2400" dirty="0" smtClean="0"/>
              <a:t> </a:t>
            </a:r>
            <a:r>
              <a:rPr lang="pl-PL" sz="2400" dirty="0" err="1" smtClean="0"/>
              <a:t>it</a:t>
            </a:r>
            <a:r>
              <a:rPr lang="en-US" sz="2400" dirty="0" smtClean="0"/>
              <a:t>.</a:t>
            </a:r>
          </a:p>
          <a:p>
            <a:r>
              <a:rPr lang="en-US" sz="2400" dirty="0" smtClean="0"/>
              <a:t>But she </a:t>
            </a:r>
            <a:r>
              <a:rPr lang="pl-PL" sz="2400" dirty="0" err="1" smtClean="0"/>
              <a:t>pointed</a:t>
            </a:r>
            <a:r>
              <a:rPr lang="pl-PL" sz="2400" dirty="0" smtClean="0"/>
              <a:t> out </a:t>
            </a:r>
            <a:r>
              <a:rPr lang="en-US" sz="2400" dirty="0" smtClean="0"/>
              <a:t>my error: focusing on the out-group and enmity</a:t>
            </a:r>
            <a:r>
              <a:rPr lang="pl-PL" sz="2400" dirty="0" smtClean="0"/>
              <a:t> as the </a:t>
            </a:r>
            <a:r>
              <a:rPr lang="pl-PL" sz="2400" dirty="0" err="1" smtClean="0"/>
              <a:t>driving</a:t>
            </a:r>
            <a:r>
              <a:rPr lang="pl-PL" sz="2400" dirty="0" smtClean="0"/>
              <a:t> </a:t>
            </a:r>
            <a:r>
              <a:rPr lang="pl-PL" sz="2400" dirty="0" err="1" smtClean="0"/>
              <a:t>force</a:t>
            </a:r>
            <a:r>
              <a:rPr lang="en-US" sz="2400" dirty="0" smtClean="0"/>
              <a:t>. In-group relations, such as positioning oneself within the in-group, are equally (or more) important.</a:t>
            </a:r>
            <a:endParaRPr lang="en-US" sz="2400" dirty="0"/>
          </a:p>
        </p:txBody>
      </p:sp>
    </p:spTree>
    <p:extLst>
      <p:ext uri="{BB962C8B-B14F-4D97-AF65-F5344CB8AC3E}">
        <p14:creationId xmlns:p14="http://schemas.microsoft.com/office/powerpoint/2010/main" val="277692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err="1" smtClean="0"/>
              <a:t>Symmetric</a:t>
            </a:r>
            <a:r>
              <a:rPr lang="pl-PL" sz="3600" dirty="0" smtClean="0"/>
              <a:t> </a:t>
            </a:r>
            <a:r>
              <a:rPr lang="pl-PL" sz="3600" dirty="0" err="1" smtClean="0"/>
              <a:t>effects</a:t>
            </a:r>
            <a:endParaRPr lang="en-US" sz="3600" dirty="0"/>
          </a:p>
        </p:txBody>
      </p:sp>
      <p:sp>
        <p:nvSpPr>
          <p:cNvPr id="3" name="Symbol zastępczy zawartości 2"/>
          <p:cNvSpPr>
            <a:spLocks noGrp="1"/>
          </p:cNvSpPr>
          <p:nvPr>
            <p:ph idx="1"/>
          </p:nvPr>
        </p:nvSpPr>
        <p:spPr>
          <a:xfrm>
            <a:off x="395536" y="908720"/>
            <a:ext cx="8424936" cy="5688632"/>
          </a:xfrm>
        </p:spPr>
        <p:txBody>
          <a:bodyPr>
            <a:normAutofit/>
          </a:bodyPr>
          <a:lstStyle/>
          <a:p>
            <a:pPr marL="0" indent="0">
              <a:buNone/>
            </a:pPr>
            <a:r>
              <a:rPr lang="en-US" sz="2400" dirty="0" smtClean="0"/>
              <a:t>The questions then became:</a:t>
            </a:r>
          </a:p>
          <a:p>
            <a:r>
              <a:rPr lang="en-US" sz="2400" dirty="0" smtClean="0"/>
              <a:t>How do we know what opposition believes. Directly from intergroup contacts? Or indirectly, via our in-group filtered media bubble, focused on attacking the enemy?</a:t>
            </a:r>
          </a:p>
          <a:p>
            <a:r>
              <a:rPr lang="en-US" sz="2400" dirty="0" smtClean="0"/>
              <a:t>How do we know what our in-group members believe? Directly, from contacts with other in-group members? Or indirectly, via our in-group filtered media bubble (presenting the „party line” and glorifying our own virtues).</a:t>
            </a:r>
          </a:p>
          <a:p>
            <a:endParaRPr lang="en-US" sz="2400" dirty="0" smtClean="0"/>
          </a:p>
          <a:p>
            <a:r>
              <a:rPr lang="en-US" sz="2400" dirty="0" smtClean="0"/>
              <a:t>The</a:t>
            </a:r>
            <a:r>
              <a:rPr lang="pl-PL" sz="2400" dirty="0" err="1" smtClean="0"/>
              <a:t>se</a:t>
            </a:r>
            <a:r>
              <a:rPr lang="en-US" sz="2400" dirty="0" smtClean="0"/>
              <a:t> two „indirect” mechanisms were the basis for </a:t>
            </a:r>
            <a:r>
              <a:rPr lang="pl-PL" sz="2400" dirty="0" smtClean="0"/>
              <a:t>the </a:t>
            </a:r>
            <a:r>
              <a:rPr lang="pl-PL" sz="2400" dirty="0" err="1" smtClean="0"/>
              <a:t>final</a:t>
            </a:r>
            <a:r>
              <a:rPr lang="pl-PL" sz="2400" dirty="0" smtClean="0"/>
              <a:t> s</a:t>
            </a:r>
            <a:r>
              <a:rPr lang="en-US" sz="2400" dirty="0" err="1" smtClean="0"/>
              <a:t>imple</a:t>
            </a:r>
            <a:r>
              <a:rPr lang="en-US" sz="2400" dirty="0" smtClean="0"/>
              <a:t> single-agent OD model, in which the relative strength of the propaganda was driving the </a:t>
            </a:r>
            <a:r>
              <a:rPr lang="pl-PL" sz="2400" dirty="0" err="1" smtClean="0"/>
              <a:t>evolution</a:t>
            </a:r>
            <a:r>
              <a:rPr lang="en-US" sz="2400" dirty="0" smtClean="0"/>
              <a:t> of initially non-polarized opinion.</a:t>
            </a:r>
            <a:endParaRPr lang="en-US" sz="2400" dirty="0"/>
          </a:p>
        </p:txBody>
      </p:sp>
    </p:spTree>
    <p:extLst>
      <p:ext uri="{BB962C8B-B14F-4D97-AF65-F5344CB8AC3E}">
        <p14:creationId xmlns:p14="http://schemas.microsoft.com/office/powerpoint/2010/main" val="54972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smtClean="0"/>
              <a:t>Model </a:t>
            </a:r>
            <a:r>
              <a:rPr lang="pl-PL" sz="3600" dirty="0" err="1" smtClean="0"/>
              <a:t>results</a:t>
            </a:r>
            <a:endParaRPr lang="en-US" sz="3600" dirty="0"/>
          </a:p>
        </p:txBody>
      </p:sp>
      <p:sp>
        <p:nvSpPr>
          <p:cNvPr id="3" name="Symbol zastępczy zawartości 2"/>
          <p:cNvSpPr>
            <a:spLocks noGrp="1"/>
          </p:cNvSpPr>
          <p:nvPr>
            <p:ph idx="1"/>
          </p:nvPr>
        </p:nvSpPr>
        <p:spPr>
          <a:xfrm>
            <a:off x="431540" y="4797152"/>
            <a:ext cx="8532948" cy="1512168"/>
          </a:xfrm>
        </p:spPr>
        <p:txBody>
          <a:bodyPr>
            <a:normAutofit fontScale="92500" lnSpcReduction="10000"/>
          </a:bodyPr>
          <a:lstStyle/>
          <a:p>
            <a:r>
              <a:rPr lang="pl-PL" sz="2400" dirty="0" err="1" smtClean="0"/>
              <a:t>Opposition</a:t>
            </a:r>
            <a:r>
              <a:rPr lang="pl-PL" sz="2400" dirty="0" smtClean="0"/>
              <a:t> </a:t>
            </a:r>
            <a:r>
              <a:rPr lang="pl-PL" sz="2400" dirty="0" err="1" smtClean="0"/>
              <a:t>bashing</a:t>
            </a:r>
            <a:r>
              <a:rPr lang="pl-PL" sz="2400" dirty="0" smtClean="0"/>
              <a:t> (OB).</a:t>
            </a:r>
          </a:p>
          <a:p>
            <a:r>
              <a:rPr lang="pl-PL" sz="2400" dirty="0" err="1" smtClean="0"/>
              <a:t>Vertical</a:t>
            </a:r>
            <a:r>
              <a:rPr lang="pl-PL" sz="2400" dirty="0" smtClean="0"/>
              <a:t> </a:t>
            </a:r>
            <a:r>
              <a:rPr lang="pl-PL" sz="2400" dirty="0" err="1" smtClean="0"/>
              <a:t>scale</a:t>
            </a:r>
            <a:r>
              <a:rPr lang="pl-PL" sz="2400" dirty="0" smtClean="0"/>
              <a:t>: ratio of OB. </a:t>
            </a:r>
            <a:r>
              <a:rPr lang="pl-PL" sz="2400" dirty="0" err="1"/>
              <a:t>m</a:t>
            </a:r>
            <a:r>
              <a:rPr lang="pl-PL" sz="2400" dirty="0" err="1" smtClean="0"/>
              <a:t>essages</a:t>
            </a:r>
            <a:r>
              <a:rPr lang="pl-PL" sz="2400" dirty="0" smtClean="0"/>
              <a:t> vs </a:t>
            </a:r>
            <a:r>
              <a:rPr lang="pl-PL" sz="2400" dirty="0" err="1" smtClean="0"/>
              <a:t>unbiased</a:t>
            </a:r>
            <a:r>
              <a:rPr lang="pl-PL" sz="2400" dirty="0" smtClean="0"/>
              <a:t> </a:t>
            </a:r>
            <a:r>
              <a:rPr lang="pl-PL" sz="2400" dirty="0" err="1" smtClean="0"/>
              <a:t>evidence</a:t>
            </a:r>
            <a:r>
              <a:rPr lang="pl-PL" sz="2400" dirty="0" smtClean="0"/>
              <a:t> </a:t>
            </a:r>
            <a:r>
              <a:rPr lang="pl-PL" sz="2400" dirty="0" err="1" smtClean="0"/>
              <a:t>based</a:t>
            </a:r>
            <a:r>
              <a:rPr lang="pl-PL" sz="2400" dirty="0" smtClean="0"/>
              <a:t> </a:t>
            </a:r>
            <a:r>
              <a:rPr lang="pl-PL" sz="2400" dirty="0" err="1" smtClean="0"/>
              <a:t>ones</a:t>
            </a:r>
            <a:endParaRPr lang="pl-PL" sz="2400" dirty="0" smtClean="0"/>
          </a:p>
          <a:p>
            <a:r>
              <a:rPr lang="pl-PL" sz="2400" dirty="0" err="1" smtClean="0"/>
              <a:t>Thin</a:t>
            </a:r>
            <a:r>
              <a:rPr lang="pl-PL" sz="2400" dirty="0" smtClean="0"/>
              <a:t> </a:t>
            </a:r>
            <a:r>
              <a:rPr lang="pl-PL" sz="2400" dirty="0" err="1" smtClean="0"/>
              <a:t>white</a:t>
            </a:r>
            <a:r>
              <a:rPr lang="pl-PL" sz="2400" dirty="0" smtClean="0"/>
              <a:t> lines: -0.5, +0.5 </a:t>
            </a:r>
            <a:r>
              <a:rPr lang="pl-PL" sz="2400" dirty="0" err="1" smtClean="0"/>
              <a:t>polarization</a:t>
            </a:r>
            <a:r>
              <a:rPr lang="pl-PL" sz="2400" dirty="0" smtClean="0"/>
              <a:t> </a:t>
            </a:r>
            <a:r>
              <a:rPr lang="pl-PL" sz="2400" dirty="0" err="1" smtClean="0"/>
              <a:t>expected</a:t>
            </a:r>
            <a:r>
              <a:rPr lang="pl-PL" sz="2400" dirty="0" smtClean="0"/>
              <a:t>  from pro-</a:t>
            </a:r>
            <a:r>
              <a:rPr lang="pl-PL" sz="2400" dirty="0" err="1" smtClean="0"/>
              <a:t>attitudinal</a:t>
            </a:r>
            <a:r>
              <a:rPr lang="pl-PL" sz="2400" dirty="0" smtClean="0"/>
              <a:t> </a:t>
            </a:r>
            <a:r>
              <a:rPr lang="pl-PL" sz="2400" dirty="0" err="1" smtClean="0"/>
              <a:t>evidence</a:t>
            </a:r>
            <a:r>
              <a:rPr lang="pl-PL" sz="2400" dirty="0" smtClean="0"/>
              <a:t> </a:t>
            </a:r>
            <a:r>
              <a:rPr lang="pl-PL" sz="2400" dirty="0" err="1" smtClean="0"/>
              <a:t>based</a:t>
            </a:r>
            <a:r>
              <a:rPr lang="pl-PL" sz="2400" dirty="0" smtClean="0"/>
              <a:t> </a:t>
            </a:r>
            <a:r>
              <a:rPr lang="pl-PL" sz="2400" dirty="0" err="1" smtClean="0"/>
              <a:t>messages</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764704"/>
            <a:ext cx="6048672" cy="3884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40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smtClean="0"/>
              <a:t>Model </a:t>
            </a:r>
            <a:r>
              <a:rPr lang="pl-PL" sz="3600" dirty="0" err="1" smtClean="0"/>
              <a:t>results</a:t>
            </a: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29594" y="-245218"/>
            <a:ext cx="3740799" cy="5904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ymbol zastępczy zawartości 2"/>
          <p:cNvSpPr txBox="1">
            <a:spLocks/>
          </p:cNvSpPr>
          <p:nvPr/>
        </p:nvSpPr>
        <p:spPr>
          <a:xfrm>
            <a:off x="431540" y="4797152"/>
            <a:ext cx="8532948" cy="1512168"/>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l-PL" sz="2400" dirty="0" smtClean="0"/>
              <a:t>Pro-</a:t>
            </a:r>
            <a:r>
              <a:rPr lang="pl-PL" sz="2400" dirty="0" err="1" smtClean="0"/>
              <a:t>partisan</a:t>
            </a:r>
            <a:r>
              <a:rPr lang="pl-PL" sz="2400" dirty="0" smtClean="0"/>
              <a:t> (in-</a:t>
            </a:r>
            <a:r>
              <a:rPr lang="pl-PL" sz="2400" dirty="0" err="1" smtClean="0"/>
              <a:t>group</a:t>
            </a:r>
            <a:r>
              <a:rPr lang="pl-PL" sz="2400" dirty="0" smtClean="0"/>
              <a:t>) </a:t>
            </a:r>
            <a:r>
              <a:rPr lang="pl-PL" sz="2400" dirty="0" err="1" smtClean="0"/>
              <a:t>praise</a:t>
            </a:r>
            <a:r>
              <a:rPr lang="pl-PL" sz="2400" dirty="0" smtClean="0"/>
              <a:t>(PP).</a:t>
            </a:r>
          </a:p>
          <a:p>
            <a:r>
              <a:rPr lang="pl-PL" sz="2400" dirty="0" err="1" smtClean="0"/>
              <a:t>Vertical</a:t>
            </a:r>
            <a:r>
              <a:rPr lang="pl-PL" sz="2400" dirty="0" smtClean="0"/>
              <a:t> </a:t>
            </a:r>
            <a:r>
              <a:rPr lang="pl-PL" sz="2400" dirty="0" err="1" smtClean="0"/>
              <a:t>scale</a:t>
            </a:r>
            <a:r>
              <a:rPr lang="pl-PL" sz="2400" dirty="0" smtClean="0"/>
              <a:t>: ratio of PP </a:t>
            </a:r>
            <a:r>
              <a:rPr lang="pl-PL" sz="2400" dirty="0" err="1" smtClean="0"/>
              <a:t>messages</a:t>
            </a:r>
            <a:r>
              <a:rPr lang="pl-PL" sz="2400" dirty="0" smtClean="0"/>
              <a:t> vs </a:t>
            </a:r>
            <a:r>
              <a:rPr lang="pl-PL" sz="2400" dirty="0" err="1" smtClean="0"/>
              <a:t>unbiased</a:t>
            </a:r>
            <a:r>
              <a:rPr lang="pl-PL" sz="2400" dirty="0" smtClean="0"/>
              <a:t> </a:t>
            </a:r>
            <a:r>
              <a:rPr lang="pl-PL" sz="2400" dirty="0" err="1" smtClean="0"/>
              <a:t>evidence</a:t>
            </a:r>
            <a:r>
              <a:rPr lang="pl-PL" sz="2400" dirty="0" smtClean="0"/>
              <a:t> </a:t>
            </a:r>
            <a:r>
              <a:rPr lang="pl-PL" sz="2400" dirty="0" err="1" smtClean="0"/>
              <a:t>based</a:t>
            </a:r>
            <a:r>
              <a:rPr lang="pl-PL" sz="2400" dirty="0" smtClean="0"/>
              <a:t> </a:t>
            </a:r>
            <a:r>
              <a:rPr lang="pl-PL" sz="2400" dirty="0" err="1" smtClean="0"/>
              <a:t>ones</a:t>
            </a:r>
            <a:endParaRPr lang="pl-PL" sz="2400" dirty="0" smtClean="0"/>
          </a:p>
          <a:p>
            <a:r>
              <a:rPr lang="pl-PL" sz="2400" dirty="0" err="1" smtClean="0"/>
              <a:t>Thin</a:t>
            </a:r>
            <a:r>
              <a:rPr lang="pl-PL" sz="2400" dirty="0" smtClean="0"/>
              <a:t> </a:t>
            </a:r>
            <a:r>
              <a:rPr lang="pl-PL" sz="2400" dirty="0" err="1" smtClean="0"/>
              <a:t>white</a:t>
            </a:r>
            <a:r>
              <a:rPr lang="pl-PL" sz="2400" dirty="0" smtClean="0"/>
              <a:t> lines: -0.5, +0.5 </a:t>
            </a:r>
            <a:r>
              <a:rPr lang="pl-PL" sz="2400" dirty="0" err="1" smtClean="0"/>
              <a:t>polarization</a:t>
            </a:r>
            <a:r>
              <a:rPr lang="pl-PL" sz="2400" dirty="0" smtClean="0"/>
              <a:t> </a:t>
            </a:r>
            <a:r>
              <a:rPr lang="pl-PL" sz="2400" dirty="0" err="1" smtClean="0"/>
              <a:t>expected</a:t>
            </a:r>
            <a:r>
              <a:rPr lang="pl-PL" sz="2400" dirty="0" smtClean="0"/>
              <a:t>  from pro-</a:t>
            </a:r>
            <a:r>
              <a:rPr lang="pl-PL" sz="2400" dirty="0" err="1" smtClean="0"/>
              <a:t>attitudinal</a:t>
            </a:r>
            <a:r>
              <a:rPr lang="pl-PL" sz="2400" dirty="0" smtClean="0"/>
              <a:t> </a:t>
            </a:r>
            <a:r>
              <a:rPr lang="pl-PL" sz="2400" dirty="0" err="1" smtClean="0"/>
              <a:t>evidence</a:t>
            </a:r>
            <a:r>
              <a:rPr lang="pl-PL" sz="2400" dirty="0" smtClean="0"/>
              <a:t> </a:t>
            </a:r>
            <a:r>
              <a:rPr lang="pl-PL" sz="2400" dirty="0" err="1" smtClean="0"/>
              <a:t>based</a:t>
            </a:r>
            <a:r>
              <a:rPr lang="pl-PL" sz="2400" dirty="0" smtClean="0"/>
              <a:t> </a:t>
            </a:r>
            <a:r>
              <a:rPr lang="pl-PL" sz="2400" dirty="0" err="1" smtClean="0"/>
              <a:t>messages</a:t>
            </a:r>
            <a:endParaRPr lang="en-US" sz="2400" dirty="0"/>
          </a:p>
        </p:txBody>
      </p:sp>
    </p:spTree>
    <p:extLst>
      <p:ext uri="{BB962C8B-B14F-4D97-AF65-F5344CB8AC3E}">
        <p14:creationId xmlns:p14="http://schemas.microsoft.com/office/powerpoint/2010/main" val="227876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smtClean="0"/>
              <a:t>Model </a:t>
            </a:r>
            <a:r>
              <a:rPr lang="pl-PL" sz="3600" dirty="0" err="1" smtClean="0"/>
              <a:t>results</a:t>
            </a:r>
            <a:r>
              <a:rPr lang="pl-PL" sz="3600" dirty="0" smtClean="0"/>
              <a:t> - </a:t>
            </a:r>
            <a:r>
              <a:rPr lang="pl-PL" sz="3600" dirty="0" err="1" smtClean="0"/>
              <a:t>summary</a:t>
            </a:r>
            <a:endParaRPr lang="en-US" sz="3600" dirty="0"/>
          </a:p>
        </p:txBody>
      </p:sp>
      <p:sp>
        <p:nvSpPr>
          <p:cNvPr id="3" name="Symbol zastępczy zawartości 2"/>
          <p:cNvSpPr>
            <a:spLocks noGrp="1"/>
          </p:cNvSpPr>
          <p:nvPr>
            <p:ph idx="1"/>
          </p:nvPr>
        </p:nvSpPr>
        <p:spPr>
          <a:xfrm>
            <a:off x="395536" y="908720"/>
            <a:ext cx="8424936" cy="5688632"/>
          </a:xfrm>
        </p:spPr>
        <p:txBody>
          <a:bodyPr>
            <a:normAutofit/>
          </a:bodyPr>
          <a:lstStyle/>
          <a:p>
            <a:r>
              <a:rPr lang="en-US" sz="2400" dirty="0" smtClean="0"/>
              <a:t>Simple model with clear assumptions</a:t>
            </a:r>
          </a:p>
          <a:p>
            <a:r>
              <a:rPr lang="en-US" sz="2400" dirty="0" smtClean="0"/>
              <a:t>„Nice” results from the modeler's point of view: simulations and analytical formulas, and qualitatively different behavior of the opposition bashing and pro-partisan propaganda variants of the model.</a:t>
            </a:r>
          </a:p>
          <a:p>
            <a:r>
              <a:rPr lang="en-US" sz="2400" dirty="0" smtClean="0"/>
              <a:t>Both effects may lead to much stronger polarization than simple effects of selective (pro-attitudinal), but evidence based (no emotional content) messaging. </a:t>
            </a:r>
          </a:p>
          <a:p>
            <a:r>
              <a:rPr lang="en-US" sz="2400" dirty="0" smtClean="0"/>
              <a:t>But no direct way to link with real social situations (e.g. how to measure the ratio of polarizing messages?)</a:t>
            </a:r>
          </a:p>
          <a:p>
            <a:endParaRPr lang="en-US" sz="2400" dirty="0" smtClean="0"/>
          </a:p>
          <a:p>
            <a:r>
              <a:rPr lang="en-US" sz="2400" dirty="0" smtClean="0"/>
              <a:t>And . . . The reals world turned out to be much more complex and puzzling.</a:t>
            </a:r>
            <a:endParaRPr lang="en-US" sz="2400" dirty="0"/>
          </a:p>
        </p:txBody>
      </p:sp>
    </p:spTree>
    <p:extLst>
      <p:ext uri="{BB962C8B-B14F-4D97-AF65-F5344CB8AC3E}">
        <p14:creationId xmlns:p14="http://schemas.microsoft.com/office/powerpoint/2010/main" val="48005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7931224" cy="418058"/>
          </a:xfrm>
        </p:spPr>
        <p:txBody>
          <a:bodyPr>
            <a:noAutofit/>
          </a:bodyPr>
          <a:lstStyle/>
          <a:p>
            <a:r>
              <a:rPr lang="pl-PL" sz="3600" dirty="0" smtClean="0"/>
              <a:t>Experiment – </a:t>
            </a:r>
            <a:r>
              <a:rPr lang="pl-PL" sz="3600" dirty="0" err="1" smtClean="0"/>
              <a:t>concept</a:t>
            </a:r>
            <a:endParaRPr lang="en-US" sz="3600" dirty="0"/>
          </a:p>
        </p:txBody>
      </p:sp>
      <p:sp>
        <p:nvSpPr>
          <p:cNvPr id="3" name="Symbol zastępczy zawartości 2"/>
          <p:cNvSpPr>
            <a:spLocks noGrp="1"/>
          </p:cNvSpPr>
          <p:nvPr>
            <p:ph idx="1"/>
          </p:nvPr>
        </p:nvSpPr>
        <p:spPr>
          <a:xfrm>
            <a:off x="395536" y="908720"/>
            <a:ext cx="8496944" cy="5688632"/>
          </a:xfrm>
        </p:spPr>
        <p:txBody>
          <a:bodyPr>
            <a:normAutofit/>
          </a:bodyPr>
          <a:lstStyle/>
          <a:p>
            <a:r>
              <a:rPr lang="en-US" sz="2400" dirty="0" smtClean="0"/>
              <a:t>On-line, large scale, partisan sample of US society (1742 participants)</a:t>
            </a:r>
          </a:p>
          <a:p>
            <a:r>
              <a:rPr lang="en-US" sz="2400" dirty="0" smtClean="0"/>
              <a:t>Effects of exposure to four types of simulated press articles</a:t>
            </a:r>
          </a:p>
          <a:p>
            <a:r>
              <a:rPr lang="en-US" sz="2400" dirty="0" smtClean="0"/>
              <a:t>Posttest measures: </a:t>
            </a:r>
            <a:r>
              <a:rPr lang="en-US" sz="2400" b="1" dirty="0" smtClean="0"/>
              <a:t>agreement with articles</a:t>
            </a:r>
            <a:r>
              <a:rPr lang="en-US" sz="2400" dirty="0" smtClean="0"/>
              <a:t>, </a:t>
            </a:r>
            <a:r>
              <a:rPr lang="en-US" sz="2400" b="1" dirty="0" smtClean="0"/>
              <a:t>attitude </a:t>
            </a:r>
            <a:r>
              <a:rPr lang="en-US" sz="2400" b="1" dirty="0" err="1" smtClean="0"/>
              <a:t>strangth</a:t>
            </a:r>
            <a:r>
              <a:rPr lang="en-US" sz="2400" b="1" dirty="0" smtClean="0"/>
              <a:t> </a:t>
            </a:r>
            <a:r>
              <a:rPr lang="en-US" sz="2400" dirty="0" smtClean="0"/>
              <a:t>(pre- and post-test), </a:t>
            </a:r>
            <a:r>
              <a:rPr lang="en-US" sz="2400" b="1" dirty="0" smtClean="0"/>
              <a:t>self-reported polarization change </a:t>
            </a:r>
            <a:r>
              <a:rPr lang="en-US" sz="2400" dirty="0" smtClean="0"/>
              <a:t>and </a:t>
            </a:r>
            <a:r>
              <a:rPr lang="en-US" sz="2400" b="1" dirty="0" smtClean="0"/>
              <a:t>affective polarization index </a:t>
            </a:r>
            <a:r>
              <a:rPr lang="en-US" sz="2400" dirty="0" smtClean="0"/>
              <a:t>(based on standard measures such as feeling thermometer ratings, social distance, and trait ratings of out-party supporters)</a:t>
            </a:r>
          </a:p>
          <a:p>
            <a:r>
              <a:rPr lang="en-US" sz="2400" dirty="0" smtClean="0"/>
              <a:t>Overall 8 different experimental conditions – four for each self-reported </a:t>
            </a:r>
            <a:r>
              <a:rPr lang="en-US" sz="2400" dirty="0" err="1" smtClean="0"/>
              <a:t>partizan</a:t>
            </a:r>
            <a:r>
              <a:rPr lang="en-US" sz="2400" dirty="0" smtClean="0"/>
              <a:t> affiliation (Democrat/Republican)</a:t>
            </a:r>
          </a:p>
          <a:p>
            <a:endParaRPr lang="en-US" sz="2400" dirty="0"/>
          </a:p>
        </p:txBody>
      </p:sp>
    </p:spTree>
    <p:extLst>
      <p:ext uri="{BB962C8B-B14F-4D97-AF65-F5344CB8AC3E}">
        <p14:creationId xmlns:p14="http://schemas.microsoft.com/office/powerpoint/2010/main" val="319004784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5282</TotalTime>
  <Words>1673</Words>
  <Application>Microsoft Office PowerPoint</Application>
  <PresentationFormat>Pokaz na ekranie (4:3)</PresentationFormat>
  <Paragraphs>84</Paragraphs>
  <Slides>15</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15</vt:i4>
      </vt:variant>
    </vt:vector>
  </HeadingPairs>
  <TitlesOfParts>
    <vt:vector size="18" baseType="lpstr">
      <vt:lpstr>Arial</vt:lpstr>
      <vt:lpstr>Calibri</vt:lpstr>
      <vt:lpstr>Motyw pakietu Office</vt:lpstr>
      <vt:lpstr>On the Individual Roots of Polarization:  Combining Experiments and Modeling  Paweł Sobkowicz</vt:lpstr>
      <vt:lpstr>Motivation - general</vt:lpstr>
      <vt:lpstr>Motivation – specific questions</vt:lpstr>
      <vt:lpstr>Model &amp; experiment synergy</vt:lpstr>
      <vt:lpstr>Symmetric effects</vt:lpstr>
      <vt:lpstr>Model results</vt:lpstr>
      <vt:lpstr>Model results</vt:lpstr>
      <vt:lpstr>Model results - summary</vt:lpstr>
      <vt:lpstr>Experiment – concept</vt:lpstr>
      <vt:lpstr>Experiment – results</vt:lpstr>
      <vt:lpstr>Digression: role of moral foundations?</vt:lpstr>
      <vt:lpstr>Discussion</vt:lpstr>
      <vt:lpstr>Discussion</vt:lpstr>
      <vt:lpstr>Conclusions (1) – politics and policies</vt:lpstr>
      <vt:lpstr>Conclusions (2) – OD models</vt:lpstr>
    </vt:vector>
  </TitlesOfParts>
  <Company>Narodowe Centrum Badań Jądrowych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zurich</dc:title>
  <dc:creator>Sobkowicz Paweł</dc:creator>
  <cp:lastModifiedBy>Sobkowicz Paweł</cp:lastModifiedBy>
  <cp:revision>37</cp:revision>
  <dcterms:created xsi:type="dcterms:W3CDTF">2024-03-13T07:45:14Z</dcterms:created>
  <dcterms:modified xsi:type="dcterms:W3CDTF">2024-05-17T07:31:45Z</dcterms:modified>
</cp:coreProperties>
</file>