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 id="288" r:id="rId34"/>
    <p:sldId id="289" r:id="rId35"/>
    <p:sldId id="290" r:id="rId36"/>
    <p:sldId id="292" r:id="rId37"/>
    <p:sldId id="291"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F409-2CE0-4E9D-9468-25455F776F3F}"/>
              </a:ext>
            </a:extLst>
          </p:cNvPr>
          <p:cNvSpPr>
            <a:spLocks noGrp="1"/>
          </p:cNvSpPr>
          <p:nvPr>
            <p:ph type="ctrTitle"/>
          </p:nvPr>
        </p:nvSpPr>
        <p:spPr>
          <a:xfrm>
            <a:off x="2319132" y="1842051"/>
            <a:ext cx="7553737" cy="1667911"/>
          </a:xfr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fontScale="90000"/>
          </a:bodyPr>
          <a:lstStyle/>
          <a:p>
            <a:pPr algn="ctr"/>
            <a:r>
              <a:rPr lang="en-IN" cap="none" dirty="0">
                <a:ln w="0"/>
                <a:solidFill>
                  <a:schemeClr val="tx1"/>
                </a:solidFill>
                <a:effectLst>
                  <a:outerShdw blurRad="38100" dist="19050" dir="2700000" algn="tl" rotWithShape="0">
                    <a:schemeClr val="dk1">
                      <a:alpha val="40000"/>
                    </a:schemeClr>
                  </a:outerShdw>
                </a:effectLst>
              </a:rPr>
              <a:t>LOW-NOISE AMPLIFIER DESIGN FOR 60GHZ APPLICATIONS</a:t>
            </a:r>
          </a:p>
        </p:txBody>
      </p:sp>
      <p:sp>
        <p:nvSpPr>
          <p:cNvPr id="3" name="Subtitle 2">
            <a:extLst>
              <a:ext uri="{FF2B5EF4-FFF2-40B4-BE49-F238E27FC236}">
                <a16:creationId xmlns:a16="http://schemas.microsoft.com/office/drawing/2014/main" id="{DCB3E09C-B89B-4DDB-A5F4-209003733A13}"/>
              </a:ext>
            </a:extLst>
          </p:cNvPr>
          <p:cNvSpPr>
            <a:spLocks noGrp="1"/>
          </p:cNvSpPr>
          <p:nvPr>
            <p:ph type="subTitle" idx="1"/>
          </p:nvPr>
        </p:nvSpPr>
        <p:spPr>
          <a:xfrm>
            <a:off x="3114261" y="3707295"/>
            <a:ext cx="5963477" cy="718930"/>
          </a:xfrm>
        </p:spPr>
        <p:txBody>
          <a:bodyPr/>
          <a:lstStyle/>
          <a:p>
            <a:pPr algn="ctr"/>
            <a:r>
              <a:rPr lang="en-IN" cap="none" dirty="0"/>
              <a:t>Major project</a:t>
            </a:r>
          </a:p>
        </p:txBody>
      </p:sp>
      <p:sp>
        <p:nvSpPr>
          <p:cNvPr id="5" name="Subtitle 2">
            <a:extLst>
              <a:ext uri="{FF2B5EF4-FFF2-40B4-BE49-F238E27FC236}">
                <a16:creationId xmlns:a16="http://schemas.microsoft.com/office/drawing/2014/main" id="{DABE6215-D472-4501-8F11-62FAE5E052C3}"/>
              </a:ext>
            </a:extLst>
          </p:cNvPr>
          <p:cNvSpPr txBox="1">
            <a:spLocks/>
          </p:cNvSpPr>
          <p:nvPr/>
        </p:nvSpPr>
        <p:spPr>
          <a:xfrm>
            <a:off x="5804452" y="4815509"/>
            <a:ext cx="5963477" cy="182383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IN" cap="none" dirty="0"/>
              <a:t>Supervised By: </a:t>
            </a:r>
            <a:r>
              <a:rPr lang="en-IN" cap="none" dirty="0" err="1"/>
              <a:t>Dr.</a:t>
            </a:r>
            <a:r>
              <a:rPr lang="en-IN" cap="none" dirty="0"/>
              <a:t> Bipin Chandra Mandi</a:t>
            </a:r>
          </a:p>
          <a:p>
            <a:r>
              <a:rPr lang="en-IN" cap="none" dirty="0"/>
              <a:t>                                    Assistant Professor, ECE ,</a:t>
            </a:r>
          </a:p>
          <a:p>
            <a:r>
              <a:rPr lang="en-IN" cap="none" dirty="0"/>
              <a:t>                                    IIIT Naya Raipur</a:t>
            </a:r>
          </a:p>
          <a:p>
            <a:pPr algn="ctr">
              <a:lnSpc>
                <a:spcPct val="107000"/>
              </a:lnSpc>
              <a:spcAft>
                <a:spcPts val="1400"/>
              </a:spcAft>
            </a:pPr>
            <a:endParaRPr lang="en-IN" cap="none" dirty="0"/>
          </a:p>
          <a:p>
            <a:pPr algn="ctr">
              <a:lnSpc>
                <a:spcPct val="107000"/>
              </a:lnSpc>
              <a:spcAft>
                <a:spcPts val="1400"/>
              </a:spcAft>
            </a:pPr>
            <a:endParaRPr lang="en-IN" cap="none" dirty="0"/>
          </a:p>
        </p:txBody>
      </p:sp>
      <p:sp>
        <p:nvSpPr>
          <p:cNvPr id="6" name="Subtitle 2">
            <a:extLst>
              <a:ext uri="{FF2B5EF4-FFF2-40B4-BE49-F238E27FC236}">
                <a16:creationId xmlns:a16="http://schemas.microsoft.com/office/drawing/2014/main" id="{A19D3D44-E612-4E68-8982-EBA54FA1016B}"/>
              </a:ext>
            </a:extLst>
          </p:cNvPr>
          <p:cNvSpPr txBox="1">
            <a:spLocks/>
          </p:cNvSpPr>
          <p:nvPr/>
        </p:nvSpPr>
        <p:spPr>
          <a:xfrm>
            <a:off x="152400" y="4815509"/>
            <a:ext cx="5963477" cy="1003852"/>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en-IN" cap="none" dirty="0"/>
              <a:t>Presented By: Shivam Gupta</a:t>
            </a:r>
          </a:p>
          <a:p>
            <a:pPr algn="ctr"/>
            <a:r>
              <a:rPr lang="en-IN" cap="none" dirty="0"/>
              <a:t>ECE     17101043</a:t>
            </a:r>
          </a:p>
        </p:txBody>
      </p:sp>
    </p:spTree>
    <p:extLst>
      <p:ext uri="{BB962C8B-B14F-4D97-AF65-F5344CB8AC3E}">
        <p14:creationId xmlns:p14="http://schemas.microsoft.com/office/powerpoint/2010/main" val="385047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E2D1D-20E1-40CE-A671-CECEFDA3DCDB}"/>
              </a:ext>
            </a:extLst>
          </p:cNvPr>
          <p:cNvSpPr>
            <a:spLocks noGrp="1"/>
          </p:cNvSpPr>
          <p:nvPr>
            <p:ph idx="1"/>
          </p:nvPr>
        </p:nvSpPr>
        <p:spPr>
          <a:xfrm>
            <a:off x="1262269" y="1404730"/>
            <a:ext cx="9905999" cy="5261114"/>
          </a:xfrm>
        </p:spPr>
        <p:txBody>
          <a:bodyPr/>
          <a:lstStyle/>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F7D0E224-999D-4E66-ABDD-510F637572CE}"/>
              </a:ext>
            </a:extLst>
          </p:cNvPr>
          <p:cNvPicPr>
            <a:picLocks noChangeAspect="1"/>
          </p:cNvPicPr>
          <p:nvPr/>
        </p:nvPicPr>
        <p:blipFill>
          <a:blip r:embed="rId2"/>
          <a:stretch>
            <a:fillRect/>
          </a:stretch>
        </p:blipFill>
        <p:spPr>
          <a:xfrm>
            <a:off x="4297449" y="1329167"/>
            <a:ext cx="3270169" cy="589324"/>
          </a:xfrm>
          <a:prstGeom prst="rect">
            <a:avLst/>
          </a:prstGeom>
        </p:spPr>
      </p:pic>
      <p:sp>
        <p:nvSpPr>
          <p:cNvPr id="10" name="TextBox 9">
            <a:extLst>
              <a:ext uri="{FF2B5EF4-FFF2-40B4-BE49-F238E27FC236}">
                <a16:creationId xmlns:a16="http://schemas.microsoft.com/office/drawing/2014/main" id="{4F64804E-ED46-4991-A3C8-1704C2209A7B}"/>
              </a:ext>
            </a:extLst>
          </p:cNvPr>
          <p:cNvSpPr txBox="1"/>
          <p:nvPr/>
        </p:nvSpPr>
        <p:spPr>
          <a:xfrm flipH="1">
            <a:off x="1696278" y="2416674"/>
            <a:ext cx="8799444" cy="400110"/>
          </a:xfrm>
          <a:prstGeom prst="rect">
            <a:avLst/>
          </a:prstGeom>
          <a:noFill/>
        </p:spPr>
        <p:txBody>
          <a:bodyPr wrap="square" rtlCol="0">
            <a:spAutoFit/>
          </a:bodyPr>
          <a:lstStyle/>
          <a:p>
            <a:r>
              <a:rPr lang="en-IN" sz="2000" dirty="0">
                <a:solidFill>
                  <a:srgbClr val="424242"/>
                </a:solidFill>
                <a:latin typeface="Verdana" panose="020B0604030504040204" pitchFamily="34" charset="0"/>
              </a:rPr>
              <a:t>And the noise figure is easily computed</a:t>
            </a:r>
          </a:p>
        </p:txBody>
      </p:sp>
      <p:pic>
        <p:nvPicPr>
          <p:cNvPr id="12" name="Picture 11">
            <a:extLst>
              <a:ext uri="{FF2B5EF4-FFF2-40B4-BE49-F238E27FC236}">
                <a16:creationId xmlns:a16="http://schemas.microsoft.com/office/drawing/2014/main" id="{44807FB0-3958-40DD-8393-9B5E61B6D745}"/>
              </a:ext>
            </a:extLst>
          </p:cNvPr>
          <p:cNvPicPr>
            <a:picLocks noChangeAspect="1"/>
          </p:cNvPicPr>
          <p:nvPr/>
        </p:nvPicPr>
        <p:blipFill>
          <a:blip r:embed="rId3"/>
          <a:stretch>
            <a:fillRect/>
          </a:stretch>
        </p:blipFill>
        <p:spPr>
          <a:xfrm>
            <a:off x="4297449" y="2892772"/>
            <a:ext cx="2666758" cy="906698"/>
          </a:xfrm>
          <a:prstGeom prst="rect">
            <a:avLst/>
          </a:prstGeom>
        </p:spPr>
      </p:pic>
      <p:sp>
        <p:nvSpPr>
          <p:cNvPr id="14" name="TextBox 13">
            <a:extLst>
              <a:ext uri="{FF2B5EF4-FFF2-40B4-BE49-F238E27FC236}">
                <a16:creationId xmlns:a16="http://schemas.microsoft.com/office/drawing/2014/main" id="{E0BABE33-4621-4F7D-8F19-6A4E022DD282}"/>
              </a:ext>
            </a:extLst>
          </p:cNvPr>
          <p:cNvSpPr txBox="1"/>
          <p:nvPr/>
        </p:nvSpPr>
        <p:spPr>
          <a:xfrm>
            <a:off x="1603512" y="567804"/>
            <a:ext cx="9210261" cy="400110"/>
          </a:xfrm>
          <a:prstGeom prst="rect">
            <a:avLst/>
          </a:prstGeom>
          <a:noFill/>
        </p:spPr>
        <p:txBody>
          <a:bodyPr wrap="square">
            <a:spAutoFit/>
          </a:bodyPr>
          <a:lstStyle/>
          <a:p>
            <a:pPr marL="0" indent="0">
              <a:buNone/>
            </a:pPr>
            <a:r>
              <a:rPr lang="en-IN" sz="2000" dirty="0">
                <a:solidFill>
                  <a:srgbClr val="424242"/>
                </a:solidFill>
                <a:latin typeface="Verdana" panose="020B0604030504040204" pitchFamily="34" charset="0"/>
              </a:rPr>
              <a:t>This facilitates the noise calculations since the total noise is given by</a:t>
            </a:r>
          </a:p>
        </p:txBody>
      </p:sp>
      <p:sp>
        <p:nvSpPr>
          <p:cNvPr id="16" name="TextBox 15">
            <a:extLst>
              <a:ext uri="{FF2B5EF4-FFF2-40B4-BE49-F238E27FC236}">
                <a16:creationId xmlns:a16="http://schemas.microsoft.com/office/drawing/2014/main" id="{9240F459-3B9B-4593-8867-903F975B219C}"/>
              </a:ext>
            </a:extLst>
          </p:cNvPr>
          <p:cNvSpPr txBox="1"/>
          <p:nvPr/>
        </p:nvSpPr>
        <p:spPr>
          <a:xfrm>
            <a:off x="1696278" y="4041216"/>
            <a:ext cx="8044070" cy="400110"/>
          </a:xfrm>
          <a:prstGeom prst="rect">
            <a:avLst/>
          </a:prstGeom>
          <a:noFill/>
        </p:spPr>
        <p:txBody>
          <a:bodyPr wrap="square">
            <a:spAutoFit/>
          </a:bodyPr>
          <a:lstStyle/>
          <a:p>
            <a:r>
              <a:rPr lang="en-IN" sz="2000" dirty="0">
                <a:solidFill>
                  <a:srgbClr val="424242"/>
                </a:solidFill>
                <a:latin typeface="Verdana" panose="020B0604030504040204" pitchFamily="34" charset="0"/>
              </a:rPr>
              <a:t>Substitution of the various noise sources leads to (Rs&gt;&gt;</a:t>
            </a:r>
            <a:r>
              <a:rPr lang="en-IN" sz="2000" dirty="0" err="1">
                <a:solidFill>
                  <a:srgbClr val="424242"/>
                </a:solidFill>
                <a:latin typeface="Verdana" panose="020B0604030504040204" pitchFamily="34" charset="0"/>
              </a:rPr>
              <a:t>Rg</a:t>
            </a:r>
            <a:r>
              <a:rPr lang="en-IN" sz="2000" dirty="0">
                <a:solidFill>
                  <a:srgbClr val="424242"/>
                </a:solidFill>
                <a:latin typeface="Verdana" panose="020B0604030504040204" pitchFamily="34" charset="0"/>
              </a:rPr>
              <a:t>)</a:t>
            </a:r>
          </a:p>
        </p:txBody>
      </p:sp>
      <mc:AlternateContent xmlns:mc="http://schemas.openxmlformats.org/markup-compatibility/2006">
        <mc:Choice xmlns:a14="http://schemas.microsoft.com/office/drawing/2010/main" Requires="a14">
          <p:sp>
            <p:nvSpPr>
              <p:cNvPr id="19" name="Object 4">
                <a:extLst>
                  <a:ext uri="{FF2B5EF4-FFF2-40B4-BE49-F238E27FC236}">
                    <a16:creationId xmlns:a16="http://schemas.microsoft.com/office/drawing/2014/main" id="{D5A7403A-9880-402C-B0A2-B4173DE4DF6C}"/>
                  </a:ext>
                </a:extLst>
              </p:cNvPr>
              <p:cNvSpPr txBox="1"/>
              <p:nvPr/>
            </p:nvSpPr>
            <p:spPr bwMode="auto">
              <a:xfrm>
                <a:off x="2994991" y="4683126"/>
                <a:ext cx="5327374" cy="967056"/>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000" smtClean="0">
                          <a:solidFill>
                            <a:srgbClr val="424242"/>
                          </a:solidFill>
                          <a:latin typeface="Verdana" panose="020B0604030504040204" pitchFamily="34" charset="0"/>
                        </a:rPr>
                        <m:t>𝑁𝐹</m:t>
                      </m:r>
                      <m:r>
                        <a:rPr lang="en-IN" sz="2000" smtClean="0">
                          <a:solidFill>
                            <a:srgbClr val="424242"/>
                          </a:solidFill>
                          <a:latin typeface="Verdana" panose="020B0604030504040204" pitchFamily="34" charset="0"/>
                        </a:rPr>
                        <m:t>=1+</m:t>
                      </m:r>
                      <m:f>
                        <m:fPr>
                          <m:ctrlPr>
                            <a:rPr lang="en-IN" sz="2000">
                              <a:solidFill>
                                <a:srgbClr val="424242"/>
                              </a:solidFill>
                              <a:latin typeface="Verdana" panose="020B0604030504040204" pitchFamily="34" charset="0"/>
                            </a:rPr>
                          </m:ctrlPr>
                        </m:fPr>
                        <m:num>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𝑅</m:t>
                              </m:r>
                            </m:e>
                            <m:sub>
                              <m:r>
                                <a:rPr lang="en-IN" sz="2000">
                                  <a:solidFill>
                                    <a:srgbClr val="424242"/>
                                  </a:solidFill>
                                  <a:latin typeface="Verdana" panose="020B0604030504040204" pitchFamily="34" charset="0"/>
                                </a:rPr>
                                <m:t>𝑠</m:t>
                              </m:r>
                            </m:sub>
                          </m:sSub>
                        </m:num>
                        <m:den>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𝑅</m:t>
                              </m:r>
                            </m:e>
                            <m:sub>
                              <m:r>
                                <m:rPr>
                                  <m:sty m:val="p"/>
                                </m:rPr>
                                <a:rPr lang="en-IN" sz="2000" b="0" i="0" smtClean="0">
                                  <a:solidFill>
                                    <a:srgbClr val="424242"/>
                                  </a:solidFill>
                                  <a:latin typeface="Cambria Math" panose="02040503050406030204" pitchFamily="18" charset="0"/>
                                </a:rPr>
                                <m:t>g</m:t>
                              </m:r>
                            </m:sub>
                          </m:sSub>
                        </m:den>
                      </m:f>
                      <m:r>
                        <a:rPr lang="en-IN" sz="2000">
                          <a:solidFill>
                            <a:srgbClr val="424242"/>
                          </a:solidFill>
                          <a:latin typeface="Verdana" panose="020B0604030504040204" pitchFamily="34" charset="0"/>
                        </a:rPr>
                        <m:t>+</m:t>
                      </m:r>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𝛾</m:t>
                          </m:r>
                        </m:num>
                        <m:den>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𝑔</m:t>
                              </m:r>
                            </m:e>
                            <m:sub>
                              <m:r>
                                <a:rPr lang="en-IN" sz="2000">
                                  <a:solidFill>
                                    <a:srgbClr val="424242"/>
                                  </a:solidFill>
                                  <a:latin typeface="Verdana" panose="020B0604030504040204" pitchFamily="34" charset="0"/>
                                </a:rPr>
                                <m:t>𝑚</m:t>
                              </m:r>
                            </m:sub>
                          </m:sSub>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𝑅</m:t>
                              </m:r>
                            </m:e>
                            <m:sub>
                              <m:r>
                                <a:rPr lang="en-IN" sz="2000">
                                  <a:solidFill>
                                    <a:srgbClr val="424242"/>
                                  </a:solidFill>
                                  <a:latin typeface="Verdana" panose="020B0604030504040204" pitchFamily="34" charset="0"/>
                                </a:rPr>
                                <m:t>𝑠</m:t>
                              </m:r>
                            </m:sub>
                          </m:sSub>
                        </m:den>
                      </m:f>
                      <m:sSup>
                        <m:sSupPr>
                          <m:ctrlPr>
                            <a:rPr lang="en-IN" sz="2000">
                              <a:solidFill>
                                <a:srgbClr val="424242"/>
                              </a:solidFill>
                              <a:latin typeface="Verdana" panose="020B0604030504040204" pitchFamily="34" charset="0"/>
                            </a:rPr>
                          </m:ctrlPr>
                        </m:sSupPr>
                        <m:e>
                          <m:d>
                            <m:dPr>
                              <m:ctrlPr>
                                <a:rPr lang="en-IN" sz="2000">
                                  <a:solidFill>
                                    <a:srgbClr val="424242"/>
                                  </a:solidFill>
                                  <a:latin typeface="Verdana" panose="020B0604030504040204" pitchFamily="34" charset="0"/>
                                </a:rPr>
                              </m:ctrlPr>
                            </m:dPr>
                            <m:e>
                              <m:r>
                                <a:rPr lang="en-IN" sz="2000">
                                  <a:solidFill>
                                    <a:srgbClr val="424242"/>
                                  </a:solidFill>
                                  <a:latin typeface="Verdana" panose="020B0604030504040204" pitchFamily="34" charset="0"/>
                                </a:rPr>
                                <m:t>1+</m:t>
                              </m:r>
                              <m:f>
                                <m:fPr>
                                  <m:ctrlPr>
                                    <a:rPr lang="en-IN" sz="2000">
                                      <a:solidFill>
                                        <a:srgbClr val="424242"/>
                                      </a:solidFill>
                                      <a:latin typeface="Verdana" panose="020B0604030504040204" pitchFamily="34" charset="0"/>
                                    </a:rPr>
                                  </m:ctrlPr>
                                </m:fPr>
                                <m:num>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𝑅</m:t>
                                      </m:r>
                                    </m:e>
                                    <m:sub>
                                      <m:r>
                                        <a:rPr lang="en-IN" sz="2000">
                                          <a:solidFill>
                                            <a:srgbClr val="424242"/>
                                          </a:solidFill>
                                          <a:latin typeface="Verdana" panose="020B0604030504040204" pitchFamily="34" charset="0"/>
                                        </a:rPr>
                                        <m:t>𝑠</m:t>
                                      </m:r>
                                    </m:sub>
                                  </m:sSub>
                                </m:num>
                                <m:den>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𝑅</m:t>
                                      </m:r>
                                    </m:e>
                                    <m:sub>
                                      <m:r>
                                        <m:rPr>
                                          <m:sty m:val="p"/>
                                        </m:rPr>
                                        <a:rPr lang="en-IN" sz="2000" b="0" i="0" smtClean="0">
                                          <a:solidFill>
                                            <a:srgbClr val="424242"/>
                                          </a:solidFill>
                                          <a:latin typeface="Cambria Math" panose="02040503050406030204" pitchFamily="18" charset="0"/>
                                        </a:rPr>
                                        <m:t>g</m:t>
                                      </m:r>
                                    </m:sub>
                                  </m:sSub>
                                </m:den>
                              </m:f>
                            </m:e>
                          </m:d>
                        </m:e>
                        <m:sup>
                          <m:r>
                            <a:rPr lang="en-IN" sz="2000">
                              <a:solidFill>
                                <a:srgbClr val="424242"/>
                              </a:solidFill>
                              <a:latin typeface="Verdana" panose="020B0604030504040204" pitchFamily="34" charset="0"/>
                            </a:rPr>
                            <m:t>2</m:t>
                          </m:r>
                        </m:sup>
                      </m:sSup>
                      <m:r>
                        <a:rPr lang="en-IN" sz="2000">
                          <a:solidFill>
                            <a:srgbClr val="424242"/>
                          </a:solidFill>
                          <a:latin typeface="Verdana" panose="020B0604030504040204" pitchFamily="34" charset="0"/>
                        </a:rPr>
                        <m:t>+</m:t>
                      </m:r>
                      <m:r>
                        <a:rPr lang="en-IN" sz="2000">
                          <a:solidFill>
                            <a:srgbClr val="424242"/>
                          </a:solidFill>
                          <a:latin typeface="Verdana" panose="020B0604030504040204" pitchFamily="34" charset="0"/>
                        </a:rPr>
                        <m:t>𝛾</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𝑔</m:t>
                          </m:r>
                        </m:e>
                        <m:sub>
                          <m:r>
                            <a:rPr lang="en-IN" sz="2000">
                              <a:solidFill>
                                <a:srgbClr val="424242"/>
                              </a:solidFill>
                              <a:latin typeface="Verdana" panose="020B0604030504040204" pitchFamily="34" charset="0"/>
                            </a:rPr>
                            <m:t>𝑚</m:t>
                          </m:r>
                        </m:sub>
                      </m:sSub>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𝑅</m:t>
                          </m:r>
                        </m:e>
                        <m:sub>
                          <m:r>
                            <a:rPr lang="en-IN" sz="2000">
                              <a:solidFill>
                                <a:srgbClr val="424242"/>
                              </a:solidFill>
                              <a:latin typeface="Verdana" panose="020B0604030504040204" pitchFamily="34" charset="0"/>
                            </a:rPr>
                            <m:t>𝑠</m:t>
                          </m:r>
                        </m:sub>
                      </m:sSub>
                      <m:f>
                        <m:fPr>
                          <m:ctrlPr>
                            <a:rPr lang="en-IN" sz="2000">
                              <a:solidFill>
                                <a:srgbClr val="424242"/>
                              </a:solidFill>
                              <a:latin typeface="Verdana" panose="020B0604030504040204" pitchFamily="34" charset="0"/>
                            </a:rPr>
                          </m:ctrlPr>
                        </m:fPr>
                        <m:num>
                          <m:sSup>
                            <m:sSupPr>
                              <m:ctrlPr>
                                <a:rPr lang="en-IN" sz="2000">
                                  <a:solidFill>
                                    <a:srgbClr val="424242"/>
                                  </a:solidFill>
                                  <a:latin typeface="Verdana" panose="020B0604030504040204" pitchFamily="34" charset="0"/>
                                </a:rPr>
                              </m:ctrlPr>
                            </m:sSupPr>
                            <m:e>
                              <m:r>
                                <a:rPr lang="en-IN" sz="2000">
                                  <a:solidFill>
                                    <a:srgbClr val="424242"/>
                                  </a:solidFill>
                                  <a:latin typeface="Verdana" panose="020B0604030504040204" pitchFamily="34" charset="0"/>
                                </a:rPr>
                                <m:t>𝜔</m:t>
                              </m:r>
                            </m:e>
                            <m:sup>
                              <m:r>
                                <a:rPr lang="en-IN" sz="2000">
                                  <a:solidFill>
                                    <a:srgbClr val="424242"/>
                                  </a:solidFill>
                                  <a:latin typeface="Verdana" panose="020B0604030504040204" pitchFamily="34" charset="0"/>
                                </a:rPr>
                                <m:t>2</m:t>
                              </m:r>
                            </m:sup>
                          </m:sSup>
                        </m:num>
                        <m:den>
                          <m:sSubSup>
                            <m:sSubSupPr>
                              <m:ctrlPr>
                                <a:rPr lang="en-IN" sz="2000">
                                  <a:solidFill>
                                    <a:srgbClr val="424242"/>
                                  </a:solidFill>
                                  <a:latin typeface="Verdana" panose="020B0604030504040204" pitchFamily="34" charset="0"/>
                                </a:rPr>
                              </m:ctrlPr>
                            </m:sSubSupPr>
                            <m:e>
                              <m:r>
                                <a:rPr lang="en-IN" sz="2000">
                                  <a:solidFill>
                                    <a:srgbClr val="424242"/>
                                  </a:solidFill>
                                  <a:latin typeface="Verdana" panose="020B0604030504040204" pitchFamily="34" charset="0"/>
                                </a:rPr>
                                <m:t>𝜔</m:t>
                              </m:r>
                            </m:e>
                            <m:sub>
                              <m:r>
                                <a:rPr lang="en-IN" sz="2000">
                                  <a:solidFill>
                                    <a:srgbClr val="424242"/>
                                  </a:solidFill>
                                  <a:latin typeface="Verdana" panose="020B0604030504040204" pitchFamily="34" charset="0"/>
                                </a:rPr>
                                <m:t>𝑇</m:t>
                              </m:r>
                            </m:sub>
                            <m:sup>
                              <m:r>
                                <a:rPr lang="en-IN" sz="2000">
                                  <a:solidFill>
                                    <a:srgbClr val="424242"/>
                                  </a:solidFill>
                                  <a:latin typeface="Verdana" panose="020B0604030504040204" pitchFamily="34" charset="0"/>
                                </a:rPr>
                                <m:t>2</m:t>
                              </m:r>
                            </m:sup>
                          </m:sSubSup>
                        </m:den>
                      </m:f>
                    </m:oMath>
                  </m:oMathPara>
                </a14:m>
                <a:endParaRPr lang="en-IN" sz="2000" dirty="0">
                  <a:solidFill>
                    <a:srgbClr val="424242"/>
                  </a:solidFill>
                  <a:latin typeface="Verdana" panose="020B0604030504040204" pitchFamily="34" charset="0"/>
                </a:endParaRPr>
              </a:p>
            </p:txBody>
          </p:sp>
        </mc:Choice>
        <mc:Fallback>
          <p:sp>
            <p:nvSpPr>
              <p:cNvPr id="19" name="Object 4">
                <a:extLst>
                  <a:ext uri="{FF2B5EF4-FFF2-40B4-BE49-F238E27FC236}">
                    <a16:creationId xmlns:a16="http://schemas.microsoft.com/office/drawing/2014/main" id="{D5A7403A-9880-402C-B0A2-B4173DE4DF6C}"/>
                  </a:ext>
                </a:extLst>
              </p:cNvPr>
              <p:cNvSpPr txBox="1">
                <a:spLocks noRot="1" noChangeAspect="1" noMove="1" noResize="1" noEditPoints="1" noAdjustHandles="1" noChangeArrowheads="1" noChangeShapeType="1" noTextEdit="1"/>
              </p:cNvSpPr>
              <p:nvPr/>
            </p:nvSpPr>
            <p:spPr bwMode="auto">
              <a:xfrm>
                <a:off x="2994991" y="4683126"/>
                <a:ext cx="5327374" cy="967056"/>
              </a:xfrm>
              <a:prstGeom prst="rect">
                <a:avLst/>
              </a:prstGeom>
              <a:blipFill>
                <a:blip r:embed="rId4"/>
                <a:stretch>
                  <a:fillRect/>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319330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C9B7-2450-4EE5-86B0-D9796B1178E3}"/>
              </a:ext>
            </a:extLst>
          </p:cNvPr>
          <p:cNvSpPr>
            <a:spLocks noGrp="1"/>
          </p:cNvSpPr>
          <p:nvPr>
            <p:ph type="title"/>
          </p:nvPr>
        </p:nvSpPr>
        <p:spPr/>
        <p:txBody>
          <a:bodyPr>
            <a:normAutofit/>
          </a:bodyPr>
          <a:lstStyle/>
          <a:p>
            <a:r>
              <a:rPr lang="en-IN" b="1" u="sng" cap="none" dirty="0"/>
              <a:t>CMOS LNA Topologies</a:t>
            </a:r>
          </a:p>
        </p:txBody>
      </p:sp>
      <p:sp>
        <p:nvSpPr>
          <p:cNvPr id="3" name="Content Placeholder 2">
            <a:extLst>
              <a:ext uri="{FF2B5EF4-FFF2-40B4-BE49-F238E27FC236}">
                <a16:creationId xmlns:a16="http://schemas.microsoft.com/office/drawing/2014/main" id="{E59B0423-C05C-4747-AE34-FEE3C24B8E5B}"/>
              </a:ext>
            </a:extLst>
          </p:cNvPr>
          <p:cNvSpPr>
            <a:spLocks noGrp="1"/>
          </p:cNvSpPr>
          <p:nvPr>
            <p:ph idx="1"/>
          </p:nvPr>
        </p:nvSpPr>
        <p:spPr>
          <a:xfrm>
            <a:off x="1141413" y="2097088"/>
            <a:ext cx="9905998" cy="3694113"/>
          </a:xfrm>
        </p:spPr>
        <p:txBody>
          <a:bodyPr>
            <a:normAutofit/>
          </a:bodyPr>
          <a:lstStyle/>
          <a:p>
            <a:pPr marL="0" indent="0">
              <a:buNone/>
            </a:pPr>
            <a:r>
              <a:rPr lang="en-IN" sz="2000" dirty="0">
                <a:solidFill>
                  <a:srgbClr val="424242"/>
                </a:solidFill>
                <a:latin typeface="Verdana" panose="020B0604030504040204" pitchFamily="34" charset="0"/>
              </a:rPr>
              <a:t>There are many Topologies available such as,</a:t>
            </a:r>
          </a:p>
          <a:p>
            <a:pPr eaLnBrk="1" hangingPunct="1"/>
            <a:r>
              <a:rPr lang="en-US" altLang="en-US" sz="2000" dirty="0">
                <a:solidFill>
                  <a:srgbClr val="424242"/>
                </a:solidFill>
                <a:latin typeface="Verdana" panose="020B0604030504040204" pitchFamily="34" charset="0"/>
              </a:rPr>
              <a:t>Resistive termination</a:t>
            </a:r>
          </a:p>
          <a:p>
            <a:pPr eaLnBrk="1" hangingPunct="1"/>
            <a:r>
              <a:rPr lang="en-US" altLang="en-US" sz="2000" dirty="0">
                <a:solidFill>
                  <a:srgbClr val="424242"/>
                </a:solidFill>
                <a:latin typeface="Verdana" panose="020B0604030504040204" pitchFamily="34" charset="0"/>
              </a:rPr>
              <a:t>Series-shunt feedback</a:t>
            </a:r>
          </a:p>
          <a:p>
            <a:pPr eaLnBrk="1" hangingPunct="1"/>
            <a:r>
              <a:rPr lang="en-US" altLang="en-US" sz="2000" dirty="0">
                <a:solidFill>
                  <a:srgbClr val="424242"/>
                </a:solidFill>
                <a:latin typeface="Verdana" panose="020B0604030504040204" pitchFamily="34" charset="0"/>
              </a:rPr>
              <a:t>Common-gate connection</a:t>
            </a:r>
          </a:p>
          <a:p>
            <a:pPr eaLnBrk="1" hangingPunct="1"/>
            <a:r>
              <a:rPr lang="en-US" altLang="en-US" sz="2000" dirty="0">
                <a:solidFill>
                  <a:srgbClr val="424242"/>
                </a:solidFill>
                <a:latin typeface="Verdana" panose="020B0604030504040204" pitchFamily="34" charset="0"/>
              </a:rPr>
              <a:t>Inductor degeneration</a:t>
            </a:r>
          </a:p>
          <a:p>
            <a:pPr marL="0" indent="0">
              <a:buNone/>
            </a:pPr>
            <a:r>
              <a:rPr lang="en-IN" sz="2000" dirty="0">
                <a:solidFill>
                  <a:srgbClr val="424242"/>
                </a:solidFill>
                <a:latin typeface="Verdana" panose="020B0604030504040204" pitchFamily="34" charset="0"/>
              </a:rPr>
              <a:t> In this project, Inductor degeneration is chosen as it offers narrow band matching and best noise performance with more degree of freedom.</a:t>
            </a:r>
          </a:p>
        </p:txBody>
      </p:sp>
    </p:spTree>
    <p:extLst>
      <p:ext uri="{BB962C8B-B14F-4D97-AF65-F5344CB8AC3E}">
        <p14:creationId xmlns:p14="http://schemas.microsoft.com/office/powerpoint/2010/main" val="40156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E7BF-E76C-4B31-A03F-7992F0C07922}"/>
              </a:ext>
            </a:extLst>
          </p:cNvPr>
          <p:cNvSpPr>
            <a:spLocks noGrp="1"/>
          </p:cNvSpPr>
          <p:nvPr>
            <p:ph type="title"/>
          </p:nvPr>
        </p:nvSpPr>
        <p:spPr>
          <a:xfrm>
            <a:off x="1389064" y="193962"/>
            <a:ext cx="9905998" cy="1478570"/>
          </a:xfrm>
        </p:spPr>
        <p:txBody>
          <a:bodyPr/>
          <a:lstStyle/>
          <a:p>
            <a:r>
              <a:rPr lang="en-IN" b="1" u="sng" cap="none" dirty="0"/>
              <a:t>Source Inductor Degeneration</a:t>
            </a:r>
          </a:p>
        </p:txBody>
      </p:sp>
      <p:sp>
        <p:nvSpPr>
          <p:cNvPr id="7" name="TextBox 6">
            <a:extLst>
              <a:ext uri="{FF2B5EF4-FFF2-40B4-BE49-F238E27FC236}">
                <a16:creationId xmlns:a16="http://schemas.microsoft.com/office/drawing/2014/main" id="{3E4AD8C8-2069-4FD3-81E8-4E9A9994E2BD}"/>
              </a:ext>
            </a:extLst>
          </p:cNvPr>
          <p:cNvSpPr txBox="1"/>
          <p:nvPr/>
        </p:nvSpPr>
        <p:spPr>
          <a:xfrm>
            <a:off x="876203" y="4758632"/>
            <a:ext cx="10865223" cy="1631216"/>
          </a:xfrm>
          <a:prstGeom prst="rect">
            <a:avLst/>
          </a:prstGeom>
          <a:noFill/>
        </p:spPr>
        <p:txBody>
          <a:bodyPr wrap="square">
            <a:spAutoFit/>
          </a:bodyPr>
          <a:lstStyle/>
          <a:p>
            <a:pPr algn="just"/>
            <a:r>
              <a:rPr lang="en-IN" sz="2000" dirty="0">
                <a:solidFill>
                  <a:srgbClr val="424242"/>
                </a:solidFill>
                <a:latin typeface="Verdana" panose="020B0604030504040204" pitchFamily="34" charset="0"/>
              </a:rPr>
              <a:t>The reactive feedback from an inductor produces a broadband programmable real input impedance that can simplify matching (or even eliminate it altogether).</a:t>
            </a:r>
          </a:p>
          <a:p>
            <a:pPr algn="just"/>
            <a:r>
              <a:rPr lang="en-IN" sz="2000" dirty="0">
                <a:solidFill>
                  <a:srgbClr val="424242"/>
                </a:solidFill>
                <a:latin typeface="Verdana" panose="020B0604030504040204" pitchFamily="34" charset="0"/>
              </a:rPr>
              <a:t>The input impedance behaves like a series RLC circuit. We need to tune the resonant frequency of the series circuit to align with the operating frequency. This has been done by adding gate inductance Lg.</a:t>
            </a:r>
          </a:p>
        </p:txBody>
      </p:sp>
      <p:grpSp>
        <p:nvGrpSpPr>
          <p:cNvPr id="152" name="Group 151">
            <a:extLst>
              <a:ext uri="{FF2B5EF4-FFF2-40B4-BE49-F238E27FC236}">
                <a16:creationId xmlns:a16="http://schemas.microsoft.com/office/drawing/2014/main" id="{922B9051-32C2-48E4-B557-8A1BD3160D13}"/>
              </a:ext>
            </a:extLst>
          </p:cNvPr>
          <p:cNvGrpSpPr/>
          <p:nvPr/>
        </p:nvGrpSpPr>
        <p:grpSpPr>
          <a:xfrm>
            <a:off x="1606826" y="1672532"/>
            <a:ext cx="8763000" cy="2514600"/>
            <a:chOff x="228600" y="990600"/>
            <a:chExt cx="8763000" cy="2514600"/>
          </a:xfrm>
        </p:grpSpPr>
        <p:grpSp>
          <p:nvGrpSpPr>
            <p:cNvPr id="153" name="Group 4">
              <a:extLst>
                <a:ext uri="{FF2B5EF4-FFF2-40B4-BE49-F238E27FC236}">
                  <a16:creationId xmlns:a16="http://schemas.microsoft.com/office/drawing/2014/main" id="{19C9D26F-757D-430D-B49C-75FA6106B3FC}"/>
                </a:ext>
              </a:extLst>
            </p:cNvPr>
            <p:cNvGrpSpPr>
              <a:grpSpLocks noChangeAspect="1"/>
            </p:cNvGrpSpPr>
            <p:nvPr/>
          </p:nvGrpSpPr>
          <p:grpSpPr bwMode="auto">
            <a:xfrm flipH="1">
              <a:off x="2547938" y="1600200"/>
              <a:ext cx="576262" cy="922338"/>
              <a:chOff x="3312" y="1344"/>
              <a:chExt cx="240" cy="384"/>
            </a:xfrm>
          </p:grpSpPr>
          <p:sp>
            <p:nvSpPr>
              <p:cNvPr id="286" name="Freeform 5">
                <a:extLst>
                  <a:ext uri="{FF2B5EF4-FFF2-40B4-BE49-F238E27FC236}">
                    <a16:creationId xmlns:a16="http://schemas.microsoft.com/office/drawing/2014/main" id="{0A7FF9D0-EEA8-4090-8F39-54898FEBD48B}"/>
                  </a:ext>
                </a:extLst>
              </p:cNvPr>
              <p:cNvSpPr>
                <a:spLocks noChangeAspect="1"/>
              </p:cNvSpPr>
              <p:nvPr/>
            </p:nvSpPr>
            <p:spPr bwMode="auto">
              <a:xfrm>
                <a:off x="3312" y="1344"/>
                <a:ext cx="96" cy="384"/>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 name="Line 6">
                <a:extLst>
                  <a:ext uri="{FF2B5EF4-FFF2-40B4-BE49-F238E27FC236}">
                    <a16:creationId xmlns:a16="http://schemas.microsoft.com/office/drawing/2014/main" id="{4020DDA5-D5E3-4747-9C5B-A8CB0B56C9EC}"/>
                  </a:ext>
                </a:extLst>
              </p:cNvPr>
              <p:cNvSpPr>
                <a:spLocks noChangeAspect="1" noChangeShapeType="1"/>
              </p:cNvSpPr>
              <p:nvPr/>
            </p:nvSpPr>
            <p:spPr bwMode="auto">
              <a:xfrm>
                <a:off x="3432" y="1536"/>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8" name="Freeform 7">
                <a:extLst>
                  <a:ext uri="{FF2B5EF4-FFF2-40B4-BE49-F238E27FC236}">
                    <a16:creationId xmlns:a16="http://schemas.microsoft.com/office/drawing/2014/main" id="{9FBB33CA-E490-4247-8FA6-63D979DE5598}"/>
                  </a:ext>
                </a:extLst>
              </p:cNvPr>
              <p:cNvSpPr>
                <a:spLocks noChangeAspect="1"/>
              </p:cNvSpPr>
              <p:nvPr/>
            </p:nvSpPr>
            <p:spPr bwMode="auto">
              <a:xfrm>
                <a:off x="3312" y="1608"/>
                <a:ext cx="48" cy="48"/>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5400" cmpd="sng">
                <a:solidFill>
                  <a:schemeClr val="tx1"/>
                </a:solidFill>
                <a:round/>
                <a:headEnd/>
                <a:tailEnd/>
              </a:ln>
            </p:spPr>
            <p:txBody>
              <a:bodyPr/>
              <a:lstStyle/>
              <a:p>
                <a:endParaRPr lang="en-IN"/>
              </a:p>
            </p:txBody>
          </p:sp>
          <p:sp>
            <p:nvSpPr>
              <p:cNvPr id="289" name="Line 8">
                <a:extLst>
                  <a:ext uri="{FF2B5EF4-FFF2-40B4-BE49-F238E27FC236}">
                    <a16:creationId xmlns:a16="http://schemas.microsoft.com/office/drawing/2014/main" id="{5E435D51-85EB-4438-9395-0521F65A635F}"/>
                  </a:ext>
                </a:extLst>
              </p:cNvPr>
              <p:cNvSpPr>
                <a:spLocks noChangeAspect="1" noChangeShapeType="1"/>
              </p:cNvSpPr>
              <p:nvPr/>
            </p:nvSpPr>
            <p:spPr bwMode="auto">
              <a:xfrm>
                <a:off x="3432" y="144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54" name="Freeform 9">
              <a:extLst>
                <a:ext uri="{FF2B5EF4-FFF2-40B4-BE49-F238E27FC236}">
                  <a16:creationId xmlns:a16="http://schemas.microsoft.com/office/drawing/2014/main" id="{0869695D-E0DC-49C7-A827-351C93FB77F3}"/>
                </a:ext>
              </a:extLst>
            </p:cNvPr>
            <p:cNvSpPr>
              <a:spLocks noChangeAspect="1"/>
            </p:cNvSpPr>
            <p:nvPr/>
          </p:nvSpPr>
          <p:spPr bwMode="auto">
            <a:xfrm rot="16200000">
              <a:off x="1371600" y="1676400"/>
              <a:ext cx="152400" cy="762000"/>
            </a:xfrm>
            <a:custGeom>
              <a:avLst/>
              <a:gdLst>
                <a:gd name="T0" fmla="*/ 96 w 192"/>
                <a:gd name="T1" fmla="*/ 0 h 960"/>
                <a:gd name="T2" fmla="*/ 96 w 192"/>
                <a:gd name="T3" fmla="*/ 192 h 960"/>
                <a:gd name="T4" fmla="*/ 192 w 192"/>
                <a:gd name="T5" fmla="*/ 240 h 960"/>
                <a:gd name="T6" fmla="*/ 0 w 192"/>
                <a:gd name="T7" fmla="*/ 336 h 960"/>
                <a:gd name="T8" fmla="*/ 192 w 192"/>
                <a:gd name="T9" fmla="*/ 432 h 960"/>
                <a:gd name="T10" fmla="*/ 0 w 192"/>
                <a:gd name="T11" fmla="*/ 528 h 960"/>
                <a:gd name="T12" fmla="*/ 192 w 192"/>
                <a:gd name="T13" fmla="*/ 624 h 960"/>
                <a:gd name="T14" fmla="*/ 0 w 192"/>
                <a:gd name="T15" fmla="*/ 720 h 960"/>
                <a:gd name="T16" fmla="*/ 96 w 192"/>
                <a:gd name="T17" fmla="*/ 768 h 960"/>
                <a:gd name="T18" fmla="*/ 96 w 192"/>
                <a:gd name="T19" fmla="*/ 96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155" name="Group 10">
              <a:extLst>
                <a:ext uri="{FF2B5EF4-FFF2-40B4-BE49-F238E27FC236}">
                  <a16:creationId xmlns:a16="http://schemas.microsoft.com/office/drawing/2014/main" id="{9C22FDBF-75D3-4EBF-88C5-50C5337F44EF}"/>
                </a:ext>
              </a:extLst>
            </p:cNvPr>
            <p:cNvGrpSpPr>
              <a:grpSpLocks/>
            </p:cNvGrpSpPr>
            <p:nvPr/>
          </p:nvGrpSpPr>
          <p:grpSpPr bwMode="auto">
            <a:xfrm>
              <a:off x="685800" y="2057400"/>
              <a:ext cx="304800" cy="762000"/>
              <a:chOff x="4560" y="2400"/>
              <a:chExt cx="192" cy="480"/>
            </a:xfrm>
          </p:grpSpPr>
          <p:sp>
            <p:nvSpPr>
              <p:cNvPr id="277" name="Oval 11">
                <a:extLst>
                  <a:ext uri="{FF2B5EF4-FFF2-40B4-BE49-F238E27FC236}">
                    <a16:creationId xmlns:a16="http://schemas.microsoft.com/office/drawing/2014/main" id="{64508415-5DA7-4A4D-9ABE-C8D1754D96F8}"/>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endParaRPr lang="en-US" altLang="en-US" sz="2000" b="0">
                  <a:solidFill>
                    <a:schemeClr val="tx1"/>
                  </a:solidFill>
                  <a:latin typeface="Times New Roman" panose="02020603050405020304" pitchFamily="18" charset="0"/>
                </a:endParaRPr>
              </a:p>
            </p:txBody>
          </p:sp>
          <p:sp>
            <p:nvSpPr>
              <p:cNvPr id="278" name="Line 12">
                <a:extLst>
                  <a:ext uri="{FF2B5EF4-FFF2-40B4-BE49-F238E27FC236}">
                    <a16:creationId xmlns:a16="http://schemas.microsoft.com/office/drawing/2014/main" id="{6E79A843-1333-43B9-975F-36E2AC5121BB}"/>
                  </a:ext>
                </a:extLst>
              </p:cNvPr>
              <p:cNvSpPr>
                <a:spLocks noChangeAspect="1" noChangeShapeType="1"/>
              </p:cNvSpPr>
              <p:nvPr/>
            </p:nvSpPr>
            <p:spPr bwMode="auto">
              <a:xfrm flipV="1">
                <a:off x="4656" y="240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9" name="Line 13">
                <a:extLst>
                  <a:ext uri="{FF2B5EF4-FFF2-40B4-BE49-F238E27FC236}">
                    <a16:creationId xmlns:a16="http://schemas.microsoft.com/office/drawing/2014/main" id="{7C1FE48E-9D8C-4294-AF31-BB665998ECF5}"/>
                  </a:ext>
                </a:extLst>
              </p:cNvPr>
              <p:cNvSpPr>
                <a:spLocks noChangeAspect="1" noChangeShapeType="1"/>
              </p:cNvSpPr>
              <p:nvPr/>
            </p:nvSpPr>
            <p:spPr bwMode="auto">
              <a:xfrm flipV="1">
                <a:off x="4656" y="273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0" name="Line 14">
                <a:extLst>
                  <a:ext uri="{FF2B5EF4-FFF2-40B4-BE49-F238E27FC236}">
                    <a16:creationId xmlns:a16="http://schemas.microsoft.com/office/drawing/2014/main" id="{5B5D4EEA-573F-4F07-9D3D-B81A66404AFB}"/>
                  </a:ext>
                </a:extLst>
              </p:cNvPr>
              <p:cNvSpPr>
                <a:spLocks noChangeAspect="1" noChangeShapeType="1"/>
              </p:cNvSpPr>
              <p:nvPr/>
            </p:nvSpPr>
            <p:spPr bwMode="auto">
              <a:xfrm>
                <a:off x="4584" y="2496"/>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1" name="Line 15">
                <a:extLst>
                  <a:ext uri="{FF2B5EF4-FFF2-40B4-BE49-F238E27FC236}">
                    <a16:creationId xmlns:a16="http://schemas.microsoft.com/office/drawing/2014/main" id="{106BA43D-AC3A-49DB-86A2-F4F98471C274}"/>
                  </a:ext>
                </a:extLst>
              </p:cNvPr>
              <p:cNvSpPr>
                <a:spLocks noChangeAspect="1" noChangeShapeType="1"/>
              </p:cNvSpPr>
              <p:nvPr/>
            </p:nvSpPr>
            <p:spPr bwMode="auto">
              <a:xfrm>
                <a:off x="4608" y="24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2" name="Line 16">
                <a:extLst>
                  <a:ext uri="{FF2B5EF4-FFF2-40B4-BE49-F238E27FC236}">
                    <a16:creationId xmlns:a16="http://schemas.microsoft.com/office/drawing/2014/main" id="{DF9913CD-C526-4344-8376-622545432EEA}"/>
                  </a:ext>
                </a:extLst>
              </p:cNvPr>
              <p:cNvSpPr>
                <a:spLocks noChangeAspect="1" noChangeShapeType="1"/>
              </p:cNvSpPr>
              <p:nvPr/>
            </p:nvSpPr>
            <p:spPr bwMode="auto">
              <a:xfrm>
                <a:off x="4584" y="2784"/>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83" name="Group 17">
                <a:extLst>
                  <a:ext uri="{FF2B5EF4-FFF2-40B4-BE49-F238E27FC236}">
                    <a16:creationId xmlns:a16="http://schemas.microsoft.com/office/drawing/2014/main" id="{3789518C-2533-4D48-BE12-CF067AB767AC}"/>
                  </a:ext>
                </a:extLst>
              </p:cNvPr>
              <p:cNvGrpSpPr>
                <a:grpSpLocks noChangeAspect="1"/>
              </p:cNvGrpSpPr>
              <p:nvPr/>
            </p:nvGrpSpPr>
            <p:grpSpPr bwMode="auto">
              <a:xfrm>
                <a:off x="4608" y="2592"/>
                <a:ext cx="96" cy="96"/>
                <a:chOff x="2929" y="3217"/>
                <a:chExt cx="383" cy="191"/>
              </a:xfrm>
            </p:grpSpPr>
            <p:sp>
              <p:nvSpPr>
                <p:cNvPr id="284" name="Arc 18">
                  <a:extLst>
                    <a:ext uri="{FF2B5EF4-FFF2-40B4-BE49-F238E27FC236}">
                      <a16:creationId xmlns:a16="http://schemas.microsoft.com/office/drawing/2014/main" id="{D3901804-F172-4E2B-A237-B39EC558DEB8}"/>
                    </a:ext>
                  </a:extLst>
                </p:cNvPr>
                <p:cNvSpPr>
                  <a:spLocks noChangeAspect="1"/>
                </p:cNvSpPr>
                <p:nvPr/>
              </p:nvSpPr>
              <p:spPr bwMode="auto">
                <a:xfrm>
                  <a:off x="2929" y="3217"/>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5" name="Arc 19">
                  <a:extLst>
                    <a:ext uri="{FF2B5EF4-FFF2-40B4-BE49-F238E27FC236}">
                      <a16:creationId xmlns:a16="http://schemas.microsoft.com/office/drawing/2014/main" id="{05F6A374-6446-4C59-AADD-19762902CC22}"/>
                    </a:ext>
                  </a:extLst>
                </p:cNvPr>
                <p:cNvSpPr>
                  <a:spLocks noChangeAspect="1"/>
                </p:cNvSpPr>
                <p:nvPr/>
              </p:nvSpPr>
              <p:spPr bwMode="auto">
                <a:xfrm flipV="1">
                  <a:off x="3120" y="3312"/>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156" name="Group 20">
              <a:extLst>
                <a:ext uri="{FF2B5EF4-FFF2-40B4-BE49-F238E27FC236}">
                  <a16:creationId xmlns:a16="http://schemas.microsoft.com/office/drawing/2014/main" id="{79F9ABF2-141A-4917-909A-4EEDF3E726BE}"/>
                </a:ext>
              </a:extLst>
            </p:cNvPr>
            <p:cNvGrpSpPr>
              <a:grpSpLocks/>
            </p:cNvGrpSpPr>
            <p:nvPr/>
          </p:nvGrpSpPr>
          <p:grpSpPr bwMode="auto">
            <a:xfrm>
              <a:off x="762000" y="2667000"/>
              <a:ext cx="152400" cy="304800"/>
              <a:chOff x="3264" y="3072"/>
              <a:chExt cx="96" cy="192"/>
            </a:xfrm>
          </p:grpSpPr>
          <p:sp>
            <p:nvSpPr>
              <p:cNvPr id="275" name="Line 21">
                <a:extLst>
                  <a:ext uri="{FF2B5EF4-FFF2-40B4-BE49-F238E27FC236}">
                    <a16:creationId xmlns:a16="http://schemas.microsoft.com/office/drawing/2014/main" id="{72A3EFBF-49D6-4A1D-BB3E-0B6BD7D4D6C4}"/>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6" name="Freeform 22">
                <a:extLst>
                  <a:ext uri="{FF2B5EF4-FFF2-40B4-BE49-F238E27FC236}">
                    <a16:creationId xmlns:a16="http://schemas.microsoft.com/office/drawing/2014/main" id="{CA579884-D8CA-46E4-9C79-79001002479C}"/>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57" name="Text Box 24">
              <a:extLst>
                <a:ext uri="{FF2B5EF4-FFF2-40B4-BE49-F238E27FC236}">
                  <a16:creationId xmlns:a16="http://schemas.microsoft.com/office/drawing/2014/main" id="{1105679A-F0FA-4E0F-9FB6-2AD54ADA7067}"/>
                </a:ext>
              </a:extLst>
            </p:cNvPr>
            <p:cNvSpPr txBox="1">
              <a:spLocks noChangeArrowheads="1"/>
            </p:cNvSpPr>
            <p:nvPr/>
          </p:nvSpPr>
          <p:spPr bwMode="auto">
            <a:xfrm>
              <a:off x="1219200" y="1524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R</a:t>
              </a:r>
              <a:r>
                <a:rPr lang="en-US" altLang="en-US" b="0" baseline="-25000">
                  <a:solidFill>
                    <a:schemeClr val="tx1"/>
                  </a:solidFill>
                </a:rPr>
                <a:t>s</a:t>
              </a:r>
              <a:endParaRPr lang="en-US" altLang="en-US" b="0">
                <a:solidFill>
                  <a:schemeClr val="tx1"/>
                </a:solidFill>
                <a:latin typeface="Symbol" panose="05050102010706020507" pitchFamily="18" charset="2"/>
              </a:endParaRPr>
            </a:p>
          </p:txBody>
        </p:sp>
        <p:sp>
          <p:nvSpPr>
            <p:cNvPr id="158" name="Text Box 25">
              <a:extLst>
                <a:ext uri="{FF2B5EF4-FFF2-40B4-BE49-F238E27FC236}">
                  <a16:creationId xmlns:a16="http://schemas.microsoft.com/office/drawing/2014/main" id="{6632FF21-F9D4-43E1-B19D-FDDB91B0F2FE}"/>
                </a:ext>
              </a:extLst>
            </p:cNvPr>
            <p:cNvSpPr txBox="1">
              <a:spLocks noChangeArrowheads="1"/>
            </p:cNvSpPr>
            <p:nvPr/>
          </p:nvSpPr>
          <p:spPr bwMode="auto">
            <a:xfrm>
              <a:off x="228600" y="2209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s</a:t>
              </a:r>
            </a:p>
          </p:txBody>
        </p:sp>
        <p:grpSp>
          <p:nvGrpSpPr>
            <p:cNvPr id="159" name="Group 28">
              <a:extLst>
                <a:ext uri="{FF2B5EF4-FFF2-40B4-BE49-F238E27FC236}">
                  <a16:creationId xmlns:a16="http://schemas.microsoft.com/office/drawing/2014/main" id="{C74A121A-B690-4B1C-A8FF-7E70CF87ABA6}"/>
                </a:ext>
              </a:extLst>
            </p:cNvPr>
            <p:cNvGrpSpPr>
              <a:grpSpLocks/>
            </p:cNvGrpSpPr>
            <p:nvPr/>
          </p:nvGrpSpPr>
          <p:grpSpPr bwMode="auto">
            <a:xfrm>
              <a:off x="3048000" y="3124200"/>
              <a:ext cx="152400" cy="304800"/>
              <a:chOff x="3264" y="3072"/>
              <a:chExt cx="96" cy="192"/>
            </a:xfrm>
          </p:grpSpPr>
          <p:sp>
            <p:nvSpPr>
              <p:cNvPr id="273" name="Line 29">
                <a:extLst>
                  <a:ext uri="{FF2B5EF4-FFF2-40B4-BE49-F238E27FC236}">
                    <a16:creationId xmlns:a16="http://schemas.microsoft.com/office/drawing/2014/main" id="{5ACDA29A-86DF-4B75-895D-0FDB405BA58A}"/>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4" name="Freeform 30">
                <a:extLst>
                  <a:ext uri="{FF2B5EF4-FFF2-40B4-BE49-F238E27FC236}">
                    <a16:creationId xmlns:a16="http://schemas.microsoft.com/office/drawing/2014/main" id="{10B48C6B-62E2-46BB-9D96-5312E3A239E2}"/>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60" name="Text Box 31">
              <a:extLst>
                <a:ext uri="{FF2B5EF4-FFF2-40B4-BE49-F238E27FC236}">
                  <a16:creationId xmlns:a16="http://schemas.microsoft.com/office/drawing/2014/main" id="{A8A71080-AC93-4C5A-9FF2-DB0065EB26F4}"/>
                </a:ext>
              </a:extLst>
            </p:cNvPr>
            <p:cNvSpPr txBox="1">
              <a:spLocks noChangeArrowheads="1"/>
            </p:cNvSpPr>
            <p:nvPr/>
          </p:nvSpPr>
          <p:spPr bwMode="auto">
            <a:xfrm>
              <a:off x="2590800" y="2590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L</a:t>
              </a:r>
              <a:r>
                <a:rPr lang="en-US" altLang="en-US" b="0" baseline="-25000">
                  <a:solidFill>
                    <a:schemeClr val="tx1"/>
                  </a:solidFill>
                </a:rPr>
                <a:t>s</a:t>
              </a:r>
              <a:endParaRPr lang="en-US" altLang="en-US" b="0">
                <a:solidFill>
                  <a:schemeClr val="tx1"/>
                </a:solidFill>
              </a:endParaRPr>
            </a:p>
          </p:txBody>
        </p:sp>
        <p:sp>
          <p:nvSpPr>
            <p:cNvPr id="161" name="Line 32">
              <a:extLst>
                <a:ext uri="{FF2B5EF4-FFF2-40B4-BE49-F238E27FC236}">
                  <a16:creationId xmlns:a16="http://schemas.microsoft.com/office/drawing/2014/main" id="{044D8D2D-0F3A-4850-8D67-CE0D0ACC11A3}"/>
                </a:ext>
              </a:extLst>
            </p:cNvPr>
            <p:cNvSpPr>
              <a:spLocks noChangeShapeType="1"/>
            </p:cNvSpPr>
            <p:nvPr/>
          </p:nvSpPr>
          <p:spPr bwMode="auto">
            <a:xfrm flipH="1">
              <a:off x="838200" y="20574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62" name="Group 44">
              <a:extLst>
                <a:ext uri="{FF2B5EF4-FFF2-40B4-BE49-F238E27FC236}">
                  <a16:creationId xmlns:a16="http://schemas.microsoft.com/office/drawing/2014/main" id="{9814620B-E74C-449E-8D33-7C92EF441A00}"/>
                </a:ext>
              </a:extLst>
            </p:cNvPr>
            <p:cNvGrpSpPr>
              <a:grpSpLocks/>
            </p:cNvGrpSpPr>
            <p:nvPr/>
          </p:nvGrpSpPr>
          <p:grpSpPr bwMode="auto">
            <a:xfrm>
              <a:off x="3048000" y="2438400"/>
              <a:ext cx="152400" cy="762000"/>
              <a:chOff x="3935" y="1728"/>
              <a:chExt cx="96" cy="480"/>
            </a:xfrm>
          </p:grpSpPr>
          <p:sp>
            <p:nvSpPr>
              <p:cNvPr id="260" name="Arc 45">
                <a:extLst>
                  <a:ext uri="{FF2B5EF4-FFF2-40B4-BE49-F238E27FC236}">
                    <a16:creationId xmlns:a16="http://schemas.microsoft.com/office/drawing/2014/main" id="{B1EBE0D5-0E1A-48CA-93F6-E6BD319C3269}"/>
                  </a:ext>
                </a:extLst>
              </p:cNvPr>
              <p:cNvSpPr>
                <a:spLocks noChangeAspect="1"/>
              </p:cNvSpPr>
              <p:nvPr/>
            </p:nvSpPr>
            <p:spPr bwMode="auto">
              <a:xfrm rot="5400000" flipV="1">
                <a:off x="3947" y="1895"/>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61" name="Arc 46">
                <a:extLst>
                  <a:ext uri="{FF2B5EF4-FFF2-40B4-BE49-F238E27FC236}">
                    <a16:creationId xmlns:a16="http://schemas.microsoft.com/office/drawing/2014/main" id="{67AF40A6-BE4E-4A06-840C-BB53684F427A}"/>
                  </a:ext>
                </a:extLst>
              </p:cNvPr>
              <p:cNvSpPr>
                <a:spLocks noChangeAspect="1"/>
              </p:cNvSpPr>
              <p:nvPr/>
            </p:nvSpPr>
            <p:spPr bwMode="auto">
              <a:xfrm rot="5400000" flipV="1">
                <a:off x="3947" y="1943"/>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62" name="Arc 47">
                <a:extLst>
                  <a:ext uri="{FF2B5EF4-FFF2-40B4-BE49-F238E27FC236}">
                    <a16:creationId xmlns:a16="http://schemas.microsoft.com/office/drawing/2014/main" id="{BAE47707-A875-4E11-95D7-098D98919F6D}"/>
                  </a:ext>
                </a:extLst>
              </p:cNvPr>
              <p:cNvSpPr>
                <a:spLocks noChangeAspect="1"/>
              </p:cNvSpPr>
              <p:nvPr/>
            </p:nvSpPr>
            <p:spPr bwMode="auto">
              <a:xfrm rot="5400000" flipV="1">
                <a:off x="3946" y="1991"/>
                <a:ext cx="25" cy="48"/>
              </a:xfrm>
              <a:custGeom>
                <a:avLst/>
                <a:gdLst>
                  <a:gd name="T0" fmla="*/ 0 w 43180"/>
                  <a:gd name="T1" fmla="*/ 46 h 21600"/>
                  <a:gd name="T2" fmla="*/ 25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63" name="Arc 48">
                <a:extLst>
                  <a:ext uri="{FF2B5EF4-FFF2-40B4-BE49-F238E27FC236}">
                    <a16:creationId xmlns:a16="http://schemas.microsoft.com/office/drawing/2014/main" id="{8A3B5533-D1C4-47DF-9105-D9122886F537}"/>
                  </a:ext>
                </a:extLst>
              </p:cNvPr>
              <p:cNvSpPr>
                <a:spLocks noChangeAspect="1"/>
              </p:cNvSpPr>
              <p:nvPr/>
            </p:nvSpPr>
            <p:spPr bwMode="auto">
              <a:xfrm rot="5400000" flipV="1">
                <a:off x="3947" y="1847"/>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64" name="Line 49">
                <a:extLst>
                  <a:ext uri="{FF2B5EF4-FFF2-40B4-BE49-F238E27FC236}">
                    <a16:creationId xmlns:a16="http://schemas.microsoft.com/office/drawing/2014/main" id="{D7902395-A4DF-4AA3-B726-9B9BE756555E}"/>
                  </a:ext>
                </a:extLst>
              </p:cNvPr>
              <p:cNvSpPr>
                <a:spLocks noChangeAspect="1" noChangeShapeType="1"/>
              </p:cNvSpPr>
              <p:nvPr/>
            </p:nvSpPr>
            <p:spPr bwMode="auto">
              <a:xfrm rot="5400000" flipH="1">
                <a:off x="3941" y="1770"/>
                <a:ext cx="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5" name="Line 50">
                <a:extLst>
                  <a:ext uri="{FF2B5EF4-FFF2-40B4-BE49-F238E27FC236}">
                    <a16:creationId xmlns:a16="http://schemas.microsoft.com/office/drawing/2014/main" id="{7C3EC1C9-0A10-4492-BFDD-7EFCFC6869EB}"/>
                  </a:ext>
                </a:extLst>
              </p:cNvPr>
              <p:cNvSpPr>
                <a:spLocks noChangeAspect="1" noChangeShapeType="1"/>
              </p:cNvSpPr>
              <p:nvPr/>
            </p:nvSpPr>
            <p:spPr bwMode="auto">
              <a:xfrm rot="5400000" flipH="1">
                <a:off x="3940" y="2166"/>
                <a:ext cx="8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 name="Arc 51">
                <a:extLst>
                  <a:ext uri="{FF2B5EF4-FFF2-40B4-BE49-F238E27FC236}">
                    <a16:creationId xmlns:a16="http://schemas.microsoft.com/office/drawing/2014/main" id="{1BB5D482-BAB1-407F-8CE0-74ADB07697DF}"/>
                  </a:ext>
                </a:extLst>
              </p:cNvPr>
              <p:cNvSpPr>
                <a:spLocks noChangeAspect="1"/>
              </p:cNvSpPr>
              <p:nvPr/>
            </p:nvSpPr>
            <p:spPr bwMode="auto">
              <a:xfrm rot="5400000">
                <a:off x="3970" y="1870"/>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67" name="Arc 52">
                <a:extLst>
                  <a:ext uri="{FF2B5EF4-FFF2-40B4-BE49-F238E27FC236}">
                    <a16:creationId xmlns:a16="http://schemas.microsoft.com/office/drawing/2014/main" id="{C795883F-51B6-4CD3-B313-747E7544CBB2}"/>
                  </a:ext>
                </a:extLst>
              </p:cNvPr>
              <p:cNvSpPr>
                <a:spLocks noChangeAspect="1"/>
              </p:cNvSpPr>
              <p:nvPr/>
            </p:nvSpPr>
            <p:spPr bwMode="auto">
              <a:xfrm rot="5400000">
                <a:off x="3970" y="1918"/>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68" name="Arc 53">
                <a:extLst>
                  <a:ext uri="{FF2B5EF4-FFF2-40B4-BE49-F238E27FC236}">
                    <a16:creationId xmlns:a16="http://schemas.microsoft.com/office/drawing/2014/main" id="{B75E8DAA-6DBF-4042-A547-783B2EF83F9D}"/>
                  </a:ext>
                </a:extLst>
              </p:cNvPr>
              <p:cNvSpPr>
                <a:spLocks noChangeAspect="1"/>
              </p:cNvSpPr>
              <p:nvPr/>
            </p:nvSpPr>
            <p:spPr bwMode="auto">
              <a:xfrm rot="5400000" flipV="1">
                <a:off x="3947" y="2039"/>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69" name="Arc 54">
                <a:extLst>
                  <a:ext uri="{FF2B5EF4-FFF2-40B4-BE49-F238E27FC236}">
                    <a16:creationId xmlns:a16="http://schemas.microsoft.com/office/drawing/2014/main" id="{2A78EB99-D8E8-4788-A257-13ED62CE6135}"/>
                  </a:ext>
                </a:extLst>
              </p:cNvPr>
              <p:cNvSpPr>
                <a:spLocks noChangeAspect="1"/>
              </p:cNvSpPr>
              <p:nvPr/>
            </p:nvSpPr>
            <p:spPr bwMode="auto">
              <a:xfrm rot="5400000">
                <a:off x="3970" y="1966"/>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70" name="Arc 55">
                <a:extLst>
                  <a:ext uri="{FF2B5EF4-FFF2-40B4-BE49-F238E27FC236}">
                    <a16:creationId xmlns:a16="http://schemas.microsoft.com/office/drawing/2014/main" id="{1C2A6A92-5BA8-45B9-B3E8-38691B9E92D3}"/>
                  </a:ext>
                </a:extLst>
              </p:cNvPr>
              <p:cNvSpPr>
                <a:spLocks noChangeAspect="1"/>
              </p:cNvSpPr>
              <p:nvPr/>
            </p:nvSpPr>
            <p:spPr bwMode="auto">
              <a:xfrm rot="5400000">
                <a:off x="3970" y="2014"/>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71" name="Arc 56">
                <a:extLst>
                  <a:ext uri="{FF2B5EF4-FFF2-40B4-BE49-F238E27FC236}">
                    <a16:creationId xmlns:a16="http://schemas.microsoft.com/office/drawing/2014/main" id="{85CDD748-C467-46AB-9BD8-D51726251B07}"/>
                  </a:ext>
                </a:extLst>
              </p:cNvPr>
              <p:cNvSpPr>
                <a:spLocks noChangeAspect="1"/>
              </p:cNvSpPr>
              <p:nvPr/>
            </p:nvSpPr>
            <p:spPr bwMode="auto">
              <a:xfrm rot="5400000">
                <a:off x="3969" y="182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72" name="Arc 57">
                <a:extLst>
                  <a:ext uri="{FF2B5EF4-FFF2-40B4-BE49-F238E27FC236}">
                    <a16:creationId xmlns:a16="http://schemas.microsoft.com/office/drawing/2014/main" id="{48C739E1-1F0D-4FBF-875D-706B0D65F718}"/>
                  </a:ext>
                </a:extLst>
              </p:cNvPr>
              <p:cNvSpPr>
                <a:spLocks noChangeAspect="1"/>
              </p:cNvSpPr>
              <p:nvPr/>
            </p:nvSpPr>
            <p:spPr bwMode="auto">
              <a:xfrm rot="5400000">
                <a:off x="3969" y="206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nvGrpSpPr>
            <p:cNvPr id="163" name="Group 58">
              <a:extLst>
                <a:ext uri="{FF2B5EF4-FFF2-40B4-BE49-F238E27FC236}">
                  <a16:creationId xmlns:a16="http://schemas.microsoft.com/office/drawing/2014/main" id="{616776FD-5BDB-4933-AC28-0DA0D23622CC}"/>
                </a:ext>
              </a:extLst>
            </p:cNvPr>
            <p:cNvGrpSpPr>
              <a:grpSpLocks/>
            </p:cNvGrpSpPr>
            <p:nvPr/>
          </p:nvGrpSpPr>
          <p:grpSpPr bwMode="auto">
            <a:xfrm rot="16200000">
              <a:off x="2133600" y="1676400"/>
              <a:ext cx="152400" cy="762000"/>
              <a:chOff x="3935" y="1728"/>
              <a:chExt cx="96" cy="480"/>
            </a:xfrm>
          </p:grpSpPr>
          <p:sp>
            <p:nvSpPr>
              <p:cNvPr id="247" name="Arc 59">
                <a:extLst>
                  <a:ext uri="{FF2B5EF4-FFF2-40B4-BE49-F238E27FC236}">
                    <a16:creationId xmlns:a16="http://schemas.microsoft.com/office/drawing/2014/main" id="{7761D559-3444-413E-8472-5EFC28B96255}"/>
                  </a:ext>
                </a:extLst>
              </p:cNvPr>
              <p:cNvSpPr>
                <a:spLocks noChangeAspect="1"/>
              </p:cNvSpPr>
              <p:nvPr/>
            </p:nvSpPr>
            <p:spPr bwMode="auto">
              <a:xfrm rot="5400000" flipV="1">
                <a:off x="3947" y="1895"/>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8" name="Arc 60">
                <a:extLst>
                  <a:ext uri="{FF2B5EF4-FFF2-40B4-BE49-F238E27FC236}">
                    <a16:creationId xmlns:a16="http://schemas.microsoft.com/office/drawing/2014/main" id="{5C0E2B75-7ADA-4F19-9E00-61ADF2DAD109}"/>
                  </a:ext>
                </a:extLst>
              </p:cNvPr>
              <p:cNvSpPr>
                <a:spLocks noChangeAspect="1"/>
              </p:cNvSpPr>
              <p:nvPr/>
            </p:nvSpPr>
            <p:spPr bwMode="auto">
              <a:xfrm rot="5400000" flipV="1">
                <a:off x="3947" y="1943"/>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9" name="Arc 61">
                <a:extLst>
                  <a:ext uri="{FF2B5EF4-FFF2-40B4-BE49-F238E27FC236}">
                    <a16:creationId xmlns:a16="http://schemas.microsoft.com/office/drawing/2014/main" id="{806FE6F5-C4A7-47B1-B1FC-A14F6DA9EAA3}"/>
                  </a:ext>
                </a:extLst>
              </p:cNvPr>
              <p:cNvSpPr>
                <a:spLocks noChangeAspect="1"/>
              </p:cNvSpPr>
              <p:nvPr/>
            </p:nvSpPr>
            <p:spPr bwMode="auto">
              <a:xfrm rot="5400000" flipV="1">
                <a:off x="3946" y="1991"/>
                <a:ext cx="25" cy="48"/>
              </a:xfrm>
              <a:custGeom>
                <a:avLst/>
                <a:gdLst>
                  <a:gd name="T0" fmla="*/ 0 w 43180"/>
                  <a:gd name="T1" fmla="*/ 46 h 21600"/>
                  <a:gd name="T2" fmla="*/ 25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0" name="Arc 62">
                <a:extLst>
                  <a:ext uri="{FF2B5EF4-FFF2-40B4-BE49-F238E27FC236}">
                    <a16:creationId xmlns:a16="http://schemas.microsoft.com/office/drawing/2014/main" id="{32865EBF-47B3-4366-8764-00DDCEB25FF3}"/>
                  </a:ext>
                </a:extLst>
              </p:cNvPr>
              <p:cNvSpPr>
                <a:spLocks noChangeAspect="1"/>
              </p:cNvSpPr>
              <p:nvPr/>
            </p:nvSpPr>
            <p:spPr bwMode="auto">
              <a:xfrm rot="5400000" flipV="1">
                <a:off x="3947" y="1847"/>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1" name="Line 63">
                <a:extLst>
                  <a:ext uri="{FF2B5EF4-FFF2-40B4-BE49-F238E27FC236}">
                    <a16:creationId xmlns:a16="http://schemas.microsoft.com/office/drawing/2014/main" id="{0077B1CB-6437-48E7-9298-2EA7294241EE}"/>
                  </a:ext>
                </a:extLst>
              </p:cNvPr>
              <p:cNvSpPr>
                <a:spLocks noChangeAspect="1" noChangeShapeType="1"/>
              </p:cNvSpPr>
              <p:nvPr/>
            </p:nvSpPr>
            <p:spPr bwMode="auto">
              <a:xfrm rot="5400000" flipH="1">
                <a:off x="3941" y="1770"/>
                <a:ext cx="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2" name="Line 64">
                <a:extLst>
                  <a:ext uri="{FF2B5EF4-FFF2-40B4-BE49-F238E27FC236}">
                    <a16:creationId xmlns:a16="http://schemas.microsoft.com/office/drawing/2014/main" id="{D5D8D078-DAD3-47B7-AFE8-21ED8AF0E792}"/>
                  </a:ext>
                </a:extLst>
              </p:cNvPr>
              <p:cNvSpPr>
                <a:spLocks noChangeAspect="1" noChangeShapeType="1"/>
              </p:cNvSpPr>
              <p:nvPr/>
            </p:nvSpPr>
            <p:spPr bwMode="auto">
              <a:xfrm rot="5400000" flipH="1">
                <a:off x="3940" y="2166"/>
                <a:ext cx="8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3" name="Arc 65">
                <a:extLst>
                  <a:ext uri="{FF2B5EF4-FFF2-40B4-BE49-F238E27FC236}">
                    <a16:creationId xmlns:a16="http://schemas.microsoft.com/office/drawing/2014/main" id="{13F0D254-019F-4F80-AA76-FB8D54F9BB93}"/>
                  </a:ext>
                </a:extLst>
              </p:cNvPr>
              <p:cNvSpPr>
                <a:spLocks noChangeAspect="1"/>
              </p:cNvSpPr>
              <p:nvPr/>
            </p:nvSpPr>
            <p:spPr bwMode="auto">
              <a:xfrm rot="5400000">
                <a:off x="3970" y="1870"/>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4" name="Arc 66">
                <a:extLst>
                  <a:ext uri="{FF2B5EF4-FFF2-40B4-BE49-F238E27FC236}">
                    <a16:creationId xmlns:a16="http://schemas.microsoft.com/office/drawing/2014/main" id="{094A46F3-C68B-4321-BCD0-8DFD92AEB720}"/>
                  </a:ext>
                </a:extLst>
              </p:cNvPr>
              <p:cNvSpPr>
                <a:spLocks noChangeAspect="1"/>
              </p:cNvSpPr>
              <p:nvPr/>
            </p:nvSpPr>
            <p:spPr bwMode="auto">
              <a:xfrm rot="5400000">
                <a:off x="3970" y="1918"/>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5" name="Arc 67">
                <a:extLst>
                  <a:ext uri="{FF2B5EF4-FFF2-40B4-BE49-F238E27FC236}">
                    <a16:creationId xmlns:a16="http://schemas.microsoft.com/office/drawing/2014/main" id="{B1B81080-B5A3-4C31-9DEF-0C641CDD9A25}"/>
                  </a:ext>
                </a:extLst>
              </p:cNvPr>
              <p:cNvSpPr>
                <a:spLocks noChangeAspect="1"/>
              </p:cNvSpPr>
              <p:nvPr/>
            </p:nvSpPr>
            <p:spPr bwMode="auto">
              <a:xfrm rot="5400000" flipV="1">
                <a:off x="3947" y="2039"/>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6" name="Arc 68">
                <a:extLst>
                  <a:ext uri="{FF2B5EF4-FFF2-40B4-BE49-F238E27FC236}">
                    <a16:creationId xmlns:a16="http://schemas.microsoft.com/office/drawing/2014/main" id="{0F80707B-CD8F-4617-9A44-BAB3B999DE5A}"/>
                  </a:ext>
                </a:extLst>
              </p:cNvPr>
              <p:cNvSpPr>
                <a:spLocks noChangeAspect="1"/>
              </p:cNvSpPr>
              <p:nvPr/>
            </p:nvSpPr>
            <p:spPr bwMode="auto">
              <a:xfrm rot="5400000">
                <a:off x="3970" y="1966"/>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7" name="Arc 69">
                <a:extLst>
                  <a:ext uri="{FF2B5EF4-FFF2-40B4-BE49-F238E27FC236}">
                    <a16:creationId xmlns:a16="http://schemas.microsoft.com/office/drawing/2014/main" id="{A4D9940D-94F0-4D4E-BC70-2B71649A5F55}"/>
                  </a:ext>
                </a:extLst>
              </p:cNvPr>
              <p:cNvSpPr>
                <a:spLocks noChangeAspect="1"/>
              </p:cNvSpPr>
              <p:nvPr/>
            </p:nvSpPr>
            <p:spPr bwMode="auto">
              <a:xfrm rot="5400000">
                <a:off x="3970" y="2014"/>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8" name="Arc 70">
                <a:extLst>
                  <a:ext uri="{FF2B5EF4-FFF2-40B4-BE49-F238E27FC236}">
                    <a16:creationId xmlns:a16="http://schemas.microsoft.com/office/drawing/2014/main" id="{4C31192B-3012-43F1-98A7-8FF856ED6AAA}"/>
                  </a:ext>
                </a:extLst>
              </p:cNvPr>
              <p:cNvSpPr>
                <a:spLocks noChangeAspect="1"/>
              </p:cNvSpPr>
              <p:nvPr/>
            </p:nvSpPr>
            <p:spPr bwMode="auto">
              <a:xfrm rot="5400000">
                <a:off x="3969" y="182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9" name="Arc 71">
                <a:extLst>
                  <a:ext uri="{FF2B5EF4-FFF2-40B4-BE49-F238E27FC236}">
                    <a16:creationId xmlns:a16="http://schemas.microsoft.com/office/drawing/2014/main" id="{7C20B71E-414D-440D-84CA-037061D26346}"/>
                  </a:ext>
                </a:extLst>
              </p:cNvPr>
              <p:cNvSpPr>
                <a:spLocks noChangeAspect="1"/>
              </p:cNvSpPr>
              <p:nvPr/>
            </p:nvSpPr>
            <p:spPr bwMode="auto">
              <a:xfrm rot="5400000">
                <a:off x="3969" y="206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164" name="Text Box 72">
              <a:extLst>
                <a:ext uri="{FF2B5EF4-FFF2-40B4-BE49-F238E27FC236}">
                  <a16:creationId xmlns:a16="http://schemas.microsoft.com/office/drawing/2014/main" id="{2A33AA37-3535-4FBE-A580-6477B0930764}"/>
                </a:ext>
              </a:extLst>
            </p:cNvPr>
            <p:cNvSpPr txBox="1">
              <a:spLocks noChangeArrowheads="1"/>
            </p:cNvSpPr>
            <p:nvPr/>
          </p:nvSpPr>
          <p:spPr bwMode="auto">
            <a:xfrm>
              <a:off x="1981200" y="1524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L</a:t>
              </a:r>
              <a:r>
                <a:rPr lang="en-US" altLang="en-US" b="0" baseline="-25000">
                  <a:solidFill>
                    <a:schemeClr val="tx1"/>
                  </a:solidFill>
                </a:rPr>
                <a:t>g</a:t>
              </a:r>
              <a:endParaRPr lang="en-US" altLang="en-US" b="0">
                <a:solidFill>
                  <a:schemeClr val="tx1"/>
                </a:solidFill>
              </a:endParaRPr>
            </a:p>
          </p:txBody>
        </p:sp>
        <p:grpSp>
          <p:nvGrpSpPr>
            <p:cNvPr id="165" name="Group 73">
              <a:extLst>
                <a:ext uri="{FF2B5EF4-FFF2-40B4-BE49-F238E27FC236}">
                  <a16:creationId xmlns:a16="http://schemas.microsoft.com/office/drawing/2014/main" id="{9380F622-950A-411C-B647-35F6EA38671A}"/>
                </a:ext>
              </a:extLst>
            </p:cNvPr>
            <p:cNvGrpSpPr>
              <a:grpSpLocks/>
            </p:cNvGrpSpPr>
            <p:nvPr/>
          </p:nvGrpSpPr>
          <p:grpSpPr bwMode="auto">
            <a:xfrm>
              <a:off x="6934200" y="3200400"/>
              <a:ext cx="152400" cy="304800"/>
              <a:chOff x="3264" y="3072"/>
              <a:chExt cx="96" cy="192"/>
            </a:xfrm>
          </p:grpSpPr>
          <p:sp>
            <p:nvSpPr>
              <p:cNvPr id="245" name="Line 74">
                <a:extLst>
                  <a:ext uri="{FF2B5EF4-FFF2-40B4-BE49-F238E27FC236}">
                    <a16:creationId xmlns:a16="http://schemas.microsoft.com/office/drawing/2014/main" id="{88D0CE05-A792-49B7-9246-84CEB5C47FD4}"/>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6" name="Freeform 75">
                <a:extLst>
                  <a:ext uri="{FF2B5EF4-FFF2-40B4-BE49-F238E27FC236}">
                    <a16:creationId xmlns:a16="http://schemas.microsoft.com/office/drawing/2014/main" id="{E54AECB2-0C2F-4BDF-8FFD-2C86ED528CCD}"/>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66" name="Line 76">
              <a:extLst>
                <a:ext uri="{FF2B5EF4-FFF2-40B4-BE49-F238E27FC236}">
                  <a16:creationId xmlns:a16="http://schemas.microsoft.com/office/drawing/2014/main" id="{90A2D85A-7F6C-4275-A441-ADD85BFA5F11}"/>
                </a:ext>
              </a:extLst>
            </p:cNvPr>
            <p:cNvSpPr>
              <a:spLocks noChangeShapeType="1"/>
            </p:cNvSpPr>
            <p:nvPr/>
          </p:nvSpPr>
          <p:spPr bwMode="auto">
            <a:xfrm>
              <a:off x="7010400" y="22860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67" name="Group 77">
              <a:extLst>
                <a:ext uri="{FF2B5EF4-FFF2-40B4-BE49-F238E27FC236}">
                  <a16:creationId xmlns:a16="http://schemas.microsoft.com/office/drawing/2014/main" id="{61B04CF7-60E6-4D4D-AC30-C8E995D09961}"/>
                </a:ext>
              </a:extLst>
            </p:cNvPr>
            <p:cNvGrpSpPr>
              <a:grpSpLocks/>
            </p:cNvGrpSpPr>
            <p:nvPr/>
          </p:nvGrpSpPr>
          <p:grpSpPr bwMode="auto">
            <a:xfrm>
              <a:off x="6858000" y="1828800"/>
              <a:ext cx="304800" cy="762000"/>
              <a:chOff x="3216" y="1728"/>
              <a:chExt cx="192" cy="480"/>
            </a:xfrm>
          </p:grpSpPr>
          <p:sp>
            <p:nvSpPr>
              <p:cNvPr id="241" name="Line 78">
                <a:extLst>
                  <a:ext uri="{FF2B5EF4-FFF2-40B4-BE49-F238E27FC236}">
                    <a16:creationId xmlns:a16="http://schemas.microsoft.com/office/drawing/2014/main" id="{7A4E6B10-00A8-4F96-BA9F-C08781F30AB9}"/>
                  </a:ext>
                </a:extLst>
              </p:cNvPr>
              <p:cNvSpPr>
                <a:spLocks noChangeAspect="1" noChangeShapeType="1"/>
              </p:cNvSpPr>
              <p:nvPr/>
            </p:nvSpPr>
            <p:spPr bwMode="auto">
              <a:xfrm>
                <a:off x="3312" y="1728"/>
                <a:ext cx="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2" name="Line 79">
                <a:extLst>
                  <a:ext uri="{FF2B5EF4-FFF2-40B4-BE49-F238E27FC236}">
                    <a16:creationId xmlns:a16="http://schemas.microsoft.com/office/drawing/2014/main" id="{096DE012-7EC3-42C8-AF80-EAFBFC783742}"/>
                  </a:ext>
                </a:extLst>
              </p:cNvPr>
              <p:cNvSpPr>
                <a:spLocks noChangeAspect="1" noChangeShapeType="1"/>
              </p:cNvSpPr>
              <p:nvPr/>
            </p:nvSpPr>
            <p:spPr bwMode="auto">
              <a:xfrm>
                <a:off x="3312" y="1992"/>
                <a:ext cx="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3" name="Line 80">
                <a:extLst>
                  <a:ext uri="{FF2B5EF4-FFF2-40B4-BE49-F238E27FC236}">
                    <a16:creationId xmlns:a16="http://schemas.microsoft.com/office/drawing/2014/main" id="{2073BA7B-7BC3-4A95-BF56-0A3CE3C5CB9F}"/>
                  </a:ext>
                </a:extLst>
              </p:cNvPr>
              <p:cNvSpPr>
                <a:spLocks noChangeAspect="1" noChangeShapeType="1"/>
              </p:cNvSpPr>
              <p:nvPr/>
            </p:nvSpPr>
            <p:spPr bwMode="auto">
              <a:xfrm>
                <a:off x="3216" y="1944"/>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44" name="Line 81">
                <a:extLst>
                  <a:ext uri="{FF2B5EF4-FFF2-40B4-BE49-F238E27FC236}">
                    <a16:creationId xmlns:a16="http://schemas.microsoft.com/office/drawing/2014/main" id="{738A4A96-F82C-4644-A0E5-64C638BEBCC3}"/>
                  </a:ext>
                </a:extLst>
              </p:cNvPr>
              <p:cNvSpPr>
                <a:spLocks noChangeAspect="1" noChangeShapeType="1"/>
              </p:cNvSpPr>
              <p:nvPr/>
            </p:nvSpPr>
            <p:spPr bwMode="auto">
              <a:xfrm>
                <a:off x="3216" y="1992"/>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68" name="Line 82">
              <a:extLst>
                <a:ext uri="{FF2B5EF4-FFF2-40B4-BE49-F238E27FC236}">
                  <a16:creationId xmlns:a16="http://schemas.microsoft.com/office/drawing/2014/main" id="{EEE486E4-4B68-4F65-A2CA-549AFA68F22C}"/>
                </a:ext>
              </a:extLst>
            </p:cNvPr>
            <p:cNvSpPr>
              <a:spLocks noChangeShapeType="1"/>
            </p:cNvSpPr>
            <p:nvPr/>
          </p:nvSpPr>
          <p:spPr bwMode="auto">
            <a:xfrm flipH="1">
              <a:off x="6629400" y="18288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69" name="Group 83">
              <a:extLst>
                <a:ext uri="{FF2B5EF4-FFF2-40B4-BE49-F238E27FC236}">
                  <a16:creationId xmlns:a16="http://schemas.microsoft.com/office/drawing/2014/main" id="{22AEDEE0-0D5B-4514-9E39-39C7F9FC36E0}"/>
                </a:ext>
              </a:extLst>
            </p:cNvPr>
            <p:cNvGrpSpPr>
              <a:grpSpLocks/>
            </p:cNvGrpSpPr>
            <p:nvPr/>
          </p:nvGrpSpPr>
          <p:grpSpPr bwMode="auto">
            <a:xfrm>
              <a:off x="7848600" y="1828800"/>
              <a:ext cx="304800" cy="762000"/>
              <a:chOff x="3216" y="2400"/>
              <a:chExt cx="192" cy="480"/>
            </a:xfrm>
          </p:grpSpPr>
          <p:sp>
            <p:nvSpPr>
              <p:cNvPr id="236" name="Line 84">
                <a:extLst>
                  <a:ext uri="{FF2B5EF4-FFF2-40B4-BE49-F238E27FC236}">
                    <a16:creationId xmlns:a16="http://schemas.microsoft.com/office/drawing/2014/main" id="{882BCA22-4861-4A49-A582-E19719FC7DEF}"/>
                  </a:ext>
                </a:extLst>
              </p:cNvPr>
              <p:cNvSpPr>
                <a:spLocks noChangeAspect="1" noChangeShapeType="1"/>
              </p:cNvSpPr>
              <p:nvPr/>
            </p:nvSpPr>
            <p:spPr bwMode="auto">
              <a:xfrm flipV="1">
                <a:off x="3312" y="2400"/>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7" name="Line 85">
                <a:extLst>
                  <a:ext uri="{FF2B5EF4-FFF2-40B4-BE49-F238E27FC236}">
                    <a16:creationId xmlns:a16="http://schemas.microsoft.com/office/drawing/2014/main" id="{DEF9EF6C-3FA2-4DD9-B980-4ED7FC2D5ABC}"/>
                  </a:ext>
                </a:extLst>
              </p:cNvPr>
              <p:cNvSpPr>
                <a:spLocks noChangeAspect="1" noChangeShapeType="1"/>
              </p:cNvSpPr>
              <p:nvPr/>
            </p:nvSpPr>
            <p:spPr bwMode="auto">
              <a:xfrm flipV="1">
                <a:off x="3312" y="2784"/>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8" name="Line 86">
                <a:extLst>
                  <a:ext uri="{FF2B5EF4-FFF2-40B4-BE49-F238E27FC236}">
                    <a16:creationId xmlns:a16="http://schemas.microsoft.com/office/drawing/2014/main" id="{934CF837-1C28-4395-B1A4-4CE78A77BCF5}"/>
                  </a:ext>
                </a:extLst>
              </p:cNvPr>
              <p:cNvSpPr>
                <a:spLocks noChangeAspect="1" noChangeShapeType="1"/>
              </p:cNvSpPr>
              <p:nvPr/>
            </p:nvSpPr>
            <p:spPr bwMode="auto">
              <a:xfrm>
                <a:off x="3312" y="2568"/>
                <a:ext cx="0" cy="120"/>
              </a:xfrm>
              <a:prstGeom prst="line">
                <a:avLst/>
              </a:prstGeom>
              <a:noFill/>
              <a:ln w="2540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en-IN"/>
              </a:p>
            </p:txBody>
          </p:sp>
          <p:sp>
            <p:nvSpPr>
              <p:cNvPr id="239" name="Freeform 87">
                <a:extLst>
                  <a:ext uri="{FF2B5EF4-FFF2-40B4-BE49-F238E27FC236}">
                    <a16:creationId xmlns:a16="http://schemas.microsoft.com/office/drawing/2014/main" id="{2B857CDD-24E2-4BE7-BA74-30E34BBA86F8}"/>
                  </a:ext>
                </a:extLst>
              </p:cNvPr>
              <p:cNvSpPr>
                <a:spLocks noChangeAspect="1"/>
              </p:cNvSpPr>
              <p:nvPr/>
            </p:nvSpPr>
            <p:spPr bwMode="auto">
              <a:xfrm rot="5400000" flipH="1">
                <a:off x="3288" y="2664"/>
                <a:ext cx="48" cy="48"/>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5400" cmpd="sng">
                <a:solidFill>
                  <a:schemeClr val="tx1"/>
                </a:solidFill>
                <a:round/>
                <a:headEnd/>
                <a:tailEnd/>
              </a:ln>
            </p:spPr>
            <p:txBody>
              <a:bodyPr/>
              <a:lstStyle/>
              <a:p>
                <a:endParaRPr lang="en-IN"/>
              </a:p>
            </p:txBody>
          </p:sp>
          <p:sp>
            <p:nvSpPr>
              <p:cNvPr id="240" name="Freeform 88">
                <a:extLst>
                  <a:ext uri="{FF2B5EF4-FFF2-40B4-BE49-F238E27FC236}">
                    <a16:creationId xmlns:a16="http://schemas.microsoft.com/office/drawing/2014/main" id="{7CCC1F61-2475-4CFB-B3D0-49E7B019678F}"/>
                  </a:ext>
                </a:extLst>
              </p:cNvPr>
              <p:cNvSpPr>
                <a:spLocks noChangeAspect="1"/>
              </p:cNvSpPr>
              <p:nvPr/>
            </p:nvSpPr>
            <p:spPr bwMode="auto">
              <a:xfrm>
                <a:off x="3216" y="2496"/>
                <a:ext cx="192" cy="288"/>
              </a:xfrm>
              <a:custGeom>
                <a:avLst/>
                <a:gdLst>
                  <a:gd name="T0" fmla="*/ 192 w 384"/>
                  <a:gd name="T1" fmla="*/ 0 h 576"/>
                  <a:gd name="T2" fmla="*/ 0 w 384"/>
                  <a:gd name="T3" fmla="*/ 288 h 576"/>
                  <a:gd name="T4" fmla="*/ 192 w 384"/>
                  <a:gd name="T5" fmla="*/ 576 h 576"/>
                  <a:gd name="T6" fmla="*/ 384 w 384"/>
                  <a:gd name="T7" fmla="*/ 288 h 576"/>
                  <a:gd name="T8" fmla="*/ 192 w 384"/>
                  <a:gd name="T9" fmla="*/ 0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192" y="0"/>
                    </a:moveTo>
                    <a:lnTo>
                      <a:pt x="0" y="288"/>
                    </a:lnTo>
                    <a:lnTo>
                      <a:pt x="192" y="576"/>
                    </a:lnTo>
                    <a:lnTo>
                      <a:pt x="384" y="288"/>
                    </a:lnTo>
                    <a:lnTo>
                      <a:pt x="192" y="0"/>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70" name="Line 89">
              <a:extLst>
                <a:ext uri="{FF2B5EF4-FFF2-40B4-BE49-F238E27FC236}">
                  <a16:creationId xmlns:a16="http://schemas.microsoft.com/office/drawing/2014/main" id="{15A1A110-7B45-4156-AE39-D18AF85A8C3A}"/>
                </a:ext>
              </a:extLst>
            </p:cNvPr>
            <p:cNvSpPr>
              <a:spLocks noChangeShapeType="1"/>
            </p:cNvSpPr>
            <p:nvPr/>
          </p:nvSpPr>
          <p:spPr bwMode="auto">
            <a:xfrm>
              <a:off x="8001000" y="1828800"/>
              <a:ext cx="685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71" name="Group 90">
              <a:extLst>
                <a:ext uri="{FF2B5EF4-FFF2-40B4-BE49-F238E27FC236}">
                  <a16:creationId xmlns:a16="http://schemas.microsoft.com/office/drawing/2014/main" id="{0C988F80-CA79-416C-BE26-0C832B1B47F4}"/>
                </a:ext>
              </a:extLst>
            </p:cNvPr>
            <p:cNvGrpSpPr>
              <a:grpSpLocks/>
            </p:cNvGrpSpPr>
            <p:nvPr/>
          </p:nvGrpSpPr>
          <p:grpSpPr bwMode="auto">
            <a:xfrm>
              <a:off x="7086600" y="1943100"/>
              <a:ext cx="76200" cy="495300"/>
              <a:chOff x="888" y="3720"/>
              <a:chExt cx="48" cy="312"/>
            </a:xfrm>
          </p:grpSpPr>
          <p:sp>
            <p:nvSpPr>
              <p:cNvPr id="233" name="Line 91">
                <a:extLst>
                  <a:ext uri="{FF2B5EF4-FFF2-40B4-BE49-F238E27FC236}">
                    <a16:creationId xmlns:a16="http://schemas.microsoft.com/office/drawing/2014/main" id="{EDE4FF02-098A-42A4-B9F4-7D276FF37613}"/>
                  </a:ext>
                </a:extLst>
              </p:cNvPr>
              <p:cNvSpPr>
                <a:spLocks noChangeAspect="1" noChangeShapeType="1"/>
              </p:cNvSpPr>
              <p:nvPr/>
            </p:nvSpPr>
            <p:spPr bwMode="auto">
              <a:xfrm>
                <a:off x="888" y="3744"/>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4" name="Line 92">
                <a:extLst>
                  <a:ext uri="{FF2B5EF4-FFF2-40B4-BE49-F238E27FC236}">
                    <a16:creationId xmlns:a16="http://schemas.microsoft.com/office/drawing/2014/main" id="{7A93B43E-A957-4900-8B95-2C8F6C2AE5D4}"/>
                  </a:ext>
                </a:extLst>
              </p:cNvPr>
              <p:cNvSpPr>
                <a:spLocks noChangeAspect="1" noChangeShapeType="1"/>
              </p:cNvSpPr>
              <p:nvPr/>
            </p:nvSpPr>
            <p:spPr bwMode="auto">
              <a:xfrm>
                <a:off x="912" y="3720"/>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35" name="Line 93">
                <a:extLst>
                  <a:ext uri="{FF2B5EF4-FFF2-40B4-BE49-F238E27FC236}">
                    <a16:creationId xmlns:a16="http://schemas.microsoft.com/office/drawing/2014/main" id="{3A5B41CD-B822-4D29-818A-86AAC25CDDC7}"/>
                  </a:ext>
                </a:extLst>
              </p:cNvPr>
              <p:cNvSpPr>
                <a:spLocks noChangeAspect="1" noChangeShapeType="1"/>
              </p:cNvSpPr>
              <p:nvPr/>
            </p:nvSpPr>
            <p:spPr bwMode="auto">
              <a:xfrm>
                <a:off x="888" y="4032"/>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72" name="Text Box 94">
              <a:extLst>
                <a:ext uri="{FF2B5EF4-FFF2-40B4-BE49-F238E27FC236}">
                  <a16:creationId xmlns:a16="http://schemas.microsoft.com/office/drawing/2014/main" id="{FA9D8798-8DA7-4918-A16E-393AEEE5AD82}"/>
                </a:ext>
              </a:extLst>
            </p:cNvPr>
            <p:cNvSpPr txBox="1">
              <a:spLocks noChangeArrowheads="1"/>
            </p:cNvSpPr>
            <p:nvPr/>
          </p:nvSpPr>
          <p:spPr bwMode="auto">
            <a:xfrm>
              <a:off x="7086600" y="1981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gs</a:t>
              </a:r>
            </a:p>
          </p:txBody>
        </p:sp>
        <p:sp>
          <p:nvSpPr>
            <p:cNvPr id="173" name="Line 97">
              <a:extLst>
                <a:ext uri="{FF2B5EF4-FFF2-40B4-BE49-F238E27FC236}">
                  <a16:creationId xmlns:a16="http://schemas.microsoft.com/office/drawing/2014/main" id="{1476FCD6-BCFB-473C-B847-C7623D1ED326}"/>
                </a:ext>
              </a:extLst>
            </p:cNvPr>
            <p:cNvSpPr>
              <a:spLocks noChangeShapeType="1"/>
            </p:cNvSpPr>
            <p:nvPr/>
          </p:nvSpPr>
          <p:spPr bwMode="auto">
            <a:xfrm rot="5400000" flipH="1">
              <a:off x="8534400" y="1524000"/>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74" name="Text Box 98">
              <a:extLst>
                <a:ext uri="{FF2B5EF4-FFF2-40B4-BE49-F238E27FC236}">
                  <a16:creationId xmlns:a16="http://schemas.microsoft.com/office/drawing/2014/main" id="{A0C8D4F7-39DC-4592-BAB0-5B39A2616B9B}"/>
                </a:ext>
              </a:extLst>
            </p:cNvPr>
            <p:cNvSpPr txBox="1">
              <a:spLocks noChangeArrowheads="1"/>
            </p:cNvSpPr>
            <p:nvPr/>
          </p:nvSpPr>
          <p:spPr bwMode="auto">
            <a:xfrm>
              <a:off x="8382000" y="1219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i</a:t>
              </a:r>
              <a:r>
                <a:rPr lang="en-US" altLang="en-US" b="0" baseline="-25000">
                  <a:solidFill>
                    <a:schemeClr val="tx1"/>
                  </a:solidFill>
                </a:rPr>
                <a:t>out</a:t>
              </a:r>
            </a:p>
          </p:txBody>
        </p:sp>
        <p:sp>
          <p:nvSpPr>
            <p:cNvPr id="175" name="Text Box 101">
              <a:extLst>
                <a:ext uri="{FF2B5EF4-FFF2-40B4-BE49-F238E27FC236}">
                  <a16:creationId xmlns:a16="http://schemas.microsoft.com/office/drawing/2014/main" id="{76AC71AE-3EA8-431B-9E10-A4156680AC87}"/>
                </a:ext>
              </a:extLst>
            </p:cNvPr>
            <p:cNvSpPr txBox="1">
              <a:spLocks noChangeArrowheads="1"/>
            </p:cNvSpPr>
            <p:nvPr/>
          </p:nvSpPr>
          <p:spPr bwMode="auto">
            <a:xfrm>
              <a:off x="6324600" y="1981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C</a:t>
              </a:r>
              <a:r>
                <a:rPr lang="en-US" altLang="en-US" b="0" baseline="-25000">
                  <a:solidFill>
                    <a:schemeClr val="tx1"/>
                  </a:solidFill>
                </a:rPr>
                <a:t>gs</a:t>
              </a:r>
            </a:p>
          </p:txBody>
        </p:sp>
        <p:sp>
          <p:nvSpPr>
            <p:cNvPr id="176" name="Line 102">
              <a:extLst>
                <a:ext uri="{FF2B5EF4-FFF2-40B4-BE49-F238E27FC236}">
                  <a16:creationId xmlns:a16="http://schemas.microsoft.com/office/drawing/2014/main" id="{0296F4E8-8456-478F-9916-CE8284270B03}"/>
                </a:ext>
              </a:extLst>
            </p:cNvPr>
            <p:cNvSpPr>
              <a:spLocks noChangeShapeType="1"/>
            </p:cNvSpPr>
            <p:nvPr/>
          </p:nvSpPr>
          <p:spPr bwMode="auto">
            <a:xfrm flipH="1">
              <a:off x="7010400" y="2590800"/>
              <a:ext cx="990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7" name="Freeform 103">
              <a:extLst>
                <a:ext uri="{FF2B5EF4-FFF2-40B4-BE49-F238E27FC236}">
                  <a16:creationId xmlns:a16="http://schemas.microsoft.com/office/drawing/2014/main" id="{F70F5DED-E263-4274-8F93-5B5F05E48775}"/>
                </a:ext>
              </a:extLst>
            </p:cNvPr>
            <p:cNvSpPr>
              <a:spLocks noChangeAspect="1"/>
            </p:cNvSpPr>
            <p:nvPr/>
          </p:nvSpPr>
          <p:spPr bwMode="auto">
            <a:xfrm rot="16200000">
              <a:off x="4953000" y="1447800"/>
              <a:ext cx="152400" cy="762000"/>
            </a:xfrm>
            <a:custGeom>
              <a:avLst/>
              <a:gdLst>
                <a:gd name="T0" fmla="*/ 96 w 192"/>
                <a:gd name="T1" fmla="*/ 0 h 960"/>
                <a:gd name="T2" fmla="*/ 96 w 192"/>
                <a:gd name="T3" fmla="*/ 192 h 960"/>
                <a:gd name="T4" fmla="*/ 192 w 192"/>
                <a:gd name="T5" fmla="*/ 240 h 960"/>
                <a:gd name="T6" fmla="*/ 0 w 192"/>
                <a:gd name="T7" fmla="*/ 336 h 960"/>
                <a:gd name="T8" fmla="*/ 192 w 192"/>
                <a:gd name="T9" fmla="*/ 432 h 960"/>
                <a:gd name="T10" fmla="*/ 0 w 192"/>
                <a:gd name="T11" fmla="*/ 528 h 960"/>
                <a:gd name="T12" fmla="*/ 192 w 192"/>
                <a:gd name="T13" fmla="*/ 624 h 960"/>
                <a:gd name="T14" fmla="*/ 0 w 192"/>
                <a:gd name="T15" fmla="*/ 720 h 960"/>
                <a:gd name="T16" fmla="*/ 96 w 192"/>
                <a:gd name="T17" fmla="*/ 768 h 960"/>
                <a:gd name="T18" fmla="*/ 96 w 192"/>
                <a:gd name="T19" fmla="*/ 96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8" name="Text Box 104">
              <a:extLst>
                <a:ext uri="{FF2B5EF4-FFF2-40B4-BE49-F238E27FC236}">
                  <a16:creationId xmlns:a16="http://schemas.microsoft.com/office/drawing/2014/main" id="{7542C228-1FA3-454E-93C3-80053700FBBA}"/>
                </a:ext>
              </a:extLst>
            </p:cNvPr>
            <p:cNvSpPr txBox="1">
              <a:spLocks noChangeArrowheads="1"/>
            </p:cNvSpPr>
            <p:nvPr/>
          </p:nvSpPr>
          <p:spPr bwMode="auto">
            <a:xfrm>
              <a:off x="4800600" y="12954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R</a:t>
              </a:r>
              <a:r>
                <a:rPr lang="en-US" altLang="en-US" b="0" baseline="-25000">
                  <a:solidFill>
                    <a:schemeClr val="tx1"/>
                  </a:solidFill>
                </a:rPr>
                <a:t>s</a:t>
              </a:r>
            </a:p>
          </p:txBody>
        </p:sp>
        <p:grpSp>
          <p:nvGrpSpPr>
            <p:cNvPr id="179" name="Group 105">
              <a:extLst>
                <a:ext uri="{FF2B5EF4-FFF2-40B4-BE49-F238E27FC236}">
                  <a16:creationId xmlns:a16="http://schemas.microsoft.com/office/drawing/2014/main" id="{2EB38434-DC60-4CFF-AFE4-0EBD1963C708}"/>
                </a:ext>
              </a:extLst>
            </p:cNvPr>
            <p:cNvGrpSpPr>
              <a:grpSpLocks/>
            </p:cNvGrpSpPr>
            <p:nvPr/>
          </p:nvGrpSpPr>
          <p:grpSpPr bwMode="auto">
            <a:xfrm>
              <a:off x="4495800" y="2438400"/>
              <a:ext cx="304800" cy="762000"/>
              <a:chOff x="4560" y="2400"/>
              <a:chExt cx="192" cy="480"/>
            </a:xfrm>
          </p:grpSpPr>
          <p:sp>
            <p:nvSpPr>
              <p:cNvPr id="224" name="Oval 106">
                <a:extLst>
                  <a:ext uri="{FF2B5EF4-FFF2-40B4-BE49-F238E27FC236}">
                    <a16:creationId xmlns:a16="http://schemas.microsoft.com/office/drawing/2014/main" id="{D0B71FC3-F587-47DA-BACB-F82085EDB964}"/>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endParaRPr lang="en-US" altLang="en-US" sz="2000" b="0">
                  <a:solidFill>
                    <a:schemeClr val="tx1"/>
                  </a:solidFill>
                  <a:latin typeface="Times New Roman" panose="02020603050405020304" pitchFamily="18" charset="0"/>
                </a:endParaRPr>
              </a:p>
            </p:txBody>
          </p:sp>
          <p:sp>
            <p:nvSpPr>
              <p:cNvPr id="225" name="Line 107">
                <a:extLst>
                  <a:ext uri="{FF2B5EF4-FFF2-40B4-BE49-F238E27FC236}">
                    <a16:creationId xmlns:a16="http://schemas.microsoft.com/office/drawing/2014/main" id="{9DB6C5F8-6BA2-4AE7-88F2-286893EC2869}"/>
                  </a:ext>
                </a:extLst>
              </p:cNvPr>
              <p:cNvSpPr>
                <a:spLocks noChangeAspect="1" noChangeShapeType="1"/>
              </p:cNvSpPr>
              <p:nvPr/>
            </p:nvSpPr>
            <p:spPr bwMode="auto">
              <a:xfrm flipV="1">
                <a:off x="4656" y="240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6" name="Line 108">
                <a:extLst>
                  <a:ext uri="{FF2B5EF4-FFF2-40B4-BE49-F238E27FC236}">
                    <a16:creationId xmlns:a16="http://schemas.microsoft.com/office/drawing/2014/main" id="{44A00DF8-566A-4205-96A8-7E7BF6AC1395}"/>
                  </a:ext>
                </a:extLst>
              </p:cNvPr>
              <p:cNvSpPr>
                <a:spLocks noChangeAspect="1" noChangeShapeType="1"/>
              </p:cNvSpPr>
              <p:nvPr/>
            </p:nvSpPr>
            <p:spPr bwMode="auto">
              <a:xfrm flipV="1">
                <a:off x="4656" y="273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7" name="Line 109">
                <a:extLst>
                  <a:ext uri="{FF2B5EF4-FFF2-40B4-BE49-F238E27FC236}">
                    <a16:creationId xmlns:a16="http://schemas.microsoft.com/office/drawing/2014/main" id="{5D3ABB99-6C67-4C2D-B7D4-3E10DA886363}"/>
                  </a:ext>
                </a:extLst>
              </p:cNvPr>
              <p:cNvSpPr>
                <a:spLocks noChangeAspect="1" noChangeShapeType="1"/>
              </p:cNvSpPr>
              <p:nvPr/>
            </p:nvSpPr>
            <p:spPr bwMode="auto">
              <a:xfrm>
                <a:off x="4584" y="2496"/>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8" name="Line 110">
                <a:extLst>
                  <a:ext uri="{FF2B5EF4-FFF2-40B4-BE49-F238E27FC236}">
                    <a16:creationId xmlns:a16="http://schemas.microsoft.com/office/drawing/2014/main" id="{8D865393-BA6C-458C-8ED7-3D62E283C8EC}"/>
                  </a:ext>
                </a:extLst>
              </p:cNvPr>
              <p:cNvSpPr>
                <a:spLocks noChangeAspect="1" noChangeShapeType="1"/>
              </p:cNvSpPr>
              <p:nvPr/>
            </p:nvSpPr>
            <p:spPr bwMode="auto">
              <a:xfrm>
                <a:off x="4608" y="24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9" name="Line 111">
                <a:extLst>
                  <a:ext uri="{FF2B5EF4-FFF2-40B4-BE49-F238E27FC236}">
                    <a16:creationId xmlns:a16="http://schemas.microsoft.com/office/drawing/2014/main" id="{6B1BA14C-0F20-4981-B867-2FAC83435B87}"/>
                  </a:ext>
                </a:extLst>
              </p:cNvPr>
              <p:cNvSpPr>
                <a:spLocks noChangeAspect="1" noChangeShapeType="1"/>
              </p:cNvSpPr>
              <p:nvPr/>
            </p:nvSpPr>
            <p:spPr bwMode="auto">
              <a:xfrm>
                <a:off x="4584" y="2784"/>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30" name="Group 112">
                <a:extLst>
                  <a:ext uri="{FF2B5EF4-FFF2-40B4-BE49-F238E27FC236}">
                    <a16:creationId xmlns:a16="http://schemas.microsoft.com/office/drawing/2014/main" id="{74851C27-FEFB-4B91-9EBE-73959F2FF445}"/>
                  </a:ext>
                </a:extLst>
              </p:cNvPr>
              <p:cNvGrpSpPr>
                <a:grpSpLocks noChangeAspect="1"/>
              </p:cNvGrpSpPr>
              <p:nvPr/>
            </p:nvGrpSpPr>
            <p:grpSpPr bwMode="auto">
              <a:xfrm>
                <a:off x="4608" y="2592"/>
                <a:ext cx="96" cy="96"/>
                <a:chOff x="2929" y="3217"/>
                <a:chExt cx="383" cy="191"/>
              </a:xfrm>
            </p:grpSpPr>
            <p:sp>
              <p:nvSpPr>
                <p:cNvPr id="231" name="Arc 113">
                  <a:extLst>
                    <a:ext uri="{FF2B5EF4-FFF2-40B4-BE49-F238E27FC236}">
                      <a16:creationId xmlns:a16="http://schemas.microsoft.com/office/drawing/2014/main" id="{60C97784-FA6A-43F1-B321-4DAA1641B530}"/>
                    </a:ext>
                  </a:extLst>
                </p:cNvPr>
                <p:cNvSpPr>
                  <a:spLocks noChangeAspect="1"/>
                </p:cNvSpPr>
                <p:nvPr/>
              </p:nvSpPr>
              <p:spPr bwMode="auto">
                <a:xfrm>
                  <a:off x="2929" y="3217"/>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32" name="Arc 114">
                  <a:extLst>
                    <a:ext uri="{FF2B5EF4-FFF2-40B4-BE49-F238E27FC236}">
                      <a16:creationId xmlns:a16="http://schemas.microsoft.com/office/drawing/2014/main" id="{26F4F53A-B54D-41AF-96D8-6052365566F3}"/>
                    </a:ext>
                  </a:extLst>
                </p:cNvPr>
                <p:cNvSpPr>
                  <a:spLocks noChangeAspect="1"/>
                </p:cNvSpPr>
                <p:nvPr/>
              </p:nvSpPr>
              <p:spPr bwMode="auto">
                <a:xfrm flipV="1">
                  <a:off x="3120" y="3312"/>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180" name="Group 115">
              <a:extLst>
                <a:ext uri="{FF2B5EF4-FFF2-40B4-BE49-F238E27FC236}">
                  <a16:creationId xmlns:a16="http://schemas.microsoft.com/office/drawing/2014/main" id="{604376BF-3F72-4455-986D-8D0E9B6A2EA0}"/>
                </a:ext>
              </a:extLst>
            </p:cNvPr>
            <p:cNvGrpSpPr>
              <a:grpSpLocks/>
            </p:cNvGrpSpPr>
            <p:nvPr/>
          </p:nvGrpSpPr>
          <p:grpSpPr bwMode="auto">
            <a:xfrm>
              <a:off x="4572000" y="3048000"/>
              <a:ext cx="152400" cy="304800"/>
              <a:chOff x="3264" y="3072"/>
              <a:chExt cx="96" cy="192"/>
            </a:xfrm>
          </p:grpSpPr>
          <p:sp>
            <p:nvSpPr>
              <p:cNvPr id="222" name="Line 116">
                <a:extLst>
                  <a:ext uri="{FF2B5EF4-FFF2-40B4-BE49-F238E27FC236}">
                    <a16:creationId xmlns:a16="http://schemas.microsoft.com/office/drawing/2014/main" id="{BC132466-2F9E-44EC-B3F1-684B79693E34}"/>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3" name="Freeform 117">
                <a:extLst>
                  <a:ext uri="{FF2B5EF4-FFF2-40B4-BE49-F238E27FC236}">
                    <a16:creationId xmlns:a16="http://schemas.microsoft.com/office/drawing/2014/main" id="{432D43B9-5E51-470E-A0A9-993BCE31C29B}"/>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81" name="Text Box 118">
              <a:extLst>
                <a:ext uri="{FF2B5EF4-FFF2-40B4-BE49-F238E27FC236}">
                  <a16:creationId xmlns:a16="http://schemas.microsoft.com/office/drawing/2014/main" id="{3B2411F4-520E-40A2-BCA9-ADAC23ACF8D1}"/>
                </a:ext>
              </a:extLst>
            </p:cNvPr>
            <p:cNvSpPr txBox="1">
              <a:spLocks noChangeArrowheads="1"/>
            </p:cNvSpPr>
            <p:nvPr/>
          </p:nvSpPr>
          <p:spPr bwMode="auto">
            <a:xfrm>
              <a:off x="4038600" y="259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s</a:t>
              </a:r>
            </a:p>
          </p:txBody>
        </p:sp>
        <p:sp>
          <p:nvSpPr>
            <p:cNvPr id="182" name="Line 119">
              <a:extLst>
                <a:ext uri="{FF2B5EF4-FFF2-40B4-BE49-F238E27FC236}">
                  <a16:creationId xmlns:a16="http://schemas.microsoft.com/office/drawing/2014/main" id="{1B5E7FEB-0714-4983-AFF8-D930965369BD}"/>
                </a:ext>
              </a:extLst>
            </p:cNvPr>
            <p:cNvSpPr>
              <a:spLocks noChangeShapeType="1"/>
            </p:cNvSpPr>
            <p:nvPr/>
          </p:nvSpPr>
          <p:spPr bwMode="auto">
            <a:xfrm>
              <a:off x="4648200" y="18288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grpSp>
          <p:nvGrpSpPr>
            <p:cNvPr id="183" name="Group 128">
              <a:extLst>
                <a:ext uri="{FF2B5EF4-FFF2-40B4-BE49-F238E27FC236}">
                  <a16:creationId xmlns:a16="http://schemas.microsoft.com/office/drawing/2014/main" id="{F7749160-7AE9-4E93-807C-35FD0F4B4F8C}"/>
                </a:ext>
              </a:extLst>
            </p:cNvPr>
            <p:cNvGrpSpPr>
              <a:grpSpLocks/>
            </p:cNvGrpSpPr>
            <p:nvPr/>
          </p:nvGrpSpPr>
          <p:grpSpPr bwMode="auto">
            <a:xfrm rot="16200000">
              <a:off x="6172200" y="1447800"/>
              <a:ext cx="152400" cy="762000"/>
              <a:chOff x="3935" y="1728"/>
              <a:chExt cx="96" cy="480"/>
            </a:xfrm>
          </p:grpSpPr>
          <p:sp>
            <p:nvSpPr>
              <p:cNvPr id="209" name="Arc 129">
                <a:extLst>
                  <a:ext uri="{FF2B5EF4-FFF2-40B4-BE49-F238E27FC236}">
                    <a16:creationId xmlns:a16="http://schemas.microsoft.com/office/drawing/2014/main" id="{D9E689EF-3771-4F4B-B701-2DC4F6900F64}"/>
                  </a:ext>
                </a:extLst>
              </p:cNvPr>
              <p:cNvSpPr>
                <a:spLocks noChangeAspect="1"/>
              </p:cNvSpPr>
              <p:nvPr/>
            </p:nvSpPr>
            <p:spPr bwMode="auto">
              <a:xfrm rot="5400000" flipV="1">
                <a:off x="3947" y="1895"/>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0" name="Arc 130">
                <a:extLst>
                  <a:ext uri="{FF2B5EF4-FFF2-40B4-BE49-F238E27FC236}">
                    <a16:creationId xmlns:a16="http://schemas.microsoft.com/office/drawing/2014/main" id="{687AAE24-18DC-47F2-9FA2-ACA62D7C522B}"/>
                  </a:ext>
                </a:extLst>
              </p:cNvPr>
              <p:cNvSpPr>
                <a:spLocks noChangeAspect="1"/>
              </p:cNvSpPr>
              <p:nvPr/>
            </p:nvSpPr>
            <p:spPr bwMode="auto">
              <a:xfrm rot="5400000" flipV="1">
                <a:off x="3947" y="1943"/>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1" name="Arc 131">
                <a:extLst>
                  <a:ext uri="{FF2B5EF4-FFF2-40B4-BE49-F238E27FC236}">
                    <a16:creationId xmlns:a16="http://schemas.microsoft.com/office/drawing/2014/main" id="{F32E798B-03F0-48AA-BEE7-099020DF1336}"/>
                  </a:ext>
                </a:extLst>
              </p:cNvPr>
              <p:cNvSpPr>
                <a:spLocks noChangeAspect="1"/>
              </p:cNvSpPr>
              <p:nvPr/>
            </p:nvSpPr>
            <p:spPr bwMode="auto">
              <a:xfrm rot="5400000" flipV="1">
                <a:off x="3946" y="1991"/>
                <a:ext cx="25" cy="48"/>
              </a:xfrm>
              <a:custGeom>
                <a:avLst/>
                <a:gdLst>
                  <a:gd name="T0" fmla="*/ 0 w 43180"/>
                  <a:gd name="T1" fmla="*/ 46 h 21600"/>
                  <a:gd name="T2" fmla="*/ 25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2" name="Arc 132">
                <a:extLst>
                  <a:ext uri="{FF2B5EF4-FFF2-40B4-BE49-F238E27FC236}">
                    <a16:creationId xmlns:a16="http://schemas.microsoft.com/office/drawing/2014/main" id="{57AC8E25-FB85-4EEF-B9D6-01D3036925F4}"/>
                  </a:ext>
                </a:extLst>
              </p:cNvPr>
              <p:cNvSpPr>
                <a:spLocks noChangeAspect="1"/>
              </p:cNvSpPr>
              <p:nvPr/>
            </p:nvSpPr>
            <p:spPr bwMode="auto">
              <a:xfrm rot="5400000" flipV="1">
                <a:off x="3947" y="1847"/>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3" name="Line 133">
                <a:extLst>
                  <a:ext uri="{FF2B5EF4-FFF2-40B4-BE49-F238E27FC236}">
                    <a16:creationId xmlns:a16="http://schemas.microsoft.com/office/drawing/2014/main" id="{798DC0C7-3D15-4E01-AFA5-5087CDD84B69}"/>
                  </a:ext>
                </a:extLst>
              </p:cNvPr>
              <p:cNvSpPr>
                <a:spLocks noChangeAspect="1" noChangeShapeType="1"/>
              </p:cNvSpPr>
              <p:nvPr/>
            </p:nvSpPr>
            <p:spPr bwMode="auto">
              <a:xfrm rot="5400000" flipH="1">
                <a:off x="3941" y="1770"/>
                <a:ext cx="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4" name="Line 134">
                <a:extLst>
                  <a:ext uri="{FF2B5EF4-FFF2-40B4-BE49-F238E27FC236}">
                    <a16:creationId xmlns:a16="http://schemas.microsoft.com/office/drawing/2014/main" id="{D9FB5A1F-5B2E-4572-B9D2-B40F5E96B01D}"/>
                  </a:ext>
                </a:extLst>
              </p:cNvPr>
              <p:cNvSpPr>
                <a:spLocks noChangeAspect="1" noChangeShapeType="1"/>
              </p:cNvSpPr>
              <p:nvPr/>
            </p:nvSpPr>
            <p:spPr bwMode="auto">
              <a:xfrm rot="5400000" flipH="1">
                <a:off x="3940" y="2166"/>
                <a:ext cx="8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15" name="Arc 135">
                <a:extLst>
                  <a:ext uri="{FF2B5EF4-FFF2-40B4-BE49-F238E27FC236}">
                    <a16:creationId xmlns:a16="http://schemas.microsoft.com/office/drawing/2014/main" id="{C6B7B206-AD4B-4876-A7B6-C7540D19311E}"/>
                  </a:ext>
                </a:extLst>
              </p:cNvPr>
              <p:cNvSpPr>
                <a:spLocks noChangeAspect="1"/>
              </p:cNvSpPr>
              <p:nvPr/>
            </p:nvSpPr>
            <p:spPr bwMode="auto">
              <a:xfrm rot="5400000">
                <a:off x="3970" y="1870"/>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6" name="Arc 136">
                <a:extLst>
                  <a:ext uri="{FF2B5EF4-FFF2-40B4-BE49-F238E27FC236}">
                    <a16:creationId xmlns:a16="http://schemas.microsoft.com/office/drawing/2014/main" id="{5EB1EAE4-4967-4E10-924D-E0029372D34F}"/>
                  </a:ext>
                </a:extLst>
              </p:cNvPr>
              <p:cNvSpPr>
                <a:spLocks noChangeAspect="1"/>
              </p:cNvSpPr>
              <p:nvPr/>
            </p:nvSpPr>
            <p:spPr bwMode="auto">
              <a:xfrm rot="5400000">
                <a:off x="3970" y="1918"/>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7" name="Arc 137">
                <a:extLst>
                  <a:ext uri="{FF2B5EF4-FFF2-40B4-BE49-F238E27FC236}">
                    <a16:creationId xmlns:a16="http://schemas.microsoft.com/office/drawing/2014/main" id="{C542255F-03DB-48C6-BA5C-67DC60C45791}"/>
                  </a:ext>
                </a:extLst>
              </p:cNvPr>
              <p:cNvSpPr>
                <a:spLocks noChangeAspect="1"/>
              </p:cNvSpPr>
              <p:nvPr/>
            </p:nvSpPr>
            <p:spPr bwMode="auto">
              <a:xfrm rot="5400000" flipV="1">
                <a:off x="3947" y="2039"/>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8" name="Arc 138">
                <a:extLst>
                  <a:ext uri="{FF2B5EF4-FFF2-40B4-BE49-F238E27FC236}">
                    <a16:creationId xmlns:a16="http://schemas.microsoft.com/office/drawing/2014/main" id="{59311439-AC20-48F3-9107-EB1B7C1FC954}"/>
                  </a:ext>
                </a:extLst>
              </p:cNvPr>
              <p:cNvSpPr>
                <a:spLocks noChangeAspect="1"/>
              </p:cNvSpPr>
              <p:nvPr/>
            </p:nvSpPr>
            <p:spPr bwMode="auto">
              <a:xfrm rot="5400000">
                <a:off x="3970" y="1966"/>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19" name="Arc 139">
                <a:extLst>
                  <a:ext uri="{FF2B5EF4-FFF2-40B4-BE49-F238E27FC236}">
                    <a16:creationId xmlns:a16="http://schemas.microsoft.com/office/drawing/2014/main" id="{14F819E7-4027-4F89-9B52-54E0F4FFFCE7}"/>
                  </a:ext>
                </a:extLst>
              </p:cNvPr>
              <p:cNvSpPr>
                <a:spLocks noChangeAspect="1"/>
              </p:cNvSpPr>
              <p:nvPr/>
            </p:nvSpPr>
            <p:spPr bwMode="auto">
              <a:xfrm rot="5400000">
                <a:off x="3970" y="2014"/>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20" name="Arc 140">
                <a:extLst>
                  <a:ext uri="{FF2B5EF4-FFF2-40B4-BE49-F238E27FC236}">
                    <a16:creationId xmlns:a16="http://schemas.microsoft.com/office/drawing/2014/main" id="{DB5FD598-9685-4C70-B689-A1C61077EEAB}"/>
                  </a:ext>
                </a:extLst>
              </p:cNvPr>
              <p:cNvSpPr>
                <a:spLocks noChangeAspect="1"/>
              </p:cNvSpPr>
              <p:nvPr/>
            </p:nvSpPr>
            <p:spPr bwMode="auto">
              <a:xfrm rot="5400000">
                <a:off x="3969" y="182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21" name="Arc 141">
                <a:extLst>
                  <a:ext uri="{FF2B5EF4-FFF2-40B4-BE49-F238E27FC236}">
                    <a16:creationId xmlns:a16="http://schemas.microsoft.com/office/drawing/2014/main" id="{AB5D8475-B40C-42EE-9B5A-F1BB6BB382B1}"/>
                  </a:ext>
                </a:extLst>
              </p:cNvPr>
              <p:cNvSpPr>
                <a:spLocks noChangeAspect="1"/>
              </p:cNvSpPr>
              <p:nvPr/>
            </p:nvSpPr>
            <p:spPr bwMode="auto">
              <a:xfrm rot="5400000">
                <a:off x="3969" y="206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184" name="Text Box 142">
              <a:extLst>
                <a:ext uri="{FF2B5EF4-FFF2-40B4-BE49-F238E27FC236}">
                  <a16:creationId xmlns:a16="http://schemas.microsoft.com/office/drawing/2014/main" id="{78309E75-8D45-4C2E-8EC3-24BC56C5E430}"/>
                </a:ext>
              </a:extLst>
            </p:cNvPr>
            <p:cNvSpPr txBox="1">
              <a:spLocks noChangeArrowheads="1"/>
            </p:cNvSpPr>
            <p:nvPr/>
          </p:nvSpPr>
          <p:spPr bwMode="auto">
            <a:xfrm>
              <a:off x="6019800" y="1295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L</a:t>
              </a:r>
              <a:r>
                <a:rPr lang="en-US" altLang="en-US" b="0" baseline="-25000">
                  <a:solidFill>
                    <a:schemeClr val="tx1"/>
                  </a:solidFill>
                </a:rPr>
                <a:t>g</a:t>
              </a:r>
              <a:endParaRPr lang="en-US" altLang="en-US" b="0">
                <a:solidFill>
                  <a:schemeClr val="tx1"/>
                </a:solidFill>
              </a:endParaRPr>
            </a:p>
          </p:txBody>
        </p:sp>
        <p:sp>
          <p:nvSpPr>
            <p:cNvPr id="185" name="Text Box 143">
              <a:extLst>
                <a:ext uri="{FF2B5EF4-FFF2-40B4-BE49-F238E27FC236}">
                  <a16:creationId xmlns:a16="http://schemas.microsoft.com/office/drawing/2014/main" id="{92C4E44C-8A05-4F11-878C-885222156806}"/>
                </a:ext>
              </a:extLst>
            </p:cNvPr>
            <p:cNvSpPr txBox="1">
              <a:spLocks noChangeArrowheads="1"/>
            </p:cNvSpPr>
            <p:nvPr/>
          </p:nvSpPr>
          <p:spPr bwMode="auto">
            <a:xfrm>
              <a:off x="6477000" y="2667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L</a:t>
              </a:r>
              <a:r>
                <a:rPr lang="en-US" altLang="en-US" b="0" baseline="-25000">
                  <a:solidFill>
                    <a:schemeClr val="tx1"/>
                  </a:solidFill>
                </a:rPr>
                <a:t>s</a:t>
              </a:r>
              <a:endParaRPr lang="en-US" altLang="en-US" b="0">
                <a:solidFill>
                  <a:schemeClr val="tx1"/>
                </a:solidFill>
              </a:endParaRPr>
            </a:p>
          </p:txBody>
        </p:sp>
        <p:grpSp>
          <p:nvGrpSpPr>
            <p:cNvPr id="186" name="Group 144">
              <a:extLst>
                <a:ext uri="{FF2B5EF4-FFF2-40B4-BE49-F238E27FC236}">
                  <a16:creationId xmlns:a16="http://schemas.microsoft.com/office/drawing/2014/main" id="{012F89E2-5A8A-417F-9EED-5E0F382075F5}"/>
                </a:ext>
              </a:extLst>
            </p:cNvPr>
            <p:cNvGrpSpPr>
              <a:grpSpLocks/>
            </p:cNvGrpSpPr>
            <p:nvPr/>
          </p:nvGrpSpPr>
          <p:grpSpPr bwMode="auto">
            <a:xfrm>
              <a:off x="6934200" y="2514600"/>
              <a:ext cx="152400" cy="762000"/>
              <a:chOff x="3935" y="1728"/>
              <a:chExt cx="96" cy="480"/>
            </a:xfrm>
          </p:grpSpPr>
          <p:sp>
            <p:nvSpPr>
              <p:cNvPr id="196" name="Arc 145">
                <a:extLst>
                  <a:ext uri="{FF2B5EF4-FFF2-40B4-BE49-F238E27FC236}">
                    <a16:creationId xmlns:a16="http://schemas.microsoft.com/office/drawing/2014/main" id="{BD35ABEC-6F81-4B40-9AEC-8C946671F846}"/>
                  </a:ext>
                </a:extLst>
              </p:cNvPr>
              <p:cNvSpPr>
                <a:spLocks noChangeAspect="1"/>
              </p:cNvSpPr>
              <p:nvPr/>
            </p:nvSpPr>
            <p:spPr bwMode="auto">
              <a:xfrm rot="5400000" flipV="1">
                <a:off x="3947" y="1895"/>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97" name="Arc 146">
                <a:extLst>
                  <a:ext uri="{FF2B5EF4-FFF2-40B4-BE49-F238E27FC236}">
                    <a16:creationId xmlns:a16="http://schemas.microsoft.com/office/drawing/2014/main" id="{8A5E0E38-F194-4847-A6F0-0808E3CEA53C}"/>
                  </a:ext>
                </a:extLst>
              </p:cNvPr>
              <p:cNvSpPr>
                <a:spLocks noChangeAspect="1"/>
              </p:cNvSpPr>
              <p:nvPr/>
            </p:nvSpPr>
            <p:spPr bwMode="auto">
              <a:xfrm rot="5400000" flipV="1">
                <a:off x="3947" y="1943"/>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98" name="Arc 147">
                <a:extLst>
                  <a:ext uri="{FF2B5EF4-FFF2-40B4-BE49-F238E27FC236}">
                    <a16:creationId xmlns:a16="http://schemas.microsoft.com/office/drawing/2014/main" id="{B5469FB2-721B-4DC4-9851-A4D9A3F59C52}"/>
                  </a:ext>
                </a:extLst>
              </p:cNvPr>
              <p:cNvSpPr>
                <a:spLocks noChangeAspect="1"/>
              </p:cNvSpPr>
              <p:nvPr/>
            </p:nvSpPr>
            <p:spPr bwMode="auto">
              <a:xfrm rot="5400000" flipV="1">
                <a:off x="3946" y="1991"/>
                <a:ext cx="25" cy="48"/>
              </a:xfrm>
              <a:custGeom>
                <a:avLst/>
                <a:gdLst>
                  <a:gd name="T0" fmla="*/ 0 w 43180"/>
                  <a:gd name="T1" fmla="*/ 46 h 21600"/>
                  <a:gd name="T2" fmla="*/ 25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99" name="Arc 148">
                <a:extLst>
                  <a:ext uri="{FF2B5EF4-FFF2-40B4-BE49-F238E27FC236}">
                    <a16:creationId xmlns:a16="http://schemas.microsoft.com/office/drawing/2014/main" id="{D3DAE7A8-8F11-4BDD-929B-F54650BFB913}"/>
                  </a:ext>
                </a:extLst>
              </p:cNvPr>
              <p:cNvSpPr>
                <a:spLocks noChangeAspect="1"/>
              </p:cNvSpPr>
              <p:nvPr/>
            </p:nvSpPr>
            <p:spPr bwMode="auto">
              <a:xfrm rot="5400000" flipV="1">
                <a:off x="3947" y="1847"/>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0" name="Line 149">
                <a:extLst>
                  <a:ext uri="{FF2B5EF4-FFF2-40B4-BE49-F238E27FC236}">
                    <a16:creationId xmlns:a16="http://schemas.microsoft.com/office/drawing/2014/main" id="{A6D6AC16-F2F6-4F59-B044-54CDFC4AD69A}"/>
                  </a:ext>
                </a:extLst>
              </p:cNvPr>
              <p:cNvSpPr>
                <a:spLocks noChangeAspect="1" noChangeShapeType="1"/>
              </p:cNvSpPr>
              <p:nvPr/>
            </p:nvSpPr>
            <p:spPr bwMode="auto">
              <a:xfrm rot="5400000" flipH="1">
                <a:off x="3941" y="1770"/>
                <a:ext cx="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1" name="Line 150">
                <a:extLst>
                  <a:ext uri="{FF2B5EF4-FFF2-40B4-BE49-F238E27FC236}">
                    <a16:creationId xmlns:a16="http://schemas.microsoft.com/office/drawing/2014/main" id="{822DEAB6-77EC-4162-9A57-4855DB2D7D85}"/>
                  </a:ext>
                </a:extLst>
              </p:cNvPr>
              <p:cNvSpPr>
                <a:spLocks noChangeAspect="1" noChangeShapeType="1"/>
              </p:cNvSpPr>
              <p:nvPr/>
            </p:nvSpPr>
            <p:spPr bwMode="auto">
              <a:xfrm rot="5400000" flipH="1">
                <a:off x="3940" y="2166"/>
                <a:ext cx="8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2" name="Arc 151">
                <a:extLst>
                  <a:ext uri="{FF2B5EF4-FFF2-40B4-BE49-F238E27FC236}">
                    <a16:creationId xmlns:a16="http://schemas.microsoft.com/office/drawing/2014/main" id="{3DE01FF0-4211-42FF-B94A-4CF40C5F7E36}"/>
                  </a:ext>
                </a:extLst>
              </p:cNvPr>
              <p:cNvSpPr>
                <a:spLocks noChangeAspect="1"/>
              </p:cNvSpPr>
              <p:nvPr/>
            </p:nvSpPr>
            <p:spPr bwMode="auto">
              <a:xfrm rot="5400000">
                <a:off x="3970" y="1870"/>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3" name="Arc 152">
                <a:extLst>
                  <a:ext uri="{FF2B5EF4-FFF2-40B4-BE49-F238E27FC236}">
                    <a16:creationId xmlns:a16="http://schemas.microsoft.com/office/drawing/2014/main" id="{3BC57B5B-7E92-4066-A1C7-F96185040239}"/>
                  </a:ext>
                </a:extLst>
              </p:cNvPr>
              <p:cNvSpPr>
                <a:spLocks noChangeAspect="1"/>
              </p:cNvSpPr>
              <p:nvPr/>
            </p:nvSpPr>
            <p:spPr bwMode="auto">
              <a:xfrm rot="5400000">
                <a:off x="3970" y="1918"/>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4" name="Arc 153">
                <a:extLst>
                  <a:ext uri="{FF2B5EF4-FFF2-40B4-BE49-F238E27FC236}">
                    <a16:creationId xmlns:a16="http://schemas.microsoft.com/office/drawing/2014/main" id="{CA49C421-584C-4469-9A35-8DD656208C53}"/>
                  </a:ext>
                </a:extLst>
              </p:cNvPr>
              <p:cNvSpPr>
                <a:spLocks noChangeAspect="1"/>
              </p:cNvSpPr>
              <p:nvPr/>
            </p:nvSpPr>
            <p:spPr bwMode="auto">
              <a:xfrm rot="5400000" flipV="1">
                <a:off x="3947" y="2039"/>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5" name="Arc 154">
                <a:extLst>
                  <a:ext uri="{FF2B5EF4-FFF2-40B4-BE49-F238E27FC236}">
                    <a16:creationId xmlns:a16="http://schemas.microsoft.com/office/drawing/2014/main" id="{84864E4D-E88E-4474-9FFC-C468279B1C44}"/>
                  </a:ext>
                </a:extLst>
              </p:cNvPr>
              <p:cNvSpPr>
                <a:spLocks noChangeAspect="1"/>
              </p:cNvSpPr>
              <p:nvPr/>
            </p:nvSpPr>
            <p:spPr bwMode="auto">
              <a:xfrm rot="5400000">
                <a:off x="3970" y="1966"/>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6" name="Arc 155">
                <a:extLst>
                  <a:ext uri="{FF2B5EF4-FFF2-40B4-BE49-F238E27FC236}">
                    <a16:creationId xmlns:a16="http://schemas.microsoft.com/office/drawing/2014/main" id="{CD47A67F-D952-4818-B1C6-B7675737695E}"/>
                  </a:ext>
                </a:extLst>
              </p:cNvPr>
              <p:cNvSpPr>
                <a:spLocks noChangeAspect="1"/>
              </p:cNvSpPr>
              <p:nvPr/>
            </p:nvSpPr>
            <p:spPr bwMode="auto">
              <a:xfrm rot="5400000">
                <a:off x="3970" y="2014"/>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7" name="Arc 156">
                <a:extLst>
                  <a:ext uri="{FF2B5EF4-FFF2-40B4-BE49-F238E27FC236}">
                    <a16:creationId xmlns:a16="http://schemas.microsoft.com/office/drawing/2014/main" id="{48025606-B8C1-465B-AEDB-A76BE8BDAFC8}"/>
                  </a:ext>
                </a:extLst>
              </p:cNvPr>
              <p:cNvSpPr>
                <a:spLocks noChangeAspect="1"/>
              </p:cNvSpPr>
              <p:nvPr/>
            </p:nvSpPr>
            <p:spPr bwMode="auto">
              <a:xfrm rot="5400000">
                <a:off x="3969" y="182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08" name="Arc 157">
                <a:extLst>
                  <a:ext uri="{FF2B5EF4-FFF2-40B4-BE49-F238E27FC236}">
                    <a16:creationId xmlns:a16="http://schemas.microsoft.com/office/drawing/2014/main" id="{E4F8D499-3342-4478-B618-CB1D7B0A4549}"/>
                  </a:ext>
                </a:extLst>
              </p:cNvPr>
              <p:cNvSpPr>
                <a:spLocks noChangeAspect="1"/>
              </p:cNvSpPr>
              <p:nvPr/>
            </p:nvSpPr>
            <p:spPr bwMode="auto">
              <a:xfrm rot="5400000">
                <a:off x="3969" y="206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187" name="Line 158">
              <a:extLst>
                <a:ext uri="{FF2B5EF4-FFF2-40B4-BE49-F238E27FC236}">
                  <a16:creationId xmlns:a16="http://schemas.microsoft.com/office/drawing/2014/main" id="{CA4E434A-3CFC-4F14-8AA2-1BAE1B7A44F0}"/>
                </a:ext>
              </a:extLst>
            </p:cNvPr>
            <p:cNvSpPr>
              <a:spLocks noChangeShapeType="1"/>
            </p:cNvSpPr>
            <p:nvPr/>
          </p:nvSpPr>
          <p:spPr bwMode="auto">
            <a:xfrm>
              <a:off x="5410200" y="1828800"/>
              <a:ext cx="4619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88" name="AutoShape 159">
              <a:extLst>
                <a:ext uri="{FF2B5EF4-FFF2-40B4-BE49-F238E27FC236}">
                  <a16:creationId xmlns:a16="http://schemas.microsoft.com/office/drawing/2014/main" id="{92E84D7E-A48A-4CA6-A3CA-A876ED02B1B1}"/>
                </a:ext>
              </a:extLst>
            </p:cNvPr>
            <p:cNvSpPr>
              <a:spLocks noChangeArrowheads="1"/>
            </p:cNvSpPr>
            <p:nvPr/>
          </p:nvSpPr>
          <p:spPr bwMode="auto">
            <a:xfrm rot="16200000">
              <a:off x="3543300" y="2324100"/>
              <a:ext cx="533400" cy="457200"/>
            </a:xfrm>
            <a:prstGeom prst="downArrow">
              <a:avLst>
                <a:gd name="adj1" fmla="val 50000"/>
                <a:gd name="adj2" fmla="val 25000"/>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89" name="Line 160">
              <a:extLst>
                <a:ext uri="{FF2B5EF4-FFF2-40B4-BE49-F238E27FC236}">
                  <a16:creationId xmlns:a16="http://schemas.microsoft.com/office/drawing/2014/main" id="{9E70D564-FD11-4295-A2C6-AC62368AF1CB}"/>
                </a:ext>
              </a:extLst>
            </p:cNvPr>
            <p:cNvSpPr>
              <a:spLocks noChangeShapeType="1"/>
            </p:cNvSpPr>
            <p:nvPr/>
          </p:nvSpPr>
          <p:spPr bwMode="auto">
            <a:xfrm flipV="1">
              <a:off x="5562600" y="14478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190" name="Line 161">
              <a:extLst>
                <a:ext uri="{FF2B5EF4-FFF2-40B4-BE49-F238E27FC236}">
                  <a16:creationId xmlns:a16="http://schemas.microsoft.com/office/drawing/2014/main" id="{B3F3DEFE-00A8-48DB-B6FD-D5125BE4C52B}"/>
                </a:ext>
              </a:extLst>
            </p:cNvPr>
            <p:cNvSpPr>
              <a:spLocks noChangeShapeType="1"/>
            </p:cNvSpPr>
            <p:nvPr/>
          </p:nvSpPr>
          <p:spPr bwMode="auto">
            <a:xfrm>
              <a:off x="5562600" y="1676400"/>
              <a:ext cx="2286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IN"/>
            </a:p>
          </p:txBody>
        </p:sp>
        <p:sp>
          <p:nvSpPr>
            <p:cNvPr id="191" name="Text Box 162">
              <a:extLst>
                <a:ext uri="{FF2B5EF4-FFF2-40B4-BE49-F238E27FC236}">
                  <a16:creationId xmlns:a16="http://schemas.microsoft.com/office/drawing/2014/main" id="{1CF47A01-ED69-497A-A53C-802646D09534}"/>
                </a:ext>
              </a:extLst>
            </p:cNvPr>
            <p:cNvSpPr txBox="1">
              <a:spLocks noChangeArrowheads="1"/>
            </p:cNvSpPr>
            <p:nvPr/>
          </p:nvSpPr>
          <p:spPr bwMode="auto">
            <a:xfrm>
              <a:off x="5410200" y="990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Z</a:t>
              </a:r>
              <a:r>
                <a:rPr lang="en-US" altLang="en-US" b="0" baseline="-25000">
                  <a:solidFill>
                    <a:schemeClr val="tx1"/>
                  </a:solidFill>
                </a:rPr>
                <a:t>in</a:t>
              </a:r>
            </a:p>
          </p:txBody>
        </p:sp>
        <p:sp>
          <p:nvSpPr>
            <p:cNvPr id="192" name="Line 163">
              <a:extLst>
                <a:ext uri="{FF2B5EF4-FFF2-40B4-BE49-F238E27FC236}">
                  <a16:creationId xmlns:a16="http://schemas.microsoft.com/office/drawing/2014/main" id="{208D7F9C-9EA1-422A-972E-E4A037513801}"/>
                </a:ext>
              </a:extLst>
            </p:cNvPr>
            <p:cNvSpPr>
              <a:spLocks noChangeShapeType="1"/>
            </p:cNvSpPr>
            <p:nvPr/>
          </p:nvSpPr>
          <p:spPr bwMode="auto">
            <a:xfrm flipV="1">
              <a:off x="5867400" y="1981200"/>
              <a:ext cx="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IN"/>
            </a:p>
          </p:txBody>
        </p:sp>
        <p:sp>
          <p:nvSpPr>
            <p:cNvPr id="193" name="Text Box 164">
              <a:extLst>
                <a:ext uri="{FF2B5EF4-FFF2-40B4-BE49-F238E27FC236}">
                  <a16:creationId xmlns:a16="http://schemas.microsoft.com/office/drawing/2014/main" id="{0BDE6C81-4C06-484F-BB86-30D491861DB1}"/>
                </a:ext>
              </a:extLst>
            </p:cNvPr>
            <p:cNvSpPr txBox="1">
              <a:spLocks noChangeArrowheads="1"/>
            </p:cNvSpPr>
            <p:nvPr/>
          </p:nvSpPr>
          <p:spPr bwMode="auto">
            <a:xfrm>
              <a:off x="5867400" y="23622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in</a:t>
              </a:r>
            </a:p>
          </p:txBody>
        </p:sp>
        <p:sp>
          <p:nvSpPr>
            <p:cNvPr id="194" name="Line 165">
              <a:extLst>
                <a:ext uri="{FF2B5EF4-FFF2-40B4-BE49-F238E27FC236}">
                  <a16:creationId xmlns:a16="http://schemas.microsoft.com/office/drawing/2014/main" id="{5DED94BE-2860-4F52-8713-E15F32E1C1BC}"/>
                </a:ext>
              </a:extLst>
            </p:cNvPr>
            <p:cNvSpPr>
              <a:spLocks noChangeShapeType="1"/>
            </p:cNvSpPr>
            <p:nvPr/>
          </p:nvSpPr>
          <p:spPr bwMode="auto">
            <a:xfrm rot="16200000">
              <a:off x="5486400" y="1828800"/>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95" name="Text Box 166">
              <a:extLst>
                <a:ext uri="{FF2B5EF4-FFF2-40B4-BE49-F238E27FC236}">
                  <a16:creationId xmlns:a16="http://schemas.microsoft.com/office/drawing/2014/main" id="{16DC2258-1B37-41A4-A599-6DBACF698ACD}"/>
                </a:ext>
              </a:extLst>
            </p:cNvPr>
            <p:cNvSpPr txBox="1">
              <a:spLocks noChangeArrowheads="1"/>
            </p:cNvSpPr>
            <p:nvPr/>
          </p:nvSpPr>
          <p:spPr bwMode="auto">
            <a:xfrm>
              <a:off x="5257800" y="1981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i</a:t>
              </a:r>
              <a:r>
                <a:rPr lang="en-US" altLang="en-US" b="0" baseline="-25000">
                  <a:solidFill>
                    <a:schemeClr val="tx1"/>
                  </a:solidFill>
                </a:rPr>
                <a:t>in</a:t>
              </a:r>
            </a:p>
          </p:txBody>
        </p:sp>
      </p:grpSp>
    </p:spTree>
    <p:extLst>
      <p:ext uri="{BB962C8B-B14F-4D97-AF65-F5344CB8AC3E}">
        <p14:creationId xmlns:p14="http://schemas.microsoft.com/office/powerpoint/2010/main" val="2948758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Object 167">
                <a:extLst>
                  <a:ext uri="{FF2B5EF4-FFF2-40B4-BE49-F238E27FC236}">
                    <a16:creationId xmlns:a16="http://schemas.microsoft.com/office/drawing/2014/main" id="{A4F817CA-B36C-4967-B0A6-E8818BED0E90}"/>
                  </a:ext>
                </a:extLst>
              </p:cNvPr>
              <p:cNvSpPr txBox="1"/>
              <p:nvPr>
                <p:ph idx="1"/>
              </p:nvPr>
            </p:nvSpPr>
            <p:spPr bwMode="auto">
              <a:xfrm>
                <a:off x="3374680" y="1762333"/>
                <a:ext cx="5080207" cy="2875928"/>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𝑉</m:t>
                          </m:r>
                        </m:e>
                        <m:sub>
                          <m:r>
                            <a:rPr lang="en-IN" sz="2000">
                              <a:solidFill>
                                <a:srgbClr val="424242"/>
                              </a:solidFill>
                              <a:latin typeface="Verdana" panose="020B0604030504040204" pitchFamily="34" charset="0"/>
                            </a:rPr>
                            <m:t>𝑖𝑛</m:t>
                          </m:r>
                        </m:sub>
                      </m:sSub>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𝐼</m:t>
                          </m:r>
                        </m:e>
                        <m:sub>
                          <m:r>
                            <a:rPr lang="en-IN" sz="2000">
                              <a:solidFill>
                                <a:srgbClr val="424242"/>
                              </a:solidFill>
                              <a:latin typeface="Verdana" panose="020B0604030504040204" pitchFamily="34" charset="0"/>
                            </a:rPr>
                            <m:t>𝑖𝑛</m:t>
                          </m:r>
                        </m:sub>
                      </m:sSub>
                      <m:r>
                        <a:rPr lang="en-IN" sz="2000">
                          <a:solidFill>
                            <a:srgbClr val="424242"/>
                          </a:solidFill>
                          <a:latin typeface="Verdana" panose="020B0604030504040204" pitchFamily="34" charset="0"/>
                        </a:rPr>
                        <m:t>𝑠</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𝑔</m:t>
                          </m:r>
                        </m:sub>
                      </m:sSub>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𝐼</m:t>
                          </m:r>
                        </m:e>
                        <m:sub>
                          <m:r>
                            <a:rPr lang="en-IN" sz="2000">
                              <a:solidFill>
                                <a:srgbClr val="424242"/>
                              </a:solidFill>
                              <a:latin typeface="Verdana" panose="020B0604030504040204" pitchFamily="34" charset="0"/>
                            </a:rPr>
                            <m:t>𝑖𝑛</m:t>
                          </m:r>
                        </m:sub>
                      </m:sSub>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1</m:t>
                          </m:r>
                        </m:num>
                        <m:den>
                          <m:r>
                            <a:rPr lang="en-IN" sz="2000">
                              <a:solidFill>
                                <a:srgbClr val="424242"/>
                              </a:solidFill>
                              <a:latin typeface="Verdana" panose="020B0604030504040204" pitchFamily="34" charset="0"/>
                            </a:rPr>
                            <m:t>𝑠</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𝐶</m:t>
                              </m:r>
                            </m:e>
                            <m:sub>
                              <m:r>
                                <a:rPr lang="en-IN" sz="2000">
                                  <a:solidFill>
                                    <a:srgbClr val="424242"/>
                                  </a:solidFill>
                                  <a:latin typeface="Verdana" panose="020B0604030504040204" pitchFamily="34" charset="0"/>
                                </a:rPr>
                                <m:t>𝑔𝑠</m:t>
                              </m:r>
                            </m:sub>
                          </m:sSub>
                        </m:den>
                      </m:f>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𝐼</m:t>
                          </m:r>
                        </m:e>
                        <m:sub>
                          <m:r>
                            <a:rPr lang="en-IN" sz="2000">
                              <a:solidFill>
                                <a:srgbClr val="424242"/>
                              </a:solidFill>
                              <a:latin typeface="Verdana" panose="020B0604030504040204" pitchFamily="34" charset="0"/>
                            </a:rPr>
                            <m:t>𝑖𝑛</m:t>
                          </m:r>
                        </m:sub>
                      </m:sSub>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𝑔</m:t>
                          </m:r>
                        </m:e>
                        <m:sub>
                          <m:r>
                            <a:rPr lang="en-IN" sz="2000">
                              <a:solidFill>
                                <a:srgbClr val="424242"/>
                              </a:solidFill>
                              <a:latin typeface="Verdana" panose="020B0604030504040204" pitchFamily="34" charset="0"/>
                            </a:rPr>
                            <m:t>𝑚</m:t>
                          </m:r>
                        </m:sub>
                      </m:sSub>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𝑉</m:t>
                          </m:r>
                        </m:e>
                        <m:sub>
                          <m:r>
                            <a:rPr lang="en-IN" sz="2000">
                              <a:solidFill>
                                <a:srgbClr val="424242"/>
                              </a:solidFill>
                              <a:latin typeface="Verdana" panose="020B0604030504040204" pitchFamily="34" charset="0"/>
                            </a:rPr>
                            <m:t>𝑔𝑠</m:t>
                          </m:r>
                        </m:sub>
                      </m:sSub>
                      <m:r>
                        <a:rPr lang="en-IN" sz="2000">
                          <a:solidFill>
                            <a:srgbClr val="424242"/>
                          </a:solidFill>
                          <a:latin typeface="Verdana" panose="020B0604030504040204" pitchFamily="34" charset="0"/>
                        </a:rPr>
                        <m:t>)</m:t>
                      </m:r>
                      <m:r>
                        <a:rPr lang="en-IN" sz="2000">
                          <a:solidFill>
                            <a:srgbClr val="424242"/>
                          </a:solidFill>
                          <a:latin typeface="Verdana" panose="020B0604030504040204" pitchFamily="34" charset="0"/>
                        </a:rPr>
                        <m:t>𝑠</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𝑠</m:t>
                          </m:r>
                        </m:sub>
                      </m:sSub>
                    </m:oMath>
                    <m:oMath xmlns:m="http://schemas.openxmlformats.org/officeDocument/2006/math">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𝐼</m:t>
                          </m:r>
                        </m:e>
                        <m:sub>
                          <m:r>
                            <a:rPr lang="en-IN" sz="2000">
                              <a:solidFill>
                                <a:srgbClr val="424242"/>
                              </a:solidFill>
                              <a:latin typeface="Verdana" panose="020B0604030504040204" pitchFamily="34" charset="0"/>
                            </a:rPr>
                            <m:t>𝑖𝑛</m:t>
                          </m:r>
                        </m:sub>
                      </m:sSub>
                      <m:r>
                        <a:rPr lang="en-IN" sz="2000">
                          <a:solidFill>
                            <a:srgbClr val="424242"/>
                          </a:solidFill>
                          <a:latin typeface="Verdana" panose="020B0604030504040204" pitchFamily="34" charset="0"/>
                        </a:rPr>
                        <m:t>𝑠</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𝑔</m:t>
                          </m:r>
                        </m:sub>
                      </m:sSub>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𝐼</m:t>
                          </m:r>
                        </m:e>
                        <m:sub>
                          <m:r>
                            <a:rPr lang="en-IN" sz="2000">
                              <a:solidFill>
                                <a:srgbClr val="424242"/>
                              </a:solidFill>
                              <a:latin typeface="Verdana" panose="020B0604030504040204" pitchFamily="34" charset="0"/>
                            </a:rPr>
                            <m:t>𝑖𝑛</m:t>
                          </m:r>
                        </m:sub>
                      </m:sSub>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1</m:t>
                          </m:r>
                        </m:num>
                        <m:den>
                          <m:r>
                            <a:rPr lang="en-IN" sz="2000">
                              <a:solidFill>
                                <a:srgbClr val="424242"/>
                              </a:solidFill>
                              <a:latin typeface="Verdana" panose="020B0604030504040204" pitchFamily="34" charset="0"/>
                            </a:rPr>
                            <m:t>𝑠</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𝐶</m:t>
                              </m:r>
                            </m:e>
                            <m:sub>
                              <m:r>
                                <a:rPr lang="en-IN" sz="2000">
                                  <a:solidFill>
                                    <a:srgbClr val="424242"/>
                                  </a:solidFill>
                                  <a:latin typeface="Verdana" panose="020B0604030504040204" pitchFamily="34" charset="0"/>
                                </a:rPr>
                                <m:t>𝑔𝑠</m:t>
                              </m:r>
                            </m:sub>
                          </m:sSub>
                        </m:den>
                      </m:f>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𝐼</m:t>
                          </m:r>
                        </m:e>
                        <m:sub>
                          <m:r>
                            <a:rPr lang="en-IN" sz="2000">
                              <a:solidFill>
                                <a:srgbClr val="424242"/>
                              </a:solidFill>
                              <a:latin typeface="Verdana" panose="020B0604030504040204" pitchFamily="34" charset="0"/>
                            </a:rPr>
                            <m:t>𝑖𝑛</m:t>
                          </m:r>
                        </m:sub>
                      </m:sSub>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𝑔</m:t>
                          </m:r>
                        </m:e>
                        <m:sub>
                          <m:r>
                            <a:rPr lang="en-IN" sz="2000">
                              <a:solidFill>
                                <a:srgbClr val="424242"/>
                              </a:solidFill>
                              <a:latin typeface="Verdana" panose="020B0604030504040204" pitchFamily="34" charset="0"/>
                            </a:rPr>
                            <m:t>𝑚</m:t>
                          </m:r>
                        </m:sub>
                      </m:sSub>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𝐼</m:t>
                          </m:r>
                        </m:e>
                        <m:sub>
                          <m:r>
                            <a:rPr lang="en-IN" sz="2000">
                              <a:solidFill>
                                <a:srgbClr val="424242"/>
                              </a:solidFill>
                              <a:latin typeface="Verdana" panose="020B0604030504040204" pitchFamily="34" charset="0"/>
                            </a:rPr>
                            <m:t>𝑖𝑛</m:t>
                          </m:r>
                        </m:sub>
                      </m:sSub>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1</m:t>
                          </m:r>
                        </m:num>
                        <m:den>
                          <m:r>
                            <a:rPr lang="en-IN" sz="2000">
                              <a:solidFill>
                                <a:srgbClr val="424242"/>
                              </a:solidFill>
                              <a:latin typeface="Verdana" panose="020B0604030504040204" pitchFamily="34" charset="0"/>
                            </a:rPr>
                            <m:t>𝑠</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𝐶</m:t>
                              </m:r>
                            </m:e>
                            <m:sub>
                              <m:r>
                                <a:rPr lang="en-IN" sz="2000">
                                  <a:solidFill>
                                    <a:srgbClr val="424242"/>
                                  </a:solidFill>
                                  <a:latin typeface="Verdana" panose="020B0604030504040204" pitchFamily="34" charset="0"/>
                                </a:rPr>
                                <m:t>𝑔𝑠</m:t>
                              </m:r>
                            </m:sub>
                          </m:sSub>
                        </m:den>
                      </m:f>
                      <m:r>
                        <a:rPr lang="en-IN" sz="2000">
                          <a:solidFill>
                            <a:srgbClr val="424242"/>
                          </a:solidFill>
                          <a:latin typeface="Verdana" panose="020B0604030504040204" pitchFamily="34" charset="0"/>
                        </a:rPr>
                        <m:t>)</m:t>
                      </m:r>
                      <m:r>
                        <a:rPr lang="en-IN" sz="2000">
                          <a:solidFill>
                            <a:srgbClr val="424242"/>
                          </a:solidFill>
                          <a:latin typeface="Verdana" panose="020B0604030504040204" pitchFamily="34" charset="0"/>
                        </a:rPr>
                        <m:t>𝑠</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𝑠</m:t>
                          </m:r>
                        </m:sub>
                      </m:sSub>
                    </m:oMath>
                    <m:oMath xmlns:m="http://schemas.openxmlformats.org/officeDocument/2006/math">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𝐼</m:t>
                          </m:r>
                        </m:e>
                        <m:sub>
                          <m:r>
                            <a:rPr lang="en-IN" sz="2000">
                              <a:solidFill>
                                <a:srgbClr val="424242"/>
                              </a:solidFill>
                              <a:latin typeface="Verdana" panose="020B0604030504040204" pitchFamily="34" charset="0"/>
                            </a:rPr>
                            <m:t>𝑖𝑛</m:t>
                          </m:r>
                        </m:sub>
                      </m:sSub>
                      <m:d>
                        <m:dPr>
                          <m:begChr m:val="["/>
                          <m:endChr m:val="]"/>
                          <m:ctrlPr>
                            <a:rPr lang="en-IN" sz="2000">
                              <a:solidFill>
                                <a:srgbClr val="424242"/>
                              </a:solidFill>
                              <a:latin typeface="Verdana" panose="020B0604030504040204" pitchFamily="34" charset="0"/>
                            </a:rPr>
                          </m:ctrlPr>
                        </m:dPr>
                        <m:e>
                          <m:r>
                            <a:rPr lang="en-IN" sz="2000">
                              <a:solidFill>
                                <a:srgbClr val="424242"/>
                              </a:solidFill>
                              <a:latin typeface="Verdana" panose="020B0604030504040204" pitchFamily="34" charset="0"/>
                            </a:rPr>
                            <m:t>𝑠</m:t>
                          </m:r>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𝑔</m:t>
                              </m:r>
                            </m:sub>
                          </m:sSub>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𝑠</m:t>
                              </m:r>
                            </m:sub>
                          </m:sSub>
                          <m:r>
                            <a:rPr lang="en-IN" sz="2000">
                              <a:solidFill>
                                <a:srgbClr val="424242"/>
                              </a:solidFill>
                              <a:latin typeface="Verdana" panose="020B0604030504040204" pitchFamily="34" charset="0"/>
                            </a:rPr>
                            <m:t>)+</m:t>
                          </m:r>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1</m:t>
                              </m:r>
                            </m:num>
                            <m:den>
                              <m:r>
                                <a:rPr lang="en-IN" sz="2000">
                                  <a:solidFill>
                                    <a:srgbClr val="424242"/>
                                  </a:solidFill>
                                  <a:latin typeface="Verdana" panose="020B0604030504040204" pitchFamily="34" charset="0"/>
                                </a:rPr>
                                <m:t>𝑠</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𝐶</m:t>
                                  </m:r>
                                </m:e>
                                <m:sub>
                                  <m:r>
                                    <a:rPr lang="en-IN" sz="2000">
                                      <a:solidFill>
                                        <a:srgbClr val="424242"/>
                                      </a:solidFill>
                                      <a:latin typeface="Verdana" panose="020B0604030504040204" pitchFamily="34" charset="0"/>
                                    </a:rPr>
                                    <m:t>𝑔𝑠</m:t>
                                  </m:r>
                                </m:sub>
                              </m:sSub>
                            </m:den>
                          </m:f>
                          <m:r>
                            <a:rPr lang="en-IN" sz="2000">
                              <a:solidFill>
                                <a:srgbClr val="424242"/>
                              </a:solidFill>
                              <a:latin typeface="Verdana" panose="020B0604030504040204" pitchFamily="34" charset="0"/>
                            </a:rPr>
                            <m:t>+</m:t>
                          </m:r>
                          <m:f>
                            <m:fPr>
                              <m:ctrlPr>
                                <a:rPr lang="en-IN" sz="2000">
                                  <a:solidFill>
                                    <a:srgbClr val="424242"/>
                                  </a:solidFill>
                                  <a:latin typeface="Verdana" panose="020B0604030504040204" pitchFamily="34" charset="0"/>
                                </a:rPr>
                              </m:ctrlPr>
                            </m:fPr>
                            <m:num>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𝑔</m:t>
                                  </m:r>
                                </m:e>
                                <m:sub>
                                  <m:r>
                                    <a:rPr lang="en-IN" sz="2000">
                                      <a:solidFill>
                                        <a:srgbClr val="424242"/>
                                      </a:solidFill>
                                      <a:latin typeface="Verdana" panose="020B0604030504040204" pitchFamily="34" charset="0"/>
                                    </a:rPr>
                                    <m:t>𝑚</m:t>
                                  </m:r>
                                </m:sub>
                              </m:sSub>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𝑠</m:t>
                                  </m:r>
                                </m:sub>
                              </m:sSub>
                            </m:num>
                            <m:den>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𝐶</m:t>
                                  </m:r>
                                </m:e>
                                <m:sub>
                                  <m:r>
                                    <a:rPr lang="en-IN" sz="2000">
                                      <a:solidFill>
                                        <a:srgbClr val="424242"/>
                                      </a:solidFill>
                                      <a:latin typeface="Verdana" panose="020B0604030504040204" pitchFamily="34" charset="0"/>
                                    </a:rPr>
                                    <m:t>𝑔𝑠</m:t>
                                  </m:r>
                                </m:sub>
                              </m:sSub>
                            </m:den>
                          </m:f>
                        </m:e>
                      </m:d>
                    </m:oMath>
                  </m:oMathPara>
                </a14:m>
                <a:endParaRPr lang="en-IN" sz="2000" dirty="0">
                  <a:solidFill>
                    <a:srgbClr val="424242"/>
                  </a:solidFill>
                  <a:latin typeface="Verdana" panose="020B0604030504040204" pitchFamily="34" charset="0"/>
                </a:endParaRPr>
              </a:p>
            </p:txBody>
          </p:sp>
        </mc:Choice>
        <mc:Fallback>
          <p:sp>
            <p:nvSpPr>
              <p:cNvPr id="4" name="Object 167">
                <a:extLst>
                  <a:ext uri="{FF2B5EF4-FFF2-40B4-BE49-F238E27FC236}">
                    <a16:creationId xmlns:a16="http://schemas.microsoft.com/office/drawing/2014/main" id="{A4F817CA-B36C-4967-B0A6-E8818BED0E90}"/>
                  </a:ext>
                </a:extLst>
              </p:cNvPr>
              <p:cNvSpPr txBox="1">
                <a:spLocks noRot="1" noChangeAspect="1" noMove="1" noResize="1" noEditPoints="1" noAdjustHandles="1" noChangeArrowheads="1" noChangeShapeType="1" noTextEdit="1"/>
              </p:cNvSpPr>
              <p:nvPr>
                <p:ph idx="1"/>
              </p:nvPr>
            </p:nvSpPr>
            <p:spPr bwMode="auto">
              <a:xfrm>
                <a:off x="3374680" y="1762333"/>
                <a:ext cx="5080207" cy="2875928"/>
              </a:xfrm>
              <a:prstGeom prst="rect">
                <a:avLst/>
              </a:prstGeom>
              <a:blipFill>
                <a:blip r:embed="rId2"/>
                <a:stretch>
                  <a:fillRect/>
                </a:stretch>
              </a:blipFill>
              <a:ln>
                <a:noFill/>
              </a:ln>
              <a:effectLst/>
            </p:spPr>
            <p:txBody>
              <a:bodyPr/>
              <a:lstStyle/>
              <a:p>
                <a:r>
                  <a:rPr lang="en-IN">
                    <a:noFill/>
                  </a:rPr>
                  <a:t> </a:t>
                </a:r>
              </a:p>
            </p:txBody>
          </p:sp>
        </mc:Fallback>
      </mc:AlternateContent>
      <p:sp>
        <p:nvSpPr>
          <p:cNvPr id="6" name="TextBox 5">
            <a:extLst>
              <a:ext uri="{FF2B5EF4-FFF2-40B4-BE49-F238E27FC236}">
                <a16:creationId xmlns:a16="http://schemas.microsoft.com/office/drawing/2014/main" id="{5023F2F2-892B-44D5-8D0F-6711EC840C51}"/>
              </a:ext>
            </a:extLst>
          </p:cNvPr>
          <p:cNvSpPr txBox="1"/>
          <p:nvPr/>
        </p:nvSpPr>
        <p:spPr>
          <a:xfrm>
            <a:off x="1417983" y="795851"/>
            <a:ext cx="9753600" cy="707886"/>
          </a:xfrm>
          <a:prstGeom prst="rect">
            <a:avLst/>
          </a:prstGeom>
          <a:noFill/>
        </p:spPr>
        <p:txBody>
          <a:bodyPr wrap="square">
            <a:spAutoFit/>
          </a:bodyPr>
          <a:lstStyle/>
          <a:p>
            <a:pPr algn="l"/>
            <a:r>
              <a:rPr lang="en-IN" sz="2000" dirty="0">
                <a:solidFill>
                  <a:srgbClr val="424242"/>
                </a:solidFill>
                <a:latin typeface="Verdana" panose="020B0604030504040204" pitchFamily="34" charset="0"/>
              </a:rPr>
              <a:t>The input impedance of the MOSFET with inductive degeneration is given by</a:t>
            </a:r>
          </a:p>
        </p:txBody>
      </p:sp>
      <mc:AlternateContent xmlns:mc="http://schemas.openxmlformats.org/markup-compatibility/2006">
        <mc:Choice xmlns:a14="http://schemas.microsoft.com/office/drawing/2010/main" Requires="a14">
          <p:sp>
            <p:nvSpPr>
              <p:cNvPr id="170" name="Object 4">
                <a:extLst>
                  <a:ext uri="{FF2B5EF4-FFF2-40B4-BE49-F238E27FC236}">
                    <a16:creationId xmlns:a16="http://schemas.microsoft.com/office/drawing/2014/main" id="{5AB81C05-BCC9-4E85-9629-52579957D81E}"/>
                  </a:ext>
                </a:extLst>
              </p:cNvPr>
              <p:cNvSpPr txBox="1"/>
              <p:nvPr/>
            </p:nvSpPr>
            <p:spPr bwMode="auto">
              <a:xfrm>
                <a:off x="3877986" y="5393635"/>
                <a:ext cx="3729038" cy="88741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𝑍</m:t>
                          </m:r>
                        </m:e>
                        <m:sub>
                          <m:r>
                            <a:rPr lang="en-IN" sz="2000">
                              <a:solidFill>
                                <a:srgbClr val="424242"/>
                              </a:solidFill>
                              <a:latin typeface="Verdana" panose="020B0604030504040204" pitchFamily="34" charset="0"/>
                            </a:rPr>
                            <m:t>𝑖𝑛</m:t>
                          </m:r>
                        </m:sub>
                      </m:sSub>
                      <m:r>
                        <a:rPr lang="en-IN" sz="2000">
                          <a:solidFill>
                            <a:srgbClr val="424242"/>
                          </a:solidFill>
                          <a:latin typeface="Verdana" panose="020B0604030504040204" pitchFamily="34" charset="0"/>
                        </a:rPr>
                        <m:t>=</m:t>
                      </m:r>
                      <m:r>
                        <a:rPr lang="en-IN" sz="2000">
                          <a:solidFill>
                            <a:srgbClr val="424242"/>
                          </a:solidFill>
                          <a:latin typeface="Verdana" panose="020B0604030504040204" pitchFamily="34" charset="0"/>
                        </a:rPr>
                        <m:t>𝑠</m:t>
                      </m:r>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𝑔</m:t>
                          </m:r>
                        </m:sub>
                      </m:sSub>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𝑠</m:t>
                          </m:r>
                        </m:sub>
                      </m:sSub>
                      <m:r>
                        <a:rPr lang="en-IN" sz="2000">
                          <a:solidFill>
                            <a:srgbClr val="424242"/>
                          </a:solidFill>
                          <a:latin typeface="Verdana" panose="020B0604030504040204" pitchFamily="34" charset="0"/>
                        </a:rPr>
                        <m:t>)+</m:t>
                      </m:r>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1</m:t>
                          </m:r>
                        </m:num>
                        <m:den>
                          <m:r>
                            <a:rPr lang="en-IN" sz="2000">
                              <a:solidFill>
                                <a:srgbClr val="424242"/>
                              </a:solidFill>
                              <a:latin typeface="Verdana" panose="020B0604030504040204" pitchFamily="34" charset="0"/>
                            </a:rPr>
                            <m:t>𝑠</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𝐶</m:t>
                              </m:r>
                            </m:e>
                            <m:sub>
                              <m:r>
                                <a:rPr lang="en-IN" sz="2000">
                                  <a:solidFill>
                                    <a:srgbClr val="424242"/>
                                  </a:solidFill>
                                  <a:latin typeface="Verdana" panose="020B0604030504040204" pitchFamily="34" charset="0"/>
                                </a:rPr>
                                <m:t>𝑔𝑠</m:t>
                              </m:r>
                            </m:sub>
                          </m:sSub>
                        </m:den>
                      </m:f>
                      <m:r>
                        <a:rPr lang="en-IN" sz="2000">
                          <a:solidFill>
                            <a:srgbClr val="424242"/>
                          </a:solidFill>
                          <a:latin typeface="Verdana" panose="020B0604030504040204" pitchFamily="34" charset="0"/>
                        </a:rPr>
                        <m:t>+</m:t>
                      </m:r>
                      <m:f>
                        <m:fPr>
                          <m:ctrlPr>
                            <a:rPr lang="en-IN" sz="2000">
                              <a:solidFill>
                                <a:srgbClr val="424242"/>
                              </a:solidFill>
                              <a:latin typeface="Verdana" panose="020B0604030504040204" pitchFamily="34" charset="0"/>
                            </a:rPr>
                          </m:ctrlPr>
                        </m:fPr>
                        <m:num>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𝑔</m:t>
                              </m:r>
                            </m:e>
                            <m:sub>
                              <m:r>
                                <a:rPr lang="en-IN" sz="2000">
                                  <a:solidFill>
                                    <a:srgbClr val="424242"/>
                                  </a:solidFill>
                                  <a:latin typeface="Verdana" panose="020B0604030504040204" pitchFamily="34" charset="0"/>
                                </a:rPr>
                                <m:t>𝑚</m:t>
                              </m:r>
                            </m:sub>
                          </m:sSub>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𝑠</m:t>
                              </m:r>
                            </m:sub>
                          </m:sSub>
                        </m:num>
                        <m:den>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𝐶</m:t>
                              </m:r>
                            </m:e>
                            <m:sub>
                              <m:r>
                                <a:rPr lang="en-IN" sz="2000">
                                  <a:solidFill>
                                    <a:srgbClr val="424242"/>
                                  </a:solidFill>
                                  <a:latin typeface="Verdana" panose="020B0604030504040204" pitchFamily="34" charset="0"/>
                                </a:rPr>
                                <m:t>𝑔𝑠</m:t>
                              </m:r>
                            </m:sub>
                          </m:sSub>
                        </m:den>
                      </m:f>
                    </m:oMath>
                  </m:oMathPara>
                </a14:m>
                <a:endParaRPr lang="en-IN" sz="2000" dirty="0">
                  <a:solidFill>
                    <a:srgbClr val="424242"/>
                  </a:solidFill>
                  <a:latin typeface="Verdana" panose="020B0604030504040204" pitchFamily="34" charset="0"/>
                </a:endParaRPr>
              </a:p>
            </p:txBody>
          </p:sp>
        </mc:Choice>
        <mc:Fallback>
          <p:sp>
            <p:nvSpPr>
              <p:cNvPr id="170" name="Object 4">
                <a:extLst>
                  <a:ext uri="{FF2B5EF4-FFF2-40B4-BE49-F238E27FC236}">
                    <a16:creationId xmlns:a16="http://schemas.microsoft.com/office/drawing/2014/main" id="{5AB81C05-BCC9-4E85-9629-52579957D81E}"/>
                  </a:ext>
                </a:extLst>
              </p:cNvPr>
              <p:cNvSpPr txBox="1">
                <a:spLocks noRot="1" noChangeAspect="1" noMove="1" noResize="1" noEditPoints="1" noAdjustHandles="1" noChangeArrowheads="1" noChangeShapeType="1" noTextEdit="1"/>
              </p:cNvSpPr>
              <p:nvPr/>
            </p:nvSpPr>
            <p:spPr bwMode="auto">
              <a:xfrm>
                <a:off x="3877986" y="5393635"/>
                <a:ext cx="3729038" cy="887412"/>
              </a:xfrm>
              <a:prstGeom prst="rect">
                <a:avLst/>
              </a:prstGeom>
              <a:blipFill>
                <a:blip r:embed="rId3"/>
                <a:stretch>
                  <a:fillRect/>
                </a:stretch>
              </a:blipFill>
              <a:ln>
                <a:noFill/>
              </a:ln>
              <a:effectLst/>
            </p:spPr>
            <p:txBody>
              <a:bodyPr/>
              <a:lstStyle/>
              <a:p>
                <a:r>
                  <a:rPr lang="en-IN">
                    <a:noFill/>
                  </a:rPr>
                  <a:t> </a:t>
                </a:r>
              </a:p>
            </p:txBody>
          </p:sp>
        </mc:Fallback>
      </mc:AlternateContent>
      <p:sp>
        <p:nvSpPr>
          <p:cNvPr id="174" name="TextBox 173">
            <a:extLst>
              <a:ext uri="{FF2B5EF4-FFF2-40B4-BE49-F238E27FC236}">
                <a16:creationId xmlns:a16="http://schemas.microsoft.com/office/drawing/2014/main" id="{C5BD57F3-3D2D-404A-B99A-74BD5482586E}"/>
              </a:ext>
            </a:extLst>
          </p:cNvPr>
          <p:cNvSpPr txBox="1"/>
          <p:nvPr/>
        </p:nvSpPr>
        <p:spPr>
          <a:xfrm>
            <a:off x="1855304" y="4969565"/>
            <a:ext cx="2623931" cy="400110"/>
          </a:xfrm>
          <a:prstGeom prst="rect">
            <a:avLst/>
          </a:prstGeom>
          <a:noFill/>
        </p:spPr>
        <p:txBody>
          <a:bodyPr wrap="square" rtlCol="0">
            <a:spAutoFit/>
          </a:bodyPr>
          <a:lstStyle/>
          <a:p>
            <a:r>
              <a:rPr lang="en-IN" sz="2000" dirty="0">
                <a:solidFill>
                  <a:srgbClr val="424242"/>
                </a:solidFill>
                <a:latin typeface="Verdana" panose="020B0604030504040204" pitchFamily="34" charset="0"/>
              </a:rPr>
              <a:t>Hence,</a:t>
            </a:r>
          </a:p>
        </p:txBody>
      </p:sp>
    </p:spTree>
    <p:extLst>
      <p:ext uri="{BB962C8B-B14F-4D97-AF65-F5344CB8AC3E}">
        <p14:creationId xmlns:p14="http://schemas.microsoft.com/office/powerpoint/2010/main" val="415846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F40B-EECA-4B2B-B973-1C77389E1C39}"/>
              </a:ext>
            </a:extLst>
          </p:cNvPr>
          <p:cNvSpPr>
            <a:spLocks noGrp="1"/>
          </p:cNvSpPr>
          <p:nvPr>
            <p:ph type="title"/>
          </p:nvPr>
        </p:nvSpPr>
        <p:spPr>
          <a:xfrm>
            <a:off x="1260683" y="141508"/>
            <a:ext cx="9905998" cy="1478570"/>
          </a:xfrm>
        </p:spPr>
        <p:txBody>
          <a:bodyPr/>
          <a:lstStyle/>
          <a:p>
            <a:r>
              <a:rPr lang="en-IN" b="1" u="sng" cap="none" dirty="0"/>
              <a:t>Input Matching For Inductive Degeneration</a:t>
            </a:r>
          </a:p>
        </p:txBody>
      </p:sp>
      <p:sp>
        <p:nvSpPr>
          <p:cNvPr id="3" name="Content Placeholder 2">
            <a:extLst>
              <a:ext uri="{FF2B5EF4-FFF2-40B4-BE49-F238E27FC236}">
                <a16:creationId xmlns:a16="http://schemas.microsoft.com/office/drawing/2014/main" id="{229D2844-77B6-47C0-86D5-CC8BB631D8A5}"/>
              </a:ext>
            </a:extLst>
          </p:cNvPr>
          <p:cNvSpPr>
            <a:spLocks noGrp="1"/>
          </p:cNvSpPr>
          <p:nvPr>
            <p:ph idx="1"/>
          </p:nvPr>
        </p:nvSpPr>
        <p:spPr>
          <a:xfrm>
            <a:off x="1128160" y="1620078"/>
            <a:ext cx="10401231" cy="4489174"/>
          </a:xfrm>
        </p:spPr>
        <p:txBody>
          <a:bodyPr/>
          <a:lstStyle/>
          <a:p>
            <a:pPr marL="0" indent="0">
              <a:buNone/>
            </a:pPr>
            <a:r>
              <a:rPr lang="en-IN" sz="2000" dirty="0">
                <a:solidFill>
                  <a:srgbClr val="424242"/>
                </a:solidFill>
                <a:latin typeface="Verdana" panose="020B0604030504040204" pitchFamily="34" charset="0"/>
              </a:rPr>
              <a:t>From above we can how adding source inductor create a matching network and by adding a gate inductor we increased degree of freedom to choose resonance frequency.</a:t>
            </a:r>
          </a:p>
          <a:p>
            <a:pPr marL="0" indent="0">
              <a:buNone/>
            </a:pPr>
            <a:r>
              <a:rPr lang="en-IN" sz="2000" dirty="0">
                <a:solidFill>
                  <a:srgbClr val="424242"/>
                </a:solidFill>
                <a:latin typeface="Verdana" panose="020B0604030504040204" pitchFamily="34" charset="0"/>
              </a:rPr>
              <a:t>Hence, to match input we simply put real part of </a:t>
            </a:r>
            <a:r>
              <a:rPr lang="en-US" altLang="en-US" sz="2000" dirty="0">
                <a:solidFill>
                  <a:srgbClr val="424242"/>
                </a:solidFill>
                <a:latin typeface="Verdana" panose="020B0604030504040204" pitchFamily="34" charset="0"/>
              </a:rPr>
              <a:t>Zin equal to Rs which is 50 ohms.</a:t>
            </a:r>
          </a:p>
          <a:p>
            <a:pPr marL="0" indent="0">
              <a:buNone/>
            </a:pPr>
            <a:endParaRPr lang="en-US" altLang="en-US" sz="2000" dirty="0">
              <a:solidFill>
                <a:srgbClr val="424242"/>
              </a:solidFill>
              <a:latin typeface="Verdana" panose="020B0604030504040204" pitchFamily="34" charset="0"/>
            </a:endParaRPr>
          </a:p>
          <a:p>
            <a:pPr marL="0" indent="0">
              <a:buNone/>
            </a:pPr>
            <a:endParaRPr lang="en-IN" sz="2000" dirty="0">
              <a:solidFill>
                <a:srgbClr val="424242"/>
              </a:solidFill>
              <a:latin typeface="Verdana" panose="020B0604030504040204" pitchFamily="34" charset="0"/>
            </a:endParaRPr>
          </a:p>
          <a:p>
            <a:pPr marL="0" indent="0">
              <a:buNone/>
            </a:pPr>
            <a:r>
              <a:rPr lang="en-IN" sz="2000" dirty="0">
                <a:solidFill>
                  <a:srgbClr val="424242"/>
                </a:solidFill>
                <a:latin typeface="Verdana" panose="020B0604030504040204" pitchFamily="34" charset="0"/>
              </a:rPr>
              <a:t>And to get operating frequency we put imaginary part to zero</a:t>
            </a:r>
          </a:p>
        </p:txBody>
      </p:sp>
      <mc:AlternateContent xmlns:mc="http://schemas.openxmlformats.org/markup-compatibility/2006">
        <mc:Choice xmlns:a14="http://schemas.microsoft.com/office/drawing/2010/main" Requires="a14">
          <p:sp>
            <p:nvSpPr>
              <p:cNvPr id="4" name="Object 10">
                <a:extLst>
                  <a:ext uri="{FF2B5EF4-FFF2-40B4-BE49-F238E27FC236}">
                    <a16:creationId xmlns:a16="http://schemas.microsoft.com/office/drawing/2014/main" id="{142471C1-C956-4062-AA26-45ADBF7E5B3D}"/>
                  </a:ext>
                </a:extLst>
              </p:cNvPr>
              <p:cNvSpPr txBox="1"/>
              <p:nvPr/>
            </p:nvSpPr>
            <p:spPr bwMode="auto">
              <a:xfrm>
                <a:off x="3260032" y="3570219"/>
                <a:ext cx="4399723" cy="885825"/>
              </a:xfrm>
              <a:prstGeom prst="rect">
                <a:avLst/>
              </a:prstGeom>
              <a:noFill/>
              <a:ln>
                <a:noFill/>
              </a:ln>
              <a:effectLst/>
            </p:spPr>
            <p:txBody>
              <a:bodyPr>
                <a:noAutofit/>
              </a:bodyPr>
              <a:lstStyle/>
              <a:p>
                <a:pPr algn="ctr"/>
                <a:r>
                  <a:rPr lang="en-US" altLang="en-US" sz="2000" dirty="0">
                    <a:solidFill>
                      <a:srgbClr val="424242"/>
                    </a:solidFill>
                    <a:latin typeface="Verdana" panose="020B0604030504040204" pitchFamily="34" charset="0"/>
                  </a:rPr>
                  <a:t>RE{Zin} = </a:t>
                </a:r>
                <a14:m>
                  <m:oMath xmlns:m="http://schemas.openxmlformats.org/officeDocument/2006/math">
                    <m:f>
                      <m:fPr>
                        <m:ctrlPr>
                          <a:rPr lang="en-IN" sz="2400">
                            <a:solidFill>
                              <a:srgbClr val="424242"/>
                            </a:solidFill>
                            <a:latin typeface="Verdana" panose="020B0604030504040204" pitchFamily="34" charset="0"/>
                          </a:rPr>
                        </m:ctrlPr>
                      </m:fPr>
                      <m:num>
                        <m:sSub>
                          <m:sSubPr>
                            <m:ctrlPr>
                              <a:rPr lang="en-IN" sz="2400">
                                <a:solidFill>
                                  <a:srgbClr val="424242"/>
                                </a:solidFill>
                                <a:latin typeface="Verdana" panose="020B0604030504040204" pitchFamily="34" charset="0"/>
                              </a:rPr>
                            </m:ctrlPr>
                          </m:sSubPr>
                          <m:e>
                            <m:r>
                              <a:rPr lang="en-IN" sz="2400">
                                <a:solidFill>
                                  <a:srgbClr val="424242"/>
                                </a:solidFill>
                                <a:latin typeface="Verdana" panose="020B0604030504040204" pitchFamily="34" charset="0"/>
                              </a:rPr>
                              <m:t>𝑔</m:t>
                            </m:r>
                          </m:e>
                          <m:sub>
                            <m:r>
                              <a:rPr lang="en-IN" sz="2400">
                                <a:solidFill>
                                  <a:srgbClr val="424242"/>
                                </a:solidFill>
                                <a:latin typeface="Verdana" panose="020B0604030504040204" pitchFamily="34" charset="0"/>
                              </a:rPr>
                              <m:t>𝑚</m:t>
                            </m:r>
                          </m:sub>
                        </m:sSub>
                        <m:sSub>
                          <m:sSubPr>
                            <m:ctrlPr>
                              <a:rPr lang="en-IN" sz="2400">
                                <a:solidFill>
                                  <a:srgbClr val="424242"/>
                                </a:solidFill>
                                <a:latin typeface="Verdana" panose="020B0604030504040204" pitchFamily="34" charset="0"/>
                              </a:rPr>
                            </m:ctrlPr>
                          </m:sSubPr>
                          <m:e>
                            <m:r>
                              <a:rPr lang="en-IN" sz="2400">
                                <a:solidFill>
                                  <a:srgbClr val="424242"/>
                                </a:solidFill>
                                <a:latin typeface="Verdana" panose="020B0604030504040204" pitchFamily="34" charset="0"/>
                              </a:rPr>
                              <m:t>𝐿</m:t>
                            </m:r>
                          </m:e>
                          <m:sub>
                            <m:r>
                              <a:rPr lang="en-IN" sz="2400">
                                <a:solidFill>
                                  <a:srgbClr val="424242"/>
                                </a:solidFill>
                                <a:latin typeface="Verdana" panose="020B0604030504040204" pitchFamily="34" charset="0"/>
                              </a:rPr>
                              <m:t>𝑠</m:t>
                            </m:r>
                          </m:sub>
                        </m:sSub>
                      </m:num>
                      <m:den>
                        <m:sSub>
                          <m:sSubPr>
                            <m:ctrlPr>
                              <a:rPr lang="en-IN" sz="2400">
                                <a:solidFill>
                                  <a:srgbClr val="424242"/>
                                </a:solidFill>
                                <a:latin typeface="Verdana" panose="020B0604030504040204" pitchFamily="34" charset="0"/>
                              </a:rPr>
                            </m:ctrlPr>
                          </m:sSubPr>
                          <m:e>
                            <m:r>
                              <a:rPr lang="en-IN" sz="2400">
                                <a:solidFill>
                                  <a:srgbClr val="424242"/>
                                </a:solidFill>
                                <a:latin typeface="Verdana" panose="020B0604030504040204" pitchFamily="34" charset="0"/>
                              </a:rPr>
                              <m:t>𝐶</m:t>
                            </m:r>
                          </m:e>
                          <m:sub>
                            <m:r>
                              <a:rPr lang="en-IN" sz="2400">
                                <a:solidFill>
                                  <a:srgbClr val="424242"/>
                                </a:solidFill>
                                <a:latin typeface="Verdana" panose="020B0604030504040204" pitchFamily="34" charset="0"/>
                              </a:rPr>
                              <m:t>𝑔𝑠</m:t>
                            </m:r>
                          </m:sub>
                        </m:sSub>
                      </m:den>
                    </m:f>
                    <m:r>
                      <a:rPr lang="en-IN" sz="2400">
                        <a:solidFill>
                          <a:srgbClr val="424242"/>
                        </a:solidFill>
                        <a:latin typeface="Verdana" panose="020B0604030504040204" pitchFamily="34" charset="0"/>
                      </a:rPr>
                      <m:t>=</m:t>
                    </m:r>
                    <m:sSub>
                      <m:sSubPr>
                        <m:ctrlPr>
                          <a:rPr lang="en-IN" sz="2400">
                            <a:solidFill>
                              <a:srgbClr val="424242"/>
                            </a:solidFill>
                            <a:latin typeface="Verdana" panose="020B0604030504040204" pitchFamily="34" charset="0"/>
                          </a:rPr>
                        </m:ctrlPr>
                      </m:sSubPr>
                      <m:e>
                        <m:r>
                          <a:rPr lang="en-IN" sz="2400">
                            <a:solidFill>
                              <a:srgbClr val="424242"/>
                            </a:solidFill>
                            <a:latin typeface="Verdana" panose="020B0604030504040204" pitchFamily="34" charset="0"/>
                          </a:rPr>
                          <m:t>𝑅</m:t>
                        </m:r>
                      </m:e>
                      <m:sub>
                        <m:r>
                          <a:rPr lang="en-IN" sz="2400">
                            <a:solidFill>
                              <a:srgbClr val="424242"/>
                            </a:solidFill>
                            <a:latin typeface="Verdana" panose="020B0604030504040204" pitchFamily="34" charset="0"/>
                          </a:rPr>
                          <m:t>𝑠</m:t>
                        </m:r>
                      </m:sub>
                    </m:sSub>
                  </m:oMath>
                </a14:m>
                <a:r>
                  <a:rPr lang="en-IN" sz="2000" dirty="0">
                    <a:solidFill>
                      <a:srgbClr val="424242"/>
                    </a:solidFill>
                    <a:latin typeface="Verdana" panose="020B0604030504040204" pitchFamily="34" charset="0"/>
                  </a:rPr>
                  <a:t> = 50 </a:t>
                </a:r>
                <a:r>
                  <a:rPr lang="el-GR" sz="2000" dirty="0">
                    <a:solidFill>
                      <a:srgbClr val="424242"/>
                    </a:solidFill>
                    <a:latin typeface="Verdana" panose="020B0604030504040204" pitchFamily="34" charset="0"/>
                  </a:rPr>
                  <a:t>Ω</a:t>
                </a:r>
                <a:endParaRPr lang="en-IN" sz="2000" dirty="0">
                  <a:solidFill>
                    <a:srgbClr val="424242"/>
                  </a:solidFill>
                  <a:latin typeface="Verdana" panose="020B0604030504040204" pitchFamily="34" charset="0"/>
                </a:endParaRPr>
              </a:p>
            </p:txBody>
          </p:sp>
        </mc:Choice>
        <mc:Fallback>
          <p:sp>
            <p:nvSpPr>
              <p:cNvPr id="4" name="Object 10">
                <a:extLst>
                  <a:ext uri="{FF2B5EF4-FFF2-40B4-BE49-F238E27FC236}">
                    <a16:creationId xmlns:a16="http://schemas.microsoft.com/office/drawing/2014/main" id="{142471C1-C956-4062-AA26-45ADBF7E5B3D}"/>
                  </a:ext>
                </a:extLst>
              </p:cNvPr>
              <p:cNvSpPr txBox="1">
                <a:spLocks noRot="1" noChangeAspect="1" noMove="1" noResize="1" noEditPoints="1" noAdjustHandles="1" noChangeArrowheads="1" noChangeShapeType="1" noTextEdit="1"/>
              </p:cNvSpPr>
              <p:nvPr/>
            </p:nvSpPr>
            <p:spPr bwMode="auto">
              <a:xfrm>
                <a:off x="3260032" y="3570219"/>
                <a:ext cx="4399723" cy="885825"/>
              </a:xfrm>
              <a:prstGeom prst="rect">
                <a:avLst/>
              </a:prstGeom>
              <a:blipFill>
                <a:blip r:embed="rId2"/>
                <a:stretch>
                  <a:fillRect/>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Object 7">
                <a:extLst>
                  <a:ext uri="{FF2B5EF4-FFF2-40B4-BE49-F238E27FC236}">
                    <a16:creationId xmlns:a16="http://schemas.microsoft.com/office/drawing/2014/main" id="{6B856C74-8B14-42B3-A645-F8971EA38E86}"/>
                  </a:ext>
                </a:extLst>
              </p:cNvPr>
              <p:cNvSpPr txBox="1"/>
              <p:nvPr/>
            </p:nvSpPr>
            <p:spPr bwMode="auto">
              <a:xfrm>
                <a:off x="2378006" y="5347253"/>
                <a:ext cx="4234829" cy="887412"/>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nor/>
                        </m:rPr>
                        <a:rPr lang="en-US" altLang="en-US" sz="2000" dirty="0" smtClean="0">
                          <a:solidFill>
                            <a:srgbClr val="424242"/>
                          </a:solidFill>
                          <a:latin typeface="Verdana" panose="020B0604030504040204" pitchFamily="34" charset="0"/>
                        </a:rPr>
                        <m:t>IM</m:t>
                      </m:r>
                      <m:r>
                        <m:rPr>
                          <m:nor/>
                        </m:rPr>
                        <a:rPr lang="en-US" altLang="en-US" sz="2000" dirty="0" smtClean="0">
                          <a:solidFill>
                            <a:srgbClr val="424242"/>
                          </a:solidFill>
                          <a:latin typeface="Verdana" panose="020B0604030504040204" pitchFamily="34" charset="0"/>
                        </a:rPr>
                        <m:t>{</m:t>
                      </m:r>
                      <m:r>
                        <m:rPr>
                          <m:nor/>
                        </m:rPr>
                        <a:rPr lang="en-US" altLang="en-US" sz="2000" dirty="0" smtClean="0">
                          <a:solidFill>
                            <a:srgbClr val="424242"/>
                          </a:solidFill>
                          <a:latin typeface="Verdana" panose="020B0604030504040204" pitchFamily="34" charset="0"/>
                        </a:rPr>
                        <m:t>Zin</m:t>
                      </m:r>
                      <m:r>
                        <m:rPr>
                          <m:nor/>
                        </m:rPr>
                        <a:rPr lang="en-US" altLang="en-US" sz="2000" dirty="0" smtClean="0">
                          <a:solidFill>
                            <a:srgbClr val="424242"/>
                          </a:solidFill>
                          <a:latin typeface="Verdana" panose="020B0604030504040204" pitchFamily="34" charset="0"/>
                        </a:rPr>
                        <m:t>}</m:t>
                      </m:r>
                      <m:r>
                        <m:rPr>
                          <m:nor/>
                        </m:rPr>
                        <a:rPr lang="en-IN" altLang="en-US" sz="2000" b="0" i="0" dirty="0" smtClean="0">
                          <a:solidFill>
                            <a:srgbClr val="424242"/>
                          </a:solidFill>
                          <a:latin typeface="Verdana" panose="020B0604030504040204" pitchFamily="34" charset="0"/>
                        </a:rPr>
                        <m:t> </m:t>
                      </m:r>
                      <m:r>
                        <m:rPr>
                          <m:nor/>
                        </m:rPr>
                        <a:rPr lang="en-US" altLang="en-US" sz="2000" dirty="0" smtClean="0">
                          <a:solidFill>
                            <a:srgbClr val="424242"/>
                          </a:solidFill>
                          <a:latin typeface="Verdana" panose="020B0604030504040204" pitchFamily="34" charset="0"/>
                        </a:rPr>
                        <m:t>=</m:t>
                      </m:r>
                      <m:r>
                        <m:rPr>
                          <m:nor/>
                        </m:rPr>
                        <a:rPr lang="en-IN" altLang="en-US" sz="2000" b="0" i="0" dirty="0" smtClean="0">
                          <a:solidFill>
                            <a:srgbClr val="424242"/>
                          </a:solidFill>
                          <a:latin typeface="Verdana" panose="020B0604030504040204" pitchFamily="34" charset="0"/>
                        </a:rPr>
                        <m:t> 0,  </m:t>
                      </m:r>
                      <m:r>
                        <m:rPr>
                          <m:nor/>
                        </m:rPr>
                        <a:rPr lang="en-IN" altLang="en-US" sz="2000" b="0" i="0" dirty="0" smtClean="0">
                          <a:solidFill>
                            <a:srgbClr val="424242"/>
                          </a:solidFill>
                          <a:latin typeface="Verdana" panose="020B0604030504040204" pitchFamily="34" charset="0"/>
                        </a:rPr>
                        <m:t>this</m:t>
                      </m:r>
                      <m:r>
                        <m:rPr>
                          <m:nor/>
                        </m:rPr>
                        <a:rPr lang="en-IN" altLang="en-US" sz="2000" b="0" i="0" dirty="0" smtClean="0">
                          <a:solidFill>
                            <a:srgbClr val="424242"/>
                          </a:solidFill>
                          <a:latin typeface="Verdana" panose="020B0604030504040204" pitchFamily="34" charset="0"/>
                        </a:rPr>
                        <m:t> </m:t>
                      </m:r>
                      <m:r>
                        <m:rPr>
                          <m:nor/>
                        </m:rPr>
                        <a:rPr lang="en-IN" altLang="en-US" sz="2000" b="0" i="0" dirty="0" smtClean="0">
                          <a:solidFill>
                            <a:srgbClr val="424242"/>
                          </a:solidFill>
                          <a:latin typeface="Verdana" panose="020B0604030504040204" pitchFamily="34" charset="0"/>
                        </a:rPr>
                        <m:t>implies</m:t>
                      </m:r>
                      <m:r>
                        <m:rPr>
                          <m:nor/>
                        </m:rPr>
                        <a:rPr lang="en-IN" altLang="en-US" sz="2000" b="0" i="0" dirty="0" smtClean="0">
                          <a:solidFill>
                            <a:srgbClr val="424242"/>
                          </a:solidFill>
                          <a:latin typeface="Verdana" panose="020B0604030504040204" pitchFamily="34" charset="0"/>
                        </a:rPr>
                        <m:t> </m:t>
                      </m:r>
                      <m:r>
                        <m:rPr>
                          <m:nor/>
                        </m:rPr>
                        <a:rPr lang="en-IN" altLang="en-US" sz="2000" b="0" i="0" dirty="0" smtClean="0">
                          <a:solidFill>
                            <a:srgbClr val="424242"/>
                          </a:solidFill>
                          <a:latin typeface="Verdana" panose="020B0604030504040204" pitchFamily="34" charset="0"/>
                        </a:rPr>
                        <m:t>that</m:t>
                      </m:r>
                    </m:oMath>
                  </m:oMathPara>
                </a14:m>
                <a:endParaRPr lang="en-IN" sz="2000" dirty="0">
                  <a:solidFill>
                    <a:srgbClr val="424242"/>
                  </a:solidFill>
                  <a:latin typeface="Verdana" panose="020B0604030504040204" pitchFamily="34" charset="0"/>
                </a:endParaRPr>
              </a:p>
            </p:txBody>
          </p:sp>
        </mc:Choice>
        <mc:Fallback>
          <p:sp>
            <p:nvSpPr>
              <p:cNvPr id="7" name="Object 7">
                <a:extLst>
                  <a:ext uri="{FF2B5EF4-FFF2-40B4-BE49-F238E27FC236}">
                    <a16:creationId xmlns:a16="http://schemas.microsoft.com/office/drawing/2014/main" id="{6B856C74-8B14-42B3-A645-F8971EA38E86}"/>
                  </a:ext>
                </a:extLst>
              </p:cNvPr>
              <p:cNvSpPr txBox="1">
                <a:spLocks noRot="1" noChangeAspect="1" noMove="1" noResize="1" noEditPoints="1" noAdjustHandles="1" noChangeArrowheads="1" noChangeShapeType="1" noTextEdit="1"/>
              </p:cNvSpPr>
              <p:nvPr/>
            </p:nvSpPr>
            <p:spPr bwMode="auto">
              <a:xfrm>
                <a:off x="2378006" y="5347253"/>
                <a:ext cx="4234829" cy="887412"/>
              </a:xfrm>
              <a:prstGeom prst="rect">
                <a:avLst/>
              </a:prstGeom>
              <a:blipFill>
                <a:blip r:embed="rId3"/>
                <a:stretch>
                  <a:fillRect l="-719"/>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22221E6-D0B3-41AF-9464-538B14E677B1}"/>
                  </a:ext>
                </a:extLst>
              </p:cNvPr>
              <p:cNvSpPr txBox="1"/>
              <p:nvPr/>
            </p:nvSpPr>
            <p:spPr>
              <a:xfrm>
                <a:off x="6612835" y="5180347"/>
                <a:ext cx="2385392" cy="7575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000" i="1" smtClean="0">
                              <a:solidFill>
                                <a:srgbClr val="424242"/>
                              </a:solidFill>
                              <a:latin typeface="Cambria Math" panose="02040503050406030204" pitchFamily="18" charset="0"/>
                            </a:rPr>
                          </m:ctrlPr>
                        </m:sSubSupPr>
                        <m:e>
                          <m:r>
                            <a:rPr lang="en-IN" sz="2000">
                              <a:solidFill>
                                <a:srgbClr val="424242"/>
                              </a:solidFill>
                              <a:latin typeface="Cambria Math" panose="02040503050406030204" pitchFamily="18" charset="0"/>
                            </a:rPr>
                            <m:t>𝜔</m:t>
                          </m:r>
                        </m:e>
                        <m:sub>
                          <m:r>
                            <a:rPr lang="en-IN" sz="2000">
                              <a:solidFill>
                                <a:srgbClr val="424242"/>
                              </a:solidFill>
                              <a:latin typeface="Cambria Math" panose="02040503050406030204" pitchFamily="18" charset="0"/>
                            </a:rPr>
                            <m:t>0</m:t>
                          </m:r>
                        </m:sub>
                        <m:sup>
                          <m:r>
                            <a:rPr lang="en-IN" sz="2000">
                              <a:solidFill>
                                <a:srgbClr val="424242"/>
                              </a:solidFill>
                              <a:latin typeface="Cambria Math" panose="02040503050406030204" pitchFamily="18" charset="0"/>
                            </a:rPr>
                            <m:t>2</m:t>
                          </m:r>
                        </m:sup>
                      </m:sSubSup>
                      <m:r>
                        <a:rPr lang="en-IN" sz="2000" b="0" i="0" smtClean="0">
                          <a:solidFill>
                            <a:srgbClr val="424242"/>
                          </a:solidFill>
                          <a:latin typeface="Cambria Math" panose="02040503050406030204" pitchFamily="18" charset="0"/>
                        </a:rPr>
                        <m:t>=</m:t>
                      </m:r>
                      <m:f>
                        <m:fPr>
                          <m:ctrlPr>
                            <a:rPr lang="en-IN" sz="2000" i="1">
                              <a:solidFill>
                                <a:srgbClr val="424242"/>
                              </a:solidFill>
                              <a:latin typeface="Cambria Math" panose="02040503050406030204" pitchFamily="18" charset="0"/>
                            </a:rPr>
                          </m:ctrlPr>
                        </m:fPr>
                        <m:num>
                          <m:r>
                            <a:rPr lang="en-IN" sz="2000">
                              <a:solidFill>
                                <a:srgbClr val="424242"/>
                              </a:solidFill>
                              <a:latin typeface="Cambria Math" panose="02040503050406030204" pitchFamily="18" charset="0"/>
                            </a:rPr>
                            <m:t>1</m:t>
                          </m:r>
                        </m:num>
                        <m:den>
                          <m:r>
                            <a:rPr lang="en-IN" sz="2000">
                              <a:solidFill>
                                <a:srgbClr val="424242"/>
                              </a:solidFill>
                              <a:latin typeface="Cambria Math" panose="02040503050406030204" pitchFamily="18" charset="0"/>
                            </a:rPr>
                            <m:t>(</m:t>
                          </m:r>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𝐿</m:t>
                              </m:r>
                            </m:e>
                            <m:sub>
                              <m:r>
                                <a:rPr lang="en-IN" sz="2000">
                                  <a:solidFill>
                                    <a:srgbClr val="424242"/>
                                  </a:solidFill>
                                  <a:latin typeface="Cambria Math" panose="02040503050406030204" pitchFamily="18" charset="0"/>
                                </a:rPr>
                                <m:t>𝑔</m:t>
                              </m:r>
                            </m:sub>
                          </m:sSub>
                          <m:r>
                            <a:rPr lang="en-IN" sz="2000">
                              <a:solidFill>
                                <a:srgbClr val="424242"/>
                              </a:solidFill>
                              <a:latin typeface="Cambria Math" panose="02040503050406030204" pitchFamily="18" charset="0"/>
                            </a:rPr>
                            <m:t>+</m:t>
                          </m:r>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𝐿</m:t>
                              </m:r>
                            </m:e>
                            <m:sub>
                              <m:r>
                                <a:rPr lang="en-IN" sz="2000">
                                  <a:solidFill>
                                    <a:srgbClr val="424242"/>
                                  </a:solidFill>
                                  <a:latin typeface="Cambria Math" panose="02040503050406030204" pitchFamily="18" charset="0"/>
                                </a:rPr>
                                <m:t>𝑠</m:t>
                              </m:r>
                            </m:sub>
                          </m:sSub>
                          <m:r>
                            <a:rPr lang="en-IN" sz="2000">
                              <a:solidFill>
                                <a:srgbClr val="424242"/>
                              </a:solidFill>
                              <a:latin typeface="Cambria Math" panose="02040503050406030204" pitchFamily="18" charset="0"/>
                            </a:rPr>
                            <m:t>)</m:t>
                          </m:r>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𝐶</m:t>
                              </m:r>
                            </m:e>
                            <m:sub>
                              <m:r>
                                <a:rPr lang="en-IN" sz="2000">
                                  <a:solidFill>
                                    <a:srgbClr val="424242"/>
                                  </a:solidFill>
                                  <a:latin typeface="Cambria Math" panose="02040503050406030204" pitchFamily="18" charset="0"/>
                                </a:rPr>
                                <m:t>𝑔𝑠</m:t>
                              </m:r>
                            </m:sub>
                          </m:sSub>
                        </m:den>
                      </m:f>
                    </m:oMath>
                  </m:oMathPara>
                </a14:m>
                <a:endParaRPr lang="en-IN" dirty="0"/>
              </a:p>
            </p:txBody>
          </p:sp>
        </mc:Choice>
        <mc:Fallback>
          <p:sp>
            <p:nvSpPr>
              <p:cNvPr id="11" name="TextBox 10">
                <a:extLst>
                  <a:ext uri="{FF2B5EF4-FFF2-40B4-BE49-F238E27FC236}">
                    <a16:creationId xmlns:a16="http://schemas.microsoft.com/office/drawing/2014/main" id="{422221E6-D0B3-41AF-9464-538B14E677B1}"/>
                  </a:ext>
                </a:extLst>
              </p:cNvPr>
              <p:cNvSpPr txBox="1">
                <a:spLocks noRot="1" noChangeAspect="1" noMove="1" noResize="1" noEditPoints="1" noAdjustHandles="1" noChangeArrowheads="1" noChangeShapeType="1" noTextEdit="1"/>
              </p:cNvSpPr>
              <p:nvPr/>
            </p:nvSpPr>
            <p:spPr>
              <a:xfrm>
                <a:off x="6612835" y="5180347"/>
                <a:ext cx="2385392" cy="757580"/>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9833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1E5D-9ECB-4A85-9F40-83152C4E14AD}"/>
              </a:ext>
            </a:extLst>
          </p:cNvPr>
          <p:cNvSpPr>
            <a:spLocks noGrp="1"/>
          </p:cNvSpPr>
          <p:nvPr>
            <p:ph type="title"/>
          </p:nvPr>
        </p:nvSpPr>
        <p:spPr>
          <a:xfrm>
            <a:off x="1261494" y="179807"/>
            <a:ext cx="9905998" cy="1478570"/>
          </a:xfrm>
        </p:spPr>
        <p:txBody>
          <a:bodyPr/>
          <a:lstStyle/>
          <a:p>
            <a:r>
              <a:rPr lang="en-US" altLang="en-US" sz="3600" b="1" u="sng" cap="none" dirty="0"/>
              <a:t>Effective Transconductance</a:t>
            </a:r>
            <a:endParaRPr lang="en-IN" b="1" u="sng" cap="none" dirty="0"/>
          </a:p>
        </p:txBody>
      </p:sp>
      <p:sp>
        <p:nvSpPr>
          <p:cNvPr id="5" name="Rectangle 99">
            <a:extLst>
              <a:ext uri="{FF2B5EF4-FFF2-40B4-BE49-F238E27FC236}">
                <a16:creationId xmlns:a16="http://schemas.microsoft.com/office/drawing/2014/main" id="{9DDD3FC9-21E6-452C-BFFD-FD18F4AD9E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6">
            <a:extLst>
              <a:ext uri="{FF2B5EF4-FFF2-40B4-BE49-F238E27FC236}">
                <a16:creationId xmlns:a16="http://schemas.microsoft.com/office/drawing/2014/main" id="{E3C4A089-089A-4D0E-ACBF-8496874C87F2}"/>
              </a:ext>
            </a:extLst>
          </p:cNvPr>
          <p:cNvSpPr/>
          <p:nvPr/>
        </p:nvSpPr>
        <p:spPr>
          <a:xfrm>
            <a:off x="4068664" y="4152687"/>
            <a:ext cx="324996" cy="418807"/>
          </a:xfrm>
          <a:prstGeom prst="rect">
            <a:avLst/>
          </a:prstGeom>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Q</a:t>
            </a:r>
          </a:p>
        </p:txBody>
      </p:sp>
      <p:sp>
        <p:nvSpPr>
          <p:cNvPr id="8" name="Rectangle 7">
            <a:extLst>
              <a:ext uri="{FF2B5EF4-FFF2-40B4-BE49-F238E27FC236}">
                <a16:creationId xmlns:a16="http://schemas.microsoft.com/office/drawing/2014/main" id="{039986D0-1533-4F2F-86D6-0EDCB512294F}"/>
              </a:ext>
            </a:extLst>
          </p:cNvPr>
          <p:cNvSpPr/>
          <p:nvPr/>
        </p:nvSpPr>
        <p:spPr>
          <a:xfrm>
            <a:off x="4400357" y="4152687"/>
            <a:ext cx="319133" cy="419225"/>
          </a:xfrm>
          <a:prstGeom prst="rect">
            <a:avLst/>
          </a:prstGeom>
          <a:ln>
            <a:noFill/>
          </a:ln>
        </p:spPr>
        <p:txBody>
          <a:bodyPr vert="horz" lIns="0" tIns="0" rIns="0" bIns="0" rtlCol="0">
            <a:noAutofit/>
          </a:bodyPr>
          <a:lstStyle/>
          <a:p>
            <a:pPr marL="444500" indent="-459740">
              <a:lnSpc>
                <a:spcPct val="107000"/>
              </a:lnSpc>
              <a:spcAft>
                <a:spcPts val="800"/>
              </a:spcAft>
            </a:pPr>
            <a:r>
              <a:rPr lang="en-IN" sz="250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IN" sz="2550">
              <a:solidFill>
                <a:srgbClr val="000000"/>
              </a:solidFill>
              <a:effectLst/>
              <a:latin typeface="Arial" panose="020B0604020202020204" pitchFamily="34" charset="0"/>
              <a:ea typeface="Arial" panose="020B0604020202020204" pitchFamily="34" charset="0"/>
            </a:endParaRPr>
          </a:p>
        </p:txBody>
      </p:sp>
      <p:sp>
        <p:nvSpPr>
          <p:cNvPr id="9" name="Rectangle 8">
            <a:extLst>
              <a:ext uri="{FF2B5EF4-FFF2-40B4-BE49-F238E27FC236}">
                <a16:creationId xmlns:a16="http://schemas.microsoft.com/office/drawing/2014/main" id="{488C3EDD-43A5-41B4-9017-5AD545BDC267}"/>
              </a:ext>
            </a:extLst>
          </p:cNvPr>
          <p:cNvSpPr/>
          <p:nvPr/>
        </p:nvSpPr>
        <p:spPr>
          <a:xfrm>
            <a:off x="5338301" y="3939751"/>
            <a:ext cx="205217" cy="419226"/>
          </a:xfrm>
          <a:prstGeom prst="rect">
            <a:avLst/>
          </a:prstGeom>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1</a:t>
            </a:r>
          </a:p>
        </p:txBody>
      </p:sp>
      <p:sp>
        <p:nvSpPr>
          <p:cNvPr id="10" name="Shape 1576">
            <a:extLst>
              <a:ext uri="{FF2B5EF4-FFF2-40B4-BE49-F238E27FC236}">
                <a16:creationId xmlns:a16="http://schemas.microsoft.com/office/drawing/2014/main" id="{B9743E9A-177E-46B9-ACE9-85AB4DBB886B}"/>
              </a:ext>
            </a:extLst>
          </p:cNvPr>
          <p:cNvSpPr/>
          <p:nvPr/>
        </p:nvSpPr>
        <p:spPr>
          <a:xfrm>
            <a:off x="4759170" y="4310155"/>
            <a:ext cx="1312615" cy="0"/>
          </a:xfrm>
          <a:custGeom>
            <a:avLst/>
            <a:gdLst/>
            <a:ahLst/>
            <a:cxnLst/>
            <a:rect l="0" t="0" r="0" b="0"/>
            <a:pathLst>
              <a:path w="1312621">
                <a:moveTo>
                  <a:pt x="0" y="0"/>
                </a:moveTo>
                <a:lnTo>
                  <a:pt x="1312621" y="0"/>
                </a:lnTo>
              </a:path>
            </a:pathLst>
          </a:custGeom>
          <a:ln w="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11" name="Rectangle 10">
            <a:extLst>
              <a:ext uri="{FF2B5EF4-FFF2-40B4-BE49-F238E27FC236}">
                <a16:creationId xmlns:a16="http://schemas.microsoft.com/office/drawing/2014/main" id="{F6E14E17-C4BE-40B7-9B43-FF8860F111C5}"/>
              </a:ext>
            </a:extLst>
          </p:cNvPr>
          <p:cNvSpPr/>
          <p:nvPr/>
        </p:nvSpPr>
        <p:spPr>
          <a:xfrm>
            <a:off x="4759169" y="4368711"/>
            <a:ext cx="255474" cy="418807"/>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ω</a:t>
            </a:r>
          </a:p>
        </p:txBody>
      </p:sp>
      <p:sp>
        <p:nvSpPr>
          <p:cNvPr id="12" name="Rectangle 11">
            <a:extLst>
              <a:ext uri="{FF2B5EF4-FFF2-40B4-BE49-F238E27FC236}">
                <a16:creationId xmlns:a16="http://schemas.microsoft.com/office/drawing/2014/main" id="{B940723B-D8B3-49E5-ADCE-2A6D087C81E9}"/>
              </a:ext>
            </a:extLst>
          </p:cNvPr>
          <p:cNvSpPr/>
          <p:nvPr/>
        </p:nvSpPr>
        <p:spPr>
          <a:xfrm>
            <a:off x="4951191" y="4494794"/>
            <a:ext cx="161451" cy="216104"/>
          </a:xfrm>
          <a:prstGeom prst="rect">
            <a:avLst/>
          </a:prstGeom>
          <a:ln>
            <a:noFill/>
          </a:ln>
        </p:spPr>
        <p:txBody>
          <a:bodyPr vert="horz" lIns="0" tIns="0" rIns="0" bIns="0" rtlCol="0">
            <a:noAutofit/>
          </a:bodyPr>
          <a:lstStyle/>
          <a:p>
            <a:pPr marL="444500" indent="-459740">
              <a:lnSpc>
                <a:spcPct val="107000"/>
              </a:lnSpc>
              <a:spcAft>
                <a:spcPts val="800"/>
              </a:spcAft>
            </a:pPr>
            <a:r>
              <a:rPr lang="en-IN" sz="1850">
                <a:solidFill>
                  <a:srgbClr val="000000"/>
                </a:solidFill>
                <a:effectLst/>
                <a:latin typeface="Cambria" panose="02040503050406030204" pitchFamily="18" charset="0"/>
                <a:ea typeface="Cambria" panose="02040503050406030204" pitchFamily="18" charset="0"/>
                <a:cs typeface="Cambria" panose="02040503050406030204" pitchFamily="18" charset="0"/>
              </a:rPr>
              <a:t>0</a:t>
            </a:r>
            <a:endParaRPr lang="en-IN" sz="2550">
              <a:solidFill>
                <a:srgbClr val="000000"/>
              </a:solidFill>
              <a:effectLst/>
              <a:latin typeface="Arial" panose="020B0604020202020204" pitchFamily="34" charset="0"/>
              <a:ea typeface="Arial" panose="020B0604020202020204" pitchFamily="34" charset="0"/>
            </a:endParaRPr>
          </a:p>
        </p:txBody>
      </p:sp>
      <p:sp>
        <p:nvSpPr>
          <p:cNvPr id="13" name="Rectangle 12">
            <a:extLst>
              <a:ext uri="{FF2B5EF4-FFF2-40B4-BE49-F238E27FC236}">
                <a16:creationId xmlns:a16="http://schemas.microsoft.com/office/drawing/2014/main" id="{08B49CBF-0398-4DCD-9CAE-249049E98329}"/>
              </a:ext>
            </a:extLst>
          </p:cNvPr>
          <p:cNvSpPr/>
          <p:nvPr/>
        </p:nvSpPr>
        <p:spPr>
          <a:xfrm>
            <a:off x="5085607" y="4368711"/>
            <a:ext cx="293586" cy="418807"/>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C</a:t>
            </a:r>
          </a:p>
        </p:txBody>
      </p:sp>
      <p:sp>
        <p:nvSpPr>
          <p:cNvPr id="14" name="Rectangle 13">
            <a:extLst>
              <a:ext uri="{FF2B5EF4-FFF2-40B4-BE49-F238E27FC236}">
                <a16:creationId xmlns:a16="http://schemas.microsoft.com/office/drawing/2014/main" id="{9CD7AC15-F719-4BE5-A804-50E899ADDDAB}"/>
              </a:ext>
            </a:extLst>
          </p:cNvPr>
          <p:cNvSpPr/>
          <p:nvPr/>
        </p:nvSpPr>
        <p:spPr>
          <a:xfrm>
            <a:off x="5266137" y="4485584"/>
            <a:ext cx="315666" cy="289290"/>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gs</a:t>
            </a:r>
          </a:p>
        </p:txBody>
      </p:sp>
      <p:sp>
        <p:nvSpPr>
          <p:cNvPr id="15" name="Rectangle 14">
            <a:extLst>
              <a:ext uri="{FF2B5EF4-FFF2-40B4-BE49-F238E27FC236}">
                <a16:creationId xmlns:a16="http://schemas.microsoft.com/office/drawing/2014/main" id="{926D1F93-E9BD-48E3-9901-58F405D33ADF}"/>
              </a:ext>
            </a:extLst>
          </p:cNvPr>
          <p:cNvSpPr/>
          <p:nvPr/>
        </p:nvSpPr>
        <p:spPr>
          <a:xfrm>
            <a:off x="5556637" y="4368711"/>
            <a:ext cx="205217" cy="419225"/>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2</a:t>
            </a:r>
          </a:p>
        </p:txBody>
      </p:sp>
      <p:sp>
        <p:nvSpPr>
          <p:cNvPr id="16" name="Rectangle 15">
            <a:extLst>
              <a:ext uri="{FF2B5EF4-FFF2-40B4-BE49-F238E27FC236}">
                <a16:creationId xmlns:a16="http://schemas.microsoft.com/office/drawing/2014/main" id="{86637A02-B6CD-405D-A93A-F277DF6AD974}"/>
              </a:ext>
            </a:extLst>
          </p:cNvPr>
          <p:cNvSpPr/>
          <p:nvPr/>
        </p:nvSpPr>
        <p:spPr>
          <a:xfrm>
            <a:off x="5710821" y="4368711"/>
            <a:ext cx="312013" cy="418807"/>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R</a:t>
            </a:r>
          </a:p>
        </p:txBody>
      </p:sp>
      <p:sp>
        <p:nvSpPr>
          <p:cNvPr id="17" name="Rectangle 16">
            <a:extLst>
              <a:ext uri="{FF2B5EF4-FFF2-40B4-BE49-F238E27FC236}">
                <a16:creationId xmlns:a16="http://schemas.microsoft.com/office/drawing/2014/main" id="{1860CDDB-2673-43EC-9DA8-C80EAC3CEDD5}"/>
              </a:ext>
            </a:extLst>
          </p:cNvPr>
          <p:cNvSpPr/>
          <p:nvPr/>
        </p:nvSpPr>
        <p:spPr>
          <a:xfrm>
            <a:off x="5921173" y="4485584"/>
            <a:ext cx="150457" cy="289290"/>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s</a:t>
            </a:r>
          </a:p>
        </p:txBody>
      </p:sp>
      <p:sp>
        <p:nvSpPr>
          <p:cNvPr id="18" name="Rectangle 17">
            <a:extLst>
              <a:ext uri="{FF2B5EF4-FFF2-40B4-BE49-F238E27FC236}">
                <a16:creationId xmlns:a16="http://schemas.microsoft.com/office/drawing/2014/main" id="{E25F68C1-B1ED-44AE-8FC7-8B65639FAD09}"/>
              </a:ext>
            </a:extLst>
          </p:cNvPr>
          <p:cNvSpPr/>
          <p:nvPr/>
        </p:nvSpPr>
        <p:spPr>
          <a:xfrm>
            <a:off x="2472722" y="5176688"/>
            <a:ext cx="323321" cy="41880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G</a:t>
            </a:r>
          </a:p>
        </p:txBody>
      </p:sp>
      <p:sp>
        <p:nvSpPr>
          <p:cNvPr id="19" name="Rectangle 18">
            <a:extLst>
              <a:ext uri="{FF2B5EF4-FFF2-40B4-BE49-F238E27FC236}">
                <a16:creationId xmlns:a16="http://schemas.microsoft.com/office/drawing/2014/main" id="{F8140058-0C09-4FA6-A01F-D065AF9A2B90}"/>
              </a:ext>
            </a:extLst>
          </p:cNvPr>
          <p:cNvSpPr/>
          <p:nvPr/>
        </p:nvSpPr>
        <p:spPr>
          <a:xfrm>
            <a:off x="2715951" y="5293561"/>
            <a:ext cx="284267" cy="289290"/>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m</a:t>
            </a:r>
          </a:p>
        </p:txBody>
      </p:sp>
      <p:sp>
        <p:nvSpPr>
          <p:cNvPr id="20" name="Rectangle 19">
            <a:extLst>
              <a:ext uri="{FF2B5EF4-FFF2-40B4-BE49-F238E27FC236}">
                <a16:creationId xmlns:a16="http://schemas.microsoft.com/office/drawing/2014/main" id="{9F04CB54-EB8B-4DC8-9929-752B6832D4CE}"/>
              </a:ext>
            </a:extLst>
          </p:cNvPr>
          <p:cNvSpPr/>
          <p:nvPr/>
        </p:nvSpPr>
        <p:spPr>
          <a:xfrm>
            <a:off x="3030389" y="5176688"/>
            <a:ext cx="319133" cy="419226"/>
          </a:xfrm>
          <a:prstGeom prst="rect">
            <a:avLst/>
          </a:prstGeom>
          <a:ln>
            <a:noFill/>
          </a:ln>
        </p:spPr>
        <p:txBody>
          <a:bodyPr vert="horz" lIns="0" tIns="0" rIns="0" bIns="0" rtlCol="0">
            <a:noAutofit/>
          </a:bodyPr>
          <a:lstStyle/>
          <a:p>
            <a:pPr marL="444500" indent="-459740">
              <a:lnSpc>
                <a:spcPct val="107000"/>
              </a:lnSpc>
              <a:spcAft>
                <a:spcPts val="800"/>
              </a:spcAft>
            </a:pPr>
            <a:r>
              <a:rPr lang="en-IN" sz="250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IN" sz="2550">
              <a:solidFill>
                <a:srgbClr val="000000"/>
              </a:solidFill>
              <a:effectLst/>
              <a:latin typeface="Arial" panose="020B0604020202020204" pitchFamily="34" charset="0"/>
              <a:ea typeface="Arial" panose="020B0604020202020204" pitchFamily="34" charset="0"/>
            </a:endParaRPr>
          </a:p>
        </p:txBody>
      </p:sp>
      <p:sp>
        <p:nvSpPr>
          <p:cNvPr id="21" name="Rectangle 20">
            <a:extLst>
              <a:ext uri="{FF2B5EF4-FFF2-40B4-BE49-F238E27FC236}">
                <a16:creationId xmlns:a16="http://schemas.microsoft.com/office/drawing/2014/main" id="{482FD372-9157-4F29-9E08-E9C0938169E4}"/>
              </a:ext>
            </a:extLst>
          </p:cNvPr>
          <p:cNvSpPr/>
          <p:nvPr/>
        </p:nvSpPr>
        <p:spPr>
          <a:xfrm>
            <a:off x="3357621" y="5176688"/>
            <a:ext cx="521495" cy="41880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Qg</a:t>
            </a:r>
          </a:p>
        </p:txBody>
      </p:sp>
      <p:sp>
        <p:nvSpPr>
          <p:cNvPr id="22" name="Rectangle 21">
            <a:extLst>
              <a:ext uri="{FF2B5EF4-FFF2-40B4-BE49-F238E27FC236}">
                <a16:creationId xmlns:a16="http://schemas.microsoft.com/office/drawing/2014/main" id="{455DFEBA-B47D-4797-940B-F2037D1FF923}"/>
              </a:ext>
            </a:extLst>
          </p:cNvPr>
          <p:cNvSpPr/>
          <p:nvPr/>
        </p:nvSpPr>
        <p:spPr>
          <a:xfrm>
            <a:off x="3696990" y="5280918"/>
            <a:ext cx="314323" cy="301933"/>
          </a:xfrm>
          <a:prstGeom prst="rect">
            <a:avLst/>
          </a:prstGeom>
          <a:ln>
            <a:noFill/>
          </a:ln>
        </p:spPr>
        <p:txBody>
          <a:bodyPr vert="horz" lIns="0" tIns="0" rIns="0" bIns="0" rtlCol="0">
            <a:noAutofit/>
          </a:bodyPr>
          <a:lstStyle/>
          <a:p>
            <a:pPr marL="444500" indent="-459740">
              <a:lnSpc>
                <a:spcPct val="107000"/>
              </a:lnSpc>
              <a:spcAft>
                <a:spcPts val="800"/>
              </a:spcAft>
            </a:pPr>
            <a:r>
              <a:rPr lang="en-IN" dirty="0">
                <a:solidFill>
                  <a:srgbClr val="424242"/>
                </a:solidFill>
                <a:latin typeface="Verdana" panose="020B0604030504040204" pitchFamily="34" charset="0"/>
              </a:rPr>
              <a:t>m</a:t>
            </a:r>
          </a:p>
        </p:txBody>
      </p:sp>
      <p:sp>
        <p:nvSpPr>
          <p:cNvPr id="23" name="Rectangle 22">
            <a:extLst>
              <a:ext uri="{FF2B5EF4-FFF2-40B4-BE49-F238E27FC236}">
                <a16:creationId xmlns:a16="http://schemas.microsoft.com/office/drawing/2014/main" id="{C1B14B26-74A2-4CC9-926B-E4C76BFE6C86}"/>
              </a:ext>
            </a:extLst>
          </p:cNvPr>
          <p:cNvSpPr/>
          <p:nvPr/>
        </p:nvSpPr>
        <p:spPr>
          <a:xfrm>
            <a:off x="4063886" y="5176688"/>
            <a:ext cx="319133" cy="419226"/>
          </a:xfrm>
          <a:prstGeom prst="rect">
            <a:avLst/>
          </a:prstGeom>
          <a:ln>
            <a:noFill/>
          </a:ln>
        </p:spPr>
        <p:txBody>
          <a:bodyPr vert="horz" lIns="0" tIns="0" rIns="0" bIns="0" rtlCol="0">
            <a:noAutofit/>
          </a:bodyPr>
          <a:lstStyle/>
          <a:p>
            <a:pPr marL="444500" indent="-459740">
              <a:lnSpc>
                <a:spcPct val="107000"/>
              </a:lnSpc>
              <a:spcAft>
                <a:spcPts val="800"/>
              </a:spcAft>
            </a:pPr>
            <a:r>
              <a:rPr lang="en-IN" sz="250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IN" sz="2550">
              <a:solidFill>
                <a:srgbClr val="000000"/>
              </a:solidFill>
              <a:effectLst/>
              <a:latin typeface="Arial" panose="020B0604020202020204" pitchFamily="34" charset="0"/>
              <a:ea typeface="Arial" panose="020B0604020202020204" pitchFamily="34" charset="0"/>
            </a:endParaRPr>
          </a:p>
        </p:txBody>
      </p:sp>
      <p:sp>
        <p:nvSpPr>
          <p:cNvPr id="24" name="Rectangle 23">
            <a:extLst>
              <a:ext uri="{FF2B5EF4-FFF2-40B4-BE49-F238E27FC236}">
                <a16:creationId xmlns:a16="http://schemas.microsoft.com/office/drawing/2014/main" id="{8661ED5D-470E-42A3-BB53-B529365F941C}"/>
              </a:ext>
            </a:extLst>
          </p:cNvPr>
          <p:cNvSpPr/>
          <p:nvPr/>
        </p:nvSpPr>
        <p:spPr>
          <a:xfrm>
            <a:off x="4891644" y="4963634"/>
            <a:ext cx="196422" cy="41880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g</a:t>
            </a:r>
          </a:p>
        </p:txBody>
      </p:sp>
      <p:sp>
        <p:nvSpPr>
          <p:cNvPr id="25" name="Rectangle 24">
            <a:extLst>
              <a:ext uri="{FF2B5EF4-FFF2-40B4-BE49-F238E27FC236}">
                <a16:creationId xmlns:a16="http://schemas.microsoft.com/office/drawing/2014/main" id="{C1127DE2-538F-4953-AB79-7464341AD9AF}"/>
              </a:ext>
            </a:extLst>
          </p:cNvPr>
          <p:cNvSpPr/>
          <p:nvPr/>
        </p:nvSpPr>
        <p:spPr>
          <a:xfrm>
            <a:off x="5039315" y="5080626"/>
            <a:ext cx="284267" cy="289290"/>
          </a:xfrm>
          <a:prstGeom prst="rect">
            <a:avLst/>
          </a:prstGeom>
          <a:ln>
            <a:noFill/>
          </a:ln>
        </p:spPr>
        <p:txBody>
          <a:bodyPr vert="horz" lIns="0" tIns="0" rIns="0" bIns="0" rtlCol="0">
            <a:noAutofit/>
          </a:bodyPr>
          <a:lstStyle/>
          <a:p>
            <a:pPr marL="444500" indent="-459740">
              <a:lnSpc>
                <a:spcPct val="107000"/>
              </a:lnSpc>
              <a:spcAft>
                <a:spcPts val="800"/>
              </a:spcAft>
            </a:pPr>
            <a:r>
              <a:rPr lang="en-IN" dirty="0">
                <a:solidFill>
                  <a:srgbClr val="424242"/>
                </a:solidFill>
                <a:latin typeface="Verdana" panose="020B0604030504040204" pitchFamily="34" charset="0"/>
              </a:rPr>
              <a:t>m</a:t>
            </a:r>
          </a:p>
        </p:txBody>
      </p:sp>
      <p:sp>
        <p:nvSpPr>
          <p:cNvPr id="26" name="Shape 1592">
            <a:extLst>
              <a:ext uri="{FF2B5EF4-FFF2-40B4-BE49-F238E27FC236}">
                <a16:creationId xmlns:a16="http://schemas.microsoft.com/office/drawing/2014/main" id="{4F38920E-1CF3-4818-95CC-6E92E8A81CCC}"/>
              </a:ext>
            </a:extLst>
          </p:cNvPr>
          <p:cNvSpPr/>
          <p:nvPr/>
        </p:nvSpPr>
        <p:spPr>
          <a:xfrm>
            <a:off x="4422672" y="5334041"/>
            <a:ext cx="1312615" cy="0"/>
          </a:xfrm>
          <a:custGeom>
            <a:avLst/>
            <a:gdLst/>
            <a:ahLst/>
            <a:cxnLst/>
            <a:rect l="0" t="0" r="0" b="0"/>
            <a:pathLst>
              <a:path w="1312621">
                <a:moveTo>
                  <a:pt x="0" y="0"/>
                </a:moveTo>
                <a:lnTo>
                  <a:pt x="1312621" y="0"/>
                </a:lnTo>
              </a:path>
            </a:pathLst>
          </a:custGeom>
          <a:ln w="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7" name="Rectangle 26">
            <a:extLst>
              <a:ext uri="{FF2B5EF4-FFF2-40B4-BE49-F238E27FC236}">
                <a16:creationId xmlns:a16="http://schemas.microsoft.com/office/drawing/2014/main" id="{38E34342-228B-438A-861F-66A45DFBED38}"/>
              </a:ext>
            </a:extLst>
          </p:cNvPr>
          <p:cNvSpPr/>
          <p:nvPr/>
        </p:nvSpPr>
        <p:spPr>
          <a:xfrm>
            <a:off x="4422672" y="5392711"/>
            <a:ext cx="255474" cy="41880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ω</a:t>
            </a:r>
          </a:p>
        </p:txBody>
      </p:sp>
      <p:sp>
        <p:nvSpPr>
          <p:cNvPr id="28" name="Rectangle 27">
            <a:extLst>
              <a:ext uri="{FF2B5EF4-FFF2-40B4-BE49-F238E27FC236}">
                <a16:creationId xmlns:a16="http://schemas.microsoft.com/office/drawing/2014/main" id="{311EAB68-F8A4-49CD-B0F8-C0B4B1D309F1}"/>
              </a:ext>
            </a:extLst>
          </p:cNvPr>
          <p:cNvSpPr/>
          <p:nvPr/>
        </p:nvSpPr>
        <p:spPr>
          <a:xfrm>
            <a:off x="4614699" y="5518799"/>
            <a:ext cx="161451" cy="216104"/>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0</a:t>
            </a:r>
          </a:p>
        </p:txBody>
      </p:sp>
      <p:sp>
        <p:nvSpPr>
          <p:cNvPr id="29" name="Rectangle 28">
            <a:extLst>
              <a:ext uri="{FF2B5EF4-FFF2-40B4-BE49-F238E27FC236}">
                <a16:creationId xmlns:a16="http://schemas.microsoft.com/office/drawing/2014/main" id="{BEB81F50-0E76-4737-AD56-93FEF60C3B8A}"/>
              </a:ext>
            </a:extLst>
          </p:cNvPr>
          <p:cNvSpPr/>
          <p:nvPr/>
        </p:nvSpPr>
        <p:spPr>
          <a:xfrm>
            <a:off x="4749115" y="5392711"/>
            <a:ext cx="293586" cy="41880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C</a:t>
            </a:r>
          </a:p>
        </p:txBody>
      </p:sp>
      <p:sp>
        <p:nvSpPr>
          <p:cNvPr id="30" name="Rectangle 29">
            <a:extLst>
              <a:ext uri="{FF2B5EF4-FFF2-40B4-BE49-F238E27FC236}">
                <a16:creationId xmlns:a16="http://schemas.microsoft.com/office/drawing/2014/main" id="{68757ECE-3FA8-4F0C-AFF4-205B1A33259C}"/>
              </a:ext>
            </a:extLst>
          </p:cNvPr>
          <p:cNvSpPr/>
          <p:nvPr/>
        </p:nvSpPr>
        <p:spPr>
          <a:xfrm>
            <a:off x="4915877" y="5538408"/>
            <a:ext cx="293586" cy="249231"/>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gs</a:t>
            </a:r>
          </a:p>
        </p:txBody>
      </p:sp>
      <p:sp>
        <p:nvSpPr>
          <p:cNvPr id="31" name="Rectangle 30">
            <a:extLst>
              <a:ext uri="{FF2B5EF4-FFF2-40B4-BE49-F238E27FC236}">
                <a16:creationId xmlns:a16="http://schemas.microsoft.com/office/drawing/2014/main" id="{B91C021E-7184-4B23-B146-CF5FB6F56517}"/>
              </a:ext>
            </a:extLst>
          </p:cNvPr>
          <p:cNvSpPr/>
          <p:nvPr/>
        </p:nvSpPr>
        <p:spPr>
          <a:xfrm>
            <a:off x="5220139" y="5392711"/>
            <a:ext cx="205217" cy="41922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2</a:t>
            </a:r>
          </a:p>
        </p:txBody>
      </p:sp>
      <p:sp>
        <p:nvSpPr>
          <p:cNvPr id="32" name="Rectangle 31">
            <a:extLst>
              <a:ext uri="{FF2B5EF4-FFF2-40B4-BE49-F238E27FC236}">
                <a16:creationId xmlns:a16="http://schemas.microsoft.com/office/drawing/2014/main" id="{99B1C845-151E-4F34-AA7D-28A4FCBFBA4C}"/>
              </a:ext>
            </a:extLst>
          </p:cNvPr>
          <p:cNvSpPr/>
          <p:nvPr/>
        </p:nvSpPr>
        <p:spPr>
          <a:xfrm>
            <a:off x="5374324" y="5392711"/>
            <a:ext cx="312013" cy="41880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R</a:t>
            </a:r>
          </a:p>
        </p:txBody>
      </p:sp>
      <p:sp>
        <p:nvSpPr>
          <p:cNvPr id="33" name="Rectangle 32">
            <a:extLst>
              <a:ext uri="{FF2B5EF4-FFF2-40B4-BE49-F238E27FC236}">
                <a16:creationId xmlns:a16="http://schemas.microsoft.com/office/drawing/2014/main" id="{45C43D36-1004-490A-A938-D7A6637EC26F}"/>
              </a:ext>
            </a:extLst>
          </p:cNvPr>
          <p:cNvSpPr/>
          <p:nvPr/>
        </p:nvSpPr>
        <p:spPr>
          <a:xfrm>
            <a:off x="5570401" y="5509469"/>
            <a:ext cx="150457" cy="289290"/>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s</a:t>
            </a:r>
          </a:p>
        </p:txBody>
      </p:sp>
      <p:sp>
        <p:nvSpPr>
          <p:cNvPr id="34" name="Rectangle 33">
            <a:extLst>
              <a:ext uri="{FF2B5EF4-FFF2-40B4-BE49-F238E27FC236}">
                <a16:creationId xmlns:a16="http://schemas.microsoft.com/office/drawing/2014/main" id="{1F932B22-9FCC-4961-9209-462ABFBEAA11}"/>
              </a:ext>
            </a:extLst>
          </p:cNvPr>
          <p:cNvSpPr/>
          <p:nvPr/>
        </p:nvSpPr>
        <p:spPr>
          <a:xfrm>
            <a:off x="5854158" y="5176689"/>
            <a:ext cx="319133" cy="419226"/>
          </a:xfrm>
          <a:prstGeom prst="rect">
            <a:avLst/>
          </a:prstGeom>
          <a:ln>
            <a:noFill/>
          </a:ln>
        </p:spPr>
        <p:txBody>
          <a:bodyPr vert="horz" lIns="0" tIns="0" rIns="0" bIns="0" rtlCol="0">
            <a:noAutofit/>
          </a:bodyPr>
          <a:lstStyle/>
          <a:p>
            <a:pPr marL="444500" indent="-459740">
              <a:lnSpc>
                <a:spcPct val="107000"/>
              </a:lnSpc>
              <a:spcAft>
                <a:spcPts val="800"/>
              </a:spcAft>
            </a:pPr>
            <a:r>
              <a:rPr lang="en-IN" sz="25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IN" sz="2550" dirty="0">
              <a:solidFill>
                <a:srgbClr val="000000"/>
              </a:solidFill>
              <a:effectLst/>
              <a:latin typeface="Arial" panose="020B0604020202020204" pitchFamily="34" charset="0"/>
              <a:ea typeface="Arial" panose="020B0604020202020204" pitchFamily="34" charset="0"/>
            </a:endParaRPr>
          </a:p>
        </p:txBody>
      </p:sp>
      <p:sp>
        <p:nvSpPr>
          <p:cNvPr id="35" name="Rectangle 34">
            <a:extLst>
              <a:ext uri="{FF2B5EF4-FFF2-40B4-BE49-F238E27FC236}">
                <a16:creationId xmlns:a16="http://schemas.microsoft.com/office/drawing/2014/main" id="{9DE0F2BB-0E77-4344-9E36-3A5BD994E324}"/>
              </a:ext>
            </a:extLst>
          </p:cNvPr>
          <p:cNvSpPr/>
          <p:nvPr/>
        </p:nvSpPr>
        <p:spPr>
          <a:xfrm>
            <a:off x="6181616" y="4863747"/>
            <a:ext cx="308245" cy="1379549"/>
          </a:xfrm>
          <a:prstGeom prst="rect">
            <a:avLst/>
          </a:prstGeom>
          <a:ln>
            <a:noFill/>
          </a:ln>
        </p:spPr>
        <p:txBody>
          <a:bodyPr vert="horz" lIns="0" tIns="0" rIns="0" bIns="0" rtlCol="0">
            <a:noAutofit/>
          </a:bodyPr>
          <a:lstStyle/>
          <a:p>
            <a:pPr marL="444500" indent="-459740">
              <a:lnSpc>
                <a:spcPct val="107000"/>
              </a:lnSpc>
              <a:spcAft>
                <a:spcPts val="800"/>
              </a:spcAft>
            </a:pPr>
            <a:r>
              <a:rPr lang="en-IN" sz="2550">
                <a:solidFill>
                  <a:srgbClr val="000000"/>
                </a:solidFill>
                <a:effectLst/>
                <a:latin typeface="Arial" panose="020B0604020202020204" pitchFamily="34" charset="0"/>
                <a:ea typeface="Arial" panose="020B0604020202020204" pitchFamily="34" charset="0"/>
              </a:rPr>
              <a:t> </a:t>
            </a:r>
          </a:p>
        </p:txBody>
      </p:sp>
      <p:sp>
        <p:nvSpPr>
          <p:cNvPr id="36" name="Rectangle 35">
            <a:extLst>
              <a:ext uri="{FF2B5EF4-FFF2-40B4-BE49-F238E27FC236}">
                <a16:creationId xmlns:a16="http://schemas.microsoft.com/office/drawing/2014/main" id="{54ECAA0E-CB14-437D-9D8C-5B5DCED2B52C}"/>
              </a:ext>
            </a:extLst>
          </p:cNvPr>
          <p:cNvSpPr/>
          <p:nvPr/>
        </p:nvSpPr>
        <p:spPr>
          <a:xfrm>
            <a:off x="6444746" y="4963636"/>
            <a:ext cx="255474" cy="41880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ω</a:t>
            </a:r>
          </a:p>
        </p:txBody>
      </p:sp>
      <p:sp>
        <p:nvSpPr>
          <p:cNvPr id="37" name="Rectangle 36">
            <a:extLst>
              <a:ext uri="{FF2B5EF4-FFF2-40B4-BE49-F238E27FC236}">
                <a16:creationId xmlns:a16="http://schemas.microsoft.com/office/drawing/2014/main" id="{BECEC0AB-ABCF-43E9-898A-719D6A3845D8}"/>
              </a:ext>
            </a:extLst>
          </p:cNvPr>
          <p:cNvSpPr/>
          <p:nvPr/>
        </p:nvSpPr>
        <p:spPr>
          <a:xfrm>
            <a:off x="6636768" y="5086223"/>
            <a:ext cx="188464" cy="289289"/>
          </a:xfrm>
          <a:prstGeom prst="rect">
            <a:avLst/>
          </a:prstGeom>
          <a:ln>
            <a:noFill/>
          </a:ln>
        </p:spPr>
        <p:txBody>
          <a:bodyPr vert="horz" lIns="0" tIns="0" rIns="0" bIns="0" rtlCol="0">
            <a:noAutofit/>
          </a:bodyPr>
          <a:lstStyle/>
          <a:p>
            <a:pPr marL="444500" indent="-459740">
              <a:lnSpc>
                <a:spcPct val="107000"/>
              </a:lnSpc>
              <a:spcAft>
                <a:spcPts val="800"/>
              </a:spcAft>
            </a:pPr>
            <a:r>
              <a:rPr lang="en-IN" sz="185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T</a:t>
            </a:r>
            <a:endParaRPr lang="en-IN" sz="2550" dirty="0">
              <a:solidFill>
                <a:srgbClr val="000000"/>
              </a:solidFill>
              <a:effectLst/>
              <a:latin typeface="Arial" panose="020B0604020202020204" pitchFamily="34" charset="0"/>
              <a:ea typeface="Arial" panose="020B0604020202020204" pitchFamily="34" charset="0"/>
            </a:endParaRPr>
          </a:p>
        </p:txBody>
      </p:sp>
      <p:sp>
        <p:nvSpPr>
          <p:cNvPr id="38" name="Shape 1604">
            <a:extLst>
              <a:ext uri="{FF2B5EF4-FFF2-40B4-BE49-F238E27FC236}">
                <a16:creationId xmlns:a16="http://schemas.microsoft.com/office/drawing/2014/main" id="{AB229C11-61F6-44E5-BAD6-1CB0372033B1}"/>
              </a:ext>
            </a:extLst>
          </p:cNvPr>
          <p:cNvSpPr/>
          <p:nvPr/>
        </p:nvSpPr>
        <p:spPr>
          <a:xfrm>
            <a:off x="6444744" y="5334041"/>
            <a:ext cx="380502" cy="0"/>
          </a:xfrm>
          <a:custGeom>
            <a:avLst/>
            <a:gdLst/>
            <a:ahLst/>
            <a:cxnLst/>
            <a:rect l="0" t="0" r="0" b="0"/>
            <a:pathLst>
              <a:path w="380504">
                <a:moveTo>
                  <a:pt x="0" y="0"/>
                </a:moveTo>
                <a:lnTo>
                  <a:pt x="380504" y="0"/>
                </a:lnTo>
              </a:path>
            </a:pathLst>
          </a:custGeom>
          <a:ln w="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39" name="Rectangle 38">
            <a:extLst>
              <a:ext uri="{FF2B5EF4-FFF2-40B4-BE49-F238E27FC236}">
                <a16:creationId xmlns:a16="http://schemas.microsoft.com/office/drawing/2014/main" id="{05BAA2E2-4E14-43B2-9459-B6B3B3D15E4D}"/>
              </a:ext>
            </a:extLst>
          </p:cNvPr>
          <p:cNvSpPr/>
          <p:nvPr/>
        </p:nvSpPr>
        <p:spPr>
          <a:xfrm>
            <a:off x="6471718" y="5392711"/>
            <a:ext cx="255474" cy="41880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ω</a:t>
            </a:r>
          </a:p>
        </p:txBody>
      </p:sp>
      <p:sp>
        <p:nvSpPr>
          <p:cNvPr id="40" name="Rectangle 39">
            <a:extLst>
              <a:ext uri="{FF2B5EF4-FFF2-40B4-BE49-F238E27FC236}">
                <a16:creationId xmlns:a16="http://schemas.microsoft.com/office/drawing/2014/main" id="{7047DCEE-57ED-4C1B-A196-DBFD2F6701DA}"/>
              </a:ext>
            </a:extLst>
          </p:cNvPr>
          <p:cNvSpPr/>
          <p:nvPr/>
        </p:nvSpPr>
        <p:spPr>
          <a:xfrm>
            <a:off x="6663745" y="5518799"/>
            <a:ext cx="161451" cy="216104"/>
          </a:xfrm>
          <a:prstGeom prst="rect">
            <a:avLst/>
          </a:prstGeom>
          <a:ln>
            <a:noFill/>
          </a:ln>
        </p:spPr>
        <p:txBody>
          <a:bodyPr vert="horz" lIns="0" tIns="0" rIns="0" bIns="0" rtlCol="0">
            <a:noAutofit/>
          </a:bodyPr>
          <a:lstStyle/>
          <a:p>
            <a:pPr marL="444500" indent="-459740">
              <a:lnSpc>
                <a:spcPct val="107000"/>
              </a:lnSpc>
              <a:spcAft>
                <a:spcPts val="800"/>
              </a:spcAft>
            </a:pPr>
            <a:r>
              <a:rPr lang="en-IN" sz="1850">
                <a:solidFill>
                  <a:srgbClr val="000000"/>
                </a:solidFill>
                <a:effectLst/>
                <a:latin typeface="Cambria" panose="02040503050406030204" pitchFamily="18" charset="0"/>
                <a:ea typeface="Cambria" panose="02040503050406030204" pitchFamily="18" charset="0"/>
                <a:cs typeface="Cambria" panose="02040503050406030204" pitchFamily="18" charset="0"/>
              </a:rPr>
              <a:t>0</a:t>
            </a:r>
            <a:endParaRPr lang="en-IN" sz="2550">
              <a:solidFill>
                <a:srgbClr val="000000"/>
              </a:solidFill>
              <a:effectLst/>
              <a:latin typeface="Arial" panose="020B0604020202020204" pitchFamily="34" charset="0"/>
              <a:ea typeface="Arial" panose="020B0604020202020204" pitchFamily="34" charset="0"/>
            </a:endParaRPr>
          </a:p>
        </p:txBody>
      </p:sp>
      <p:sp>
        <p:nvSpPr>
          <p:cNvPr id="41" name="Rectangle 40">
            <a:extLst>
              <a:ext uri="{FF2B5EF4-FFF2-40B4-BE49-F238E27FC236}">
                <a16:creationId xmlns:a16="http://schemas.microsoft.com/office/drawing/2014/main" id="{EB6AED97-6A35-465C-8FCB-84A1DF8C3831}"/>
              </a:ext>
            </a:extLst>
          </p:cNvPr>
          <p:cNvSpPr/>
          <p:nvPr/>
        </p:nvSpPr>
        <p:spPr>
          <a:xfrm>
            <a:off x="6856680" y="4863747"/>
            <a:ext cx="308245" cy="1379549"/>
          </a:xfrm>
          <a:prstGeom prst="rect">
            <a:avLst/>
          </a:prstGeom>
          <a:ln>
            <a:noFill/>
          </a:ln>
        </p:spPr>
        <p:txBody>
          <a:bodyPr vert="horz" lIns="0" tIns="0" rIns="0" bIns="0" rtlCol="0">
            <a:noAutofit/>
          </a:bodyPr>
          <a:lstStyle/>
          <a:p>
            <a:pPr marL="444500" indent="-459740">
              <a:lnSpc>
                <a:spcPct val="107000"/>
              </a:lnSpc>
              <a:spcAft>
                <a:spcPts val="800"/>
              </a:spcAft>
            </a:pPr>
            <a:r>
              <a:rPr lang="en-IN" sz="2550" dirty="0">
                <a:solidFill>
                  <a:srgbClr val="000000"/>
                </a:solidFill>
                <a:effectLst/>
                <a:latin typeface="Arial" panose="020B0604020202020204" pitchFamily="34" charset="0"/>
                <a:ea typeface="Arial" panose="020B0604020202020204" pitchFamily="34" charset="0"/>
              </a:rPr>
              <a:t> </a:t>
            </a:r>
          </a:p>
        </p:txBody>
      </p:sp>
      <p:sp>
        <p:nvSpPr>
          <p:cNvPr id="42" name="Rectangle 41">
            <a:extLst>
              <a:ext uri="{FF2B5EF4-FFF2-40B4-BE49-F238E27FC236}">
                <a16:creationId xmlns:a16="http://schemas.microsoft.com/office/drawing/2014/main" id="{00C77BEF-6088-4F14-95CE-0664BE70DEE8}"/>
              </a:ext>
            </a:extLst>
          </p:cNvPr>
          <p:cNvSpPr/>
          <p:nvPr/>
        </p:nvSpPr>
        <p:spPr>
          <a:xfrm>
            <a:off x="7352855" y="4963636"/>
            <a:ext cx="205217" cy="419225"/>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1</a:t>
            </a:r>
          </a:p>
        </p:txBody>
      </p:sp>
      <p:sp>
        <p:nvSpPr>
          <p:cNvPr id="43" name="Shape 1609">
            <a:extLst>
              <a:ext uri="{FF2B5EF4-FFF2-40B4-BE49-F238E27FC236}">
                <a16:creationId xmlns:a16="http://schemas.microsoft.com/office/drawing/2014/main" id="{7710E3A0-457E-4158-95BD-D08120AA93C5}"/>
              </a:ext>
            </a:extLst>
          </p:cNvPr>
          <p:cNvSpPr/>
          <p:nvPr/>
        </p:nvSpPr>
        <p:spPr>
          <a:xfrm>
            <a:off x="7172488" y="5334041"/>
            <a:ext cx="515149" cy="0"/>
          </a:xfrm>
          <a:custGeom>
            <a:avLst/>
            <a:gdLst/>
            <a:ahLst/>
            <a:cxnLst/>
            <a:rect l="0" t="0" r="0" b="0"/>
            <a:pathLst>
              <a:path w="515151">
                <a:moveTo>
                  <a:pt x="0" y="0"/>
                </a:moveTo>
                <a:lnTo>
                  <a:pt x="515151" y="0"/>
                </a:lnTo>
              </a:path>
            </a:pathLst>
          </a:custGeom>
          <a:ln w="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44" name="Rectangle 43">
            <a:extLst>
              <a:ext uri="{FF2B5EF4-FFF2-40B4-BE49-F238E27FC236}">
                <a16:creationId xmlns:a16="http://schemas.microsoft.com/office/drawing/2014/main" id="{40C88712-94FA-4F80-AB1F-0DE6A6A02B48}"/>
              </a:ext>
            </a:extLst>
          </p:cNvPr>
          <p:cNvSpPr/>
          <p:nvPr/>
        </p:nvSpPr>
        <p:spPr>
          <a:xfrm>
            <a:off x="7172488" y="5392711"/>
            <a:ext cx="205217" cy="41922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2</a:t>
            </a:r>
          </a:p>
        </p:txBody>
      </p:sp>
      <p:sp>
        <p:nvSpPr>
          <p:cNvPr id="45" name="Rectangle 44">
            <a:extLst>
              <a:ext uri="{FF2B5EF4-FFF2-40B4-BE49-F238E27FC236}">
                <a16:creationId xmlns:a16="http://schemas.microsoft.com/office/drawing/2014/main" id="{C73CCD82-4D08-4E44-AC47-AF7A5491DC7F}"/>
              </a:ext>
            </a:extLst>
          </p:cNvPr>
          <p:cNvSpPr/>
          <p:nvPr/>
        </p:nvSpPr>
        <p:spPr>
          <a:xfrm>
            <a:off x="7326673" y="5392711"/>
            <a:ext cx="312013" cy="418806"/>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R</a:t>
            </a:r>
          </a:p>
        </p:txBody>
      </p:sp>
      <p:sp>
        <p:nvSpPr>
          <p:cNvPr id="46" name="Rectangle 45">
            <a:extLst>
              <a:ext uri="{FF2B5EF4-FFF2-40B4-BE49-F238E27FC236}">
                <a16:creationId xmlns:a16="http://schemas.microsoft.com/office/drawing/2014/main" id="{3FDC11C4-884B-4D4E-85ED-16AB76FEDAFD}"/>
              </a:ext>
            </a:extLst>
          </p:cNvPr>
          <p:cNvSpPr/>
          <p:nvPr/>
        </p:nvSpPr>
        <p:spPr>
          <a:xfrm>
            <a:off x="7482843" y="5498349"/>
            <a:ext cx="150457" cy="289290"/>
          </a:xfrm>
          <a:prstGeom prst="rect">
            <a:avLst/>
          </a:prstGeom>
          <a:ln>
            <a:noFill/>
          </a:ln>
        </p:spPr>
        <p:txBody>
          <a:bodyPr vert="horz" lIns="0" tIns="0" rIns="0" bIns="0" rtlCol="0">
            <a:noAutofit/>
          </a:bodyPr>
          <a:lstStyle/>
          <a:p>
            <a:pPr marL="444500" indent="-459740">
              <a:lnSpc>
                <a:spcPct val="107000"/>
              </a:lnSpc>
              <a:spcAft>
                <a:spcPts val="800"/>
              </a:spcAft>
            </a:pPr>
            <a:r>
              <a:rPr lang="en-IN" sz="2000" dirty="0">
                <a:solidFill>
                  <a:srgbClr val="424242"/>
                </a:solidFill>
                <a:latin typeface="Verdana" panose="020B0604030504040204" pitchFamily="34" charset="0"/>
              </a:rPr>
              <a:t>s</a:t>
            </a:r>
          </a:p>
        </p:txBody>
      </p:sp>
      <p:sp>
        <p:nvSpPr>
          <p:cNvPr id="47" name="Shape 1614">
            <a:extLst>
              <a:ext uri="{FF2B5EF4-FFF2-40B4-BE49-F238E27FC236}">
                <a16:creationId xmlns:a16="http://schemas.microsoft.com/office/drawing/2014/main" id="{DA2BEFE8-B49E-4B8B-91DA-F291C33C6D59}"/>
              </a:ext>
            </a:extLst>
          </p:cNvPr>
          <p:cNvSpPr/>
          <p:nvPr/>
        </p:nvSpPr>
        <p:spPr>
          <a:xfrm>
            <a:off x="10284442" y="5123034"/>
            <a:ext cx="272465" cy="0"/>
          </a:xfrm>
          <a:custGeom>
            <a:avLst/>
            <a:gdLst/>
            <a:ahLst/>
            <a:cxnLst/>
            <a:rect l="0" t="0" r="0" b="0"/>
            <a:pathLst>
              <a:path w="272466">
                <a:moveTo>
                  <a:pt x="0" y="0"/>
                </a:moveTo>
                <a:lnTo>
                  <a:pt x="272466"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48" name="Shape 1615">
            <a:extLst>
              <a:ext uri="{FF2B5EF4-FFF2-40B4-BE49-F238E27FC236}">
                <a16:creationId xmlns:a16="http://schemas.microsoft.com/office/drawing/2014/main" id="{CC477852-0C6F-4B16-A28B-1C171A1BDAA6}"/>
              </a:ext>
            </a:extLst>
          </p:cNvPr>
          <p:cNvSpPr/>
          <p:nvPr/>
        </p:nvSpPr>
        <p:spPr>
          <a:xfrm>
            <a:off x="10332143" y="5173973"/>
            <a:ext cx="177101" cy="0"/>
          </a:xfrm>
          <a:custGeom>
            <a:avLst/>
            <a:gdLst/>
            <a:ahLst/>
            <a:cxnLst/>
            <a:rect l="0" t="0" r="0" b="0"/>
            <a:pathLst>
              <a:path w="177102">
                <a:moveTo>
                  <a:pt x="0" y="0"/>
                </a:moveTo>
                <a:lnTo>
                  <a:pt x="177102"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49" name="Shape 1616">
            <a:extLst>
              <a:ext uri="{FF2B5EF4-FFF2-40B4-BE49-F238E27FC236}">
                <a16:creationId xmlns:a16="http://schemas.microsoft.com/office/drawing/2014/main" id="{96AE70A5-4526-46AC-9A11-5A6F137F4D78}"/>
              </a:ext>
            </a:extLst>
          </p:cNvPr>
          <p:cNvSpPr/>
          <p:nvPr/>
        </p:nvSpPr>
        <p:spPr>
          <a:xfrm>
            <a:off x="10363106" y="5224899"/>
            <a:ext cx="115137" cy="0"/>
          </a:xfrm>
          <a:custGeom>
            <a:avLst/>
            <a:gdLst/>
            <a:ahLst/>
            <a:cxnLst/>
            <a:rect l="0" t="0" r="0" b="0"/>
            <a:pathLst>
              <a:path w="115138">
                <a:moveTo>
                  <a:pt x="0" y="0"/>
                </a:moveTo>
                <a:lnTo>
                  <a:pt x="115138"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0" name="Shape 1617">
            <a:extLst>
              <a:ext uri="{FF2B5EF4-FFF2-40B4-BE49-F238E27FC236}">
                <a16:creationId xmlns:a16="http://schemas.microsoft.com/office/drawing/2014/main" id="{B50DD8F6-26C2-4C4A-A26F-7D52D97A6BB0}"/>
              </a:ext>
            </a:extLst>
          </p:cNvPr>
          <p:cNvSpPr/>
          <p:nvPr/>
        </p:nvSpPr>
        <p:spPr>
          <a:xfrm>
            <a:off x="10420687" y="4694453"/>
            <a:ext cx="0" cy="428582"/>
          </a:xfrm>
          <a:custGeom>
            <a:avLst/>
            <a:gdLst/>
            <a:ahLst/>
            <a:cxnLst/>
            <a:rect l="0" t="0" r="0" b="0"/>
            <a:pathLst>
              <a:path h="428588">
                <a:moveTo>
                  <a:pt x="0" y="0"/>
                </a:moveTo>
                <a:lnTo>
                  <a:pt x="0" y="428588"/>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1" name="Shape 1618">
            <a:extLst>
              <a:ext uri="{FF2B5EF4-FFF2-40B4-BE49-F238E27FC236}">
                <a16:creationId xmlns:a16="http://schemas.microsoft.com/office/drawing/2014/main" id="{AD6E2098-E8B1-4340-BC9F-94C0DE853AF9}"/>
              </a:ext>
            </a:extLst>
          </p:cNvPr>
          <p:cNvSpPr/>
          <p:nvPr/>
        </p:nvSpPr>
        <p:spPr>
          <a:xfrm>
            <a:off x="8104778" y="5120544"/>
            <a:ext cx="272451" cy="0"/>
          </a:xfrm>
          <a:custGeom>
            <a:avLst/>
            <a:gdLst/>
            <a:ahLst/>
            <a:cxnLst/>
            <a:rect l="0" t="0" r="0" b="0"/>
            <a:pathLst>
              <a:path w="272452">
                <a:moveTo>
                  <a:pt x="0" y="0"/>
                </a:moveTo>
                <a:lnTo>
                  <a:pt x="272452"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2" name="Shape 1619">
            <a:extLst>
              <a:ext uri="{FF2B5EF4-FFF2-40B4-BE49-F238E27FC236}">
                <a16:creationId xmlns:a16="http://schemas.microsoft.com/office/drawing/2014/main" id="{648BC5D9-C63B-49F2-B5B1-0B16509A88D1}"/>
              </a:ext>
            </a:extLst>
          </p:cNvPr>
          <p:cNvSpPr/>
          <p:nvPr/>
        </p:nvSpPr>
        <p:spPr>
          <a:xfrm>
            <a:off x="8152479" y="5171482"/>
            <a:ext cx="177088" cy="0"/>
          </a:xfrm>
          <a:custGeom>
            <a:avLst/>
            <a:gdLst/>
            <a:ahLst/>
            <a:cxnLst/>
            <a:rect l="0" t="0" r="0" b="0"/>
            <a:pathLst>
              <a:path w="177089">
                <a:moveTo>
                  <a:pt x="0" y="0"/>
                </a:moveTo>
                <a:lnTo>
                  <a:pt x="177089"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3" name="Shape 1620">
            <a:extLst>
              <a:ext uri="{FF2B5EF4-FFF2-40B4-BE49-F238E27FC236}">
                <a16:creationId xmlns:a16="http://schemas.microsoft.com/office/drawing/2014/main" id="{309FD869-0EE5-4F39-BCE7-24B933E68258}"/>
              </a:ext>
            </a:extLst>
          </p:cNvPr>
          <p:cNvSpPr/>
          <p:nvPr/>
        </p:nvSpPr>
        <p:spPr>
          <a:xfrm>
            <a:off x="8183453" y="5222409"/>
            <a:ext cx="115112" cy="0"/>
          </a:xfrm>
          <a:custGeom>
            <a:avLst/>
            <a:gdLst/>
            <a:ahLst/>
            <a:cxnLst/>
            <a:rect l="0" t="0" r="0" b="0"/>
            <a:pathLst>
              <a:path w="115113">
                <a:moveTo>
                  <a:pt x="0" y="0"/>
                </a:moveTo>
                <a:lnTo>
                  <a:pt x="115113"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4" name="Shape 1621">
            <a:extLst>
              <a:ext uri="{FF2B5EF4-FFF2-40B4-BE49-F238E27FC236}">
                <a16:creationId xmlns:a16="http://schemas.microsoft.com/office/drawing/2014/main" id="{292C6BC3-6B09-4EF3-975A-0A65CB493275}"/>
              </a:ext>
            </a:extLst>
          </p:cNvPr>
          <p:cNvSpPr/>
          <p:nvPr/>
        </p:nvSpPr>
        <p:spPr>
          <a:xfrm>
            <a:off x="8241022" y="4429585"/>
            <a:ext cx="0" cy="690958"/>
          </a:xfrm>
          <a:custGeom>
            <a:avLst/>
            <a:gdLst/>
            <a:ahLst/>
            <a:cxnLst/>
            <a:rect l="0" t="0" r="0" b="0"/>
            <a:pathLst>
              <a:path h="690968">
                <a:moveTo>
                  <a:pt x="0" y="0"/>
                </a:moveTo>
                <a:lnTo>
                  <a:pt x="0" y="690968"/>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5" name="Shape 1622">
            <a:extLst>
              <a:ext uri="{FF2B5EF4-FFF2-40B4-BE49-F238E27FC236}">
                <a16:creationId xmlns:a16="http://schemas.microsoft.com/office/drawing/2014/main" id="{5186FB84-9B51-4885-A41F-3B04580B9508}"/>
              </a:ext>
            </a:extLst>
          </p:cNvPr>
          <p:cNvSpPr/>
          <p:nvPr/>
        </p:nvSpPr>
        <p:spPr>
          <a:xfrm>
            <a:off x="10420687" y="3279387"/>
            <a:ext cx="0" cy="187424"/>
          </a:xfrm>
          <a:custGeom>
            <a:avLst/>
            <a:gdLst/>
            <a:ahLst/>
            <a:cxnLst/>
            <a:rect l="0" t="0" r="0" b="0"/>
            <a:pathLst>
              <a:path h="187427">
                <a:moveTo>
                  <a:pt x="0" y="187427"/>
                </a:moveTo>
                <a:lnTo>
                  <a:pt x="0"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6" name="Shape 1623">
            <a:extLst>
              <a:ext uri="{FF2B5EF4-FFF2-40B4-BE49-F238E27FC236}">
                <a16:creationId xmlns:a16="http://schemas.microsoft.com/office/drawing/2014/main" id="{7C4A9919-1E5E-4F01-B7CB-B26A9CFEAA83}"/>
              </a:ext>
            </a:extLst>
          </p:cNvPr>
          <p:cNvSpPr/>
          <p:nvPr/>
        </p:nvSpPr>
        <p:spPr>
          <a:xfrm>
            <a:off x="10174067" y="3466812"/>
            <a:ext cx="246620" cy="0"/>
          </a:xfrm>
          <a:custGeom>
            <a:avLst/>
            <a:gdLst/>
            <a:ahLst/>
            <a:cxnLst/>
            <a:rect l="0" t="0" r="0" b="0"/>
            <a:pathLst>
              <a:path w="246621">
                <a:moveTo>
                  <a:pt x="0" y="0"/>
                </a:moveTo>
                <a:lnTo>
                  <a:pt x="246621"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7" name="Shape 1624">
            <a:extLst>
              <a:ext uri="{FF2B5EF4-FFF2-40B4-BE49-F238E27FC236}">
                <a16:creationId xmlns:a16="http://schemas.microsoft.com/office/drawing/2014/main" id="{2C090005-2053-4B0E-8B23-40E963D25A43}"/>
              </a:ext>
            </a:extLst>
          </p:cNvPr>
          <p:cNvSpPr/>
          <p:nvPr/>
        </p:nvSpPr>
        <p:spPr>
          <a:xfrm>
            <a:off x="10420687" y="3802480"/>
            <a:ext cx="0" cy="387028"/>
          </a:xfrm>
          <a:custGeom>
            <a:avLst/>
            <a:gdLst/>
            <a:ahLst/>
            <a:cxnLst/>
            <a:rect l="0" t="0" r="0" b="0"/>
            <a:pathLst>
              <a:path h="387033">
                <a:moveTo>
                  <a:pt x="0" y="0"/>
                </a:moveTo>
                <a:lnTo>
                  <a:pt x="0" y="387033"/>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8" name="Shape 1626">
            <a:extLst>
              <a:ext uri="{FF2B5EF4-FFF2-40B4-BE49-F238E27FC236}">
                <a16:creationId xmlns:a16="http://schemas.microsoft.com/office/drawing/2014/main" id="{708B4125-F3A2-4930-BB59-CAFA45C6C90C}"/>
              </a:ext>
            </a:extLst>
          </p:cNvPr>
          <p:cNvSpPr/>
          <p:nvPr/>
        </p:nvSpPr>
        <p:spPr>
          <a:xfrm>
            <a:off x="10174067" y="3802442"/>
            <a:ext cx="153174" cy="0"/>
          </a:xfrm>
          <a:custGeom>
            <a:avLst/>
            <a:gdLst/>
            <a:ahLst/>
            <a:cxnLst/>
            <a:rect l="0" t="0" r="0" b="0"/>
            <a:pathLst>
              <a:path w="153175">
                <a:moveTo>
                  <a:pt x="0" y="0"/>
                </a:moveTo>
                <a:lnTo>
                  <a:pt x="153175"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59" name="Shape 1627">
            <a:extLst>
              <a:ext uri="{FF2B5EF4-FFF2-40B4-BE49-F238E27FC236}">
                <a16:creationId xmlns:a16="http://schemas.microsoft.com/office/drawing/2014/main" id="{16C1599C-44F2-4662-89CD-A08C8A60342C}"/>
              </a:ext>
            </a:extLst>
          </p:cNvPr>
          <p:cNvSpPr/>
          <p:nvPr/>
        </p:nvSpPr>
        <p:spPr>
          <a:xfrm>
            <a:off x="10312839" y="3753383"/>
            <a:ext cx="85255" cy="98462"/>
          </a:xfrm>
          <a:custGeom>
            <a:avLst/>
            <a:gdLst/>
            <a:ahLst/>
            <a:cxnLst/>
            <a:rect l="0" t="0" r="0" b="0"/>
            <a:pathLst>
              <a:path w="85255" h="98463">
                <a:moveTo>
                  <a:pt x="0" y="0"/>
                </a:moveTo>
                <a:lnTo>
                  <a:pt x="85255" y="49213"/>
                </a:lnTo>
                <a:lnTo>
                  <a:pt x="0" y="98463"/>
                </a:lnTo>
                <a:lnTo>
                  <a:pt x="0" y="0"/>
                </a:lnTo>
                <a:close/>
              </a:path>
            </a:pathLst>
          </a:custGeom>
        </p:spPr>
        <p:style>
          <a:lnRef idx="0">
            <a:srgbClr val="000000">
              <a:alpha val="0"/>
            </a:srgbClr>
          </a:lnRef>
          <a:fillRef idx="1">
            <a:srgbClr val="181717"/>
          </a:fillRef>
          <a:effectRef idx="0">
            <a:scrgbClr r="0" g="0" b="0"/>
          </a:effectRef>
          <a:fontRef idx="none"/>
        </p:style>
        <p:txBody>
          <a:bodyPr/>
          <a:lstStyle/>
          <a:p>
            <a:endParaRPr lang="en-IN"/>
          </a:p>
        </p:txBody>
      </p:sp>
      <p:sp>
        <p:nvSpPr>
          <p:cNvPr id="60" name="Shape 1628">
            <a:extLst>
              <a:ext uri="{FF2B5EF4-FFF2-40B4-BE49-F238E27FC236}">
                <a16:creationId xmlns:a16="http://schemas.microsoft.com/office/drawing/2014/main" id="{A27F3A61-9F76-4B77-B821-E40EEC9D3153}"/>
              </a:ext>
            </a:extLst>
          </p:cNvPr>
          <p:cNvSpPr/>
          <p:nvPr/>
        </p:nvSpPr>
        <p:spPr>
          <a:xfrm>
            <a:off x="10160796" y="3388796"/>
            <a:ext cx="0" cy="493515"/>
          </a:xfrm>
          <a:custGeom>
            <a:avLst/>
            <a:gdLst/>
            <a:ahLst/>
            <a:cxnLst/>
            <a:rect l="0" t="0" r="0" b="0"/>
            <a:pathLst>
              <a:path h="493522">
                <a:moveTo>
                  <a:pt x="0" y="0"/>
                </a:moveTo>
                <a:lnTo>
                  <a:pt x="0" y="493522"/>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61" name="Shape 1629">
            <a:extLst>
              <a:ext uri="{FF2B5EF4-FFF2-40B4-BE49-F238E27FC236}">
                <a16:creationId xmlns:a16="http://schemas.microsoft.com/office/drawing/2014/main" id="{1A1B7D66-0ADF-4373-9591-D295DF458977}"/>
              </a:ext>
            </a:extLst>
          </p:cNvPr>
          <p:cNvSpPr/>
          <p:nvPr/>
        </p:nvSpPr>
        <p:spPr>
          <a:xfrm>
            <a:off x="10302488" y="3802480"/>
            <a:ext cx="118198" cy="0"/>
          </a:xfrm>
          <a:custGeom>
            <a:avLst/>
            <a:gdLst/>
            <a:ahLst/>
            <a:cxnLst/>
            <a:rect l="0" t="0" r="0" b="0"/>
            <a:pathLst>
              <a:path w="118199">
                <a:moveTo>
                  <a:pt x="0" y="0"/>
                </a:moveTo>
                <a:lnTo>
                  <a:pt x="118199"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62" name="Shape 1630">
            <a:extLst>
              <a:ext uri="{FF2B5EF4-FFF2-40B4-BE49-F238E27FC236}">
                <a16:creationId xmlns:a16="http://schemas.microsoft.com/office/drawing/2014/main" id="{40D602A8-15F7-4566-8900-64B02736D888}"/>
              </a:ext>
            </a:extLst>
          </p:cNvPr>
          <p:cNvSpPr/>
          <p:nvPr/>
        </p:nvSpPr>
        <p:spPr>
          <a:xfrm>
            <a:off x="10109081" y="3462417"/>
            <a:ext cx="0" cy="344419"/>
          </a:xfrm>
          <a:custGeom>
            <a:avLst/>
            <a:gdLst/>
            <a:ahLst/>
            <a:cxnLst/>
            <a:rect l="0" t="0" r="0" b="0"/>
            <a:pathLst>
              <a:path h="344424">
                <a:moveTo>
                  <a:pt x="0" y="0"/>
                </a:moveTo>
                <a:lnTo>
                  <a:pt x="0" y="344424"/>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63" name="Shape 1631">
            <a:extLst>
              <a:ext uri="{FF2B5EF4-FFF2-40B4-BE49-F238E27FC236}">
                <a16:creationId xmlns:a16="http://schemas.microsoft.com/office/drawing/2014/main" id="{B8CC8AFE-ED69-4625-AB4E-9044DBD373A7}"/>
              </a:ext>
            </a:extLst>
          </p:cNvPr>
          <p:cNvSpPr/>
          <p:nvPr/>
        </p:nvSpPr>
        <p:spPr>
          <a:xfrm>
            <a:off x="9682033" y="3634652"/>
            <a:ext cx="427048" cy="0"/>
          </a:xfrm>
          <a:custGeom>
            <a:avLst/>
            <a:gdLst/>
            <a:ahLst/>
            <a:cxnLst/>
            <a:rect l="0" t="0" r="0" b="0"/>
            <a:pathLst>
              <a:path w="427050">
                <a:moveTo>
                  <a:pt x="427050" y="0"/>
                </a:moveTo>
                <a:lnTo>
                  <a:pt x="0"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64" name="Shape 1633">
            <a:extLst>
              <a:ext uri="{FF2B5EF4-FFF2-40B4-BE49-F238E27FC236}">
                <a16:creationId xmlns:a16="http://schemas.microsoft.com/office/drawing/2014/main" id="{96838A2D-3437-4127-99B8-13EA16BD8F0C}"/>
              </a:ext>
            </a:extLst>
          </p:cNvPr>
          <p:cNvSpPr/>
          <p:nvPr/>
        </p:nvSpPr>
        <p:spPr>
          <a:xfrm>
            <a:off x="8049431" y="4044692"/>
            <a:ext cx="375119" cy="375153"/>
          </a:xfrm>
          <a:custGeom>
            <a:avLst/>
            <a:gdLst/>
            <a:ahLst/>
            <a:cxnLst/>
            <a:rect l="0" t="0" r="0" b="0"/>
            <a:pathLst>
              <a:path w="375121" h="375158">
                <a:moveTo>
                  <a:pt x="375121" y="187592"/>
                </a:moveTo>
                <a:cubicBezTo>
                  <a:pt x="375121" y="291199"/>
                  <a:pt x="291173" y="375158"/>
                  <a:pt x="187541" y="375158"/>
                </a:cubicBezTo>
                <a:cubicBezTo>
                  <a:pt x="83960" y="375158"/>
                  <a:pt x="0" y="291199"/>
                  <a:pt x="0" y="187592"/>
                </a:cubicBezTo>
                <a:cubicBezTo>
                  <a:pt x="0" y="83985"/>
                  <a:pt x="83960" y="0"/>
                  <a:pt x="187541" y="0"/>
                </a:cubicBezTo>
                <a:cubicBezTo>
                  <a:pt x="291173" y="0"/>
                  <a:pt x="375121" y="83985"/>
                  <a:pt x="375121" y="187592"/>
                </a:cubicBezTo>
                <a:close/>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65" name="Shape 1634">
            <a:extLst>
              <a:ext uri="{FF2B5EF4-FFF2-40B4-BE49-F238E27FC236}">
                <a16:creationId xmlns:a16="http://schemas.microsoft.com/office/drawing/2014/main" id="{BD0AA0C3-563B-4FB6-915E-59DAC4A4FA40}"/>
              </a:ext>
            </a:extLst>
          </p:cNvPr>
          <p:cNvSpPr/>
          <p:nvPr/>
        </p:nvSpPr>
        <p:spPr>
          <a:xfrm>
            <a:off x="8116106" y="4191375"/>
            <a:ext cx="58928" cy="40905"/>
          </a:xfrm>
          <a:custGeom>
            <a:avLst/>
            <a:gdLst/>
            <a:ahLst/>
            <a:cxnLst/>
            <a:rect l="0" t="0" r="0" b="0"/>
            <a:pathLst>
              <a:path w="58928" h="40906">
                <a:moveTo>
                  <a:pt x="0" y="40906"/>
                </a:moveTo>
                <a:lnTo>
                  <a:pt x="2387" y="38379"/>
                </a:lnTo>
                <a:lnTo>
                  <a:pt x="4979" y="35636"/>
                </a:lnTo>
                <a:lnTo>
                  <a:pt x="7404" y="33096"/>
                </a:lnTo>
                <a:lnTo>
                  <a:pt x="9766" y="30670"/>
                </a:lnTo>
                <a:lnTo>
                  <a:pt x="12230" y="28079"/>
                </a:lnTo>
                <a:lnTo>
                  <a:pt x="14656" y="25704"/>
                </a:lnTo>
                <a:lnTo>
                  <a:pt x="17208" y="23215"/>
                </a:lnTo>
                <a:lnTo>
                  <a:pt x="19634" y="20904"/>
                </a:lnTo>
                <a:lnTo>
                  <a:pt x="22035" y="18745"/>
                </a:lnTo>
                <a:lnTo>
                  <a:pt x="24536" y="16548"/>
                </a:lnTo>
                <a:lnTo>
                  <a:pt x="26962" y="14541"/>
                </a:lnTo>
                <a:lnTo>
                  <a:pt x="29273" y="12674"/>
                </a:lnTo>
                <a:lnTo>
                  <a:pt x="31788" y="10846"/>
                </a:lnTo>
                <a:lnTo>
                  <a:pt x="34137" y="9169"/>
                </a:lnTo>
                <a:lnTo>
                  <a:pt x="36678" y="7518"/>
                </a:lnTo>
                <a:lnTo>
                  <a:pt x="39104" y="6096"/>
                </a:lnTo>
                <a:lnTo>
                  <a:pt x="41466" y="4864"/>
                </a:lnTo>
                <a:lnTo>
                  <a:pt x="42697" y="4242"/>
                </a:lnTo>
                <a:lnTo>
                  <a:pt x="43968" y="3670"/>
                </a:lnTo>
                <a:lnTo>
                  <a:pt x="45276" y="3124"/>
                </a:lnTo>
                <a:lnTo>
                  <a:pt x="46520" y="2629"/>
                </a:lnTo>
                <a:lnTo>
                  <a:pt x="47790" y="2158"/>
                </a:lnTo>
                <a:lnTo>
                  <a:pt x="48908" y="1803"/>
                </a:lnTo>
                <a:lnTo>
                  <a:pt x="50064" y="1473"/>
                </a:lnTo>
                <a:lnTo>
                  <a:pt x="50724" y="1270"/>
                </a:lnTo>
                <a:lnTo>
                  <a:pt x="51333" y="1117"/>
                </a:lnTo>
                <a:lnTo>
                  <a:pt x="51994" y="965"/>
                </a:lnTo>
                <a:lnTo>
                  <a:pt x="52566" y="812"/>
                </a:lnTo>
                <a:lnTo>
                  <a:pt x="53149" y="711"/>
                </a:lnTo>
                <a:lnTo>
                  <a:pt x="53721" y="584"/>
                </a:lnTo>
                <a:lnTo>
                  <a:pt x="54305" y="508"/>
                </a:lnTo>
                <a:lnTo>
                  <a:pt x="54953" y="394"/>
                </a:lnTo>
                <a:lnTo>
                  <a:pt x="55270" y="343"/>
                </a:lnTo>
                <a:lnTo>
                  <a:pt x="55614" y="292"/>
                </a:lnTo>
                <a:lnTo>
                  <a:pt x="55956" y="279"/>
                </a:lnTo>
                <a:lnTo>
                  <a:pt x="56235" y="216"/>
                </a:lnTo>
                <a:lnTo>
                  <a:pt x="56541" y="190"/>
                </a:lnTo>
                <a:lnTo>
                  <a:pt x="56845" y="165"/>
                </a:lnTo>
                <a:lnTo>
                  <a:pt x="57162" y="114"/>
                </a:lnTo>
                <a:lnTo>
                  <a:pt x="57468" y="114"/>
                </a:lnTo>
                <a:lnTo>
                  <a:pt x="57621" y="76"/>
                </a:lnTo>
                <a:lnTo>
                  <a:pt x="58154" y="76"/>
                </a:lnTo>
                <a:lnTo>
                  <a:pt x="58318" y="38"/>
                </a:lnTo>
                <a:lnTo>
                  <a:pt x="58471" y="38"/>
                </a:lnTo>
                <a:lnTo>
                  <a:pt x="58585" y="0"/>
                </a:lnTo>
                <a:lnTo>
                  <a:pt x="58928" y="0"/>
                </a:lnTo>
              </a:path>
            </a:pathLst>
          </a:custGeom>
        </p:spPr>
        <p:style>
          <a:lnRef idx="1">
            <a:srgbClr val="000000"/>
          </a:lnRef>
          <a:fillRef idx="0">
            <a:srgbClr val="000000">
              <a:alpha val="0"/>
            </a:srgbClr>
          </a:fillRef>
          <a:effectRef idx="0">
            <a:scrgbClr r="0" g="0" b="0"/>
          </a:effectRef>
          <a:fontRef idx="none"/>
        </p:style>
        <p:txBody>
          <a:bodyPr/>
          <a:lstStyle/>
          <a:p>
            <a:endParaRPr lang="en-IN"/>
          </a:p>
        </p:txBody>
      </p:sp>
      <p:sp>
        <p:nvSpPr>
          <p:cNvPr id="66" name="Shape 1635">
            <a:extLst>
              <a:ext uri="{FF2B5EF4-FFF2-40B4-BE49-F238E27FC236}">
                <a16:creationId xmlns:a16="http://schemas.microsoft.com/office/drawing/2014/main" id="{890525C1-D4D3-4BB0-8380-0C4DC390063F}"/>
              </a:ext>
            </a:extLst>
          </p:cNvPr>
          <p:cNvSpPr/>
          <p:nvPr/>
        </p:nvSpPr>
        <p:spPr>
          <a:xfrm>
            <a:off x="8175033" y="4191375"/>
            <a:ext cx="1550" cy="0"/>
          </a:xfrm>
          <a:custGeom>
            <a:avLst/>
            <a:gdLst/>
            <a:ahLst/>
            <a:cxnLst/>
            <a:rect l="0" t="0" r="0" b="0"/>
            <a:pathLst>
              <a:path w="1550">
                <a:moveTo>
                  <a:pt x="0" y="0"/>
                </a:moveTo>
                <a:lnTo>
                  <a:pt x="1550" y="0"/>
                </a:lnTo>
              </a:path>
            </a:pathLst>
          </a:custGeom>
        </p:spPr>
        <p:style>
          <a:lnRef idx="1">
            <a:srgbClr val="000000"/>
          </a:lnRef>
          <a:fillRef idx="0">
            <a:srgbClr val="000000">
              <a:alpha val="0"/>
            </a:srgbClr>
          </a:fillRef>
          <a:effectRef idx="0">
            <a:scrgbClr r="0" g="0" b="0"/>
          </a:effectRef>
          <a:fontRef idx="none"/>
        </p:style>
        <p:txBody>
          <a:bodyPr/>
          <a:lstStyle/>
          <a:p>
            <a:endParaRPr lang="en-IN"/>
          </a:p>
        </p:txBody>
      </p:sp>
      <p:sp>
        <p:nvSpPr>
          <p:cNvPr id="67" name="Shape 1636">
            <a:extLst>
              <a:ext uri="{FF2B5EF4-FFF2-40B4-BE49-F238E27FC236}">
                <a16:creationId xmlns:a16="http://schemas.microsoft.com/office/drawing/2014/main" id="{3638E432-4EF7-4C15-B12B-1A8F5D920B64}"/>
              </a:ext>
            </a:extLst>
          </p:cNvPr>
          <p:cNvSpPr/>
          <p:nvPr/>
        </p:nvSpPr>
        <p:spPr>
          <a:xfrm>
            <a:off x="8176583" y="4191375"/>
            <a:ext cx="2895" cy="76"/>
          </a:xfrm>
          <a:custGeom>
            <a:avLst/>
            <a:gdLst/>
            <a:ahLst/>
            <a:cxnLst/>
            <a:rect l="0" t="0" r="0" b="0"/>
            <a:pathLst>
              <a:path w="2895" h="76">
                <a:moveTo>
                  <a:pt x="0" y="0"/>
                </a:moveTo>
                <a:lnTo>
                  <a:pt x="1739" y="0"/>
                </a:lnTo>
                <a:lnTo>
                  <a:pt x="1892" y="38"/>
                </a:lnTo>
                <a:lnTo>
                  <a:pt x="2045" y="38"/>
                </a:lnTo>
                <a:lnTo>
                  <a:pt x="2311" y="76"/>
                </a:lnTo>
                <a:lnTo>
                  <a:pt x="2895" y="76"/>
                </a:lnTo>
              </a:path>
            </a:pathLst>
          </a:custGeom>
        </p:spPr>
        <p:style>
          <a:lnRef idx="1">
            <a:srgbClr val="000000"/>
          </a:lnRef>
          <a:fillRef idx="0">
            <a:srgbClr val="000000">
              <a:alpha val="0"/>
            </a:srgbClr>
          </a:fillRef>
          <a:effectRef idx="0">
            <a:scrgbClr r="0" g="0" b="0"/>
          </a:effectRef>
          <a:fontRef idx="none"/>
        </p:style>
        <p:txBody>
          <a:bodyPr/>
          <a:lstStyle/>
          <a:p>
            <a:endParaRPr lang="en-IN"/>
          </a:p>
        </p:txBody>
      </p:sp>
      <p:sp>
        <p:nvSpPr>
          <p:cNvPr id="68" name="Shape 1637">
            <a:extLst>
              <a:ext uri="{FF2B5EF4-FFF2-40B4-BE49-F238E27FC236}">
                <a16:creationId xmlns:a16="http://schemas.microsoft.com/office/drawing/2014/main" id="{E44A8AD6-6621-43E5-8FA4-705F67094708}"/>
              </a:ext>
            </a:extLst>
          </p:cNvPr>
          <p:cNvSpPr/>
          <p:nvPr/>
        </p:nvSpPr>
        <p:spPr>
          <a:xfrm>
            <a:off x="8179478" y="4191451"/>
            <a:ext cx="81217" cy="64464"/>
          </a:xfrm>
          <a:custGeom>
            <a:avLst/>
            <a:gdLst/>
            <a:ahLst/>
            <a:cxnLst/>
            <a:rect l="0" t="0" r="0" b="0"/>
            <a:pathLst>
              <a:path w="81217" h="64465">
                <a:moveTo>
                  <a:pt x="0" y="0"/>
                </a:moveTo>
                <a:lnTo>
                  <a:pt x="267" y="38"/>
                </a:lnTo>
                <a:lnTo>
                  <a:pt x="610" y="63"/>
                </a:lnTo>
                <a:lnTo>
                  <a:pt x="927" y="114"/>
                </a:lnTo>
                <a:lnTo>
                  <a:pt x="1232" y="140"/>
                </a:lnTo>
                <a:lnTo>
                  <a:pt x="1575" y="203"/>
                </a:lnTo>
                <a:lnTo>
                  <a:pt x="2160" y="267"/>
                </a:lnTo>
                <a:lnTo>
                  <a:pt x="2502" y="317"/>
                </a:lnTo>
                <a:lnTo>
                  <a:pt x="2807" y="368"/>
                </a:lnTo>
                <a:lnTo>
                  <a:pt x="3467" y="469"/>
                </a:lnTo>
                <a:lnTo>
                  <a:pt x="4076" y="584"/>
                </a:lnTo>
                <a:lnTo>
                  <a:pt x="4623" y="698"/>
                </a:lnTo>
                <a:lnTo>
                  <a:pt x="5194" y="812"/>
                </a:lnTo>
                <a:lnTo>
                  <a:pt x="5855" y="965"/>
                </a:lnTo>
                <a:lnTo>
                  <a:pt x="6439" y="1117"/>
                </a:lnTo>
                <a:lnTo>
                  <a:pt x="7087" y="1295"/>
                </a:lnTo>
                <a:lnTo>
                  <a:pt x="7709" y="1473"/>
                </a:lnTo>
                <a:lnTo>
                  <a:pt x="8903" y="1815"/>
                </a:lnTo>
                <a:lnTo>
                  <a:pt x="10172" y="2248"/>
                </a:lnTo>
                <a:lnTo>
                  <a:pt x="11329" y="2705"/>
                </a:lnTo>
                <a:lnTo>
                  <a:pt x="12612" y="3200"/>
                </a:lnTo>
                <a:lnTo>
                  <a:pt x="13805" y="3721"/>
                </a:lnTo>
                <a:lnTo>
                  <a:pt x="15113" y="4305"/>
                </a:lnTo>
                <a:lnTo>
                  <a:pt x="16307" y="4902"/>
                </a:lnTo>
                <a:lnTo>
                  <a:pt x="17653" y="5600"/>
                </a:lnTo>
                <a:lnTo>
                  <a:pt x="20091" y="7023"/>
                </a:lnTo>
                <a:lnTo>
                  <a:pt x="22593" y="8585"/>
                </a:lnTo>
                <a:lnTo>
                  <a:pt x="25019" y="10223"/>
                </a:lnTo>
                <a:lnTo>
                  <a:pt x="27343" y="11925"/>
                </a:lnTo>
                <a:lnTo>
                  <a:pt x="29807" y="13855"/>
                </a:lnTo>
                <a:lnTo>
                  <a:pt x="32195" y="15773"/>
                </a:lnTo>
                <a:lnTo>
                  <a:pt x="34696" y="17970"/>
                </a:lnTo>
                <a:lnTo>
                  <a:pt x="37173" y="20180"/>
                </a:lnTo>
                <a:lnTo>
                  <a:pt x="39484" y="22351"/>
                </a:lnTo>
                <a:lnTo>
                  <a:pt x="41999" y="24765"/>
                </a:lnTo>
                <a:lnTo>
                  <a:pt x="44387" y="27139"/>
                </a:lnTo>
                <a:lnTo>
                  <a:pt x="46965" y="29730"/>
                </a:lnTo>
                <a:lnTo>
                  <a:pt x="49391" y="32283"/>
                </a:lnTo>
                <a:lnTo>
                  <a:pt x="51791" y="34734"/>
                </a:lnTo>
                <a:lnTo>
                  <a:pt x="54293" y="37414"/>
                </a:lnTo>
                <a:lnTo>
                  <a:pt x="56718" y="39979"/>
                </a:lnTo>
                <a:lnTo>
                  <a:pt x="59030" y="42469"/>
                </a:lnTo>
                <a:lnTo>
                  <a:pt x="61544" y="45085"/>
                </a:lnTo>
                <a:lnTo>
                  <a:pt x="63894" y="47637"/>
                </a:lnTo>
                <a:lnTo>
                  <a:pt x="66446" y="50254"/>
                </a:lnTo>
                <a:lnTo>
                  <a:pt x="68910" y="52768"/>
                </a:lnTo>
                <a:lnTo>
                  <a:pt x="71260" y="55156"/>
                </a:lnTo>
                <a:lnTo>
                  <a:pt x="73775" y="57581"/>
                </a:lnTo>
                <a:lnTo>
                  <a:pt x="76162" y="59892"/>
                </a:lnTo>
                <a:lnTo>
                  <a:pt x="78740" y="62255"/>
                </a:lnTo>
                <a:lnTo>
                  <a:pt x="81217" y="64465"/>
                </a:lnTo>
              </a:path>
            </a:pathLst>
          </a:custGeom>
        </p:spPr>
        <p:style>
          <a:lnRef idx="1">
            <a:srgbClr val="000000"/>
          </a:lnRef>
          <a:fillRef idx="0">
            <a:srgbClr val="000000">
              <a:alpha val="0"/>
            </a:srgbClr>
          </a:fillRef>
          <a:effectRef idx="0">
            <a:scrgbClr r="0" g="0" b="0"/>
          </a:effectRef>
          <a:fontRef idx="none"/>
        </p:style>
        <p:txBody>
          <a:bodyPr/>
          <a:lstStyle/>
          <a:p>
            <a:endParaRPr lang="en-IN"/>
          </a:p>
        </p:txBody>
      </p:sp>
      <p:sp>
        <p:nvSpPr>
          <p:cNvPr id="69" name="Shape 1638">
            <a:extLst>
              <a:ext uri="{FF2B5EF4-FFF2-40B4-BE49-F238E27FC236}">
                <a16:creationId xmlns:a16="http://schemas.microsoft.com/office/drawing/2014/main" id="{15A43A53-6DE1-4F5F-8489-F3003D371EBB}"/>
              </a:ext>
            </a:extLst>
          </p:cNvPr>
          <p:cNvSpPr/>
          <p:nvPr/>
        </p:nvSpPr>
        <p:spPr>
          <a:xfrm>
            <a:off x="8260695" y="4255915"/>
            <a:ext cx="36055" cy="17272"/>
          </a:xfrm>
          <a:custGeom>
            <a:avLst/>
            <a:gdLst/>
            <a:ahLst/>
            <a:cxnLst/>
            <a:rect l="0" t="0" r="0" b="0"/>
            <a:pathLst>
              <a:path w="36055" h="17272">
                <a:moveTo>
                  <a:pt x="0" y="0"/>
                </a:moveTo>
                <a:lnTo>
                  <a:pt x="2349" y="2007"/>
                </a:lnTo>
                <a:lnTo>
                  <a:pt x="4889" y="4026"/>
                </a:lnTo>
                <a:lnTo>
                  <a:pt x="7328" y="5880"/>
                </a:lnTo>
                <a:lnTo>
                  <a:pt x="9639" y="7557"/>
                </a:lnTo>
                <a:lnTo>
                  <a:pt x="12141" y="9208"/>
                </a:lnTo>
                <a:lnTo>
                  <a:pt x="14529" y="10681"/>
                </a:lnTo>
                <a:lnTo>
                  <a:pt x="15773" y="11367"/>
                </a:lnTo>
                <a:lnTo>
                  <a:pt x="17081" y="12065"/>
                </a:lnTo>
                <a:lnTo>
                  <a:pt x="19545" y="13259"/>
                </a:lnTo>
                <a:lnTo>
                  <a:pt x="20751" y="13792"/>
                </a:lnTo>
                <a:lnTo>
                  <a:pt x="22060" y="14338"/>
                </a:lnTo>
                <a:lnTo>
                  <a:pt x="23254" y="14796"/>
                </a:lnTo>
                <a:lnTo>
                  <a:pt x="24371" y="15189"/>
                </a:lnTo>
                <a:lnTo>
                  <a:pt x="25641" y="15608"/>
                </a:lnTo>
                <a:lnTo>
                  <a:pt x="26759" y="15926"/>
                </a:lnTo>
                <a:lnTo>
                  <a:pt x="27381" y="16078"/>
                </a:lnTo>
                <a:lnTo>
                  <a:pt x="27915" y="16231"/>
                </a:lnTo>
                <a:lnTo>
                  <a:pt x="28537" y="16345"/>
                </a:lnTo>
                <a:lnTo>
                  <a:pt x="29185" y="16498"/>
                </a:lnTo>
                <a:lnTo>
                  <a:pt x="29845" y="16612"/>
                </a:lnTo>
                <a:lnTo>
                  <a:pt x="30200" y="16688"/>
                </a:lnTo>
                <a:lnTo>
                  <a:pt x="30543" y="16764"/>
                </a:lnTo>
                <a:lnTo>
                  <a:pt x="30810" y="16802"/>
                </a:lnTo>
                <a:lnTo>
                  <a:pt x="31153" y="16840"/>
                </a:lnTo>
                <a:lnTo>
                  <a:pt x="31776" y="16955"/>
                </a:lnTo>
                <a:lnTo>
                  <a:pt x="32080" y="16955"/>
                </a:lnTo>
                <a:lnTo>
                  <a:pt x="32397" y="17044"/>
                </a:lnTo>
                <a:lnTo>
                  <a:pt x="32664" y="17044"/>
                </a:lnTo>
                <a:lnTo>
                  <a:pt x="32969" y="17082"/>
                </a:lnTo>
                <a:lnTo>
                  <a:pt x="33274" y="17107"/>
                </a:lnTo>
                <a:lnTo>
                  <a:pt x="33591" y="17158"/>
                </a:lnTo>
                <a:lnTo>
                  <a:pt x="33896" y="17196"/>
                </a:lnTo>
                <a:lnTo>
                  <a:pt x="34239" y="17196"/>
                </a:lnTo>
                <a:lnTo>
                  <a:pt x="34557" y="17234"/>
                </a:lnTo>
                <a:lnTo>
                  <a:pt x="34861" y="17234"/>
                </a:lnTo>
                <a:lnTo>
                  <a:pt x="35014" y="17272"/>
                </a:lnTo>
                <a:lnTo>
                  <a:pt x="36055" y="17272"/>
                </a:lnTo>
              </a:path>
            </a:pathLst>
          </a:custGeom>
        </p:spPr>
        <p:style>
          <a:lnRef idx="1">
            <a:srgbClr val="000000"/>
          </a:lnRef>
          <a:fillRef idx="0">
            <a:srgbClr val="000000">
              <a:alpha val="0"/>
            </a:srgbClr>
          </a:fillRef>
          <a:effectRef idx="0">
            <a:scrgbClr r="0" g="0" b="0"/>
          </a:effectRef>
          <a:fontRef idx="none"/>
        </p:style>
        <p:txBody>
          <a:bodyPr/>
          <a:lstStyle/>
          <a:p>
            <a:endParaRPr lang="en-IN"/>
          </a:p>
        </p:txBody>
      </p:sp>
      <p:sp>
        <p:nvSpPr>
          <p:cNvPr id="70" name="Shape 1639">
            <a:extLst>
              <a:ext uri="{FF2B5EF4-FFF2-40B4-BE49-F238E27FC236}">
                <a16:creationId xmlns:a16="http://schemas.microsoft.com/office/drawing/2014/main" id="{EA31CB62-560B-40D4-A5AB-EF743842EF7D}"/>
              </a:ext>
            </a:extLst>
          </p:cNvPr>
          <p:cNvSpPr/>
          <p:nvPr/>
        </p:nvSpPr>
        <p:spPr>
          <a:xfrm>
            <a:off x="8296750" y="4273186"/>
            <a:ext cx="850" cy="0"/>
          </a:xfrm>
          <a:custGeom>
            <a:avLst/>
            <a:gdLst/>
            <a:ahLst/>
            <a:cxnLst/>
            <a:rect l="0" t="0" r="0" b="0"/>
            <a:pathLst>
              <a:path w="850">
                <a:moveTo>
                  <a:pt x="0" y="0"/>
                </a:moveTo>
                <a:lnTo>
                  <a:pt x="850" y="0"/>
                </a:lnTo>
              </a:path>
            </a:pathLst>
          </a:custGeom>
        </p:spPr>
        <p:style>
          <a:lnRef idx="1">
            <a:srgbClr val="000000"/>
          </a:lnRef>
          <a:fillRef idx="0">
            <a:srgbClr val="000000">
              <a:alpha val="0"/>
            </a:srgbClr>
          </a:fillRef>
          <a:effectRef idx="0">
            <a:scrgbClr r="0" g="0" b="0"/>
          </a:effectRef>
          <a:fontRef idx="none"/>
        </p:style>
        <p:txBody>
          <a:bodyPr/>
          <a:lstStyle/>
          <a:p>
            <a:endParaRPr lang="en-IN"/>
          </a:p>
        </p:txBody>
      </p:sp>
      <p:sp>
        <p:nvSpPr>
          <p:cNvPr id="71" name="Shape 1640">
            <a:extLst>
              <a:ext uri="{FF2B5EF4-FFF2-40B4-BE49-F238E27FC236}">
                <a16:creationId xmlns:a16="http://schemas.microsoft.com/office/drawing/2014/main" id="{34B3F73D-3ADB-493F-8A32-02C551E8A51D}"/>
              </a:ext>
            </a:extLst>
          </p:cNvPr>
          <p:cNvSpPr/>
          <p:nvPr/>
        </p:nvSpPr>
        <p:spPr>
          <a:xfrm>
            <a:off x="8297600" y="4272183"/>
            <a:ext cx="8370" cy="1003"/>
          </a:xfrm>
          <a:custGeom>
            <a:avLst/>
            <a:gdLst/>
            <a:ahLst/>
            <a:cxnLst/>
            <a:rect l="0" t="0" r="0" b="0"/>
            <a:pathLst>
              <a:path w="8370" h="1003">
                <a:moveTo>
                  <a:pt x="0" y="1003"/>
                </a:moveTo>
                <a:lnTo>
                  <a:pt x="1499" y="1003"/>
                </a:lnTo>
                <a:lnTo>
                  <a:pt x="1626" y="965"/>
                </a:lnTo>
                <a:lnTo>
                  <a:pt x="1931" y="965"/>
                </a:lnTo>
                <a:lnTo>
                  <a:pt x="2122" y="927"/>
                </a:lnTo>
                <a:lnTo>
                  <a:pt x="2579" y="927"/>
                </a:lnTo>
                <a:lnTo>
                  <a:pt x="2858" y="889"/>
                </a:lnTo>
                <a:lnTo>
                  <a:pt x="3163" y="838"/>
                </a:lnTo>
                <a:lnTo>
                  <a:pt x="3468" y="838"/>
                </a:lnTo>
                <a:lnTo>
                  <a:pt x="3773" y="813"/>
                </a:lnTo>
                <a:lnTo>
                  <a:pt x="4052" y="775"/>
                </a:lnTo>
                <a:lnTo>
                  <a:pt x="4586" y="686"/>
                </a:lnTo>
                <a:lnTo>
                  <a:pt x="4928" y="660"/>
                </a:lnTo>
                <a:lnTo>
                  <a:pt x="5246" y="610"/>
                </a:lnTo>
                <a:lnTo>
                  <a:pt x="5550" y="533"/>
                </a:lnTo>
                <a:lnTo>
                  <a:pt x="5931" y="496"/>
                </a:lnTo>
                <a:lnTo>
                  <a:pt x="6516" y="381"/>
                </a:lnTo>
                <a:lnTo>
                  <a:pt x="7176" y="267"/>
                </a:lnTo>
                <a:lnTo>
                  <a:pt x="7786" y="114"/>
                </a:lnTo>
                <a:lnTo>
                  <a:pt x="8370" y="0"/>
                </a:lnTo>
              </a:path>
            </a:pathLst>
          </a:custGeom>
        </p:spPr>
        <p:style>
          <a:lnRef idx="1">
            <a:srgbClr val="000000"/>
          </a:lnRef>
          <a:fillRef idx="0">
            <a:srgbClr val="000000">
              <a:alpha val="0"/>
            </a:srgbClr>
          </a:fillRef>
          <a:effectRef idx="0">
            <a:scrgbClr r="0" g="0" b="0"/>
          </a:effectRef>
          <a:fontRef idx="none"/>
        </p:style>
        <p:txBody>
          <a:bodyPr/>
          <a:lstStyle/>
          <a:p>
            <a:endParaRPr lang="en-IN"/>
          </a:p>
        </p:txBody>
      </p:sp>
      <p:sp>
        <p:nvSpPr>
          <p:cNvPr id="72" name="Shape 1641">
            <a:extLst>
              <a:ext uri="{FF2B5EF4-FFF2-40B4-BE49-F238E27FC236}">
                <a16:creationId xmlns:a16="http://schemas.microsoft.com/office/drawing/2014/main" id="{B9CDA428-E29D-4653-860A-3F83D858DD88}"/>
              </a:ext>
            </a:extLst>
          </p:cNvPr>
          <p:cNvSpPr/>
          <p:nvPr/>
        </p:nvSpPr>
        <p:spPr>
          <a:xfrm>
            <a:off x="8305970" y="4232280"/>
            <a:ext cx="51905" cy="39902"/>
          </a:xfrm>
          <a:custGeom>
            <a:avLst/>
            <a:gdLst/>
            <a:ahLst/>
            <a:cxnLst/>
            <a:rect l="0" t="0" r="0" b="0"/>
            <a:pathLst>
              <a:path w="51905" h="39903">
                <a:moveTo>
                  <a:pt x="0" y="39903"/>
                </a:moveTo>
                <a:lnTo>
                  <a:pt x="647" y="39739"/>
                </a:lnTo>
                <a:lnTo>
                  <a:pt x="1270" y="39586"/>
                </a:lnTo>
                <a:lnTo>
                  <a:pt x="2501" y="39243"/>
                </a:lnTo>
                <a:lnTo>
                  <a:pt x="3657" y="38900"/>
                </a:lnTo>
                <a:lnTo>
                  <a:pt x="4814" y="38469"/>
                </a:lnTo>
                <a:lnTo>
                  <a:pt x="6058" y="38011"/>
                </a:lnTo>
                <a:lnTo>
                  <a:pt x="7238" y="37516"/>
                </a:lnTo>
                <a:lnTo>
                  <a:pt x="8522" y="36932"/>
                </a:lnTo>
                <a:lnTo>
                  <a:pt x="9753" y="36385"/>
                </a:lnTo>
                <a:lnTo>
                  <a:pt x="11061" y="35738"/>
                </a:lnTo>
                <a:lnTo>
                  <a:pt x="13500" y="34392"/>
                </a:lnTo>
                <a:lnTo>
                  <a:pt x="16002" y="32881"/>
                </a:lnTo>
                <a:lnTo>
                  <a:pt x="18428" y="31305"/>
                </a:lnTo>
                <a:lnTo>
                  <a:pt x="20980" y="29439"/>
                </a:lnTo>
                <a:lnTo>
                  <a:pt x="23444" y="27572"/>
                </a:lnTo>
                <a:lnTo>
                  <a:pt x="25794" y="25667"/>
                </a:lnTo>
                <a:lnTo>
                  <a:pt x="28308" y="23533"/>
                </a:lnTo>
                <a:lnTo>
                  <a:pt x="30734" y="21374"/>
                </a:lnTo>
                <a:lnTo>
                  <a:pt x="33083" y="19215"/>
                </a:lnTo>
                <a:lnTo>
                  <a:pt x="35547" y="16828"/>
                </a:lnTo>
                <a:lnTo>
                  <a:pt x="37947" y="14516"/>
                </a:lnTo>
                <a:lnTo>
                  <a:pt x="40487" y="11951"/>
                </a:lnTo>
                <a:lnTo>
                  <a:pt x="42964" y="9423"/>
                </a:lnTo>
                <a:lnTo>
                  <a:pt x="45314" y="6960"/>
                </a:lnTo>
                <a:lnTo>
                  <a:pt x="47816" y="4331"/>
                </a:lnTo>
                <a:lnTo>
                  <a:pt x="50203" y="1791"/>
                </a:lnTo>
                <a:lnTo>
                  <a:pt x="51905" y="0"/>
                </a:lnTo>
              </a:path>
            </a:pathLst>
          </a:custGeom>
        </p:spPr>
        <p:style>
          <a:lnRef idx="1">
            <a:srgbClr val="000000"/>
          </a:lnRef>
          <a:fillRef idx="0">
            <a:srgbClr val="000000">
              <a:alpha val="0"/>
            </a:srgbClr>
          </a:fillRef>
          <a:effectRef idx="0">
            <a:scrgbClr r="0" g="0" b="0"/>
          </a:effectRef>
          <a:fontRef idx="none"/>
        </p:style>
        <p:txBody>
          <a:bodyPr/>
          <a:lstStyle/>
          <a:p>
            <a:endParaRPr lang="en-IN"/>
          </a:p>
        </p:txBody>
      </p:sp>
      <p:sp>
        <p:nvSpPr>
          <p:cNvPr id="73" name="Shape 1642">
            <a:extLst>
              <a:ext uri="{FF2B5EF4-FFF2-40B4-BE49-F238E27FC236}">
                <a16:creationId xmlns:a16="http://schemas.microsoft.com/office/drawing/2014/main" id="{03D1C0FE-C67E-484F-98F9-C210BB830957}"/>
              </a:ext>
            </a:extLst>
          </p:cNvPr>
          <p:cNvSpPr/>
          <p:nvPr/>
        </p:nvSpPr>
        <p:spPr>
          <a:xfrm>
            <a:off x="10326161" y="4293874"/>
            <a:ext cx="173481" cy="191551"/>
          </a:xfrm>
          <a:custGeom>
            <a:avLst/>
            <a:gdLst/>
            <a:ahLst/>
            <a:cxnLst/>
            <a:rect l="0" t="0" r="0" b="0"/>
            <a:pathLst>
              <a:path w="173482" h="191554">
                <a:moveTo>
                  <a:pt x="173482" y="148120"/>
                </a:moveTo>
                <a:cubicBezTo>
                  <a:pt x="156781" y="175158"/>
                  <a:pt x="128130" y="191554"/>
                  <a:pt x="94424" y="191554"/>
                </a:cubicBezTo>
                <a:cubicBezTo>
                  <a:pt x="42240" y="191554"/>
                  <a:pt x="0" y="148704"/>
                  <a:pt x="0" y="95796"/>
                </a:cubicBezTo>
                <a:cubicBezTo>
                  <a:pt x="0" y="42888"/>
                  <a:pt x="42240" y="0"/>
                  <a:pt x="94424" y="0"/>
                </a:cubicBezTo>
                <a:cubicBezTo>
                  <a:pt x="128130" y="0"/>
                  <a:pt x="156743" y="16471"/>
                  <a:pt x="173482" y="43421"/>
                </a:cubicBez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74" name="Shape 1643">
            <a:extLst>
              <a:ext uri="{FF2B5EF4-FFF2-40B4-BE49-F238E27FC236}">
                <a16:creationId xmlns:a16="http://schemas.microsoft.com/office/drawing/2014/main" id="{247A0807-B03A-4867-A844-40EE6A2FB0F0}"/>
              </a:ext>
            </a:extLst>
          </p:cNvPr>
          <p:cNvSpPr/>
          <p:nvPr/>
        </p:nvSpPr>
        <p:spPr>
          <a:xfrm>
            <a:off x="10326161" y="4398267"/>
            <a:ext cx="173481" cy="191551"/>
          </a:xfrm>
          <a:custGeom>
            <a:avLst/>
            <a:gdLst/>
            <a:ahLst/>
            <a:cxnLst/>
            <a:rect l="0" t="0" r="0" b="0"/>
            <a:pathLst>
              <a:path w="173482" h="191554">
                <a:moveTo>
                  <a:pt x="173482" y="148172"/>
                </a:moveTo>
                <a:cubicBezTo>
                  <a:pt x="156781" y="175171"/>
                  <a:pt x="128130" y="191554"/>
                  <a:pt x="94424" y="191554"/>
                </a:cubicBezTo>
                <a:cubicBezTo>
                  <a:pt x="42240" y="191554"/>
                  <a:pt x="0" y="148666"/>
                  <a:pt x="0" y="95796"/>
                </a:cubicBezTo>
                <a:cubicBezTo>
                  <a:pt x="0" y="42888"/>
                  <a:pt x="42240" y="0"/>
                  <a:pt x="94424" y="0"/>
                </a:cubicBezTo>
                <a:cubicBezTo>
                  <a:pt x="128130" y="0"/>
                  <a:pt x="156743" y="16472"/>
                  <a:pt x="173482" y="43422"/>
                </a:cubicBez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75" name="Shape 1644">
            <a:extLst>
              <a:ext uri="{FF2B5EF4-FFF2-40B4-BE49-F238E27FC236}">
                <a16:creationId xmlns:a16="http://schemas.microsoft.com/office/drawing/2014/main" id="{DE4BC927-FFE9-48C2-94F3-DFF8838711C2}"/>
              </a:ext>
            </a:extLst>
          </p:cNvPr>
          <p:cNvSpPr/>
          <p:nvPr/>
        </p:nvSpPr>
        <p:spPr>
          <a:xfrm>
            <a:off x="10326161" y="4502888"/>
            <a:ext cx="173481" cy="191564"/>
          </a:xfrm>
          <a:custGeom>
            <a:avLst/>
            <a:gdLst/>
            <a:ahLst/>
            <a:cxnLst/>
            <a:rect l="0" t="0" r="0" b="0"/>
            <a:pathLst>
              <a:path w="173482" h="191567">
                <a:moveTo>
                  <a:pt x="94424" y="191567"/>
                </a:moveTo>
                <a:cubicBezTo>
                  <a:pt x="42240" y="191567"/>
                  <a:pt x="0" y="148679"/>
                  <a:pt x="0" y="95770"/>
                </a:cubicBezTo>
                <a:cubicBezTo>
                  <a:pt x="0" y="42888"/>
                  <a:pt x="42240" y="0"/>
                  <a:pt x="94424" y="0"/>
                </a:cubicBezTo>
                <a:cubicBezTo>
                  <a:pt x="128130" y="0"/>
                  <a:pt x="156743" y="16471"/>
                  <a:pt x="173482" y="43434"/>
                </a:cubicBez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76" name="Shape 1645">
            <a:extLst>
              <a:ext uri="{FF2B5EF4-FFF2-40B4-BE49-F238E27FC236}">
                <a16:creationId xmlns:a16="http://schemas.microsoft.com/office/drawing/2014/main" id="{898228E4-189C-46BC-B388-F3C92A076E2D}"/>
              </a:ext>
            </a:extLst>
          </p:cNvPr>
          <p:cNvSpPr/>
          <p:nvPr/>
        </p:nvSpPr>
        <p:spPr>
          <a:xfrm>
            <a:off x="10326161" y="4189507"/>
            <a:ext cx="173481" cy="191564"/>
          </a:xfrm>
          <a:custGeom>
            <a:avLst/>
            <a:gdLst/>
            <a:ahLst/>
            <a:cxnLst/>
            <a:rect l="0" t="0" r="0" b="0"/>
            <a:pathLst>
              <a:path w="173482" h="191567">
                <a:moveTo>
                  <a:pt x="173482" y="148146"/>
                </a:moveTo>
                <a:cubicBezTo>
                  <a:pt x="156781" y="175171"/>
                  <a:pt x="128130" y="191567"/>
                  <a:pt x="94424" y="191567"/>
                </a:cubicBezTo>
                <a:cubicBezTo>
                  <a:pt x="42240" y="191567"/>
                  <a:pt x="0" y="148679"/>
                  <a:pt x="0" y="95771"/>
                </a:cubicBezTo>
                <a:cubicBezTo>
                  <a:pt x="0" y="42901"/>
                  <a:pt x="42240" y="0"/>
                  <a:pt x="94424" y="0"/>
                </a:cubicBez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77" name="Shape 1646">
            <a:extLst>
              <a:ext uri="{FF2B5EF4-FFF2-40B4-BE49-F238E27FC236}">
                <a16:creationId xmlns:a16="http://schemas.microsoft.com/office/drawing/2014/main" id="{03713C05-7413-4919-BFCE-FBD25D95C57B}"/>
              </a:ext>
            </a:extLst>
          </p:cNvPr>
          <p:cNvSpPr/>
          <p:nvPr/>
        </p:nvSpPr>
        <p:spPr>
          <a:xfrm>
            <a:off x="8236971" y="3634652"/>
            <a:ext cx="417853" cy="0"/>
          </a:xfrm>
          <a:custGeom>
            <a:avLst/>
            <a:gdLst/>
            <a:ahLst/>
            <a:cxnLst/>
            <a:rect l="0" t="0" r="0" b="0"/>
            <a:pathLst>
              <a:path w="417855">
                <a:moveTo>
                  <a:pt x="0" y="0"/>
                </a:moveTo>
                <a:lnTo>
                  <a:pt x="417855"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78" name="Shape 1647">
            <a:extLst>
              <a:ext uri="{FF2B5EF4-FFF2-40B4-BE49-F238E27FC236}">
                <a16:creationId xmlns:a16="http://schemas.microsoft.com/office/drawing/2014/main" id="{523A8E2E-0C0F-46D4-AB9B-79B3936F24E0}"/>
              </a:ext>
            </a:extLst>
          </p:cNvPr>
          <p:cNvSpPr/>
          <p:nvPr/>
        </p:nvSpPr>
        <p:spPr>
          <a:xfrm>
            <a:off x="8655523" y="3634969"/>
            <a:ext cx="25565" cy="81305"/>
          </a:xfrm>
          <a:custGeom>
            <a:avLst/>
            <a:gdLst/>
            <a:ahLst/>
            <a:cxnLst/>
            <a:rect l="0" t="0" r="0" b="0"/>
            <a:pathLst>
              <a:path w="25565" h="81306">
                <a:moveTo>
                  <a:pt x="0" y="0"/>
                </a:moveTo>
                <a:lnTo>
                  <a:pt x="25565" y="81306"/>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79" name="Shape 1648">
            <a:extLst>
              <a:ext uri="{FF2B5EF4-FFF2-40B4-BE49-F238E27FC236}">
                <a16:creationId xmlns:a16="http://schemas.microsoft.com/office/drawing/2014/main" id="{93D5D208-7EFE-4728-8CEF-8188FE47BA9D}"/>
              </a:ext>
            </a:extLst>
          </p:cNvPr>
          <p:cNvSpPr/>
          <p:nvPr/>
        </p:nvSpPr>
        <p:spPr>
          <a:xfrm>
            <a:off x="8682790" y="3552535"/>
            <a:ext cx="48933" cy="164730"/>
          </a:xfrm>
          <a:custGeom>
            <a:avLst/>
            <a:gdLst/>
            <a:ahLst/>
            <a:cxnLst/>
            <a:rect l="0" t="0" r="0" b="0"/>
            <a:pathLst>
              <a:path w="48933" h="164732">
                <a:moveTo>
                  <a:pt x="48933" y="0"/>
                </a:moveTo>
                <a:lnTo>
                  <a:pt x="0" y="164732"/>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0" name="Shape 1649">
            <a:extLst>
              <a:ext uri="{FF2B5EF4-FFF2-40B4-BE49-F238E27FC236}">
                <a16:creationId xmlns:a16="http://schemas.microsoft.com/office/drawing/2014/main" id="{ADE3237A-4D51-47D4-B180-4A8DCCD2F727}"/>
              </a:ext>
            </a:extLst>
          </p:cNvPr>
          <p:cNvSpPr/>
          <p:nvPr/>
        </p:nvSpPr>
        <p:spPr>
          <a:xfrm>
            <a:off x="8731685" y="3552535"/>
            <a:ext cx="48946" cy="164730"/>
          </a:xfrm>
          <a:custGeom>
            <a:avLst/>
            <a:gdLst/>
            <a:ahLst/>
            <a:cxnLst/>
            <a:rect l="0" t="0" r="0" b="0"/>
            <a:pathLst>
              <a:path w="48946" h="164732">
                <a:moveTo>
                  <a:pt x="0" y="0"/>
                </a:moveTo>
                <a:lnTo>
                  <a:pt x="48946" y="164732"/>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1" name="Shape 1650">
            <a:extLst>
              <a:ext uri="{FF2B5EF4-FFF2-40B4-BE49-F238E27FC236}">
                <a16:creationId xmlns:a16="http://schemas.microsoft.com/office/drawing/2014/main" id="{40C5220A-E91C-439A-A12E-35E5EFCDF412}"/>
              </a:ext>
            </a:extLst>
          </p:cNvPr>
          <p:cNvSpPr/>
          <p:nvPr/>
        </p:nvSpPr>
        <p:spPr>
          <a:xfrm>
            <a:off x="8781482" y="3552535"/>
            <a:ext cx="48933" cy="164730"/>
          </a:xfrm>
          <a:custGeom>
            <a:avLst/>
            <a:gdLst/>
            <a:ahLst/>
            <a:cxnLst/>
            <a:rect l="0" t="0" r="0" b="0"/>
            <a:pathLst>
              <a:path w="48933" h="164732">
                <a:moveTo>
                  <a:pt x="48933" y="0"/>
                </a:moveTo>
                <a:lnTo>
                  <a:pt x="0" y="164732"/>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2" name="Shape 1651">
            <a:extLst>
              <a:ext uri="{FF2B5EF4-FFF2-40B4-BE49-F238E27FC236}">
                <a16:creationId xmlns:a16="http://schemas.microsoft.com/office/drawing/2014/main" id="{9B1D3C87-E8A6-4527-A4CC-021D5F4FC200}"/>
              </a:ext>
            </a:extLst>
          </p:cNvPr>
          <p:cNvSpPr/>
          <p:nvPr/>
        </p:nvSpPr>
        <p:spPr>
          <a:xfrm>
            <a:off x="8831303" y="3552903"/>
            <a:ext cx="23800" cy="80110"/>
          </a:xfrm>
          <a:custGeom>
            <a:avLst/>
            <a:gdLst/>
            <a:ahLst/>
            <a:cxnLst/>
            <a:rect l="0" t="0" r="0" b="0"/>
            <a:pathLst>
              <a:path w="23800" h="80111">
                <a:moveTo>
                  <a:pt x="0" y="0"/>
                </a:moveTo>
                <a:lnTo>
                  <a:pt x="23800" y="80111"/>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3" name="Shape 1652">
            <a:extLst>
              <a:ext uri="{FF2B5EF4-FFF2-40B4-BE49-F238E27FC236}">
                <a16:creationId xmlns:a16="http://schemas.microsoft.com/office/drawing/2014/main" id="{1E60D664-B071-4569-B1AA-6A9E3F44AAFA}"/>
              </a:ext>
            </a:extLst>
          </p:cNvPr>
          <p:cNvSpPr/>
          <p:nvPr/>
        </p:nvSpPr>
        <p:spPr>
          <a:xfrm>
            <a:off x="8855928" y="3634652"/>
            <a:ext cx="318539" cy="0"/>
          </a:xfrm>
          <a:custGeom>
            <a:avLst/>
            <a:gdLst/>
            <a:ahLst/>
            <a:cxnLst/>
            <a:rect l="0" t="0" r="0" b="0"/>
            <a:pathLst>
              <a:path w="318541">
                <a:moveTo>
                  <a:pt x="0" y="0"/>
                </a:moveTo>
                <a:lnTo>
                  <a:pt x="318541"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4" name="Shape 1653">
            <a:extLst>
              <a:ext uri="{FF2B5EF4-FFF2-40B4-BE49-F238E27FC236}">
                <a16:creationId xmlns:a16="http://schemas.microsoft.com/office/drawing/2014/main" id="{F9635343-2530-446A-BB7A-8A2236D68911}"/>
              </a:ext>
            </a:extLst>
          </p:cNvPr>
          <p:cNvSpPr/>
          <p:nvPr/>
        </p:nvSpPr>
        <p:spPr>
          <a:xfrm>
            <a:off x="9383484" y="3540089"/>
            <a:ext cx="191566" cy="173492"/>
          </a:xfrm>
          <a:custGeom>
            <a:avLst/>
            <a:gdLst/>
            <a:ahLst/>
            <a:cxnLst/>
            <a:rect l="0" t="0" r="0" b="0"/>
            <a:pathLst>
              <a:path w="191567" h="173494">
                <a:moveTo>
                  <a:pt x="43447" y="173494"/>
                </a:moveTo>
                <a:cubicBezTo>
                  <a:pt x="16421" y="156794"/>
                  <a:pt x="0" y="128156"/>
                  <a:pt x="0" y="94412"/>
                </a:cubicBezTo>
                <a:cubicBezTo>
                  <a:pt x="0" y="42266"/>
                  <a:pt x="42875" y="0"/>
                  <a:pt x="95796" y="0"/>
                </a:cubicBezTo>
                <a:cubicBezTo>
                  <a:pt x="148666" y="0"/>
                  <a:pt x="191567" y="42266"/>
                  <a:pt x="191567" y="94412"/>
                </a:cubicBezTo>
                <a:cubicBezTo>
                  <a:pt x="191567" y="128105"/>
                  <a:pt x="175082" y="156769"/>
                  <a:pt x="148133" y="173494"/>
                </a:cubicBez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5" name="Shape 1654">
            <a:extLst>
              <a:ext uri="{FF2B5EF4-FFF2-40B4-BE49-F238E27FC236}">
                <a16:creationId xmlns:a16="http://schemas.microsoft.com/office/drawing/2014/main" id="{F97EB979-1B80-48D7-8298-AC69223C8646}"/>
              </a:ext>
            </a:extLst>
          </p:cNvPr>
          <p:cNvSpPr/>
          <p:nvPr/>
        </p:nvSpPr>
        <p:spPr>
          <a:xfrm>
            <a:off x="9279102" y="3540089"/>
            <a:ext cx="191528" cy="173492"/>
          </a:xfrm>
          <a:custGeom>
            <a:avLst/>
            <a:gdLst/>
            <a:ahLst/>
            <a:cxnLst/>
            <a:rect l="0" t="0" r="0" b="0"/>
            <a:pathLst>
              <a:path w="191529" h="173494">
                <a:moveTo>
                  <a:pt x="43408" y="173494"/>
                </a:moveTo>
                <a:cubicBezTo>
                  <a:pt x="16395" y="156794"/>
                  <a:pt x="0" y="128156"/>
                  <a:pt x="0" y="94412"/>
                </a:cubicBezTo>
                <a:cubicBezTo>
                  <a:pt x="0" y="42266"/>
                  <a:pt x="42888" y="0"/>
                  <a:pt x="95758" y="0"/>
                </a:cubicBezTo>
                <a:cubicBezTo>
                  <a:pt x="148666" y="0"/>
                  <a:pt x="191529" y="42266"/>
                  <a:pt x="191529" y="94412"/>
                </a:cubicBezTo>
                <a:cubicBezTo>
                  <a:pt x="191529" y="128105"/>
                  <a:pt x="175044" y="156769"/>
                  <a:pt x="148107" y="173494"/>
                </a:cubicBez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6" name="Shape 1655">
            <a:extLst>
              <a:ext uri="{FF2B5EF4-FFF2-40B4-BE49-F238E27FC236}">
                <a16:creationId xmlns:a16="http://schemas.microsoft.com/office/drawing/2014/main" id="{38BBEAED-874E-4A13-AB8D-3551B7248CEE}"/>
              </a:ext>
            </a:extLst>
          </p:cNvPr>
          <p:cNvSpPr/>
          <p:nvPr/>
        </p:nvSpPr>
        <p:spPr>
          <a:xfrm>
            <a:off x="9174468" y="3540089"/>
            <a:ext cx="191540" cy="173492"/>
          </a:xfrm>
          <a:custGeom>
            <a:avLst/>
            <a:gdLst/>
            <a:ahLst/>
            <a:cxnLst/>
            <a:rect l="0" t="0" r="0" b="0"/>
            <a:pathLst>
              <a:path w="191541" h="173494">
                <a:moveTo>
                  <a:pt x="0" y="94412"/>
                </a:moveTo>
                <a:cubicBezTo>
                  <a:pt x="0" y="42266"/>
                  <a:pt x="42888" y="0"/>
                  <a:pt x="95783" y="0"/>
                </a:cubicBezTo>
                <a:cubicBezTo>
                  <a:pt x="148692" y="0"/>
                  <a:pt x="191541" y="42266"/>
                  <a:pt x="191541" y="94412"/>
                </a:cubicBezTo>
                <a:cubicBezTo>
                  <a:pt x="191541" y="128105"/>
                  <a:pt x="175057" y="156769"/>
                  <a:pt x="148145" y="173494"/>
                </a:cubicBez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7" name="Shape 1656">
            <a:extLst>
              <a:ext uri="{FF2B5EF4-FFF2-40B4-BE49-F238E27FC236}">
                <a16:creationId xmlns:a16="http://schemas.microsoft.com/office/drawing/2014/main" id="{BB0DD206-9407-4BF8-B1B5-D94F902E0E25}"/>
              </a:ext>
            </a:extLst>
          </p:cNvPr>
          <p:cNvSpPr/>
          <p:nvPr/>
        </p:nvSpPr>
        <p:spPr>
          <a:xfrm>
            <a:off x="9487852" y="3540089"/>
            <a:ext cx="191540" cy="173492"/>
          </a:xfrm>
          <a:custGeom>
            <a:avLst/>
            <a:gdLst/>
            <a:ahLst/>
            <a:cxnLst/>
            <a:rect l="0" t="0" r="0" b="0"/>
            <a:pathLst>
              <a:path w="191541" h="173494">
                <a:moveTo>
                  <a:pt x="43408" y="173494"/>
                </a:moveTo>
                <a:cubicBezTo>
                  <a:pt x="16395" y="156794"/>
                  <a:pt x="0" y="128156"/>
                  <a:pt x="0" y="94412"/>
                </a:cubicBezTo>
                <a:cubicBezTo>
                  <a:pt x="0" y="42266"/>
                  <a:pt x="42888" y="0"/>
                  <a:pt x="95783" y="0"/>
                </a:cubicBezTo>
                <a:cubicBezTo>
                  <a:pt x="148653" y="0"/>
                  <a:pt x="191541" y="42266"/>
                  <a:pt x="191541" y="94412"/>
                </a:cubicBez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8" name="Shape 1657">
            <a:extLst>
              <a:ext uri="{FF2B5EF4-FFF2-40B4-BE49-F238E27FC236}">
                <a16:creationId xmlns:a16="http://schemas.microsoft.com/office/drawing/2014/main" id="{F589F990-AD29-40FF-8783-BF0C57C7E26C}"/>
              </a:ext>
            </a:extLst>
          </p:cNvPr>
          <p:cNvSpPr/>
          <p:nvPr/>
        </p:nvSpPr>
        <p:spPr>
          <a:xfrm>
            <a:off x="8236971" y="3634652"/>
            <a:ext cx="0" cy="410039"/>
          </a:xfrm>
          <a:custGeom>
            <a:avLst/>
            <a:gdLst/>
            <a:ahLst/>
            <a:cxnLst/>
            <a:rect l="0" t="0" r="0" b="0"/>
            <a:pathLst>
              <a:path h="410045">
                <a:moveTo>
                  <a:pt x="0" y="410045"/>
                </a:moveTo>
                <a:lnTo>
                  <a:pt x="0" y="0"/>
                </a:lnTo>
              </a:path>
            </a:pathLst>
          </a:custGeom>
        </p:spPr>
        <p:style>
          <a:lnRef idx="1">
            <a:srgbClr val="181717"/>
          </a:lnRef>
          <a:fillRef idx="0">
            <a:srgbClr val="000000">
              <a:alpha val="0"/>
            </a:srgbClr>
          </a:fillRef>
          <a:effectRef idx="0">
            <a:scrgbClr r="0" g="0" b="0"/>
          </a:effectRef>
          <a:fontRef idx="none"/>
        </p:style>
        <p:txBody>
          <a:bodyPr/>
          <a:lstStyle/>
          <a:p>
            <a:endParaRPr lang="en-IN"/>
          </a:p>
        </p:txBody>
      </p:sp>
      <p:sp>
        <p:nvSpPr>
          <p:cNvPr id="89" name="Shape 1658">
            <a:extLst>
              <a:ext uri="{FF2B5EF4-FFF2-40B4-BE49-F238E27FC236}">
                <a16:creationId xmlns:a16="http://schemas.microsoft.com/office/drawing/2014/main" id="{F508CE8C-91CD-45DF-9ED5-366A9AE61877}"/>
              </a:ext>
            </a:extLst>
          </p:cNvPr>
          <p:cNvSpPr/>
          <p:nvPr/>
        </p:nvSpPr>
        <p:spPr>
          <a:xfrm>
            <a:off x="10420687" y="2937457"/>
            <a:ext cx="0" cy="334284"/>
          </a:xfrm>
          <a:custGeom>
            <a:avLst/>
            <a:gdLst/>
            <a:ahLst/>
            <a:cxnLst/>
            <a:rect l="0" t="0" r="0" b="0"/>
            <a:pathLst>
              <a:path h="334289">
                <a:moveTo>
                  <a:pt x="0" y="334289"/>
                </a:moveTo>
                <a:lnTo>
                  <a:pt x="0" y="0"/>
                </a:lnTo>
              </a:path>
            </a:pathLst>
          </a:custGeom>
          <a:ln w="0" cap="rnd">
            <a:custDash>
              <a:ds d="1" sp="1"/>
            </a:custDash>
            <a:miter lim="100000"/>
          </a:ln>
        </p:spPr>
        <p:style>
          <a:lnRef idx="1">
            <a:srgbClr val="181717"/>
          </a:lnRef>
          <a:fillRef idx="0">
            <a:srgbClr val="000000">
              <a:alpha val="0"/>
            </a:srgbClr>
          </a:fillRef>
          <a:effectRef idx="0">
            <a:scrgbClr r="0" g="0" b="0"/>
          </a:effectRef>
          <a:fontRef idx="none"/>
        </p:style>
        <p:txBody>
          <a:bodyPr/>
          <a:lstStyle/>
          <a:p>
            <a:endParaRPr lang="en-IN"/>
          </a:p>
        </p:txBody>
      </p:sp>
      <p:sp>
        <p:nvSpPr>
          <p:cNvPr id="90" name="Rectangle 89">
            <a:extLst>
              <a:ext uri="{FF2B5EF4-FFF2-40B4-BE49-F238E27FC236}">
                <a16:creationId xmlns:a16="http://schemas.microsoft.com/office/drawing/2014/main" id="{C6E81942-74C4-467B-A69A-83112462752A}"/>
              </a:ext>
            </a:extLst>
          </p:cNvPr>
          <p:cNvSpPr/>
          <p:nvPr/>
        </p:nvSpPr>
        <p:spPr>
          <a:xfrm>
            <a:off x="7802925" y="3894806"/>
            <a:ext cx="203550" cy="206164"/>
          </a:xfrm>
          <a:prstGeom prst="rect">
            <a:avLst/>
          </a:prstGeom>
        </p:spPr>
        <p:txBody>
          <a:bodyPr vert="horz" lIns="0" tIns="0" rIns="0" bIns="0" rtlCol="0">
            <a:noAutofit/>
          </a:bodyPr>
          <a:lstStyle/>
          <a:p>
            <a:pPr marL="444500" indent="-459740">
              <a:lnSpc>
                <a:spcPct val="107000"/>
              </a:lnSpc>
              <a:spcAft>
                <a:spcPts val="800"/>
              </a:spcAft>
            </a:pPr>
            <a:r>
              <a:rPr lang="en-IN" sz="155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IN" sz="2550">
              <a:solidFill>
                <a:srgbClr val="000000"/>
              </a:solidFill>
              <a:effectLst/>
              <a:latin typeface="Arial" panose="020B0604020202020204" pitchFamily="34" charset="0"/>
              <a:ea typeface="Arial" panose="020B0604020202020204" pitchFamily="34" charset="0"/>
            </a:endParaRPr>
          </a:p>
        </p:txBody>
      </p:sp>
      <p:sp>
        <p:nvSpPr>
          <p:cNvPr id="91" name="Rectangle 90">
            <a:extLst>
              <a:ext uri="{FF2B5EF4-FFF2-40B4-BE49-F238E27FC236}">
                <a16:creationId xmlns:a16="http://schemas.microsoft.com/office/drawing/2014/main" id="{D09DCC7D-E299-40C5-927E-98ECB3A0CA27}"/>
              </a:ext>
            </a:extLst>
          </p:cNvPr>
          <p:cNvSpPr/>
          <p:nvPr/>
        </p:nvSpPr>
        <p:spPr>
          <a:xfrm>
            <a:off x="7789595" y="4130993"/>
            <a:ext cx="126891" cy="238083"/>
          </a:xfrm>
          <a:prstGeom prst="rect">
            <a:avLst/>
          </a:prstGeom>
        </p:spPr>
        <p:txBody>
          <a:bodyPr vert="horz" lIns="0" tIns="0" rIns="0" bIns="0" rtlCol="0">
            <a:noAutofit/>
          </a:bodyPr>
          <a:lstStyle/>
          <a:p>
            <a:pPr marL="444500" indent="-459740">
              <a:lnSpc>
                <a:spcPct val="107000"/>
              </a:lnSpc>
              <a:spcAft>
                <a:spcPts val="800"/>
              </a:spcAft>
            </a:pPr>
            <a:r>
              <a:rPr lang="en-IN" sz="1550" i="1">
                <a:solidFill>
                  <a:srgbClr val="000000"/>
                </a:solidFill>
                <a:effectLst/>
                <a:latin typeface="Cambria" panose="02040503050406030204" pitchFamily="18" charset="0"/>
                <a:ea typeface="Cambria" panose="02040503050406030204" pitchFamily="18" charset="0"/>
                <a:cs typeface="Cambria" panose="02040503050406030204" pitchFamily="18" charset="0"/>
              </a:rPr>
              <a:t>v</a:t>
            </a:r>
            <a:endParaRPr lang="en-IN" sz="2550">
              <a:solidFill>
                <a:srgbClr val="000000"/>
              </a:solidFill>
              <a:effectLst/>
              <a:latin typeface="Arial" panose="020B0604020202020204" pitchFamily="34" charset="0"/>
              <a:ea typeface="Arial" panose="020B0604020202020204" pitchFamily="34" charset="0"/>
            </a:endParaRPr>
          </a:p>
        </p:txBody>
      </p:sp>
      <p:sp>
        <p:nvSpPr>
          <p:cNvPr id="92" name="Rectangle 91">
            <a:extLst>
              <a:ext uri="{FF2B5EF4-FFF2-40B4-BE49-F238E27FC236}">
                <a16:creationId xmlns:a16="http://schemas.microsoft.com/office/drawing/2014/main" id="{BDF97E19-1F81-45AD-9348-5A819A0CF51E}"/>
              </a:ext>
            </a:extLst>
          </p:cNvPr>
          <p:cNvSpPr/>
          <p:nvPr/>
        </p:nvSpPr>
        <p:spPr>
          <a:xfrm>
            <a:off x="7885023" y="4202355"/>
            <a:ext cx="98715" cy="166110"/>
          </a:xfrm>
          <a:prstGeom prst="rect">
            <a:avLst/>
          </a:prstGeom>
        </p:spPr>
        <p:txBody>
          <a:bodyPr vert="horz" lIns="0" tIns="0" rIns="0" bIns="0" rtlCol="0">
            <a:noAutofit/>
          </a:bodyPr>
          <a:lstStyle/>
          <a:p>
            <a:pPr marL="444500" indent="-459740">
              <a:lnSpc>
                <a:spcPct val="107000"/>
              </a:lnSpc>
              <a:spcAft>
                <a:spcPts val="800"/>
              </a:spcAft>
            </a:pPr>
            <a:r>
              <a:rPr lang="en-IN" sz="1100" i="1">
                <a:solidFill>
                  <a:srgbClr val="000000"/>
                </a:solidFill>
                <a:effectLst/>
                <a:latin typeface="Cambria" panose="02040503050406030204" pitchFamily="18" charset="0"/>
                <a:ea typeface="Cambria" panose="02040503050406030204" pitchFamily="18" charset="0"/>
                <a:cs typeface="Cambria" panose="02040503050406030204" pitchFamily="18" charset="0"/>
              </a:rPr>
              <a:t>s</a:t>
            </a:r>
            <a:endParaRPr lang="en-IN" sz="2550">
              <a:solidFill>
                <a:srgbClr val="000000"/>
              </a:solidFill>
              <a:effectLst/>
              <a:latin typeface="Arial" panose="020B0604020202020204" pitchFamily="34" charset="0"/>
              <a:ea typeface="Arial" panose="020B0604020202020204" pitchFamily="34" charset="0"/>
            </a:endParaRPr>
          </a:p>
        </p:txBody>
      </p:sp>
      <p:sp>
        <p:nvSpPr>
          <p:cNvPr id="93" name="Rectangle 92">
            <a:extLst>
              <a:ext uri="{FF2B5EF4-FFF2-40B4-BE49-F238E27FC236}">
                <a16:creationId xmlns:a16="http://schemas.microsoft.com/office/drawing/2014/main" id="{7A5A4DEB-57C2-4390-B6A2-0881218A1452}"/>
              </a:ext>
            </a:extLst>
          </p:cNvPr>
          <p:cNvSpPr/>
          <p:nvPr/>
        </p:nvSpPr>
        <p:spPr>
          <a:xfrm>
            <a:off x="7802924" y="4364808"/>
            <a:ext cx="203550" cy="204594"/>
          </a:xfrm>
          <a:prstGeom prst="rect">
            <a:avLst/>
          </a:prstGeom>
        </p:spPr>
        <p:txBody>
          <a:bodyPr vert="horz" lIns="0" tIns="0" rIns="0" bIns="0" rtlCol="0">
            <a:noAutofit/>
          </a:bodyPr>
          <a:lstStyle/>
          <a:p>
            <a:pPr marL="444500" indent="-459740">
              <a:lnSpc>
                <a:spcPct val="107000"/>
              </a:lnSpc>
              <a:spcAft>
                <a:spcPts val="800"/>
              </a:spcAft>
            </a:pPr>
            <a:r>
              <a:rPr lang="en-IN" sz="155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IN" sz="2550">
              <a:solidFill>
                <a:srgbClr val="000000"/>
              </a:solidFill>
              <a:effectLst/>
              <a:latin typeface="Arial" panose="020B0604020202020204" pitchFamily="34" charset="0"/>
              <a:ea typeface="Arial" panose="020B0604020202020204" pitchFamily="34" charset="0"/>
            </a:endParaRPr>
          </a:p>
        </p:txBody>
      </p:sp>
      <p:sp>
        <p:nvSpPr>
          <p:cNvPr id="94" name="Rectangle 93">
            <a:extLst>
              <a:ext uri="{FF2B5EF4-FFF2-40B4-BE49-F238E27FC236}">
                <a16:creationId xmlns:a16="http://schemas.microsoft.com/office/drawing/2014/main" id="{5DD4E27C-105A-4C75-829A-8D21EE7AE194}"/>
              </a:ext>
            </a:extLst>
          </p:cNvPr>
          <p:cNvSpPr/>
          <p:nvPr/>
        </p:nvSpPr>
        <p:spPr>
          <a:xfrm>
            <a:off x="9319970" y="3265395"/>
            <a:ext cx="178171" cy="238083"/>
          </a:xfrm>
          <a:prstGeom prst="rect">
            <a:avLst/>
          </a:prstGeom>
        </p:spPr>
        <p:txBody>
          <a:bodyPr vert="horz" lIns="0" tIns="0" rIns="0" bIns="0" rtlCol="0">
            <a:noAutofit/>
          </a:bodyPr>
          <a:lstStyle/>
          <a:p>
            <a:pPr marL="444500" indent="-459740">
              <a:lnSpc>
                <a:spcPct val="107000"/>
              </a:lnSpc>
              <a:spcAft>
                <a:spcPts val="800"/>
              </a:spcAft>
            </a:pPr>
            <a:r>
              <a:rPr lang="en-IN" sz="155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L</a:t>
            </a:r>
            <a:endParaRPr lang="en-IN" sz="2550" dirty="0">
              <a:solidFill>
                <a:srgbClr val="000000"/>
              </a:solidFill>
              <a:effectLst/>
              <a:latin typeface="Arial" panose="020B0604020202020204" pitchFamily="34" charset="0"/>
              <a:ea typeface="Arial" panose="020B0604020202020204" pitchFamily="34" charset="0"/>
            </a:endParaRPr>
          </a:p>
        </p:txBody>
      </p:sp>
      <p:sp>
        <p:nvSpPr>
          <p:cNvPr id="95" name="Rectangle 94">
            <a:extLst>
              <a:ext uri="{FF2B5EF4-FFF2-40B4-BE49-F238E27FC236}">
                <a16:creationId xmlns:a16="http://schemas.microsoft.com/office/drawing/2014/main" id="{7C936698-0163-4DF8-A887-1E5A68224387}"/>
              </a:ext>
            </a:extLst>
          </p:cNvPr>
          <p:cNvSpPr/>
          <p:nvPr/>
        </p:nvSpPr>
        <p:spPr>
          <a:xfrm>
            <a:off x="9453790" y="3336758"/>
            <a:ext cx="102011" cy="166110"/>
          </a:xfrm>
          <a:prstGeom prst="rect">
            <a:avLst/>
          </a:prstGeom>
        </p:spPr>
        <p:txBody>
          <a:bodyPr vert="horz" lIns="0" tIns="0" rIns="0" bIns="0" rtlCol="0">
            <a:noAutofit/>
          </a:bodyPr>
          <a:lstStyle/>
          <a:p>
            <a:pPr marL="444500" indent="-459740">
              <a:lnSpc>
                <a:spcPct val="107000"/>
              </a:lnSpc>
              <a:spcAft>
                <a:spcPts val="800"/>
              </a:spcAft>
            </a:pPr>
            <a:r>
              <a:rPr lang="en-IN" sz="1100" i="1">
                <a:solidFill>
                  <a:srgbClr val="000000"/>
                </a:solidFill>
                <a:effectLst/>
                <a:latin typeface="Cambria" panose="02040503050406030204" pitchFamily="18" charset="0"/>
                <a:ea typeface="Cambria" panose="02040503050406030204" pitchFamily="18" charset="0"/>
                <a:cs typeface="Cambria" panose="02040503050406030204" pitchFamily="18" charset="0"/>
              </a:rPr>
              <a:t>g</a:t>
            </a:r>
            <a:endParaRPr lang="en-IN" sz="2550">
              <a:solidFill>
                <a:srgbClr val="000000"/>
              </a:solidFill>
              <a:effectLst/>
              <a:latin typeface="Arial" panose="020B0604020202020204" pitchFamily="34" charset="0"/>
              <a:ea typeface="Arial" panose="020B0604020202020204" pitchFamily="34" charset="0"/>
            </a:endParaRPr>
          </a:p>
        </p:txBody>
      </p:sp>
      <p:sp>
        <p:nvSpPr>
          <p:cNvPr id="96" name="Rectangle 95">
            <a:extLst>
              <a:ext uri="{FF2B5EF4-FFF2-40B4-BE49-F238E27FC236}">
                <a16:creationId xmlns:a16="http://schemas.microsoft.com/office/drawing/2014/main" id="{6649B219-E473-47E6-9D1B-80FE5B7CF170}"/>
              </a:ext>
            </a:extLst>
          </p:cNvPr>
          <p:cNvSpPr/>
          <p:nvPr/>
        </p:nvSpPr>
        <p:spPr>
          <a:xfrm>
            <a:off x="10044283" y="4351344"/>
            <a:ext cx="178171" cy="238083"/>
          </a:xfrm>
          <a:prstGeom prst="rect">
            <a:avLst/>
          </a:prstGeom>
        </p:spPr>
        <p:txBody>
          <a:bodyPr vert="horz" lIns="0" tIns="0" rIns="0" bIns="0" rtlCol="0">
            <a:noAutofit/>
          </a:bodyPr>
          <a:lstStyle/>
          <a:p>
            <a:pPr marL="444500" indent="-459740">
              <a:lnSpc>
                <a:spcPct val="107000"/>
              </a:lnSpc>
              <a:spcAft>
                <a:spcPts val="800"/>
              </a:spcAft>
            </a:pPr>
            <a:r>
              <a:rPr lang="en-IN" sz="1550" i="1">
                <a:solidFill>
                  <a:srgbClr val="000000"/>
                </a:solidFill>
                <a:effectLst/>
                <a:latin typeface="Cambria" panose="02040503050406030204" pitchFamily="18" charset="0"/>
                <a:ea typeface="Cambria" panose="02040503050406030204" pitchFamily="18" charset="0"/>
                <a:cs typeface="Cambria" panose="02040503050406030204" pitchFamily="18" charset="0"/>
              </a:rPr>
              <a:t>L</a:t>
            </a:r>
            <a:endParaRPr lang="en-IN" sz="2550">
              <a:solidFill>
                <a:srgbClr val="000000"/>
              </a:solidFill>
              <a:effectLst/>
              <a:latin typeface="Arial" panose="020B0604020202020204" pitchFamily="34" charset="0"/>
              <a:ea typeface="Arial" panose="020B0604020202020204" pitchFamily="34" charset="0"/>
            </a:endParaRPr>
          </a:p>
        </p:txBody>
      </p:sp>
      <p:sp>
        <p:nvSpPr>
          <p:cNvPr id="97" name="Rectangle 96">
            <a:extLst>
              <a:ext uri="{FF2B5EF4-FFF2-40B4-BE49-F238E27FC236}">
                <a16:creationId xmlns:a16="http://schemas.microsoft.com/office/drawing/2014/main" id="{E388E30F-9118-4A1C-A027-F8DCFA591FE6}"/>
              </a:ext>
            </a:extLst>
          </p:cNvPr>
          <p:cNvSpPr/>
          <p:nvPr/>
        </p:nvSpPr>
        <p:spPr>
          <a:xfrm>
            <a:off x="10178099" y="4422727"/>
            <a:ext cx="98715" cy="166110"/>
          </a:xfrm>
          <a:prstGeom prst="rect">
            <a:avLst/>
          </a:prstGeom>
        </p:spPr>
        <p:txBody>
          <a:bodyPr vert="horz" lIns="0" tIns="0" rIns="0" bIns="0" rtlCol="0">
            <a:noAutofit/>
          </a:bodyPr>
          <a:lstStyle/>
          <a:p>
            <a:pPr marL="444500" indent="-459740">
              <a:lnSpc>
                <a:spcPct val="107000"/>
              </a:lnSpc>
              <a:spcAft>
                <a:spcPts val="800"/>
              </a:spcAft>
            </a:pPr>
            <a:r>
              <a:rPr lang="en-IN" sz="1100" i="1">
                <a:solidFill>
                  <a:srgbClr val="000000"/>
                </a:solidFill>
                <a:effectLst/>
                <a:latin typeface="Cambria" panose="02040503050406030204" pitchFamily="18" charset="0"/>
                <a:ea typeface="Cambria" panose="02040503050406030204" pitchFamily="18" charset="0"/>
                <a:cs typeface="Cambria" panose="02040503050406030204" pitchFamily="18" charset="0"/>
              </a:rPr>
              <a:t>s</a:t>
            </a:r>
            <a:endParaRPr lang="en-IN" sz="2550">
              <a:solidFill>
                <a:srgbClr val="000000"/>
              </a:solidFill>
              <a:effectLst/>
              <a:latin typeface="Arial" panose="020B0604020202020204" pitchFamily="34" charset="0"/>
              <a:ea typeface="Arial" panose="020B0604020202020204" pitchFamily="34" charset="0"/>
            </a:endParaRPr>
          </a:p>
        </p:txBody>
      </p:sp>
      <p:sp>
        <p:nvSpPr>
          <p:cNvPr id="98" name="Rectangle 97">
            <a:extLst>
              <a:ext uri="{FF2B5EF4-FFF2-40B4-BE49-F238E27FC236}">
                <a16:creationId xmlns:a16="http://schemas.microsoft.com/office/drawing/2014/main" id="{7CBBEF02-0370-44A4-8B89-6F63F580AAF1}"/>
              </a:ext>
            </a:extLst>
          </p:cNvPr>
          <p:cNvSpPr/>
          <p:nvPr/>
        </p:nvSpPr>
        <p:spPr>
          <a:xfrm>
            <a:off x="8651134" y="3265396"/>
            <a:ext cx="198579" cy="238083"/>
          </a:xfrm>
          <a:prstGeom prst="rect">
            <a:avLst/>
          </a:prstGeom>
        </p:spPr>
        <p:txBody>
          <a:bodyPr vert="horz" lIns="0" tIns="0" rIns="0" bIns="0" rtlCol="0">
            <a:noAutofit/>
          </a:bodyPr>
          <a:lstStyle/>
          <a:p>
            <a:pPr marL="444500" indent="-459740">
              <a:lnSpc>
                <a:spcPct val="107000"/>
              </a:lnSpc>
              <a:spcAft>
                <a:spcPts val="800"/>
              </a:spcAft>
            </a:pPr>
            <a:r>
              <a:rPr lang="en-IN" sz="1550" i="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R</a:t>
            </a:r>
            <a:endParaRPr lang="en-IN" sz="2550" dirty="0">
              <a:solidFill>
                <a:srgbClr val="000000"/>
              </a:solidFill>
              <a:effectLst/>
              <a:latin typeface="Arial" panose="020B0604020202020204" pitchFamily="34" charset="0"/>
              <a:ea typeface="Arial" panose="020B0604020202020204" pitchFamily="34" charset="0"/>
            </a:endParaRPr>
          </a:p>
        </p:txBody>
      </p:sp>
      <p:sp>
        <p:nvSpPr>
          <p:cNvPr id="99" name="Rectangle 98">
            <a:extLst>
              <a:ext uri="{FF2B5EF4-FFF2-40B4-BE49-F238E27FC236}">
                <a16:creationId xmlns:a16="http://schemas.microsoft.com/office/drawing/2014/main" id="{F36A84B1-418F-4F53-A2AB-CC4BF3E4EA2C}"/>
              </a:ext>
            </a:extLst>
          </p:cNvPr>
          <p:cNvSpPr/>
          <p:nvPr/>
        </p:nvSpPr>
        <p:spPr>
          <a:xfrm>
            <a:off x="8800581" y="3336778"/>
            <a:ext cx="98715" cy="166110"/>
          </a:xfrm>
          <a:prstGeom prst="rect">
            <a:avLst/>
          </a:prstGeom>
        </p:spPr>
        <p:txBody>
          <a:bodyPr vert="horz" lIns="0" tIns="0" rIns="0" bIns="0" rtlCol="0">
            <a:noAutofit/>
          </a:bodyPr>
          <a:lstStyle/>
          <a:p>
            <a:pPr marL="444500" indent="-459740">
              <a:lnSpc>
                <a:spcPct val="107000"/>
              </a:lnSpc>
              <a:spcAft>
                <a:spcPts val="800"/>
              </a:spcAft>
            </a:pPr>
            <a:r>
              <a:rPr lang="en-IN" sz="1100" i="1">
                <a:solidFill>
                  <a:srgbClr val="000000"/>
                </a:solidFill>
                <a:effectLst/>
                <a:latin typeface="Cambria" panose="02040503050406030204" pitchFamily="18" charset="0"/>
                <a:ea typeface="Cambria" panose="02040503050406030204" pitchFamily="18" charset="0"/>
                <a:cs typeface="Cambria" panose="02040503050406030204" pitchFamily="18" charset="0"/>
              </a:rPr>
              <a:t>s</a:t>
            </a:r>
            <a:endParaRPr lang="en-IN" sz="2550">
              <a:solidFill>
                <a:srgbClr val="000000"/>
              </a:solidFill>
              <a:effectLst/>
              <a:latin typeface="Arial" panose="020B0604020202020204" pitchFamily="34" charset="0"/>
              <a:ea typeface="Arial" panose="020B0604020202020204" pitchFamily="34" charset="0"/>
            </a:endParaRPr>
          </a:p>
        </p:txBody>
      </p:sp>
      <p:sp>
        <p:nvSpPr>
          <p:cNvPr id="100" name="Rectangle 99">
            <a:extLst>
              <a:ext uri="{FF2B5EF4-FFF2-40B4-BE49-F238E27FC236}">
                <a16:creationId xmlns:a16="http://schemas.microsoft.com/office/drawing/2014/main" id="{9D3DD670-A2AA-43BD-A147-3D67D31EF713}"/>
              </a:ext>
            </a:extLst>
          </p:cNvPr>
          <p:cNvSpPr/>
          <p:nvPr/>
        </p:nvSpPr>
        <p:spPr>
          <a:xfrm rot="18900001">
            <a:off x="9771563" y="3714778"/>
            <a:ext cx="203549" cy="206165"/>
          </a:xfrm>
          <a:prstGeom prst="rect">
            <a:avLst/>
          </a:prstGeom>
        </p:spPr>
        <p:txBody>
          <a:bodyPr vert="horz" lIns="0" tIns="0" rIns="0" bIns="0" rtlCol="0">
            <a:noAutofit/>
          </a:bodyPr>
          <a:lstStyle/>
          <a:p>
            <a:pPr marL="444500" indent="-459740">
              <a:lnSpc>
                <a:spcPct val="107000"/>
              </a:lnSpc>
              <a:spcAft>
                <a:spcPts val="800"/>
              </a:spcAft>
            </a:pPr>
            <a:r>
              <a:rPr lang="en-IN" sz="155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IN" sz="2550">
              <a:solidFill>
                <a:srgbClr val="000000"/>
              </a:solidFill>
              <a:effectLst/>
              <a:latin typeface="Arial" panose="020B0604020202020204" pitchFamily="34" charset="0"/>
              <a:ea typeface="Arial" panose="020B0604020202020204" pitchFamily="34" charset="0"/>
            </a:endParaRPr>
          </a:p>
        </p:txBody>
      </p:sp>
      <p:sp>
        <p:nvSpPr>
          <p:cNvPr id="101" name="Rectangle 100">
            <a:extLst>
              <a:ext uri="{FF2B5EF4-FFF2-40B4-BE49-F238E27FC236}">
                <a16:creationId xmlns:a16="http://schemas.microsoft.com/office/drawing/2014/main" id="{9952DD6D-03F1-4EFE-9E4B-48057C8E0930}"/>
              </a:ext>
            </a:extLst>
          </p:cNvPr>
          <p:cNvSpPr/>
          <p:nvPr/>
        </p:nvSpPr>
        <p:spPr>
          <a:xfrm rot="18900001">
            <a:off x="9830799" y="3931009"/>
            <a:ext cx="333843" cy="238083"/>
          </a:xfrm>
          <a:prstGeom prst="rect">
            <a:avLst/>
          </a:prstGeom>
        </p:spPr>
        <p:txBody>
          <a:bodyPr vert="horz" lIns="0" tIns="0" rIns="0" bIns="0" rtlCol="0">
            <a:noAutofit/>
          </a:bodyPr>
          <a:lstStyle/>
          <a:p>
            <a:pPr marL="444500" indent="-459740">
              <a:lnSpc>
                <a:spcPct val="107000"/>
              </a:lnSpc>
              <a:spcAft>
                <a:spcPts val="800"/>
              </a:spcAft>
            </a:pPr>
            <a:r>
              <a:rPr lang="en-IN" sz="1550" i="1">
                <a:solidFill>
                  <a:srgbClr val="000000"/>
                </a:solidFill>
                <a:effectLst/>
                <a:latin typeface="Cambria" panose="02040503050406030204" pitchFamily="18" charset="0"/>
                <a:ea typeface="Cambria" panose="02040503050406030204" pitchFamily="18" charset="0"/>
                <a:cs typeface="Cambria" panose="02040503050406030204" pitchFamily="18" charset="0"/>
              </a:rPr>
              <a:t>Qv</a:t>
            </a:r>
            <a:endParaRPr lang="en-IN" sz="2550">
              <a:solidFill>
                <a:srgbClr val="000000"/>
              </a:solidFill>
              <a:effectLst/>
              <a:latin typeface="Arial" panose="020B0604020202020204" pitchFamily="34" charset="0"/>
              <a:ea typeface="Arial" panose="020B0604020202020204" pitchFamily="34" charset="0"/>
            </a:endParaRPr>
          </a:p>
        </p:txBody>
      </p:sp>
      <p:sp>
        <p:nvSpPr>
          <p:cNvPr id="102" name="Rectangle 101">
            <a:extLst>
              <a:ext uri="{FF2B5EF4-FFF2-40B4-BE49-F238E27FC236}">
                <a16:creationId xmlns:a16="http://schemas.microsoft.com/office/drawing/2014/main" id="{84AA4E42-5B3E-4F6F-BFF2-791FD0B8239A}"/>
              </a:ext>
            </a:extLst>
          </p:cNvPr>
          <p:cNvSpPr/>
          <p:nvPr/>
        </p:nvSpPr>
        <p:spPr>
          <a:xfrm rot="18900001">
            <a:off x="10048276" y="3917129"/>
            <a:ext cx="98714" cy="166110"/>
          </a:xfrm>
          <a:prstGeom prst="rect">
            <a:avLst/>
          </a:prstGeom>
        </p:spPr>
        <p:txBody>
          <a:bodyPr vert="horz" lIns="0" tIns="0" rIns="0" bIns="0" rtlCol="0">
            <a:noAutofit/>
          </a:bodyPr>
          <a:lstStyle/>
          <a:p>
            <a:pPr marL="444500" indent="-459740">
              <a:lnSpc>
                <a:spcPct val="107000"/>
              </a:lnSpc>
              <a:spcAft>
                <a:spcPts val="800"/>
              </a:spcAft>
            </a:pPr>
            <a:r>
              <a:rPr lang="en-IN" sz="1100" i="1">
                <a:solidFill>
                  <a:srgbClr val="000000"/>
                </a:solidFill>
                <a:effectLst/>
                <a:latin typeface="Cambria" panose="02040503050406030204" pitchFamily="18" charset="0"/>
                <a:ea typeface="Cambria" panose="02040503050406030204" pitchFamily="18" charset="0"/>
                <a:cs typeface="Cambria" panose="02040503050406030204" pitchFamily="18" charset="0"/>
              </a:rPr>
              <a:t>s</a:t>
            </a:r>
            <a:endParaRPr lang="en-IN" sz="2550">
              <a:solidFill>
                <a:srgbClr val="000000"/>
              </a:solidFill>
              <a:effectLst/>
              <a:latin typeface="Arial" panose="020B0604020202020204" pitchFamily="34" charset="0"/>
              <a:ea typeface="Arial" panose="020B0604020202020204" pitchFamily="34" charset="0"/>
            </a:endParaRPr>
          </a:p>
        </p:txBody>
      </p:sp>
      <p:sp>
        <p:nvSpPr>
          <p:cNvPr id="103" name="Rectangle 102">
            <a:extLst>
              <a:ext uri="{FF2B5EF4-FFF2-40B4-BE49-F238E27FC236}">
                <a16:creationId xmlns:a16="http://schemas.microsoft.com/office/drawing/2014/main" id="{65179539-BCA9-4B4B-8131-585065A03298}"/>
              </a:ext>
            </a:extLst>
          </p:cNvPr>
          <p:cNvSpPr/>
          <p:nvPr/>
        </p:nvSpPr>
        <p:spPr>
          <a:xfrm rot="18900001">
            <a:off x="10103352" y="4047351"/>
            <a:ext cx="203549" cy="204594"/>
          </a:xfrm>
          <a:prstGeom prst="rect">
            <a:avLst/>
          </a:prstGeom>
        </p:spPr>
        <p:txBody>
          <a:bodyPr vert="horz" lIns="0" tIns="0" rIns="0" bIns="0" rtlCol="0">
            <a:noAutofit/>
          </a:bodyPr>
          <a:lstStyle/>
          <a:p>
            <a:pPr marL="444500" indent="-459740">
              <a:lnSpc>
                <a:spcPct val="107000"/>
              </a:lnSpc>
              <a:spcAft>
                <a:spcPts val="800"/>
              </a:spcAft>
            </a:pPr>
            <a:r>
              <a:rPr lang="en-IN" sz="1550">
                <a:solidFill>
                  <a:srgbClr val="000000"/>
                </a:solidFill>
                <a:effectLst/>
                <a:latin typeface="Cambria" panose="02040503050406030204" pitchFamily="18" charset="0"/>
                <a:ea typeface="Cambria" panose="02040503050406030204" pitchFamily="18" charset="0"/>
                <a:cs typeface="Cambria" panose="02040503050406030204" pitchFamily="18" charset="0"/>
              </a:rPr>
              <a:t>−</a:t>
            </a:r>
            <a:endParaRPr lang="en-IN" sz="2550">
              <a:solidFill>
                <a:srgbClr val="000000"/>
              </a:solidFill>
              <a:effectLst/>
              <a:latin typeface="Arial" panose="020B0604020202020204" pitchFamily="34" charset="0"/>
              <a:ea typeface="Arial" panose="020B0604020202020204" pitchFamily="34" charset="0"/>
            </a:endParaRPr>
          </a:p>
        </p:txBody>
      </p:sp>
      <p:sp>
        <p:nvSpPr>
          <p:cNvPr id="105" name="Rectangle 152">
            <a:extLst>
              <a:ext uri="{FF2B5EF4-FFF2-40B4-BE49-F238E27FC236}">
                <a16:creationId xmlns:a16="http://schemas.microsoft.com/office/drawing/2014/main" id="{043EFC5D-3949-4D13-8B80-CE1C9AC705B3}"/>
              </a:ext>
            </a:extLst>
          </p:cNvPr>
          <p:cNvSpPr>
            <a:spLocks noChangeArrowheads="1"/>
          </p:cNvSpPr>
          <p:nvPr/>
        </p:nvSpPr>
        <p:spPr bwMode="auto">
          <a:xfrm>
            <a:off x="869391" y="1635321"/>
            <a:ext cx="1013809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24242"/>
                </a:solidFill>
                <a:latin typeface="Verdana" panose="020B0604030504040204" pitchFamily="34" charset="0"/>
              </a:rPr>
              <a:t>In a resonant circuit, the voltage across the reactive elements is Q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24242"/>
                </a:solidFill>
                <a:latin typeface="Verdana" panose="020B0604030504040204" pitchFamily="34" charset="0"/>
              </a:rPr>
              <a:t>times larger than the voltage across the resistor.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424242"/>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000" dirty="0">
                <a:solidFill>
                  <a:srgbClr val="424242"/>
                </a:solidFill>
                <a:latin typeface="Verdana" panose="020B0604030504040204" pitchFamily="34" charset="0"/>
              </a:rPr>
              <a:t>At resonance, the voltage across the resistors is simply vs, so we have</a:t>
            </a:r>
            <a:endParaRPr lang="en-US" altLang="en-US" sz="2000" dirty="0">
              <a:solidFill>
                <a:srgbClr val="424242"/>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47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0832-9420-4F06-8F0C-299B50130675}"/>
              </a:ext>
            </a:extLst>
          </p:cNvPr>
          <p:cNvSpPr>
            <a:spLocks noGrp="1"/>
          </p:cNvSpPr>
          <p:nvPr>
            <p:ph type="title"/>
          </p:nvPr>
        </p:nvSpPr>
        <p:spPr/>
        <p:txBody>
          <a:bodyPr/>
          <a:lstStyle/>
          <a:p>
            <a:r>
              <a:rPr lang="en-US" altLang="en-US" sz="3600" b="1" u="sng" cap="none" dirty="0"/>
              <a:t>Noise Factor Of ID Structure</a:t>
            </a:r>
            <a:endParaRPr lang="en-IN" b="1" u="sng" cap="none" dirty="0"/>
          </a:p>
        </p:txBody>
      </p:sp>
      <mc:AlternateContent xmlns:mc="http://schemas.openxmlformats.org/markup-compatibility/2006">
        <mc:Choice xmlns:a14="http://schemas.microsoft.com/office/drawing/2010/main" Requires="a14">
          <p:sp>
            <p:nvSpPr>
              <p:cNvPr id="4" name="Object 4">
                <a:extLst>
                  <a:ext uri="{FF2B5EF4-FFF2-40B4-BE49-F238E27FC236}">
                    <a16:creationId xmlns:a16="http://schemas.microsoft.com/office/drawing/2014/main" id="{2DB92647-4384-4621-9F27-A50F828C73E6}"/>
                  </a:ext>
                </a:extLst>
              </p:cNvPr>
              <p:cNvSpPr txBox="1"/>
              <p:nvPr>
                <p:ph idx="1"/>
              </p:nvPr>
            </p:nvSpPr>
            <p:spPr bwMode="auto">
              <a:xfrm>
                <a:off x="2978736" y="3116538"/>
                <a:ext cx="6565832" cy="2143884"/>
              </a:xfrm>
              <a:prstGeom prst="rect">
                <a:avLst/>
              </a:prstGeom>
              <a:noFill/>
              <a:ln>
                <a:noFill/>
              </a:ln>
              <a:effectLst/>
            </p:spPr>
            <p:txBody>
              <a:bodyPr>
                <a:normAutofit fontScale="92500"/>
              </a:bodyPr>
              <a:lstStyle/>
              <a:p>
                <a:pPr>
                  <a:buNone/>
                </a:pPr>
                <a14:m>
                  <m:oMathPara xmlns:m="http://schemas.openxmlformats.org/officeDocument/2006/math">
                    <m:oMathParaPr>
                      <m:jc m:val="left"/>
                    </m:oMathParaPr>
                    <m:oMath xmlns:m="http://schemas.openxmlformats.org/officeDocument/2006/math">
                      <m:sSub>
                        <m:sSubPr>
                          <m:ctrlPr>
                            <a:rPr lang="en-IN" sz="2100">
                              <a:solidFill>
                                <a:srgbClr val="424242"/>
                              </a:solidFill>
                              <a:latin typeface="Verdana" panose="020B0604030504040204" pitchFamily="34" charset="0"/>
                            </a:rPr>
                          </m:ctrlPr>
                        </m:sSubPr>
                        <m:e>
                          <m:d>
                            <m:dPr>
                              <m:begChr m:val=""/>
                              <m:endChr m:val="|"/>
                              <m:ctrlPr>
                                <a:rPr lang="en-IN" sz="2100">
                                  <a:solidFill>
                                    <a:srgbClr val="424242"/>
                                  </a:solidFill>
                                  <a:latin typeface="Verdana" panose="020B0604030504040204" pitchFamily="34" charset="0"/>
                                </a:rPr>
                              </m:ctrlPr>
                            </m:dPr>
                            <m:e>
                              <m:r>
                                <a:rPr lang="en-IN" sz="2100">
                                  <a:solidFill>
                                    <a:srgbClr val="424242"/>
                                  </a:solidFill>
                                  <a:latin typeface="Verdana" panose="020B0604030504040204" pitchFamily="34" charset="0"/>
                                </a:rPr>
                                <m:t>𝑁𝐹</m:t>
                              </m:r>
                            </m:e>
                          </m:d>
                        </m:e>
                        <m:sub>
                          <m:r>
                            <a:rPr lang="en-IN" sz="2100">
                              <a:solidFill>
                                <a:srgbClr val="424242"/>
                              </a:solidFill>
                              <a:latin typeface="Verdana" panose="020B0604030504040204" pitchFamily="34" charset="0"/>
                            </a:rPr>
                            <m:t>𝜔</m:t>
                          </m:r>
                          <m:r>
                            <a:rPr lang="en-IN" sz="2100">
                              <a:solidFill>
                                <a:srgbClr val="424242"/>
                              </a:solidFill>
                              <a:latin typeface="Verdana" panose="020B0604030504040204" pitchFamily="34" charset="0"/>
                            </a:rPr>
                            <m:t>≈</m:t>
                          </m:r>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𝜔</m:t>
                              </m:r>
                            </m:e>
                            <m:sub>
                              <m:r>
                                <a:rPr lang="en-IN" sz="2100">
                                  <a:solidFill>
                                    <a:srgbClr val="424242"/>
                                  </a:solidFill>
                                  <a:latin typeface="Verdana" panose="020B0604030504040204" pitchFamily="34" charset="0"/>
                                </a:rPr>
                                <m:t>0</m:t>
                              </m:r>
                            </m:sub>
                          </m:sSub>
                        </m:sub>
                      </m:sSub>
                      <m:r>
                        <a:rPr lang="en-IN" sz="2100">
                          <a:solidFill>
                            <a:srgbClr val="424242"/>
                          </a:solidFill>
                          <a:latin typeface="Verdana" panose="020B0604030504040204" pitchFamily="34" charset="0"/>
                        </a:rPr>
                        <m:t>=</m:t>
                      </m:r>
                      <m:f>
                        <m:fPr>
                          <m:ctrlPr>
                            <a:rPr lang="en-IN" sz="2100">
                              <a:solidFill>
                                <a:srgbClr val="424242"/>
                              </a:solidFill>
                              <a:latin typeface="Verdana" panose="020B0604030504040204" pitchFamily="34" charset="0"/>
                            </a:rPr>
                          </m:ctrlPr>
                        </m:fPr>
                        <m:num>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𝑁</m:t>
                              </m:r>
                            </m:e>
                            <m:sub>
                              <m:r>
                                <a:rPr lang="en-IN" sz="2100">
                                  <a:solidFill>
                                    <a:srgbClr val="424242"/>
                                  </a:solidFill>
                                  <a:latin typeface="Verdana" panose="020B0604030504040204" pitchFamily="34" charset="0"/>
                                </a:rPr>
                                <m:t>𝑑𝑒𝑣𝑖𝑐𝑒</m:t>
                              </m:r>
                            </m:sub>
                          </m:sSub>
                          <m:r>
                            <a:rPr lang="en-IN" sz="2100">
                              <a:solidFill>
                                <a:srgbClr val="424242"/>
                              </a:solidFill>
                              <a:latin typeface="Verdana" panose="020B0604030504040204" pitchFamily="34" charset="0"/>
                            </a:rPr>
                            <m:t>+</m:t>
                          </m:r>
                          <m:r>
                            <a:rPr lang="en-IN" sz="2100">
                              <a:solidFill>
                                <a:srgbClr val="424242"/>
                              </a:solidFill>
                              <a:latin typeface="Verdana" panose="020B0604030504040204" pitchFamily="34" charset="0"/>
                            </a:rPr>
                            <m:t>𝐺</m:t>
                          </m:r>
                          <m:r>
                            <a:rPr lang="en-IN" sz="2100">
                              <a:solidFill>
                                <a:srgbClr val="424242"/>
                              </a:solidFill>
                              <a:latin typeface="Verdana" panose="020B0604030504040204" pitchFamily="34" charset="0"/>
                            </a:rPr>
                            <m:t>⋅</m:t>
                          </m:r>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𝑁</m:t>
                              </m:r>
                            </m:e>
                            <m:sub>
                              <m:r>
                                <a:rPr lang="en-IN" sz="2100">
                                  <a:solidFill>
                                    <a:srgbClr val="424242"/>
                                  </a:solidFill>
                                  <a:latin typeface="Verdana" panose="020B0604030504040204" pitchFamily="34" charset="0"/>
                                </a:rPr>
                                <m:t>𝑖𝑛</m:t>
                              </m:r>
                            </m:sub>
                          </m:sSub>
                        </m:num>
                        <m:den>
                          <m:r>
                            <a:rPr lang="en-IN" sz="2100">
                              <a:solidFill>
                                <a:srgbClr val="424242"/>
                              </a:solidFill>
                              <a:latin typeface="Verdana" panose="020B0604030504040204" pitchFamily="34" charset="0"/>
                            </a:rPr>
                            <m:t>𝐺</m:t>
                          </m:r>
                          <m:r>
                            <a:rPr lang="en-IN" sz="2100">
                              <a:solidFill>
                                <a:srgbClr val="424242"/>
                              </a:solidFill>
                              <a:latin typeface="Verdana" panose="020B0604030504040204" pitchFamily="34" charset="0"/>
                            </a:rPr>
                            <m:t>⋅</m:t>
                          </m:r>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𝑁</m:t>
                              </m:r>
                            </m:e>
                            <m:sub>
                              <m:r>
                                <a:rPr lang="en-IN" sz="2100">
                                  <a:solidFill>
                                    <a:srgbClr val="424242"/>
                                  </a:solidFill>
                                  <a:latin typeface="Verdana" panose="020B0604030504040204" pitchFamily="34" charset="0"/>
                                </a:rPr>
                                <m:t>𝑖𝑛</m:t>
                              </m:r>
                            </m:sub>
                          </m:sSub>
                        </m:den>
                      </m:f>
                      <m:r>
                        <a:rPr lang="en-IN" sz="2100">
                          <a:solidFill>
                            <a:srgbClr val="424242"/>
                          </a:solidFill>
                          <a:latin typeface="Verdana" panose="020B0604030504040204" pitchFamily="34" charset="0"/>
                        </a:rPr>
                        <m:t>=1+</m:t>
                      </m:r>
                      <m:f>
                        <m:fPr>
                          <m:ctrlPr>
                            <a:rPr lang="en-IN" sz="2100">
                              <a:solidFill>
                                <a:srgbClr val="424242"/>
                              </a:solidFill>
                              <a:latin typeface="Verdana" panose="020B0604030504040204" pitchFamily="34" charset="0"/>
                            </a:rPr>
                          </m:ctrlPr>
                        </m:fPr>
                        <m:num>
                          <m:r>
                            <a:rPr lang="en-IN" sz="2100">
                              <a:solidFill>
                                <a:srgbClr val="424242"/>
                              </a:solidFill>
                              <a:latin typeface="Verdana" panose="020B0604030504040204" pitchFamily="34" charset="0"/>
                            </a:rPr>
                            <m:t>4</m:t>
                          </m:r>
                          <m:r>
                            <a:rPr lang="en-IN" sz="2100">
                              <a:solidFill>
                                <a:srgbClr val="424242"/>
                              </a:solidFill>
                              <a:latin typeface="Verdana" panose="020B0604030504040204" pitchFamily="34" charset="0"/>
                            </a:rPr>
                            <m:t>𝑘𝑇</m:t>
                          </m:r>
                          <m:r>
                            <a:rPr lang="en-IN" sz="2100">
                              <a:solidFill>
                                <a:srgbClr val="424242"/>
                              </a:solidFill>
                              <a:latin typeface="Verdana" panose="020B0604030504040204" pitchFamily="34" charset="0"/>
                            </a:rPr>
                            <m:t>𝛾</m:t>
                          </m:r>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𝑔</m:t>
                              </m:r>
                            </m:e>
                            <m:sub>
                              <m:r>
                                <a:rPr lang="en-IN" sz="2100">
                                  <a:solidFill>
                                    <a:srgbClr val="424242"/>
                                  </a:solidFill>
                                  <a:latin typeface="Verdana" panose="020B0604030504040204" pitchFamily="34" charset="0"/>
                                </a:rPr>
                                <m:t>𝑚</m:t>
                              </m:r>
                            </m:sub>
                          </m:sSub>
                        </m:num>
                        <m:den>
                          <m:r>
                            <a:rPr lang="en-IN" sz="2100">
                              <a:solidFill>
                                <a:srgbClr val="424242"/>
                              </a:solidFill>
                              <a:latin typeface="Verdana" panose="020B0604030504040204" pitchFamily="34" charset="0"/>
                            </a:rPr>
                            <m:t>4</m:t>
                          </m:r>
                          <m:r>
                            <a:rPr lang="en-IN" sz="2100">
                              <a:solidFill>
                                <a:srgbClr val="424242"/>
                              </a:solidFill>
                              <a:latin typeface="Verdana" panose="020B0604030504040204" pitchFamily="34" charset="0"/>
                            </a:rPr>
                            <m:t>𝑘𝑇</m:t>
                          </m:r>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𝑅</m:t>
                              </m:r>
                            </m:e>
                            <m:sub>
                              <m:r>
                                <a:rPr lang="en-IN" sz="2100">
                                  <a:solidFill>
                                    <a:srgbClr val="424242"/>
                                  </a:solidFill>
                                  <a:latin typeface="Verdana" panose="020B0604030504040204" pitchFamily="34" charset="0"/>
                                </a:rPr>
                                <m:t>𝑠</m:t>
                              </m:r>
                            </m:sub>
                          </m:sSub>
                          <m:f>
                            <m:fPr>
                              <m:ctrlPr>
                                <a:rPr lang="en-IN" sz="2100">
                                  <a:solidFill>
                                    <a:srgbClr val="424242"/>
                                  </a:solidFill>
                                  <a:latin typeface="Verdana" panose="020B0604030504040204" pitchFamily="34" charset="0"/>
                                </a:rPr>
                              </m:ctrlPr>
                            </m:fPr>
                            <m:num>
                              <m:sSubSup>
                                <m:sSubSupPr>
                                  <m:ctrlPr>
                                    <a:rPr lang="en-IN" sz="2100">
                                      <a:solidFill>
                                        <a:srgbClr val="424242"/>
                                      </a:solidFill>
                                      <a:latin typeface="Verdana" panose="020B0604030504040204" pitchFamily="34" charset="0"/>
                                    </a:rPr>
                                  </m:ctrlPr>
                                </m:sSubSupPr>
                                <m:e>
                                  <m:r>
                                    <a:rPr lang="en-IN" sz="2100">
                                      <a:solidFill>
                                        <a:srgbClr val="424242"/>
                                      </a:solidFill>
                                      <a:latin typeface="Verdana" panose="020B0604030504040204" pitchFamily="34" charset="0"/>
                                    </a:rPr>
                                    <m:t>𝑔</m:t>
                                  </m:r>
                                </m:e>
                                <m:sub>
                                  <m:r>
                                    <a:rPr lang="en-IN" sz="2100">
                                      <a:solidFill>
                                        <a:srgbClr val="424242"/>
                                      </a:solidFill>
                                      <a:latin typeface="Verdana" panose="020B0604030504040204" pitchFamily="34" charset="0"/>
                                    </a:rPr>
                                    <m:t>𝑚</m:t>
                                  </m:r>
                                </m:sub>
                                <m:sup>
                                  <m:r>
                                    <a:rPr lang="en-IN" sz="2100">
                                      <a:solidFill>
                                        <a:srgbClr val="424242"/>
                                      </a:solidFill>
                                      <a:latin typeface="Verdana" panose="020B0604030504040204" pitchFamily="34" charset="0"/>
                                    </a:rPr>
                                    <m:t>2</m:t>
                                  </m:r>
                                </m:sup>
                              </m:sSubSup>
                            </m:num>
                            <m:den>
                              <m:sSup>
                                <m:sSupPr>
                                  <m:ctrlPr>
                                    <a:rPr lang="en-IN" sz="2100">
                                      <a:solidFill>
                                        <a:srgbClr val="424242"/>
                                      </a:solidFill>
                                      <a:latin typeface="Verdana" panose="020B0604030504040204" pitchFamily="34" charset="0"/>
                                    </a:rPr>
                                  </m:ctrlPr>
                                </m:sSupPr>
                                <m:e>
                                  <m:r>
                                    <a:rPr lang="en-IN" sz="2100">
                                      <a:solidFill>
                                        <a:srgbClr val="424242"/>
                                      </a:solidFill>
                                      <a:latin typeface="Verdana" panose="020B0604030504040204" pitchFamily="34" charset="0"/>
                                    </a:rPr>
                                    <m:t>𝜔</m:t>
                                  </m:r>
                                </m:e>
                                <m:sup>
                                  <m:r>
                                    <a:rPr lang="en-IN" sz="2100">
                                      <a:solidFill>
                                        <a:srgbClr val="424242"/>
                                      </a:solidFill>
                                      <a:latin typeface="Verdana" panose="020B0604030504040204" pitchFamily="34" charset="0"/>
                                    </a:rPr>
                                    <m:t>2</m:t>
                                  </m:r>
                                </m:sup>
                              </m:sSup>
                              <m:r>
                                <a:rPr lang="en-IN" sz="2100">
                                  <a:solidFill>
                                    <a:srgbClr val="424242"/>
                                  </a:solidFill>
                                  <a:latin typeface="Verdana" panose="020B0604030504040204" pitchFamily="34" charset="0"/>
                                </a:rPr>
                                <m:t>(</m:t>
                              </m:r>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𝑅</m:t>
                                  </m:r>
                                </m:e>
                                <m:sub>
                                  <m:r>
                                    <a:rPr lang="en-IN" sz="2100">
                                      <a:solidFill>
                                        <a:srgbClr val="424242"/>
                                      </a:solidFill>
                                      <a:latin typeface="Verdana" panose="020B0604030504040204" pitchFamily="34" charset="0"/>
                                    </a:rPr>
                                    <m:t>𝑠</m:t>
                                  </m:r>
                                </m:sub>
                              </m:sSub>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𝐶</m:t>
                                  </m:r>
                                </m:e>
                                <m:sub>
                                  <m:r>
                                    <a:rPr lang="en-IN" sz="2100">
                                      <a:solidFill>
                                        <a:srgbClr val="424242"/>
                                      </a:solidFill>
                                      <a:latin typeface="Verdana" panose="020B0604030504040204" pitchFamily="34" charset="0"/>
                                    </a:rPr>
                                    <m:t>𝑔𝑠</m:t>
                                  </m:r>
                                </m:sub>
                              </m:sSub>
                              <m:r>
                                <a:rPr lang="en-IN" sz="2100">
                                  <a:solidFill>
                                    <a:srgbClr val="424242"/>
                                  </a:solidFill>
                                  <a:latin typeface="Verdana" panose="020B0604030504040204" pitchFamily="34" charset="0"/>
                                </a:rPr>
                                <m:t>+</m:t>
                              </m:r>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𝑔</m:t>
                                  </m:r>
                                </m:e>
                                <m:sub>
                                  <m:r>
                                    <a:rPr lang="en-IN" sz="2100">
                                      <a:solidFill>
                                        <a:srgbClr val="424242"/>
                                      </a:solidFill>
                                      <a:latin typeface="Verdana" panose="020B0604030504040204" pitchFamily="34" charset="0"/>
                                    </a:rPr>
                                    <m:t>𝑚</m:t>
                                  </m:r>
                                </m:sub>
                              </m:sSub>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𝐿</m:t>
                                  </m:r>
                                </m:e>
                                <m:sub>
                                  <m:r>
                                    <a:rPr lang="en-IN" sz="2100">
                                      <a:solidFill>
                                        <a:srgbClr val="424242"/>
                                      </a:solidFill>
                                      <a:latin typeface="Verdana" panose="020B0604030504040204" pitchFamily="34" charset="0"/>
                                    </a:rPr>
                                    <m:t>𝑠</m:t>
                                  </m:r>
                                </m:sub>
                              </m:sSub>
                              <m:sSup>
                                <m:sSupPr>
                                  <m:ctrlPr>
                                    <a:rPr lang="en-IN" sz="2100">
                                      <a:solidFill>
                                        <a:srgbClr val="424242"/>
                                      </a:solidFill>
                                      <a:latin typeface="Verdana" panose="020B0604030504040204" pitchFamily="34" charset="0"/>
                                    </a:rPr>
                                  </m:ctrlPr>
                                </m:sSupPr>
                                <m:e>
                                  <m:r>
                                    <a:rPr lang="en-IN" sz="2100">
                                      <a:solidFill>
                                        <a:srgbClr val="424242"/>
                                      </a:solidFill>
                                      <a:latin typeface="Verdana" panose="020B0604030504040204" pitchFamily="34" charset="0"/>
                                    </a:rPr>
                                    <m:t>)</m:t>
                                  </m:r>
                                </m:e>
                                <m:sup>
                                  <m:r>
                                    <a:rPr lang="en-IN" sz="2100">
                                      <a:solidFill>
                                        <a:srgbClr val="424242"/>
                                      </a:solidFill>
                                      <a:latin typeface="Verdana" panose="020B0604030504040204" pitchFamily="34" charset="0"/>
                                    </a:rPr>
                                    <m:t>2</m:t>
                                  </m:r>
                                </m:sup>
                              </m:sSup>
                            </m:den>
                          </m:f>
                        </m:den>
                      </m:f>
                    </m:oMath>
                    <m:oMath xmlns:m="http://schemas.openxmlformats.org/officeDocument/2006/math">
                      <m:r>
                        <a:rPr lang="en-IN" sz="2100">
                          <a:solidFill>
                            <a:srgbClr val="424242"/>
                          </a:solidFill>
                          <a:latin typeface="Verdana" panose="020B0604030504040204" pitchFamily="34" charset="0"/>
                        </a:rPr>
                        <m:t>=1+</m:t>
                      </m:r>
                      <m:f>
                        <m:fPr>
                          <m:ctrlPr>
                            <a:rPr lang="en-IN" sz="2100">
                              <a:solidFill>
                                <a:srgbClr val="424242"/>
                              </a:solidFill>
                              <a:latin typeface="Verdana" panose="020B0604030504040204" pitchFamily="34" charset="0"/>
                            </a:rPr>
                          </m:ctrlPr>
                        </m:fPr>
                        <m:num>
                          <m:r>
                            <a:rPr lang="en-IN" sz="2100">
                              <a:solidFill>
                                <a:srgbClr val="424242"/>
                              </a:solidFill>
                              <a:latin typeface="Verdana" panose="020B0604030504040204" pitchFamily="34" charset="0"/>
                            </a:rPr>
                            <m:t>𝛾</m:t>
                          </m:r>
                        </m:num>
                        <m:den>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𝑅</m:t>
                              </m:r>
                            </m:e>
                            <m:sub>
                              <m:r>
                                <a:rPr lang="en-IN" sz="2100">
                                  <a:solidFill>
                                    <a:srgbClr val="424242"/>
                                  </a:solidFill>
                                  <a:latin typeface="Verdana" panose="020B0604030504040204" pitchFamily="34" charset="0"/>
                                </a:rPr>
                                <m:t>𝑠</m:t>
                              </m:r>
                            </m:sub>
                          </m:sSub>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𝑔</m:t>
                              </m:r>
                            </m:e>
                            <m:sub>
                              <m:r>
                                <a:rPr lang="en-IN" sz="2100">
                                  <a:solidFill>
                                    <a:srgbClr val="424242"/>
                                  </a:solidFill>
                                  <a:latin typeface="Verdana" panose="020B0604030504040204" pitchFamily="34" charset="0"/>
                                </a:rPr>
                                <m:t>𝑚</m:t>
                              </m:r>
                            </m:sub>
                          </m:sSub>
                        </m:den>
                      </m:f>
                      <m:sSup>
                        <m:sSupPr>
                          <m:ctrlPr>
                            <a:rPr lang="en-IN" sz="2100">
                              <a:solidFill>
                                <a:srgbClr val="424242"/>
                              </a:solidFill>
                              <a:latin typeface="Verdana" panose="020B0604030504040204" pitchFamily="34" charset="0"/>
                            </a:rPr>
                          </m:ctrlPr>
                        </m:sSupPr>
                        <m:e>
                          <m:r>
                            <a:rPr lang="en-IN" sz="2100">
                              <a:solidFill>
                                <a:srgbClr val="424242"/>
                              </a:solidFill>
                              <a:latin typeface="Verdana" panose="020B0604030504040204" pitchFamily="34" charset="0"/>
                            </a:rPr>
                            <m:t>𝜔</m:t>
                          </m:r>
                        </m:e>
                        <m:sup>
                          <m:r>
                            <a:rPr lang="en-IN" sz="2100">
                              <a:solidFill>
                                <a:srgbClr val="424242"/>
                              </a:solidFill>
                              <a:latin typeface="Verdana" panose="020B0604030504040204" pitchFamily="34" charset="0"/>
                            </a:rPr>
                            <m:t>2</m:t>
                          </m:r>
                        </m:sup>
                      </m:sSup>
                      <m:r>
                        <a:rPr lang="en-IN" sz="2100">
                          <a:solidFill>
                            <a:srgbClr val="424242"/>
                          </a:solidFill>
                          <a:latin typeface="Verdana" panose="020B0604030504040204" pitchFamily="34" charset="0"/>
                        </a:rPr>
                        <m:t>(</m:t>
                      </m:r>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𝑅</m:t>
                          </m:r>
                        </m:e>
                        <m:sub>
                          <m:r>
                            <a:rPr lang="en-IN" sz="2100">
                              <a:solidFill>
                                <a:srgbClr val="424242"/>
                              </a:solidFill>
                              <a:latin typeface="Verdana" panose="020B0604030504040204" pitchFamily="34" charset="0"/>
                            </a:rPr>
                            <m:t>𝑠</m:t>
                          </m:r>
                        </m:sub>
                      </m:sSub>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𝐶</m:t>
                          </m:r>
                        </m:e>
                        <m:sub>
                          <m:r>
                            <a:rPr lang="en-IN" sz="2100">
                              <a:solidFill>
                                <a:srgbClr val="424242"/>
                              </a:solidFill>
                              <a:latin typeface="Verdana" panose="020B0604030504040204" pitchFamily="34" charset="0"/>
                            </a:rPr>
                            <m:t>𝑔𝑠</m:t>
                          </m:r>
                        </m:sub>
                      </m:sSub>
                      <m:r>
                        <a:rPr lang="en-IN" sz="2100">
                          <a:solidFill>
                            <a:srgbClr val="424242"/>
                          </a:solidFill>
                          <a:latin typeface="Verdana" panose="020B0604030504040204" pitchFamily="34" charset="0"/>
                        </a:rPr>
                        <m:t>+</m:t>
                      </m:r>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𝑔</m:t>
                          </m:r>
                        </m:e>
                        <m:sub>
                          <m:r>
                            <a:rPr lang="en-IN" sz="2100">
                              <a:solidFill>
                                <a:srgbClr val="424242"/>
                              </a:solidFill>
                              <a:latin typeface="Verdana" panose="020B0604030504040204" pitchFamily="34" charset="0"/>
                            </a:rPr>
                            <m:t>𝑚</m:t>
                          </m:r>
                        </m:sub>
                      </m:sSub>
                      <m:sSub>
                        <m:sSubPr>
                          <m:ctrlPr>
                            <a:rPr lang="en-IN" sz="2100">
                              <a:solidFill>
                                <a:srgbClr val="424242"/>
                              </a:solidFill>
                              <a:latin typeface="Verdana" panose="020B0604030504040204" pitchFamily="34" charset="0"/>
                            </a:rPr>
                          </m:ctrlPr>
                        </m:sSubPr>
                        <m:e>
                          <m:r>
                            <a:rPr lang="en-IN" sz="2100">
                              <a:solidFill>
                                <a:srgbClr val="424242"/>
                              </a:solidFill>
                              <a:latin typeface="Verdana" panose="020B0604030504040204" pitchFamily="34" charset="0"/>
                            </a:rPr>
                            <m:t>𝐿</m:t>
                          </m:r>
                        </m:e>
                        <m:sub>
                          <m:r>
                            <a:rPr lang="en-IN" sz="2100">
                              <a:solidFill>
                                <a:srgbClr val="424242"/>
                              </a:solidFill>
                              <a:latin typeface="Verdana" panose="020B0604030504040204" pitchFamily="34" charset="0"/>
                            </a:rPr>
                            <m:t>𝑠</m:t>
                          </m:r>
                        </m:sub>
                      </m:sSub>
                      <m:sSup>
                        <m:sSupPr>
                          <m:ctrlPr>
                            <a:rPr lang="en-IN" sz="2100">
                              <a:solidFill>
                                <a:srgbClr val="424242"/>
                              </a:solidFill>
                              <a:latin typeface="Verdana" panose="020B0604030504040204" pitchFamily="34" charset="0"/>
                            </a:rPr>
                          </m:ctrlPr>
                        </m:sSupPr>
                        <m:e>
                          <m:r>
                            <a:rPr lang="en-IN" sz="2100">
                              <a:solidFill>
                                <a:srgbClr val="424242"/>
                              </a:solidFill>
                              <a:latin typeface="Verdana" panose="020B0604030504040204" pitchFamily="34" charset="0"/>
                            </a:rPr>
                            <m:t>)</m:t>
                          </m:r>
                        </m:e>
                        <m:sup>
                          <m:r>
                            <a:rPr lang="en-IN" sz="2100">
                              <a:solidFill>
                                <a:srgbClr val="424242"/>
                              </a:solidFill>
                              <a:latin typeface="Verdana" panose="020B0604030504040204" pitchFamily="34" charset="0"/>
                            </a:rPr>
                            <m:t>2</m:t>
                          </m:r>
                        </m:sup>
                      </m:sSup>
                    </m:oMath>
                  </m:oMathPara>
                </a14:m>
                <a:endParaRPr lang="en-IN" sz="2000" dirty="0">
                  <a:solidFill>
                    <a:srgbClr val="424242"/>
                  </a:solidFill>
                  <a:latin typeface="Verdana" panose="020B0604030504040204" pitchFamily="34" charset="0"/>
                </a:endParaRPr>
              </a:p>
            </p:txBody>
          </p:sp>
        </mc:Choice>
        <mc:Fallback>
          <p:sp>
            <p:nvSpPr>
              <p:cNvPr id="4" name="Object 4">
                <a:extLst>
                  <a:ext uri="{FF2B5EF4-FFF2-40B4-BE49-F238E27FC236}">
                    <a16:creationId xmlns:a16="http://schemas.microsoft.com/office/drawing/2014/main" id="{2DB92647-4384-4621-9F27-A50F828C73E6}"/>
                  </a:ext>
                </a:extLst>
              </p:cNvPr>
              <p:cNvSpPr txBox="1">
                <a:spLocks noRot="1" noChangeAspect="1" noMove="1" noResize="1" noEditPoints="1" noAdjustHandles="1" noChangeArrowheads="1" noChangeShapeType="1" noTextEdit="1"/>
              </p:cNvSpPr>
              <p:nvPr>
                <p:ph idx="1"/>
              </p:nvPr>
            </p:nvSpPr>
            <p:spPr bwMode="auto">
              <a:xfrm>
                <a:off x="2978736" y="3116538"/>
                <a:ext cx="6565832" cy="2143884"/>
              </a:xfrm>
              <a:prstGeom prst="rect">
                <a:avLst/>
              </a:prstGeom>
              <a:blipFill>
                <a:blip r:embed="rId2"/>
                <a:stretch>
                  <a:fillRect/>
                </a:stretch>
              </a:blipFill>
              <a:ln>
                <a:noFill/>
              </a:ln>
              <a:effectLst/>
            </p:spPr>
            <p:txBody>
              <a:bodyPr/>
              <a:lstStyle/>
              <a:p>
                <a:r>
                  <a:rPr lang="en-IN">
                    <a:noFill/>
                  </a:rPr>
                  <a:t> </a:t>
                </a:r>
              </a:p>
            </p:txBody>
          </p:sp>
        </mc:Fallback>
      </mc:AlternateContent>
      <p:sp>
        <p:nvSpPr>
          <p:cNvPr id="7" name="TextBox 6">
            <a:extLst>
              <a:ext uri="{FF2B5EF4-FFF2-40B4-BE49-F238E27FC236}">
                <a16:creationId xmlns:a16="http://schemas.microsoft.com/office/drawing/2014/main" id="{48EACC4D-7752-4362-89D4-A1EA30068A85}"/>
              </a:ext>
            </a:extLst>
          </p:cNvPr>
          <p:cNvSpPr txBox="1"/>
          <p:nvPr/>
        </p:nvSpPr>
        <p:spPr>
          <a:xfrm>
            <a:off x="1696278" y="2252870"/>
            <a:ext cx="9130748" cy="707886"/>
          </a:xfrm>
          <a:prstGeom prst="rect">
            <a:avLst/>
          </a:prstGeom>
          <a:noFill/>
        </p:spPr>
        <p:txBody>
          <a:bodyPr wrap="square" rtlCol="0">
            <a:spAutoFit/>
          </a:bodyPr>
          <a:lstStyle/>
          <a:p>
            <a:r>
              <a:rPr lang="en-IN" sz="2000" dirty="0">
                <a:solidFill>
                  <a:srgbClr val="424242"/>
                </a:solidFill>
                <a:latin typeface="Verdana" panose="020B0604030504040204" pitchFamily="34" charset="0"/>
              </a:rPr>
              <a:t>Similarly from equivalent circuit, Noise factor at resonant frequency can be given by</a:t>
            </a:r>
          </a:p>
        </p:txBody>
      </p:sp>
      <mc:AlternateContent xmlns:mc="http://schemas.openxmlformats.org/markup-compatibility/2006">
        <mc:Choice xmlns:a14="http://schemas.microsoft.com/office/drawing/2010/main" Requires="a14">
          <p:sp>
            <p:nvSpPr>
              <p:cNvPr id="8" name="Object 4">
                <a:extLst>
                  <a:ext uri="{FF2B5EF4-FFF2-40B4-BE49-F238E27FC236}">
                    <a16:creationId xmlns:a16="http://schemas.microsoft.com/office/drawing/2014/main" id="{C096372F-A02A-4EAF-A7EC-0B0EDC223CDB}"/>
                  </a:ext>
                </a:extLst>
              </p:cNvPr>
              <p:cNvSpPr txBox="1"/>
              <p:nvPr/>
            </p:nvSpPr>
            <p:spPr bwMode="auto">
              <a:xfrm>
                <a:off x="3342378" y="4889361"/>
                <a:ext cx="2919274" cy="1457187"/>
              </a:xfrm>
              <a:prstGeom prst="rect">
                <a:avLst/>
              </a:prstGeom>
              <a:noFill/>
              <a:ln>
                <a:noFill/>
              </a:ln>
              <a:effectLst/>
            </p:spPr>
            <p:txBody>
              <a:bodyPr>
                <a:normAutofit/>
              </a:bodyPr>
              <a:lstStyle/>
              <a:p>
                <a:pPr/>
                <a:br>
                  <a:rPr lang="en-IN" sz="2000" dirty="0">
                    <a:solidFill>
                      <a:srgbClr val="424242"/>
                    </a:solidFill>
                    <a:latin typeface="Verdana" panose="020B0604030504040204" pitchFamily="34" charset="0"/>
                  </a:rPr>
                </a:br>
                <a14:m>
                  <m:oMathPara xmlns:m="http://schemas.openxmlformats.org/officeDocument/2006/math">
                    <m:oMathParaPr>
                      <m:jc m:val="left"/>
                    </m:oMathParaPr>
                    <m:oMath xmlns:m="http://schemas.openxmlformats.org/officeDocument/2006/math">
                      <m:r>
                        <a:rPr lang="en-IN" sz="2000">
                          <a:solidFill>
                            <a:srgbClr val="424242"/>
                          </a:solidFill>
                          <a:latin typeface="Verdana" panose="020B0604030504040204" pitchFamily="34" charset="0"/>
                        </a:rPr>
                        <m:t>=1+</m:t>
                      </m:r>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𝛾</m:t>
                          </m:r>
                        </m:num>
                        <m:den>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𝑅</m:t>
                              </m:r>
                            </m:e>
                            <m:sub>
                              <m:r>
                                <a:rPr lang="en-IN" sz="2000">
                                  <a:solidFill>
                                    <a:srgbClr val="424242"/>
                                  </a:solidFill>
                                  <a:latin typeface="Verdana" panose="020B0604030504040204" pitchFamily="34" charset="0"/>
                                </a:rPr>
                                <m:t>𝑠</m:t>
                              </m:r>
                            </m:sub>
                          </m:sSub>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𝑔</m:t>
                              </m:r>
                            </m:e>
                            <m:sub>
                              <m:r>
                                <a:rPr lang="en-IN" sz="2000">
                                  <a:solidFill>
                                    <a:srgbClr val="424242"/>
                                  </a:solidFill>
                                  <a:latin typeface="Verdana" panose="020B0604030504040204" pitchFamily="34" charset="0"/>
                                </a:rPr>
                                <m:t>𝑚</m:t>
                              </m:r>
                            </m:sub>
                          </m:sSub>
                        </m:den>
                      </m:f>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1</m:t>
                          </m:r>
                        </m:num>
                        <m:den>
                          <m:sSubSup>
                            <m:sSubSupPr>
                              <m:ctrlPr>
                                <a:rPr lang="en-IN" sz="2000">
                                  <a:solidFill>
                                    <a:srgbClr val="424242"/>
                                  </a:solidFill>
                                  <a:latin typeface="Verdana" panose="020B0604030504040204" pitchFamily="34" charset="0"/>
                                </a:rPr>
                              </m:ctrlPr>
                            </m:sSubSupPr>
                            <m:e>
                              <m:r>
                                <a:rPr lang="en-IN" sz="2000">
                                  <a:solidFill>
                                    <a:srgbClr val="424242"/>
                                  </a:solidFill>
                                  <a:latin typeface="Verdana" panose="020B0604030504040204" pitchFamily="34" charset="0"/>
                                </a:rPr>
                                <m:t>𝑄</m:t>
                              </m:r>
                            </m:e>
                            <m:sub>
                              <m:r>
                                <a:rPr lang="en-IN" sz="2000">
                                  <a:solidFill>
                                    <a:srgbClr val="424242"/>
                                  </a:solidFill>
                                  <a:latin typeface="Verdana" panose="020B0604030504040204" pitchFamily="34" charset="0"/>
                                </a:rPr>
                                <m:t>𝑖𝑛</m:t>
                              </m:r>
                            </m:sub>
                            <m:sup>
                              <m:r>
                                <a:rPr lang="en-IN" sz="2000">
                                  <a:solidFill>
                                    <a:srgbClr val="424242"/>
                                  </a:solidFill>
                                  <a:latin typeface="Verdana" panose="020B0604030504040204" pitchFamily="34" charset="0"/>
                                </a:rPr>
                                <m:t>2</m:t>
                              </m:r>
                            </m:sup>
                          </m:sSubSup>
                        </m:den>
                      </m:f>
                    </m:oMath>
                  </m:oMathPara>
                </a14:m>
                <a:endParaRPr lang="en-IN" sz="2000" dirty="0">
                  <a:solidFill>
                    <a:srgbClr val="424242"/>
                  </a:solidFill>
                  <a:latin typeface="Verdana" panose="020B0604030504040204" pitchFamily="34" charset="0"/>
                </a:endParaRPr>
              </a:p>
            </p:txBody>
          </p:sp>
        </mc:Choice>
        <mc:Fallback>
          <p:sp>
            <p:nvSpPr>
              <p:cNvPr id="8" name="Object 4">
                <a:extLst>
                  <a:ext uri="{FF2B5EF4-FFF2-40B4-BE49-F238E27FC236}">
                    <a16:creationId xmlns:a16="http://schemas.microsoft.com/office/drawing/2014/main" id="{C096372F-A02A-4EAF-A7EC-0B0EDC223CDB}"/>
                  </a:ext>
                </a:extLst>
              </p:cNvPr>
              <p:cNvSpPr txBox="1">
                <a:spLocks noRot="1" noChangeAspect="1" noMove="1" noResize="1" noEditPoints="1" noAdjustHandles="1" noChangeArrowheads="1" noChangeShapeType="1" noTextEdit="1"/>
              </p:cNvSpPr>
              <p:nvPr/>
            </p:nvSpPr>
            <p:spPr bwMode="auto">
              <a:xfrm>
                <a:off x="3342378" y="4889361"/>
                <a:ext cx="2919274" cy="1457187"/>
              </a:xfrm>
              <a:prstGeom prst="rect">
                <a:avLst/>
              </a:prstGeom>
              <a:blipFill>
                <a:blip r:embed="rId3"/>
                <a:stretch>
                  <a:fillRect/>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247990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545C-7F48-4958-8B40-CB338451296B}"/>
              </a:ext>
            </a:extLst>
          </p:cNvPr>
          <p:cNvSpPr>
            <a:spLocks noGrp="1"/>
          </p:cNvSpPr>
          <p:nvPr>
            <p:ph type="title"/>
          </p:nvPr>
        </p:nvSpPr>
        <p:spPr/>
        <p:txBody>
          <a:bodyPr/>
          <a:lstStyle/>
          <a:p>
            <a:r>
              <a:rPr lang="en-IN" b="1" u="sng" cap="none" dirty="0"/>
              <a:t>Cascoding</a:t>
            </a:r>
            <a:endParaRPr lang="en-IN" b="1" u="sng" dirty="0"/>
          </a:p>
        </p:txBody>
      </p:sp>
      <p:sp>
        <p:nvSpPr>
          <p:cNvPr id="3" name="Content Placeholder 2">
            <a:extLst>
              <a:ext uri="{FF2B5EF4-FFF2-40B4-BE49-F238E27FC236}">
                <a16:creationId xmlns:a16="http://schemas.microsoft.com/office/drawing/2014/main" id="{CD8AFF10-CC8F-429E-AB71-C8747A2B4F0D}"/>
              </a:ext>
            </a:extLst>
          </p:cNvPr>
          <p:cNvSpPr>
            <a:spLocks noGrp="1"/>
          </p:cNvSpPr>
          <p:nvPr>
            <p:ph idx="1"/>
          </p:nvPr>
        </p:nvSpPr>
        <p:spPr>
          <a:xfrm>
            <a:off x="1065215" y="2264950"/>
            <a:ext cx="8681933" cy="3541714"/>
          </a:xfrm>
        </p:spPr>
        <p:txBody>
          <a:bodyPr/>
          <a:lstStyle/>
          <a:p>
            <a:r>
              <a:rPr lang="en-IN" sz="2000" dirty="0">
                <a:solidFill>
                  <a:srgbClr val="424242"/>
                </a:solidFill>
                <a:latin typeface="Verdana" panose="020B0604030504040204" pitchFamily="34" charset="0"/>
              </a:rPr>
              <a:t>It’s very common to use a cascode device instead of a common source device.</a:t>
            </a:r>
          </a:p>
          <a:p>
            <a:r>
              <a:rPr lang="en-IN" sz="2000" dirty="0">
                <a:solidFill>
                  <a:srgbClr val="424242"/>
                </a:solidFill>
                <a:latin typeface="Verdana" panose="020B0604030504040204" pitchFamily="34" charset="0"/>
              </a:rPr>
              <a:t>This simplifies matching since the cascode device is nearly unilateral.</a:t>
            </a:r>
          </a:p>
          <a:p>
            <a:pPr eaLnBrk="1" hangingPunct="1"/>
            <a:r>
              <a:rPr lang="en-US" altLang="en-US" sz="2000" dirty="0">
                <a:solidFill>
                  <a:srgbClr val="424242"/>
                </a:solidFill>
                <a:latin typeface="Verdana" panose="020B0604030504040204" pitchFamily="34" charset="0"/>
              </a:rPr>
              <a:t>It improve Isolation at high frequency</a:t>
            </a:r>
          </a:p>
          <a:p>
            <a:pPr lvl="1" eaLnBrk="1" hangingPunct="1"/>
            <a:r>
              <a:rPr lang="en-US" altLang="en-US" dirty="0">
                <a:solidFill>
                  <a:srgbClr val="424242"/>
                </a:solidFill>
                <a:latin typeface="Verdana" panose="020B0604030504040204" pitchFamily="34" charset="0"/>
              </a:rPr>
              <a:t>Small range at Vd1</a:t>
            </a:r>
          </a:p>
          <a:p>
            <a:pPr lvl="1" eaLnBrk="1" hangingPunct="1"/>
            <a:r>
              <a:rPr lang="en-US" altLang="en-US" dirty="0">
                <a:solidFill>
                  <a:srgbClr val="424242"/>
                </a:solidFill>
                <a:latin typeface="Verdana" panose="020B0604030504040204" pitchFamily="34" charset="0"/>
              </a:rPr>
              <a:t>Reduced feedback effect of Cgd</a:t>
            </a:r>
          </a:p>
          <a:p>
            <a:pPr eaLnBrk="1" hangingPunct="1"/>
            <a:r>
              <a:rPr lang="en-US" altLang="en-US" sz="2000" dirty="0">
                <a:solidFill>
                  <a:srgbClr val="424242"/>
                </a:solidFill>
                <a:latin typeface="Verdana" panose="020B0604030504040204" pitchFamily="34" charset="0"/>
              </a:rPr>
              <a:t>Also Improve noise performance.</a:t>
            </a:r>
          </a:p>
          <a:p>
            <a:endParaRPr lang="en-IN" dirty="0"/>
          </a:p>
        </p:txBody>
      </p:sp>
      <p:grpSp>
        <p:nvGrpSpPr>
          <p:cNvPr id="4" name="Group 3">
            <a:extLst>
              <a:ext uri="{FF2B5EF4-FFF2-40B4-BE49-F238E27FC236}">
                <a16:creationId xmlns:a16="http://schemas.microsoft.com/office/drawing/2014/main" id="{F368C843-A752-4E4C-86DF-E34014CCF5AB}"/>
              </a:ext>
            </a:extLst>
          </p:cNvPr>
          <p:cNvGrpSpPr/>
          <p:nvPr/>
        </p:nvGrpSpPr>
        <p:grpSpPr>
          <a:xfrm>
            <a:off x="7941366" y="2097088"/>
            <a:ext cx="4038600" cy="3505200"/>
            <a:chOff x="228600" y="1752600"/>
            <a:chExt cx="4038600" cy="3505200"/>
          </a:xfrm>
        </p:grpSpPr>
        <p:grpSp>
          <p:nvGrpSpPr>
            <p:cNvPr id="5" name="Group 4">
              <a:extLst>
                <a:ext uri="{FF2B5EF4-FFF2-40B4-BE49-F238E27FC236}">
                  <a16:creationId xmlns:a16="http://schemas.microsoft.com/office/drawing/2014/main" id="{C8749984-DA53-4864-8F19-41D5CA813477}"/>
                </a:ext>
              </a:extLst>
            </p:cNvPr>
            <p:cNvGrpSpPr>
              <a:grpSpLocks noChangeAspect="1"/>
            </p:cNvGrpSpPr>
            <p:nvPr/>
          </p:nvGrpSpPr>
          <p:grpSpPr bwMode="auto">
            <a:xfrm flipH="1">
              <a:off x="2547938" y="3429000"/>
              <a:ext cx="576262" cy="922338"/>
              <a:chOff x="3312" y="1344"/>
              <a:chExt cx="240" cy="384"/>
            </a:xfrm>
          </p:grpSpPr>
          <p:sp>
            <p:nvSpPr>
              <p:cNvPr id="85" name="Freeform 5">
                <a:extLst>
                  <a:ext uri="{FF2B5EF4-FFF2-40B4-BE49-F238E27FC236}">
                    <a16:creationId xmlns:a16="http://schemas.microsoft.com/office/drawing/2014/main" id="{5468DD9B-B176-46CF-A48E-AC9AF60F8FC4}"/>
                  </a:ext>
                </a:extLst>
              </p:cNvPr>
              <p:cNvSpPr>
                <a:spLocks noChangeAspect="1"/>
              </p:cNvSpPr>
              <p:nvPr/>
            </p:nvSpPr>
            <p:spPr bwMode="auto">
              <a:xfrm>
                <a:off x="3312" y="1344"/>
                <a:ext cx="96" cy="384"/>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6" name="Line 6">
                <a:extLst>
                  <a:ext uri="{FF2B5EF4-FFF2-40B4-BE49-F238E27FC236}">
                    <a16:creationId xmlns:a16="http://schemas.microsoft.com/office/drawing/2014/main" id="{1E214F8D-22F5-4C3A-AED0-72D4B760A3CF}"/>
                  </a:ext>
                </a:extLst>
              </p:cNvPr>
              <p:cNvSpPr>
                <a:spLocks noChangeAspect="1" noChangeShapeType="1"/>
              </p:cNvSpPr>
              <p:nvPr/>
            </p:nvSpPr>
            <p:spPr bwMode="auto">
              <a:xfrm>
                <a:off x="3432" y="1536"/>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7" name="Freeform 7">
                <a:extLst>
                  <a:ext uri="{FF2B5EF4-FFF2-40B4-BE49-F238E27FC236}">
                    <a16:creationId xmlns:a16="http://schemas.microsoft.com/office/drawing/2014/main" id="{DE5B3B90-DD32-4896-9BE7-6BB8FEC6518B}"/>
                  </a:ext>
                </a:extLst>
              </p:cNvPr>
              <p:cNvSpPr>
                <a:spLocks noChangeAspect="1"/>
              </p:cNvSpPr>
              <p:nvPr/>
            </p:nvSpPr>
            <p:spPr bwMode="auto">
              <a:xfrm>
                <a:off x="3312" y="1608"/>
                <a:ext cx="48" cy="48"/>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5400" cmpd="sng">
                <a:solidFill>
                  <a:schemeClr val="tx1"/>
                </a:solidFill>
                <a:round/>
                <a:headEnd/>
                <a:tailEnd/>
              </a:ln>
            </p:spPr>
            <p:txBody>
              <a:bodyPr/>
              <a:lstStyle/>
              <a:p>
                <a:endParaRPr lang="en-IN"/>
              </a:p>
            </p:txBody>
          </p:sp>
          <p:sp>
            <p:nvSpPr>
              <p:cNvPr id="88" name="Line 8">
                <a:extLst>
                  <a:ext uri="{FF2B5EF4-FFF2-40B4-BE49-F238E27FC236}">
                    <a16:creationId xmlns:a16="http://schemas.microsoft.com/office/drawing/2014/main" id="{CEDE7F7B-3C3F-4990-9D48-EC03A6F2B623}"/>
                  </a:ext>
                </a:extLst>
              </p:cNvPr>
              <p:cNvSpPr>
                <a:spLocks noChangeAspect="1" noChangeShapeType="1"/>
              </p:cNvSpPr>
              <p:nvPr/>
            </p:nvSpPr>
            <p:spPr bwMode="auto">
              <a:xfrm>
                <a:off x="3432" y="144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6" name="Freeform 9">
              <a:extLst>
                <a:ext uri="{FF2B5EF4-FFF2-40B4-BE49-F238E27FC236}">
                  <a16:creationId xmlns:a16="http://schemas.microsoft.com/office/drawing/2014/main" id="{1EAF939C-390D-4D90-AABA-EF63EE663F6D}"/>
                </a:ext>
              </a:extLst>
            </p:cNvPr>
            <p:cNvSpPr>
              <a:spLocks noChangeAspect="1"/>
            </p:cNvSpPr>
            <p:nvPr/>
          </p:nvSpPr>
          <p:spPr bwMode="auto">
            <a:xfrm rot="16200000">
              <a:off x="1371600" y="3505200"/>
              <a:ext cx="152400" cy="762000"/>
            </a:xfrm>
            <a:custGeom>
              <a:avLst/>
              <a:gdLst>
                <a:gd name="T0" fmla="*/ 96 w 192"/>
                <a:gd name="T1" fmla="*/ 0 h 960"/>
                <a:gd name="T2" fmla="*/ 96 w 192"/>
                <a:gd name="T3" fmla="*/ 192 h 960"/>
                <a:gd name="T4" fmla="*/ 192 w 192"/>
                <a:gd name="T5" fmla="*/ 240 h 960"/>
                <a:gd name="T6" fmla="*/ 0 w 192"/>
                <a:gd name="T7" fmla="*/ 336 h 960"/>
                <a:gd name="T8" fmla="*/ 192 w 192"/>
                <a:gd name="T9" fmla="*/ 432 h 960"/>
                <a:gd name="T10" fmla="*/ 0 w 192"/>
                <a:gd name="T11" fmla="*/ 528 h 960"/>
                <a:gd name="T12" fmla="*/ 192 w 192"/>
                <a:gd name="T13" fmla="*/ 624 h 960"/>
                <a:gd name="T14" fmla="*/ 0 w 192"/>
                <a:gd name="T15" fmla="*/ 720 h 960"/>
                <a:gd name="T16" fmla="*/ 96 w 192"/>
                <a:gd name="T17" fmla="*/ 768 h 960"/>
                <a:gd name="T18" fmla="*/ 96 w 192"/>
                <a:gd name="T19" fmla="*/ 96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nvGrpSpPr>
            <p:cNvPr id="7" name="Group 10">
              <a:extLst>
                <a:ext uri="{FF2B5EF4-FFF2-40B4-BE49-F238E27FC236}">
                  <a16:creationId xmlns:a16="http://schemas.microsoft.com/office/drawing/2014/main" id="{1A1F7ABF-F310-4EC6-9A6D-D2668706A983}"/>
                </a:ext>
              </a:extLst>
            </p:cNvPr>
            <p:cNvGrpSpPr>
              <a:grpSpLocks/>
            </p:cNvGrpSpPr>
            <p:nvPr/>
          </p:nvGrpSpPr>
          <p:grpSpPr bwMode="auto">
            <a:xfrm>
              <a:off x="685800" y="3886200"/>
              <a:ext cx="304800" cy="762000"/>
              <a:chOff x="4560" y="2400"/>
              <a:chExt cx="192" cy="480"/>
            </a:xfrm>
          </p:grpSpPr>
          <p:sp>
            <p:nvSpPr>
              <p:cNvPr id="76" name="Oval 11">
                <a:extLst>
                  <a:ext uri="{FF2B5EF4-FFF2-40B4-BE49-F238E27FC236}">
                    <a16:creationId xmlns:a16="http://schemas.microsoft.com/office/drawing/2014/main" id="{5D0345F6-A464-4C30-9C7D-0F9A418E5EA9}"/>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endParaRPr lang="en-US" altLang="en-US" sz="2000" b="0">
                  <a:solidFill>
                    <a:schemeClr val="tx1"/>
                  </a:solidFill>
                  <a:latin typeface="Times New Roman" panose="02020603050405020304" pitchFamily="18" charset="0"/>
                </a:endParaRPr>
              </a:p>
            </p:txBody>
          </p:sp>
          <p:sp>
            <p:nvSpPr>
              <p:cNvPr id="77" name="Line 12">
                <a:extLst>
                  <a:ext uri="{FF2B5EF4-FFF2-40B4-BE49-F238E27FC236}">
                    <a16:creationId xmlns:a16="http://schemas.microsoft.com/office/drawing/2014/main" id="{8E73B434-DA5A-4885-B9E5-AB4522D736D1}"/>
                  </a:ext>
                </a:extLst>
              </p:cNvPr>
              <p:cNvSpPr>
                <a:spLocks noChangeAspect="1" noChangeShapeType="1"/>
              </p:cNvSpPr>
              <p:nvPr/>
            </p:nvSpPr>
            <p:spPr bwMode="auto">
              <a:xfrm flipV="1">
                <a:off x="4656" y="240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 name="Line 13">
                <a:extLst>
                  <a:ext uri="{FF2B5EF4-FFF2-40B4-BE49-F238E27FC236}">
                    <a16:creationId xmlns:a16="http://schemas.microsoft.com/office/drawing/2014/main" id="{2EBA4EB8-1B7E-4E5D-9F8D-AECD375FF6E3}"/>
                  </a:ext>
                </a:extLst>
              </p:cNvPr>
              <p:cNvSpPr>
                <a:spLocks noChangeAspect="1" noChangeShapeType="1"/>
              </p:cNvSpPr>
              <p:nvPr/>
            </p:nvSpPr>
            <p:spPr bwMode="auto">
              <a:xfrm flipV="1">
                <a:off x="4656" y="273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 name="Line 14">
                <a:extLst>
                  <a:ext uri="{FF2B5EF4-FFF2-40B4-BE49-F238E27FC236}">
                    <a16:creationId xmlns:a16="http://schemas.microsoft.com/office/drawing/2014/main" id="{7E4B28FE-ECA6-4E35-87C3-101CB6F4A4B6}"/>
                  </a:ext>
                </a:extLst>
              </p:cNvPr>
              <p:cNvSpPr>
                <a:spLocks noChangeAspect="1" noChangeShapeType="1"/>
              </p:cNvSpPr>
              <p:nvPr/>
            </p:nvSpPr>
            <p:spPr bwMode="auto">
              <a:xfrm>
                <a:off x="4584" y="2496"/>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 name="Line 15">
                <a:extLst>
                  <a:ext uri="{FF2B5EF4-FFF2-40B4-BE49-F238E27FC236}">
                    <a16:creationId xmlns:a16="http://schemas.microsoft.com/office/drawing/2014/main" id="{3E91F197-3071-4361-9A1D-467B233854F6}"/>
                  </a:ext>
                </a:extLst>
              </p:cNvPr>
              <p:cNvSpPr>
                <a:spLocks noChangeAspect="1" noChangeShapeType="1"/>
              </p:cNvSpPr>
              <p:nvPr/>
            </p:nvSpPr>
            <p:spPr bwMode="auto">
              <a:xfrm>
                <a:off x="4608" y="24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 name="Line 16">
                <a:extLst>
                  <a:ext uri="{FF2B5EF4-FFF2-40B4-BE49-F238E27FC236}">
                    <a16:creationId xmlns:a16="http://schemas.microsoft.com/office/drawing/2014/main" id="{422F9B98-F015-4923-95BF-F3717B8A1A2E}"/>
                  </a:ext>
                </a:extLst>
              </p:cNvPr>
              <p:cNvSpPr>
                <a:spLocks noChangeAspect="1" noChangeShapeType="1"/>
              </p:cNvSpPr>
              <p:nvPr/>
            </p:nvSpPr>
            <p:spPr bwMode="auto">
              <a:xfrm>
                <a:off x="4584" y="2784"/>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82" name="Group 17">
                <a:extLst>
                  <a:ext uri="{FF2B5EF4-FFF2-40B4-BE49-F238E27FC236}">
                    <a16:creationId xmlns:a16="http://schemas.microsoft.com/office/drawing/2014/main" id="{04483238-6C6C-41BA-A084-29781B8BB627}"/>
                  </a:ext>
                </a:extLst>
              </p:cNvPr>
              <p:cNvGrpSpPr>
                <a:grpSpLocks noChangeAspect="1"/>
              </p:cNvGrpSpPr>
              <p:nvPr/>
            </p:nvGrpSpPr>
            <p:grpSpPr bwMode="auto">
              <a:xfrm>
                <a:off x="4608" y="2592"/>
                <a:ext cx="96" cy="96"/>
                <a:chOff x="2929" y="3217"/>
                <a:chExt cx="383" cy="191"/>
              </a:xfrm>
            </p:grpSpPr>
            <p:sp>
              <p:nvSpPr>
                <p:cNvPr id="83" name="Arc 18">
                  <a:extLst>
                    <a:ext uri="{FF2B5EF4-FFF2-40B4-BE49-F238E27FC236}">
                      <a16:creationId xmlns:a16="http://schemas.microsoft.com/office/drawing/2014/main" id="{C031F595-9463-4FF1-9472-6411320CDB5B}"/>
                    </a:ext>
                  </a:extLst>
                </p:cNvPr>
                <p:cNvSpPr>
                  <a:spLocks noChangeAspect="1"/>
                </p:cNvSpPr>
                <p:nvPr/>
              </p:nvSpPr>
              <p:spPr bwMode="auto">
                <a:xfrm>
                  <a:off x="2929" y="3217"/>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84" name="Arc 19">
                  <a:extLst>
                    <a:ext uri="{FF2B5EF4-FFF2-40B4-BE49-F238E27FC236}">
                      <a16:creationId xmlns:a16="http://schemas.microsoft.com/office/drawing/2014/main" id="{2F154BC7-0AED-4C18-B7B1-B352B15917AE}"/>
                    </a:ext>
                  </a:extLst>
                </p:cNvPr>
                <p:cNvSpPr>
                  <a:spLocks noChangeAspect="1"/>
                </p:cNvSpPr>
                <p:nvPr/>
              </p:nvSpPr>
              <p:spPr bwMode="auto">
                <a:xfrm flipV="1">
                  <a:off x="3120" y="3312"/>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8" name="Group 20">
              <a:extLst>
                <a:ext uri="{FF2B5EF4-FFF2-40B4-BE49-F238E27FC236}">
                  <a16:creationId xmlns:a16="http://schemas.microsoft.com/office/drawing/2014/main" id="{C5E3D5F7-E26F-484E-B55E-D213A1B46DB1}"/>
                </a:ext>
              </a:extLst>
            </p:cNvPr>
            <p:cNvGrpSpPr>
              <a:grpSpLocks/>
            </p:cNvGrpSpPr>
            <p:nvPr/>
          </p:nvGrpSpPr>
          <p:grpSpPr bwMode="auto">
            <a:xfrm>
              <a:off x="762000" y="4495800"/>
              <a:ext cx="152400" cy="304800"/>
              <a:chOff x="3264" y="3072"/>
              <a:chExt cx="96" cy="192"/>
            </a:xfrm>
          </p:grpSpPr>
          <p:sp>
            <p:nvSpPr>
              <p:cNvPr id="74" name="Line 21">
                <a:extLst>
                  <a:ext uri="{FF2B5EF4-FFF2-40B4-BE49-F238E27FC236}">
                    <a16:creationId xmlns:a16="http://schemas.microsoft.com/office/drawing/2014/main" id="{866DA7C0-9B0A-4E16-ABEA-4C5EFF7D1965}"/>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 name="Freeform 22">
                <a:extLst>
                  <a:ext uri="{FF2B5EF4-FFF2-40B4-BE49-F238E27FC236}">
                    <a16:creationId xmlns:a16="http://schemas.microsoft.com/office/drawing/2014/main" id="{25302D61-D00A-4CF2-BD75-2D003BF51797}"/>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9" name="Text Box 23">
              <a:extLst>
                <a:ext uri="{FF2B5EF4-FFF2-40B4-BE49-F238E27FC236}">
                  <a16:creationId xmlns:a16="http://schemas.microsoft.com/office/drawing/2014/main" id="{AFD7AF89-341A-4D67-ACE7-D8A264552554}"/>
                </a:ext>
              </a:extLst>
            </p:cNvPr>
            <p:cNvSpPr txBox="1">
              <a:spLocks noChangeArrowheads="1"/>
            </p:cNvSpPr>
            <p:nvPr/>
          </p:nvSpPr>
          <p:spPr bwMode="auto">
            <a:xfrm>
              <a:off x="1219200" y="3352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R</a:t>
              </a:r>
              <a:r>
                <a:rPr lang="en-US" altLang="en-US" b="0" baseline="-25000">
                  <a:solidFill>
                    <a:schemeClr val="tx1"/>
                  </a:solidFill>
                </a:rPr>
                <a:t>s</a:t>
              </a:r>
              <a:endParaRPr lang="en-US" altLang="en-US" b="0">
                <a:solidFill>
                  <a:schemeClr val="tx1"/>
                </a:solidFill>
                <a:latin typeface="Symbol" panose="05050102010706020507" pitchFamily="18" charset="2"/>
              </a:endParaRPr>
            </a:p>
          </p:txBody>
        </p:sp>
        <p:sp>
          <p:nvSpPr>
            <p:cNvPr id="10" name="Text Box 24">
              <a:extLst>
                <a:ext uri="{FF2B5EF4-FFF2-40B4-BE49-F238E27FC236}">
                  <a16:creationId xmlns:a16="http://schemas.microsoft.com/office/drawing/2014/main" id="{50E26749-E2B8-4FEB-A82B-1BA27ACC0F70}"/>
                </a:ext>
              </a:extLst>
            </p:cNvPr>
            <p:cNvSpPr txBox="1">
              <a:spLocks noChangeArrowheads="1"/>
            </p:cNvSpPr>
            <p:nvPr/>
          </p:nvSpPr>
          <p:spPr bwMode="auto">
            <a:xfrm>
              <a:off x="228600" y="4038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s</a:t>
              </a:r>
            </a:p>
          </p:txBody>
        </p:sp>
        <p:grpSp>
          <p:nvGrpSpPr>
            <p:cNvPr id="11" name="Group 25">
              <a:extLst>
                <a:ext uri="{FF2B5EF4-FFF2-40B4-BE49-F238E27FC236}">
                  <a16:creationId xmlns:a16="http://schemas.microsoft.com/office/drawing/2014/main" id="{49874040-993D-4FCF-96BA-974B5765E555}"/>
                </a:ext>
              </a:extLst>
            </p:cNvPr>
            <p:cNvGrpSpPr>
              <a:grpSpLocks/>
            </p:cNvGrpSpPr>
            <p:nvPr/>
          </p:nvGrpSpPr>
          <p:grpSpPr bwMode="auto">
            <a:xfrm>
              <a:off x="3048000" y="4953000"/>
              <a:ext cx="152400" cy="304800"/>
              <a:chOff x="3264" y="3072"/>
              <a:chExt cx="96" cy="192"/>
            </a:xfrm>
          </p:grpSpPr>
          <p:sp>
            <p:nvSpPr>
              <p:cNvPr id="72" name="Line 26">
                <a:extLst>
                  <a:ext uri="{FF2B5EF4-FFF2-40B4-BE49-F238E27FC236}">
                    <a16:creationId xmlns:a16="http://schemas.microsoft.com/office/drawing/2014/main" id="{9FC85A4F-B199-430B-8C7F-FA46933358BD}"/>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3" name="Freeform 27">
                <a:extLst>
                  <a:ext uri="{FF2B5EF4-FFF2-40B4-BE49-F238E27FC236}">
                    <a16:creationId xmlns:a16="http://schemas.microsoft.com/office/drawing/2014/main" id="{7CE878DB-C039-482C-83E3-85EBF4ABE845}"/>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2" name="Text Box 28">
              <a:extLst>
                <a:ext uri="{FF2B5EF4-FFF2-40B4-BE49-F238E27FC236}">
                  <a16:creationId xmlns:a16="http://schemas.microsoft.com/office/drawing/2014/main" id="{A50DC8EB-A5A3-4C1D-9EB2-D62E05ADF37B}"/>
                </a:ext>
              </a:extLst>
            </p:cNvPr>
            <p:cNvSpPr txBox="1">
              <a:spLocks noChangeArrowheads="1"/>
            </p:cNvSpPr>
            <p:nvPr/>
          </p:nvSpPr>
          <p:spPr bwMode="auto">
            <a:xfrm>
              <a:off x="2590800" y="4419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L</a:t>
              </a:r>
              <a:r>
                <a:rPr lang="en-US" altLang="en-US" b="0" baseline="-25000">
                  <a:solidFill>
                    <a:schemeClr val="tx1"/>
                  </a:solidFill>
                </a:rPr>
                <a:t>s</a:t>
              </a:r>
              <a:endParaRPr lang="en-US" altLang="en-US" b="0">
                <a:solidFill>
                  <a:schemeClr val="tx1"/>
                </a:solidFill>
              </a:endParaRPr>
            </a:p>
          </p:txBody>
        </p:sp>
        <p:sp>
          <p:nvSpPr>
            <p:cNvPr id="13" name="Line 29">
              <a:extLst>
                <a:ext uri="{FF2B5EF4-FFF2-40B4-BE49-F238E27FC236}">
                  <a16:creationId xmlns:a16="http://schemas.microsoft.com/office/drawing/2014/main" id="{F02F2275-62FD-4490-8ADA-9EC13B8CE037}"/>
                </a:ext>
              </a:extLst>
            </p:cNvPr>
            <p:cNvSpPr>
              <a:spLocks noChangeShapeType="1"/>
            </p:cNvSpPr>
            <p:nvPr/>
          </p:nvSpPr>
          <p:spPr bwMode="auto">
            <a:xfrm flipH="1">
              <a:off x="838200" y="38862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4" name="Group 30">
              <a:extLst>
                <a:ext uri="{FF2B5EF4-FFF2-40B4-BE49-F238E27FC236}">
                  <a16:creationId xmlns:a16="http://schemas.microsoft.com/office/drawing/2014/main" id="{F2366F02-23D3-47AC-9EA7-8B9D2513CDA0}"/>
                </a:ext>
              </a:extLst>
            </p:cNvPr>
            <p:cNvGrpSpPr>
              <a:grpSpLocks/>
            </p:cNvGrpSpPr>
            <p:nvPr/>
          </p:nvGrpSpPr>
          <p:grpSpPr bwMode="auto">
            <a:xfrm>
              <a:off x="3048000" y="4267200"/>
              <a:ext cx="152400" cy="762000"/>
              <a:chOff x="3935" y="1728"/>
              <a:chExt cx="96" cy="480"/>
            </a:xfrm>
          </p:grpSpPr>
          <p:sp>
            <p:nvSpPr>
              <p:cNvPr id="59" name="Arc 31">
                <a:extLst>
                  <a:ext uri="{FF2B5EF4-FFF2-40B4-BE49-F238E27FC236}">
                    <a16:creationId xmlns:a16="http://schemas.microsoft.com/office/drawing/2014/main" id="{8E4E9141-17B1-49CB-9B5C-DDC6DC9AAEA2}"/>
                  </a:ext>
                </a:extLst>
              </p:cNvPr>
              <p:cNvSpPr>
                <a:spLocks noChangeAspect="1"/>
              </p:cNvSpPr>
              <p:nvPr/>
            </p:nvSpPr>
            <p:spPr bwMode="auto">
              <a:xfrm rot="5400000" flipV="1">
                <a:off x="3947" y="1895"/>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0" name="Arc 32">
                <a:extLst>
                  <a:ext uri="{FF2B5EF4-FFF2-40B4-BE49-F238E27FC236}">
                    <a16:creationId xmlns:a16="http://schemas.microsoft.com/office/drawing/2014/main" id="{C83BE69A-8761-474F-A7AC-D3B926223E8B}"/>
                  </a:ext>
                </a:extLst>
              </p:cNvPr>
              <p:cNvSpPr>
                <a:spLocks noChangeAspect="1"/>
              </p:cNvSpPr>
              <p:nvPr/>
            </p:nvSpPr>
            <p:spPr bwMode="auto">
              <a:xfrm rot="5400000" flipV="1">
                <a:off x="3947" y="1943"/>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1" name="Arc 33">
                <a:extLst>
                  <a:ext uri="{FF2B5EF4-FFF2-40B4-BE49-F238E27FC236}">
                    <a16:creationId xmlns:a16="http://schemas.microsoft.com/office/drawing/2014/main" id="{4BB2A50B-3EB9-4A42-B225-C24139771E5C}"/>
                  </a:ext>
                </a:extLst>
              </p:cNvPr>
              <p:cNvSpPr>
                <a:spLocks noChangeAspect="1"/>
              </p:cNvSpPr>
              <p:nvPr/>
            </p:nvSpPr>
            <p:spPr bwMode="auto">
              <a:xfrm rot="5400000" flipV="1">
                <a:off x="3946" y="1991"/>
                <a:ext cx="25" cy="48"/>
              </a:xfrm>
              <a:custGeom>
                <a:avLst/>
                <a:gdLst>
                  <a:gd name="T0" fmla="*/ 0 w 43180"/>
                  <a:gd name="T1" fmla="*/ 46 h 21600"/>
                  <a:gd name="T2" fmla="*/ 25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2" name="Arc 34">
                <a:extLst>
                  <a:ext uri="{FF2B5EF4-FFF2-40B4-BE49-F238E27FC236}">
                    <a16:creationId xmlns:a16="http://schemas.microsoft.com/office/drawing/2014/main" id="{FA0E326B-E8CC-488D-BF0E-DCC350454628}"/>
                  </a:ext>
                </a:extLst>
              </p:cNvPr>
              <p:cNvSpPr>
                <a:spLocks noChangeAspect="1"/>
              </p:cNvSpPr>
              <p:nvPr/>
            </p:nvSpPr>
            <p:spPr bwMode="auto">
              <a:xfrm rot="5400000" flipV="1">
                <a:off x="3947" y="1847"/>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3" name="Line 35">
                <a:extLst>
                  <a:ext uri="{FF2B5EF4-FFF2-40B4-BE49-F238E27FC236}">
                    <a16:creationId xmlns:a16="http://schemas.microsoft.com/office/drawing/2014/main" id="{7875C6F8-C0B5-4493-BD28-CD7C0EAEB1F6}"/>
                  </a:ext>
                </a:extLst>
              </p:cNvPr>
              <p:cNvSpPr>
                <a:spLocks noChangeAspect="1" noChangeShapeType="1"/>
              </p:cNvSpPr>
              <p:nvPr/>
            </p:nvSpPr>
            <p:spPr bwMode="auto">
              <a:xfrm rot="5400000" flipH="1">
                <a:off x="3941" y="1770"/>
                <a:ext cx="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4" name="Line 36">
                <a:extLst>
                  <a:ext uri="{FF2B5EF4-FFF2-40B4-BE49-F238E27FC236}">
                    <a16:creationId xmlns:a16="http://schemas.microsoft.com/office/drawing/2014/main" id="{1A9A7220-9423-4FE9-B18D-B427F9C14213}"/>
                  </a:ext>
                </a:extLst>
              </p:cNvPr>
              <p:cNvSpPr>
                <a:spLocks noChangeAspect="1" noChangeShapeType="1"/>
              </p:cNvSpPr>
              <p:nvPr/>
            </p:nvSpPr>
            <p:spPr bwMode="auto">
              <a:xfrm rot="5400000" flipH="1">
                <a:off x="3940" y="2166"/>
                <a:ext cx="8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5" name="Arc 37">
                <a:extLst>
                  <a:ext uri="{FF2B5EF4-FFF2-40B4-BE49-F238E27FC236}">
                    <a16:creationId xmlns:a16="http://schemas.microsoft.com/office/drawing/2014/main" id="{24F20095-AA79-4C0C-A186-65DC5148DC02}"/>
                  </a:ext>
                </a:extLst>
              </p:cNvPr>
              <p:cNvSpPr>
                <a:spLocks noChangeAspect="1"/>
              </p:cNvSpPr>
              <p:nvPr/>
            </p:nvSpPr>
            <p:spPr bwMode="auto">
              <a:xfrm rot="5400000">
                <a:off x="3970" y="1870"/>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6" name="Arc 38">
                <a:extLst>
                  <a:ext uri="{FF2B5EF4-FFF2-40B4-BE49-F238E27FC236}">
                    <a16:creationId xmlns:a16="http://schemas.microsoft.com/office/drawing/2014/main" id="{67B23927-EC46-4721-8FFB-B0BE21C61D4F}"/>
                  </a:ext>
                </a:extLst>
              </p:cNvPr>
              <p:cNvSpPr>
                <a:spLocks noChangeAspect="1"/>
              </p:cNvSpPr>
              <p:nvPr/>
            </p:nvSpPr>
            <p:spPr bwMode="auto">
              <a:xfrm rot="5400000">
                <a:off x="3970" y="1918"/>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7" name="Arc 39">
                <a:extLst>
                  <a:ext uri="{FF2B5EF4-FFF2-40B4-BE49-F238E27FC236}">
                    <a16:creationId xmlns:a16="http://schemas.microsoft.com/office/drawing/2014/main" id="{726DFAA8-2325-44E3-8CED-59A39669E8E5}"/>
                  </a:ext>
                </a:extLst>
              </p:cNvPr>
              <p:cNvSpPr>
                <a:spLocks noChangeAspect="1"/>
              </p:cNvSpPr>
              <p:nvPr/>
            </p:nvSpPr>
            <p:spPr bwMode="auto">
              <a:xfrm rot="5400000" flipV="1">
                <a:off x="3947" y="2039"/>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8" name="Arc 40">
                <a:extLst>
                  <a:ext uri="{FF2B5EF4-FFF2-40B4-BE49-F238E27FC236}">
                    <a16:creationId xmlns:a16="http://schemas.microsoft.com/office/drawing/2014/main" id="{570BEBF8-10AB-41FB-9C1C-D142712A3638}"/>
                  </a:ext>
                </a:extLst>
              </p:cNvPr>
              <p:cNvSpPr>
                <a:spLocks noChangeAspect="1"/>
              </p:cNvSpPr>
              <p:nvPr/>
            </p:nvSpPr>
            <p:spPr bwMode="auto">
              <a:xfrm rot="5400000">
                <a:off x="3970" y="1966"/>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69" name="Arc 41">
                <a:extLst>
                  <a:ext uri="{FF2B5EF4-FFF2-40B4-BE49-F238E27FC236}">
                    <a16:creationId xmlns:a16="http://schemas.microsoft.com/office/drawing/2014/main" id="{89E82E94-78BA-49AC-923A-4EF08DDDBBD6}"/>
                  </a:ext>
                </a:extLst>
              </p:cNvPr>
              <p:cNvSpPr>
                <a:spLocks noChangeAspect="1"/>
              </p:cNvSpPr>
              <p:nvPr/>
            </p:nvSpPr>
            <p:spPr bwMode="auto">
              <a:xfrm rot="5400000">
                <a:off x="3970" y="2014"/>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0" name="Arc 42">
                <a:extLst>
                  <a:ext uri="{FF2B5EF4-FFF2-40B4-BE49-F238E27FC236}">
                    <a16:creationId xmlns:a16="http://schemas.microsoft.com/office/drawing/2014/main" id="{1E7A9787-597F-491E-9D16-54B2DEF669EA}"/>
                  </a:ext>
                </a:extLst>
              </p:cNvPr>
              <p:cNvSpPr>
                <a:spLocks noChangeAspect="1"/>
              </p:cNvSpPr>
              <p:nvPr/>
            </p:nvSpPr>
            <p:spPr bwMode="auto">
              <a:xfrm rot="5400000">
                <a:off x="3969" y="182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1" name="Arc 43">
                <a:extLst>
                  <a:ext uri="{FF2B5EF4-FFF2-40B4-BE49-F238E27FC236}">
                    <a16:creationId xmlns:a16="http://schemas.microsoft.com/office/drawing/2014/main" id="{563037CB-7233-4B32-8D52-22765898AD5E}"/>
                  </a:ext>
                </a:extLst>
              </p:cNvPr>
              <p:cNvSpPr>
                <a:spLocks noChangeAspect="1"/>
              </p:cNvSpPr>
              <p:nvPr/>
            </p:nvSpPr>
            <p:spPr bwMode="auto">
              <a:xfrm rot="5400000">
                <a:off x="3969" y="206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nvGrpSpPr>
            <p:cNvPr id="15" name="Group 44">
              <a:extLst>
                <a:ext uri="{FF2B5EF4-FFF2-40B4-BE49-F238E27FC236}">
                  <a16:creationId xmlns:a16="http://schemas.microsoft.com/office/drawing/2014/main" id="{BF7C0E2C-2D86-47D0-A77B-D228555FD120}"/>
                </a:ext>
              </a:extLst>
            </p:cNvPr>
            <p:cNvGrpSpPr>
              <a:grpSpLocks/>
            </p:cNvGrpSpPr>
            <p:nvPr/>
          </p:nvGrpSpPr>
          <p:grpSpPr bwMode="auto">
            <a:xfrm rot="16200000">
              <a:off x="2133600" y="3505200"/>
              <a:ext cx="152400" cy="762000"/>
              <a:chOff x="3935" y="1728"/>
              <a:chExt cx="96" cy="480"/>
            </a:xfrm>
          </p:grpSpPr>
          <p:sp>
            <p:nvSpPr>
              <p:cNvPr id="46" name="Arc 45">
                <a:extLst>
                  <a:ext uri="{FF2B5EF4-FFF2-40B4-BE49-F238E27FC236}">
                    <a16:creationId xmlns:a16="http://schemas.microsoft.com/office/drawing/2014/main" id="{9DD79A2B-1410-4F06-B363-999EF55370D9}"/>
                  </a:ext>
                </a:extLst>
              </p:cNvPr>
              <p:cNvSpPr>
                <a:spLocks noChangeAspect="1"/>
              </p:cNvSpPr>
              <p:nvPr/>
            </p:nvSpPr>
            <p:spPr bwMode="auto">
              <a:xfrm rot="5400000" flipV="1">
                <a:off x="3947" y="1895"/>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7" name="Arc 46">
                <a:extLst>
                  <a:ext uri="{FF2B5EF4-FFF2-40B4-BE49-F238E27FC236}">
                    <a16:creationId xmlns:a16="http://schemas.microsoft.com/office/drawing/2014/main" id="{9EA72C42-3942-46CE-A4E5-D9F955046DF5}"/>
                  </a:ext>
                </a:extLst>
              </p:cNvPr>
              <p:cNvSpPr>
                <a:spLocks noChangeAspect="1"/>
              </p:cNvSpPr>
              <p:nvPr/>
            </p:nvSpPr>
            <p:spPr bwMode="auto">
              <a:xfrm rot="5400000" flipV="1">
                <a:off x="3947" y="1943"/>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8" name="Arc 47">
                <a:extLst>
                  <a:ext uri="{FF2B5EF4-FFF2-40B4-BE49-F238E27FC236}">
                    <a16:creationId xmlns:a16="http://schemas.microsoft.com/office/drawing/2014/main" id="{AC571358-7C29-48D1-98CE-4B55D033FCC0}"/>
                  </a:ext>
                </a:extLst>
              </p:cNvPr>
              <p:cNvSpPr>
                <a:spLocks noChangeAspect="1"/>
              </p:cNvSpPr>
              <p:nvPr/>
            </p:nvSpPr>
            <p:spPr bwMode="auto">
              <a:xfrm rot="5400000" flipV="1">
                <a:off x="3946" y="1991"/>
                <a:ext cx="25" cy="48"/>
              </a:xfrm>
              <a:custGeom>
                <a:avLst/>
                <a:gdLst>
                  <a:gd name="T0" fmla="*/ 0 w 43180"/>
                  <a:gd name="T1" fmla="*/ 46 h 21600"/>
                  <a:gd name="T2" fmla="*/ 25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9" name="Arc 48">
                <a:extLst>
                  <a:ext uri="{FF2B5EF4-FFF2-40B4-BE49-F238E27FC236}">
                    <a16:creationId xmlns:a16="http://schemas.microsoft.com/office/drawing/2014/main" id="{3A6A1F08-2911-467C-864B-93248B2309F9}"/>
                  </a:ext>
                </a:extLst>
              </p:cNvPr>
              <p:cNvSpPr>
                <a:spLocks noChangeAspect="1"/>
              </p:cNvSpPr>
              <p:nvPr/>
            </p:nvSpPr>
            <p:spPr bwMode="auto">
              <a:xfrm rot="5400000" flipV="1">
                <a:off x="3947" y="1847"/>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0" name="Line 49">
                <a:extLst>
                  <a:ext uri="{FF2B5EF4-FFF2-40B4-BE49-F238E27FC236}">
                    <a16:creationId xmlns:a16="http://schemas.microsoft.com/office/drawing/2014/main" id="{2D562DC4-2902-4B71-B554-6A7E05157990}"/>
                  </a:ext>
                </a:extLst>
              </p:cNvPr>
              <p:cNvSpPr>
                <a:spLocks noChangeAspect="1" noChangeShapeType="1"/>
              </p:cNvSpPr>
              <p:nvPr/>
            </p:nvSpPr>
            <p:spPr bwMode="auto">
              <a:xfrm rot="5400000" flipH="1">
                <a:off x="3941" y="1770"/>
                <a:ext cx="8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1" name="Line 50">
                <a:extLst>
                  <a:ext uri="{FF2B5EF4-FFF2-40B4-BE49-F238E27FC236}">
                    <a16:creationId xmlns:a16="http://schemas.microsoft.com/office/drawing/2014/main" id="{EC5A83FD-03D9-4D4A-8979-BF77F7837402}"/>
                  </a:ext>
                </a:extLst>
              </p:cNvPr>
              <p:cNvSpPr>
                <a:spLocks noChangeAspect="1" noChangeShapeType="1"/>
              </p:cNvSpPr>
              <p:nvPr/>
            </p:nvSpPr>
            <p:spPr bwMode="auto">
              <a:xfrm rot="5400000" flipH="1">
                <a:off x="3940" y="2166"/>
                <a:ext cx="8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2" name="Arc 51">
                <a:extLst>
                  <a:ext uri="{FF2B5EF4-FFF2-40B4-BE49-F238E27FC236}">
                    <a16:creationId xmlns:a16="http://schemas.microsoft.com/office/drawing/2014/main" id="{98D2E5BF-833B-4724-BF33-1009DCEFA2EF}"/>
                  </a:ext>
                </a:extLst>
              </p:cNvPr>
              <p:cNvSpPr>
                <a:spLocks noChangeAspect="1"/>
              </p:cNvSpPr>
              <p:nvPr/>
            </p:nvSpPr>
            <p:spPr bwMode="auto">
              <a:xfrm rot="5400000">
                <a:off x="3970" y="1870"/>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3" name="Arc 52">
                <a:extLst>
                  <a:ext uri="{FF2B5EF4-FFF2-40B4-BE49-F238E27FC236}">
                    <a16:creationId xmlns:a16="http://schemas.microsoft.com/office/drawing/2014/main" id="{FEAA4AD0-A933-474A-9F69-92331E07E71A}"/>
                  </a:ext>
                </a:extLst>
              </p:cNvPr>
              <p:cNvSpPr>
                <a:spLocks noChangeAspect="1"/>
              </p:cNvSpPr>
              <p:nvPr/>
            </p:nvSpPr>
            <p:spPr bwMode="auto">
              <a:xfrm rot="5400000">
                <a:off x="3970" y="1918"/>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4" name="Arc 53">
                <a:extLst>
                  <a:ext uri="{FF2B5EF4-FFF2-40B4-BE49-F238E27FC236}">
                    <a16:creationId xmlns:a16="http://schemas.microsoft.com/office/drawing/2014/main" id="{39A422E2-6920-4405-A718-5766367B5CCB}"/>
                  </a:ext>
                </a:extLst>
              </p:cNvPr>
              <p:cNvSpPr>
                <a:spLocks noChangeAspect="1"/>
              </p:cNvSpPr>
              <p:nvPr/>
            </p:nvSpPr>
            <p:spPr bwMode="auto">
              <a:xfrm rot="5400000" flipV="1">
                <a:off x="3947" y="2039"/>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5" name="Arc 54">
                <a:extLst>
                  <a:ext uri="{FF2B5EF4-FFF2-40B4-BE49-F238E27FC236}">
                    <a16:creationId xmlns:a16="http://schemas.microsoft.com/office/drawing/2014/main" id="{6AA928CC-B9F1-4139-BE60-77AE14531CEF}"/>
                  </a:ext>
                </a:extLst>
              </p:cNvPr>
              <p:cNvSpPr>
                <a:spLocks noChangeAspect="1"/>
              </p:cNvSpPr>
              <p:nvPr/>
            </p:nvSpPr>
            <p:spPr bwMode="auto">
              <a:xfrm rot="5400000">
                <a:off x="3970" y="1966"/>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 name="Arc 55">
                <a:extLst>
                  <a:ext uri="{FF2B5EF4-FFF2-40B4-BE49-F238E27FC236}">
                    <a16:creationId xmlns:a16="http://schemas.microsoft.com/office/drawing/2014/main" id="{A13BD21E-3B79-4C58-BC42-6864EF365309}"/>
                  </a:ext>
                </a:extLst>
              </p:cNvPr>
              <p:cNvSpPr>
                <a:spLocks noChangeAspect="1"/>
              </p:cNvSpPr>
              <p:nvPr/>
            </p:nvSpPr>
            <p:spPr bwMode="auto">
              <a:xfrm rot="5400000">
                <a:off x="3970" y="2014"/>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7" name="Arc 56">
                <a:extLst>
                  <a:ext uri="{FF2B5EF4-FFF2-40B4-BE49-F238E27FC236}">
                    <a16:creationId xmlns:a16="http://schemas.microsoft.com/office/drawing/2014/main" id="{CF9CE258-947A-4DB4-AD05-9DF6146726AD}"/>
                  </a:ext>
                </a:extLst>
              </p:cNvPr>
              <p:cNvSpPr>
                <a:spLocks noChangeAspect="1"/>
              </p:cNvSpPr>
              <p:nvPr/>
            </p:nvSpPr>
            <p:spPr bwMode="auto">
              <a:xfrm rot="5400000">
                <a:off x="3969" y="182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8" name="Arc 57">
                <a:extLst>
                  <a:ext uri="{FF2B5EF4-FFF2-40B4-BE49-F238E27FC236}">
                    <a16:creationId xmlns:a16="http://schemas.microsoft.com/office/drawing/2014/main" id="{ED51362F-1D96-4D85-A5A1-456443FC9DC6}"/>
                  </a:ext>
                </a:extLst>
              </p:cNvPr>
              <p:cNvSpPr>
                <a:spLocks noChangeAspect="1"/>
              </p:cNvSpPr>
              <p:nvPr/>
            </p:nvSpPr>
            <p:spPr bwMode="auto">
              <a:xfrm rot="5400000">
                <a:off x="3969" y="206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16" name="Text Box 58">
              <a:extLst>
                <a:ext uri="{FF2B5EF4-FFF2-40B4-BE49-F238E27FC236}">
                  <a16:creationId xmlns:a16="http://schemas.microsoft.com/office/drawing/2014/main" id="{91945CA0-8D35-498B-9138-A4AC57A5271F}"/>
                </a:ext>
              </a:extLst>
            </p:cNvPr>
            <p:cNvSpPr txBox="1">
              <a:spLocks noChangeArrowheads="1"/>
            </p:cNvSpPr>
            <p:nvPr/>
          </p:nvSpPr>
          <p:spPr bwMode="auto">
            <a:xfrm>
              <a:off x="1981200" y="3352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L</a:t>
              </a:r>
              <a:r>
                <a:rPr lang="en-US" altLang="en-US" b="0" baseline="-25000">
                  <a:solidFill>
                    <a:schemeClr val="tx1"/>
                  </a:solidFill>
                </a:rPr>
                <a:t>g</a:t>
              </a:r>
              <a:endParaRPr lang="en-US" altLang="en-US" b="0">
                <a:solidFill>
                  <a:schemeClr val="tx1"/>
                </a:solidFill>
              </a:endParaRPr>
            </a:p>
          </p:txBody>
        </p:sp>
        <p:grpSp>
          <p:nvGrpSpPr>
            <p:cNvPr id="17" name="Group 59">
              <a:extLst>
                <a:ext uri="{FF2B5EF4-FFF2-40B4-BE49-F238E27FC236}">
                  <a16:creationId xmlns:a16="http://schemas.microsoft.com/office/drawing/2014/main" id="{86B48C27-F1A8-45F8-A0D3-43AB4EAFA82E}"/>
                </a:ext>
              </a:extLst>
            </p:cNvPr>
            <p:cNvGrpSpPr>
              <a:grpSpLocks noChangeAspect="1"/>
            </p:cNvGrpSpPr>
            <p:nvPr/>
          </p:nvGrpSpPr>
          <p:grpSpPr bwMode="auto">
            <a:xfrm flipH="1">
              <a:off x="2547938" y="2506663"/>
              <a:ext cx="576262" cy="922337"/>
              <a:chOff x="3312" y="1344"/>
              <a:chExt cx="240" cy="384"/>
            </a:xfrm>
          </p:grpSpPr>
          <p:sp>
            <p:nvSpPr>
              <p:cNvPr id="42" name="Freeform 60">
                <a:extLst>
                  <a:ext uri="{FF2B5EF4-FFF2-40B4-BE49-F238E27FC236}">
                    <a16:creationId xmlns:a16="http://schemas.microsoft.com/office/drawing/2014/main" id="{94FAC0B4-33D1-4976-AE11-27080D05A1B7}"/>
                  </a:ext>
                </a:extLst>
              </p:cNvPr>
              <p:cNvSpPr>
                <a:spLocks noChangeAspect="1"/>
              </p:cNvSpPr>
              <p:nvPr/>
            </p:nvSpPr>
            <p:spPr bwMode="auto">
              <a:xfrm>
                <a:off x="3312" y="1344"/>
                <a:ext cx="96" cy="384"/>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3" name="Line 61">
                <a:extLst>
                  <a:ext uri="{FF2B5EF4-FFF2-40B4-BE49-F238E27FC236}">
                    <a16:creationId xmlns:a16="http://schemas.microsoft.com/office/drawing/2014/main" id="{226CAF82-2AEF-4A7B-A4C6-01EA12996B07}"/>
                  </a:ext>
                </a:extLst>
              </p:cNvPr>
              <p:cNvSpPr>
                <a:spLocks noChangeAspect="1" noChangeShapeType="1"/>
              </p:cNvSpPr>
              <p:nvPr/>
            </p:nvSpPr>
            <p:spPr bwMode="auto">
              <a:xfrm>
                <a:off x="3432" y="1536"/>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 name="Freeform 62">
                <a:extLst>
                  <a:ext uri="{FF2B5EF4-FFF2-40B4-BE49-F238E27FC236}">
                    <a16:creationId xmlns:a16="http://schemas.microsoft.com/office/drawing/2014/main" id="{3A16779E-473E-493C-B50B-9CDD23F31FD9}"/>
                  </a:ext>
                </a:extLst>
              </p:cNvPr>
              <p:cNvSpPr>
                <a:spLocks noChangeAspect="1"/>
              </p:cNvSpPr>
              <p:nvPr/>
            </p:nvSpPr>
            <p:spPr bwMode="auto">
              <a:xfrm>
                <a:off x="3312" y="1608"/>
                <a:ext cx="48" cy="48"/>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5400" cmpd="sng">
                <a:solidFill>
                  <a:schemeClr val="tx1"/>
                </a:solidFill>
                <a:round/>
                <a:headEnd/>
                <a:tailEnd/>
              </a:ln>
            </p:spPr>
            <p:txBody>
              <a:bodyPr/>
              <a:lstStyle/>
              <a:p>
                <a:endParaRPr lang="en-IN"/>
              </a:p>
            </p:txBody>
          </p:sp>
          <p:sp>
            <p:nvSpPr>
              <p:cNvPr id="45" name="Line 63">
                <a:extLst>
                  <a:ext uri="{FF2B5EF4-FFF2-40B4-BE49-F238E27FC236}">
                    <a16:creationId xmlns:a16="http://schemas.microsoft.com/office/drawing/2014/main" id="{0E47C448-37E7-409E-9395-B4712BF60BED}"/>
                  </a:ext>
                </a:extLst>
              </p:cNvPr>
              <p:cNvSpPr>
                <a:spLocks noChangeAspect="1" noChangeShapeType="1"/>
              </p:cNvSpPr>
              <p:nvPr/>
            </p:nvSpPr>
            <p:spPr bwMode="auto">
              <a:xfrm>
                <a:off x="3432" y="144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8" name="Text Box 64">
              <a:extLst>
                <a:ext uri="{FF2B5EF4-FFF2-40B4-BE49-F238E27FC236}">
                  <a16:creationId xmlns:a16="http://schemas.microsoft.com/office/drawing/2014/main" id="{63B2DAB5-E309-405F-8B3D-74793036171A}"/>
                </a:ext>
              </a:extLst>
            </p:cNvPr>
            <p:cNvSpPr txBox="1">
              <a:spLocks noChangeArrowheads="1"/>
            </p:cNvSpPr>
            <p:nvPr/>
          </p:nvSpPr>
          <p:spPr bwMode="auto">
            <a:xfrm>
              <a:off x="1981200" y="2514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bias</a:t>
              </a:r>
            </a:p>
          </p:txBody>
        </p:sp>
        <p:grpSp>
          <p:nvGrpSpPr>
            <p:cNvPr id="19" name="Group 67">
              <a:extLst>
                <a:ext uri="{FF2B5EF4-FFF2-40B4-BE49-F238E27FC236}">
                  <a16:creationId xmlns:a16="http://schemas.microsoft.com/office/drawing/2014/main" id="{41AA51B9-AC5A-4D3E-BE74-76A9E81FC889}"/>
                </a:ext>
              </a:extLst>
            </p:cNvPr>
            <p:cNvGrpSpPr>
              <a:grpSpLocks/>
            </p:cNvGrpSpPr>
            <p:nvPr/>
          </p:nvGrpSpPr>
          <p:grpSpPr bwMode="auto">
            <a:xfrm>
              <a:off x="3048000" y="1752600"/>
              <a:ext cx="152400" cy="762000"/>
              <a:chOff x="3935" y="1728"/>
              <a:chExt cx="96" cy="480"/>
            </a:xfrm>
          </p:grpSpPr>
          <p:sp>
            <p:nvSpPr>
              <p:cNvPr id="29" name="Arc 68">
                <a:extLst>
                  <a:ext uri="{FF2B5EF4-FFF2-40B4-BE49-F238E27FC236}">
                    <a16:creationId xmlns:a16="http://schemas.microsoft.com/office/drawing/2014/main" id="{0D9FD37E-E259-4DF9-BA55-98AD93842F0B}"/>
                  </a:ext>
                </a:extLst>
              </p:cNvPr>
              <p:cNvSpPr>
                <a:spLocks noChangeAspect="1"/>
              </p:cNvSpPr>
              <p:nvPr/>
            </p:nvSpPr>
            <p:spPr bwMode="auto">
              <a:xfrm rot="5400000" flipV="1">
                <a:off x="3947" y="1895"/>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0" name="Arc 69">
                <a:extLst>
                  <a:ext uri="{FF2B5EF4-FFF2-40B4-BE49-F238E27FC236}">
                    <a16:creationId xmlns:a16="http://schemas.microsoft.com/office/drawing/2014/main" id="{9E5449D9-56BF-414C-A617-29B9BAD64844}"/>
                  </a:ext>
                </a:extLst>
              </p:cNvPr>
              <p:cNvSpPr>
                <a:spLocks noChangeAspect="1"/>
              </p:cNvSpPr>
              <p:nvPr/>
            </p:nvSpPr>
            <p:spPr bwMode="auto">
              <a:xfrm rot="5400000" flipV="1">
                <a:off x="3947" y="1943"/>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1" name="Arc 70">
                <a:extLst>
                  <a:ext uri="{FF2B5EF4-FFF2-40B4-BE49-F238E27FC236}">
                    <a16:creationId xmlns:a16="http://schemas.microsoft.com/office/drawing/2014/main" id="{63240992-F258-4F85-A425-2821527AF6CF}"/>
                  </a:ext>
                </a:extLst>
              </p:cNvPr>
              <p:cNvSpPr>
                <a:spLocks noChangeAspect="1"/>
              </p:cNvSpPr>
              <p:nvPr/>
            </p:nvSpPr>
            <p:spPr bwMode="auto">
              <a:xfrm rot="5400000" flipV="1">
                <a:off x="3946" y="1991"/>
                <a:ext cx="25" cy="48"/>
              </a:xfrm>
              <a:custGeom>
                <a:avLst/>
                <a:gdLst>
                  <a:gd name="T0" fmla="*/ 0 w 43180"/>
                  <a:gd name="T1" fmla="*/ 46 h 21600"/>
                  <a:gd name="T2" fmla="*/ 25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2" name="Arc 71">
                <a:extLst>
                  <a:ext uri="{FF2B5EF4-FFF2-40B4-BE49-F238E27FC236}">
                    <a16:creationId xmlns:a16="http://schemas.microsoft.com/office/drawing/2014/main" id="{E23A0602-51F4-47A1-9AE5-22764CF63889}"/>
                  </a:ext>
                </a:extLst>
              </p:cNvPr>
              <p:cNvSpPr>
                <a:spLocks noChangeAspect="1"/>
              </p:cNvSpPr>
              <p:nvPr/>
            </p:nvSpPr>
            <p:spPr bwMode="auto">
              <a:xfrm rot="5400000" flipV="1">
                <a:off x="3947" y="1847"/>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3" name="Line 72">
                <a:extLst>
                  <a:ext uri="{FF2B5EF4-FFF2-40B4-BE49-F238E27FC236}">
                    <a16:creationId xmlns:a16="http://schemas.microsoft.com/office/drawing/2014/main" id="{F58BE999-DBA5-42F1-B998-A5634FD1FA97}"/>
                  </a:ext>
                </a:extLst>
              </p:cNvPr>
              <p:cNvSpPr>
                <a:spLocks noChangeAspect="1" noChangeShapeType="1"/>
              </p:cNvSpPr>
              <p:nvPr/>
            </p:nvSpPr>
            <p:spPr bwMode="auto">
              <a:xfrm rot="5400000" flipH="1">
                <a:off x="3941" y="1770"/>
                <a:ext cx="83" cy="0"/>
              </a:xfrm>
              <a:prstGeom prst="line">
                <a:avLst/>
              </a:prstGeom>
              <a:noFill/>
              <a:ln w="25400">
                <a:solidFill>
                  <a:srgbClr val="1E2829"/>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4" name="Line 73">
                <a:extLst>
                  <a:ext uri="{FF2B5EF4-FFF2-40B4-BE49-F238E27FC236}">
                    <a16:creationId xmlns:a16="http://schemas.microsoft.com/office/drawing/2014/main" id="{851065E8-6052-427E-BC28-49180824C9C9}"/>
                  </a:ext>
                </a:extLst>
              </p:cNvPr>
              <p:cNvSpPr>
                <a:spLocks noChangeAspect="1" noChangeShapeType="1"/>
              </p:cNvSpPr>
              <p:nvPr/>
            </p:nvSpPr>
            <p:spPr bwMode="auto">
              <a:xfrm rot="5400000" flipH="1">
                <a:off x="3940" y="2166"/>
                <a:ext cx="85" cy="0"/>
              </a:xfrm>
              <a:prstGeom prst="line">
                <a:avLst/>
              </a:prstGeom>
              <a:noFill/>
              <a:ln w="25400">
                <a:solidFill>
                  <a:srgbClr val="1E2829"/>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 name="Arc 74">
                <a:extLst>
                  <a:ext uri="{FF2B5EF4-FFF2-40B4-BE49-F238E27FC236}">
                    <a16:creationId xmlns:a16="http://schemas.microsoft.com/office/drawing/2014/main" id="{BC6FF6A4-0218-4764-A3AE-F013DBB43AF3}"/>
                  </a:ext>
                </a:extLst>
              </p:cNvPr>
              <p:cNvSpPr>
                <a:spLocks noChangeAspect="1"/>
              </p:cNvSpPr>
              <p:nvPr/>
            </p:nvSpPr>
            <p:spPr bwMode="auto">
              <a:xfrm rot="5400000">
                <a:off x="3970" y="1870"/>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6" name="Arc 75">
                <a:extLst>
                  <a:ext uri="{FF2B5EF4-FFF2-40B4-BE49-F238E27FC236}">
                    <a16:creationId xmlns:a16="http://schemas.microsoft.com/office/drawing/2014/main" id="{FA6ECA40-B56B-4BC0-9078-432E0DEBE057}"/>
                  </a:ext>
                </a:extLst>
              </p:cNvPr>
              <p:cNvSpPr>
                <a:spLocks noChangeAspect="1"/>
              </p:cNvSpPr>
              <p:nvPr/>
            </p:nvSpPr>
            <p:spPr bwMode="auto">
              <a:xfrm rot="5400000">
                <a:off x="3970" y="1918"/>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7" name="Arc 76">
                <a:extLst>
                  <a:ext uri="{FF2B5EF4-FFF2-40B4-BE49-F238E27FC236}">
                    <a16:creationId xmlns:a16="http://schemas.microsoft.com/office/drawing/2014/main" id="{E75DA990-04CB-40FA-A8E7-8AA9F84592E8}"/>
                  </a:ext>
                </a:extLst>
              </p:cNvPr>
              <p:cNvSpPr>
                <a:spLocks noChangeAspect="1"/>
              </p:cNvSpPr>
              <p:nvPr/>
            </p:nvSpPr>
            <p:spPr bwMode="auto">
              <a:xfrm rot="5400000" flipV="1">
                <a:off x="3947" y="2039"/>
                <a:ext cx="24" cy="48"/>
              </a:xfrm>
              <a:custGeom>
                <a:avLst/>
                <a:gdLst>
                  <a:gd name="T0" fmla="*/ 0 w 43180"/>
                  <a:gd name="T1" fmla="*/ 46 h 21600"/>
                  <a:gd name="T2" fmla="*/ 24 w 43180"/>
                  <a:gd name="T3" fmla="*/ 48 h 21600"/>
                  <a:gd name="T4" fmla="*/ 12 w 43180"/>
                  <a:gd name="T5" fmla="*/ 48 h 21600"/>
                  <a:gd name="T6" fmla="*/ 0 60000 65536"/>
                  <a:gd name="T7" fmla="*/ 0 60000 65536"/>
                  <a:gd name="T8" fmla="*/ 0 60000 65536"/>
                  <a:gd name="T9" fmla="*/ 0 w 43180"/>
                  <a:gd name="T10" fmla="*/ 0 h 21600"/>
                  <a:gd name="T11" fmla="*/ 43180 w 43180"/>
                  <a:gd name="T12" fmla="*/ 21600 h 21600"/>
                </a:gdLst>
                <a:ahLst/>
                <a:cxnLst>
                  <a:cxn ang="T6">
                    <a:pos x="T0" y="T1"/>
                  </a:cxn>
                  <a:cxn ang="T7">
                    <a:pos x="T2" y="T3"/>
                  </a:cxn>
                  <a:cxn ang="T8">
                    <a:pos x="T4" y="T5"/>
                  </a:cxn>
                </a:cxnLst>
                <a:rect l="T9" t="T10" r="T11" b="T12"/>
                <a:pathLst>
                  <a:path w="43180" h="21600" fill="none" extrusionOk="0">
                    <a:moveTo>
                      <a:pt x="0" y="20662"/>
                    </a:moveTo>
                    <a:cubicBezTo>
                      <a:pt x="502" y="9108"/>
                      <a:pt x="10015" y="-1"/>
                      <a:pt x="21580" y="0"/>
                    </a:cubicBezTo>
                    <a:cubicBezTo>
                      <a:pt x="33509" y="0"/>
                      <a:pt x="43180" y="9670"/>
                      <a:pt x="43180" y="21600"/>
                    </a:cubicBezTo>
                  </a:path>
                  <a:path w="43180" h="21600" stroke="0" extrusionOk="0">
                    <a:moveTo>
                      <a:pt x="0" y="20662"/>
                    </a:moveTo>
                    <a:cubicBezTo>
                      <a:pt x="502" y="9108"/>
                      <a:pt x="10015" y="-1"/>
                      <a:pt x="21580" y="0"/>
                    </a:cubicBezTo>
                    <a:cubicBezTo>
                      <a:pt x="33509" y="0"/>
                      <a:pt x="43180" y="9670"/>
                      <a:pt x="43180" y="21600"/>
                    </a:cubicBezTo>
                    <a:lnTo>
                      <a:pt x="2158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8" name="Arc 77">
                <a:extLst>
                  <a:ext uri="{FF2B5EF4-FFF2-40B4-BE49-F238E27FC236}">
                    <a16:creationId xmlns:a16="http://schemas.microsoft.com/office/drawing/2014/main" id="{DAAAB958-2E88-4C8E-8628-3C0499E4C466}"/>
                  </a:ext>
                </a:extLst>
              </p:cNvPr>
              <p:cNvSpPr>
                <a:spLocks noChangeAspect="1"/>
              </p:cNvSpPr>
              <p:nvPr/>
            </p:nvSpPr>
            <p:spPr bwMode="auto">
              <a:xfrm rot="5400000">
                <a:off x="3970" y="1966"/>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9" name="Arc 78">
                <a:extLst>
                  <a:ext uri="{FF2B5EF4-FFF2-40B4-BE49-F238E27FC236}">
                    <a16:creationId xmlns:a16="http://schemas.microsoft.com/office/drawing/2014/main" id="{6883E73F-0F2C-49C9-BCA3-5BE4BBEC7724}"/>
                  </a:ext>
                </a:extLst>
              </p:cNvPr>
              <p:cNvSpPr>
                <a:spLocks noChangeAspect="1"/>
              </p:cNvSpPr>
              <p:nvPr/>
            </p:nvSpPr>
            <p:spPr bwMode="auto">
              <a:xfrm rot="5400000">
                <a:off x="3970" y="2014"/>
                <a:ext cx="72" cy="50"/>
              </a:xfrm>
              <a:custGeom>
                <a:avLst/>
                <a:gdLst>
                  <a:gd name="T0" fmla="*/ 0 w 43200"/>
                  <a:gd name="T1" fmla="*/ 50 h 22481"/>
                  <a:gd name="T2" fmla="*/ 72 w 43200"/>
                  <a:gd name="T3" fmla="*/ 48 h 22481"/>
                  <a:gd name="T4" fmla="*/ 36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0" name="Arc 79">
                <a:extLst>
                  <a:ext uri="{FF2B5EF4-FFF2-40B4-BE49-F238E27FC236}">
                    <a16:creationId xmlns:a16="http://schemas.microsoft.com/office/drawing/2014/main" id="{0A5D02AD-2A0C-4E3D-BB34-3F3231F6619B}"/>
                  </a:ext>
                </a:extLst>
              </p:cNvPr>
              <p:cNvSpPr>
                <a:spLocks noChangeAspect="1"/>
              </p:cNvSpPr>
              <p:nvPr/>
            </p:nvSpPr>
            <p:spPr bwMode="auto">
              <a:xfrm rot="5400000">
                <a:off x="3969" y="182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1" name="Arc 80">
                <a:extLst>
                  <a:ext uri="{FF2B5EF4-FFF2-40B4-BE49-F238E27FC236}">
                    <a16:creationId xmlns:a16="http://schemas.microsoft.com/office/drawing/2014/main" id="{394FF1AA-6E0E-4015-922A-106200D2F590}"/>
                  </a:ext>
                </a:extLst>
              </p:cNvPr>
              <p:cNvSpPr>
                <a:spLocks noChangeAspect="1"/>
              </p:cNvSpPr>
              <p:nvPr/>
            </p:nvSpPr>
            <p:spPr bwMode="auto">
              <a:xfrm rot="5400000">
                <a:off x="3969" y="2063"/>
                <a:ext cx="73" cy="50"/>
              </a:xfrm>
              <a:custGeom>
                <a:avLst/>
                <a:gdLst>
                  <a:gd name="T0" fmla="*/ 0 w 43200"/>
                  <a:gd name="T1" fmla="*/ 50 h 22481"/>
                  <a:gd name="T2" fmla="*/ 73 w 43200"/>
                  <a:gd name="T3" fmla="*/ 48 h 22481"/>
                  <a:gd name="T4" fmla="*/ 37 w 43200"/>
                  <a:gd name="T5" fmla="*/ 48 h 22481"/>
                  <a:gd name="T6" fmla="*/ 0 60000 65536"/>
                  <a:gd name="T7" fmla="*/ 0 60000 65536"/>
                  <a:gd name="T8" fmla="*/ 0 60000 65536"/>
                  <a:gd name="T9" fmla="*/ 0 w 43200"/>
                  <a:gd name="T10" fmla="*/ 0 h 22481"/>
                  <a:gd name="T11" fmla="*/ 43200 w 43200"/>
                  <a:gd name="T12" fmla="*/ 22481 h 22481"/>
                </a:gdLst>
                <a:ahLst/>
                <a:cxnLst>
                  <a:cxn ang="T6">
                    <a:pos x="T0" y="T1"/>
                  </a:cxn>
                  <a:cxn ang="T7">
                    <a:pos x="T2" y="T3"/>
                  </a:cxn>
                  <a:cxn ang="T8">
                    <a:pos x="T4" y="T5"/>
                  </a:cxn>
                </a:cxnLst>
                <a:rect l="T9" t="T10" r="T11" b="T12"/>
                <a:pathLst>
                  <a:path w="43200" h="22481" fill="none" extrusionOk="0">
                    <a:moveTo>
                      <a:pt x="17" y="22481"/>
                    </a:moveTo>
                    <a:cubicBezTo>
                      <a:pt x="5" y="22187"/>
                      <a:pt x="0" y="21893"/>
                      <a:pt x="0" y="21600"/>
                    </a:cubicBezTo>
                    <a:cubicBezTo>
                      <a:pt x="0" y="9670"/>
                      <a:pt x="9670" y="0"/>
                      <a:pt x="21600" y="0"/>
                    </a:cubicBezTo>
                    <a:cubicBezTo>
                      <a:pt x="33529" y="-1"/>
                      <a:pt x="43199" y="9670"/>
                      <a:pt x="43200" y="21599"/>
                    </a:cubicBezTo>
                  </a:path>
                  <a:path w="43200" h="22481" stroke="0" extrusionOk="0">
                    <a:moveTo>
                      <a:pt x="17" y="22481"/>
                    </a:moveTo>
                    <a:cubicBezTo>
                      <a:pt x="5" y="22187"/>
                      <a:pt x="0" y="21893"/>
                      <a:pt x="0" y="21600"/>
                    </a:cubicBezTo>
                    <a:cubicBezTo>
                      <a:pt x="0" y="9670"/>
                      <a:pt x="9670" y="0"/>
                      <a:pt x="21600" y="0"/>
                    </a:cubicBezTo>
                    <a:cubicBezTo>
                      <a:pt x="33529" y="-1"/>
                      <a:pt x="43199" y="9670"/>
                      <a:pt x="43200" y="21599"/>
                    </a:cubicBezTo>
                    <a:lnTo>
                      <a:pt x="21600" y="21600"/>
                    </a:lnTo>
                    <a:close/>
                  </a:path>
                </a:pathLst>
              </a:custGeom>
              <a:noFill/>
              <a:ln w="25400">
                <a:solidFill>
                  <a:srgbClr val="1E282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sp>
          <p:nvSpPr>
            <p:cNvPr id="20" name="Text Box 81">
              <a:extLst>
                <a:ext uri="{FF2B5EF4-FFF2-40B4-BE49-F238E27FC236}">
                  <a16:creationId xmlns:a16="http://schemas.microsoft.com/office/drawing/2014/main" id="{BE8D6038-ADE9-45D6-91E7-05468CA91116}"/>
                </a:ext>
              </a:extLst>
            </p:cNvPr>
            <p:cNvSpPr txBox="1">
              <a:spLocks noChangeArrowheads="1"/>
            </p:cNvSpPr>
            <p:nvPr/>
          </p:nvSpPr>
          <p:spPr bwMode="auto">
            <a:xfrm>
              <a:off x="2514600" y="1905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L</a:t>
              </a:r>
              <a:r>
                <a:rPr lang="en-US" altLang="en-US" b="0" baseline="-25000">
                  <a:solidFill>
                    <a:schemeClr val="tx1"/>
                  </a:solidFill>
                </a:rPr>
                <a:t>L</a:t>
              </a:r>
              <a:endParaRPr lang="en-US" altLang="en-US" b="0">
                <a:solidFill>
                  <a:schemeClr val="tx1"/>
                </a:solidFill>
              </a:endParaRPr>
            </a:p>
          </p:txBody>
        </p:sp>
        <p:sp>
          <p:nvSpPr>
            <p:cNvPr id="21" name="Line 82">
              <a:extLst>
                <a:ext uri="{FF2B5EF4-FFF2-40B4-BE49-F238E27FC236}">
                  <a16:creationId xmlns:a16="http://schemas.microsoft.com/office/drawing/2014/main" id="{3296133E-E344-4B1D-B0C6-84BB090AFB75}"/>
                </a:ext>
              </a:extLst>
            </p:cNvPr>
            <p:cNvSpPr>
              <a:spLocks noChangeShapeType="1"/>
            </p:cNvSpPr>
            <p:nvPr/>
          </p:nvSpPr>
          <p:spPr bwMode="auto">
            <a:xfrm>
              <a:off x="2971800" y="1752600"/>
              <a:ext cx="304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22" name="Text Box 83">
              <a:extLst>
                <a:ext uri="{FF2B5EF4-FFF2-40B4-BE49-F238E27FC236}">
                  <a16:creationId xmlns:a16="http://schemas.microsoft.com/office/drawing/2014/main" id="{37245A05-5C77-4276-9276-3D8B69AB52F2}"/>
                </a:ext>
              </a:extLst>
            </p:cNvPr>
            <p:cNvSpPr txBox="1">
              <a:spLocks noChangeArrowheads="1"/>
            </p:cNvSpPr>
            <p:nvPr/>
          </p:nvSpPr>
          <p:spPr bwMode="auto">
            <a:xfrm>
              <a:off x="3048000" y="25908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dirty="0">
                  <a:solidFill>
                    <a:schemeClr val="tx1"/>
                  </a:solidFill>
                </a:rPr>
                <a:t>N</a:t>
              </a:r>
              <a:r>
                <a:rPr lang="en-US" altLang="en-US" b="0" baseline="-25000" dirty="0">
                  <a:solidFill>
                    <a:schemeClr val="tx1"/>
                  </a:solidFill>
                </a:rPr>
                <a:t>2</a:t>
              </a:r>
            </a:p>
          </p:txBody>
        </p:sp>
        <p:sp>
          <p:nvSpPr>
            <p:cNvPr id="23" name="Text Box 84">
              <a:extLst>
                <a:ext uri="{FF2B5EF4-FFF2-40B4-BE49-F238E27FC236}">
                  <a16:creationId xmlns:a16="http://schemas.microsoft.com/office/drawing/2014/main" id="{68AAE4F0-D977-4F29-A393-827CEC0A6A64}"/>
                </a:ext>
              </a:extLst>
            </p:cNvPr>
            <p:cNvSpPr txBox="1">
              <a:spLocks noChangeArrowheads="1"/>
            </p:cNvSpPr>
            <p:nvPr/>
          </p:nvSpPr>
          <p:spPr bwMode="auto">
            <a:xfrm>
              <a:off x="3048000" y="3810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dirty="0">
                  <a:solidFill>
                    <a:schemeClr val="tx1"/>
                  </a:solidFill>
                </a:rPr>
                <a:t>N</a:t>
              </a:r>
              <a:r>
                <a:rPr lang="en-US" altLang="en-US" b="0" baseline="-25000" dirty="0">
                  <a:solidFill>
                    <a:schemeClr val="tx1"/>
                  </a:solidFill>
                </a:rPr>
                <a:t>1</a:t>
              </a:r>
            </a:p>
          </p:txBody>
        </p:sp>
        <p:sp>
          <p:nvSpPr>
            <p:cNvPr id="24" name="Line 85">
              <a:extLst>
                <a:ext uri="{FF2B5EF4-FFF2-40B4-BE49-F238E27FC236}">
                  <a16:creationId xmlns:a16="http://schemas.microsoft.com/office/drawing/2014/main" id="{06ACDA69-DD5F-4070-8F1E-457F6407E8C8}"/>
                </a:ext>
              </a:extLst>
            </p:cNvPr>
            <p:cNvSpPr>
              <a:spLocks noChangeShapeType="1"/>
            </p:cNvSpPr>
            <p:nvPr/>
          </p:nvSpPr>
          <p:spPr bwMode="auto">
            <a:xfrm>
              <a:off x="3124200" y="3429000"/>
              <a:ext cx="228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25" name="Oval 86">
              <a:extLst>
                <a:ext uri="{FF2B5EF4-FFF2-40B4-BE49-F238E27FC236}">
                  <a16:creationId xmlns:a16="http://schemas.microsoft.com/office/drawing/2014/main" id="{DB799D42-2601-4466-A81C-944FFE8E821D}"/>
                </a:ext>
              </a:extLst>
            </p:cNvPr>
            <p:cNvSpPr>
              <a:spLocks noChangeArrowheads="1"/>
            </p:cNvSpPr>
            <p:nvPr/>
          </p:nvSpPr>
          <p:spPr bwMode="auto">
            <a:xfrm>
              <a:off x="3352800" y="3397250"/>
              <a:ext cx="76200" cy="7620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26" name="Text Box 87">
              <a:extLst>
                <a:ext uri="{FF2B5EF4-FFF2-40B4-BE49-F238E27FC236}">
                  <a16:creationId xmlns:a16="http://schemas.microsoft.com/office/drawing/2014/main" id="{8B71B91C-C8FF-4F4A-8867-8CC4A7F37BA6}"/>
                </a:ext>
              </a:extLst>
            </p:cNvPr>
            <p:cNvSpPr txBox="1">
              <a:spLocks noChangeArrowheads="1"/>
            </p:cNvSpPr>
            <p:nvPr/>
          </p:nvSpPr>
          <p:spPr bwMode="auto">
            <a:xfrm>
              <a:off x="3429000" y="32766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d1</a:t>
              </a:r>
            </a:p>
          </p:txBody>
        </p:sp>
        <p:sp>
          <p:nvSpPr>
            <p:cNvPr id="27" name="Line 88">
              <a:extLst>
                <a:ext uri="{FF2B5EF4-FFF2-40B4-BE49-F238E27FC236}">
                  <a16:creationId xmlns:a16="http://schemas.microsoft.com/office/drawing/2014/main" id="{2B2CE20D-15AA-41D5-A50E-2AE22226AD8A}"/>
                </a:ext>
              </a:extLst>
            </p:cNvPr>
            <p:cNvSpPr>
              <a:spLocks noChangeShapeType="1"/>
            </p:cNvSpPr>
            <p:nvPr/>
          </p:nvSpPr>
          <p:spPr bwMode="auto">
            <a:xfrm>
              <a:off x="3124200" y="2514600"/>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28" name="Oval 89">
              <a:extLst>
                <a:ext uri="{FF2B5EF4-FFF2-40B4-BE49-F238E27FC236}">
                  <a16:creationId xmlns:a16="http://schemas.microsoft.com/office/drawing/2014/main" id="{DE206D4C-1E22-4D0D-9566-6657C48BD7C4}"/>
                </a:ext>
              </a:extLst>
            </p:cNvPr>
            <p:cNvSpPr>
              <a:spLocks noChangeArrowheads="1"/>
            </p:cNvSpPr>
            <p:nvPr/>
          </p:nvSpPr>
          <p:spPr bwMode="auto">
            <a:xfrm>
              <a:off x="3657600" y="2482850"/>
              <a:ext cx="76200" cy="76200"/>
            </a:xfrm>
            <a:prstGeom prst="ellipse">
              <a:avLst/>
            </a:prstGeom>
            <a:noFill/>
            <a:ln w="254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en-US" altLang="en-US"/>
            </a:p>
          </p:txBody>
        </p:sp>
      </p:grpSp>
    </p:spTree>
    <p:extLst>
      <p:ext uri="{BB962C8B-B14F-4D97-AF65-F5344CB8AC3E}">
        <p14:creationId xmlns:p14="http://schemas.microsoft.com/office/powerpoint/2010/main" val="372727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1FE2-68E7-4098-8B8E-20978CDC084C}"/>
              </a:ext>
            </a:extLst>
          </p:cNvPr>
          <p:cNvSpPr>
            <a:spLocks noGrp="1"/>
          </p:cNvSpPr>
          <p:nvPr>
            <p:ph type="title"/>
          </p:nvPr>
        </p:nvSpPr>
        <p:spPr>
          <a:xfrm>
            <a:off x="1141413" y="154692"/>
            <a:ext cx="9905998" cy="1478570"/>
          </a:xfrm>
        </p:spPr>
        <p:txBody>
          <a:bodyPr/>
          <a:lstStyle/>
          <a:p>
            <a:r>
              <a:rPr lang="en-IN" b="1" u="sng" cap="none" dirty="0"/>
              <a:t>Single Stage Vs Multi Stage</a:t>
            </a:r>
          </a:p>
        </p:txBody>
      </p:sp>
      <p:sp>
        <p:nvSpPr>
          <p:cNvPr id="3" name="Content Placeholder 2">
            <a:extLst>
              <a:ext uri="{FF2B5EF4-FFF2-40B4-BE49-F238E27FC236}">
                <a16:creationId xmlns:a16="http://schemas.microsoft.com/office/drawing/2014/main" id="{F5681849-6A98-415E-9894-95644BB0AF70}"/>
              </a:ext>
            </a:extLst>
          </p:cNvPr>
          <p:cNvSpPr>
            <a:spLocks noGrp="1"/>
          </p:cNvSpPr>
          <p:nvPr>
            <p:ph idx="1"/>
          </p:nvPr>
        </p:nvSpPr>
        <p:spPr>
          <a:xfrm>
            <a:off x="1353447" y="1507365"/>
            <a:ext cx="9905999" cy="3541714"/>
          </a:xfrm>
        </p:spPr>
        <p:txBody>
          <a:bodyPr/>
          <a:lstStyle/>
          <a:p>
            <a:pPr marL="0" indent="0">
              <a:buNone/>
            </a:pPr>
            <a:r>
              <a:rPr lang="en-IN" sz="2000" dirty="0">
                <a:solidFill>
                  <a:srgbClr val="424242"/>
                </a:solidFill>
                <a:latin typeface="Verdana" panose="020B0604030504040204" pitchFamily="34" charset="0"/>
              </a:rPr>
              <a:t>In compared to single stage LNAs, multi stage LNAs offer better gain. </a:t>
            </a:r>
            <a:r>
              <a:rPr lang="en-IN" sz="2000" dirty="0" err="1">
                <a:solidFill>
                  <a:srgbClr val="424242"/>
                </a:solidFill>
                <a:latin typeface="Verdana" panose="020B0604030504040204" pitchFamily="34" charset="0"/>
              </a:rPr>
              <a:t>Cof</a:t>
            </a:r>
            <a:r>
              <a:rPr lang="en-IN" sz="2000" dirty="0">
                <a:solidFill>
                  <a:srgbClr val="424242"/>
                </a:solidFill>
                <a:latin typeface="Verdana" panose="020B0604030504040204" pitchFamily="34" charset="0"/>
              </a:rPr>
              <a:t> multi-stage LNA is not impaired. This may be demonstrated using the Frees noise equation. </a:t>
            </a:r>
          </a:p>
        </p:txBody>
      </p:sp>
      <p:grpSp>
        <p:nvGrpSpPr>
          <p:cNvPr id="20" name="Group 19">
            <a:extLst>
              <a:ext uri="{FF2B5EF4-FFF2-40B4-BE49-F238E27FC236}">
                <a16:creationId xmlns:a16="http://schemas.microsoft.com/office/drawing/2014/main" id="{5E6DB912-E984-4E58-9550-7FE64024701D}"/>
              </a:ext>
            </a:extLst>
          </p:cNvPr>
          <p:cNvGrpSpPr/>
          <p:nvPr/>
        </p:nvGrpSpPr>
        <p:grpSpPr>
          <a:xfrm>
            <a:off x="2153787" y="3400844"/>
            <a:ext cx="8893624" cy="957730"/>
            <a:chOff x="245017" y="1600200"/>
            <a:chExt cx="9157304" cy="1606192"/>
          </a:xfrm>
        </p:grpSpPr>
        <p:sp>
          <p:nvSpPr>
            <p:cNvPr id="4" name="Line 4">
              <a:extLst>
                <a:ext uri="{FF2B5EF4-FFF2-40B4-BE49-F238E27FC236}">
                  <a16:creationId xmlns:a16="http://schemas.microsoft.com/office/drawing/2014/main" id="{753AD415-2F65-48D4-BB36-2B1482E4EEC7}"/>
                </a:ext>
              </a:extLst>
            </p:cNvPr>
            <p:cNvSpPr>
              <a:spLocks noChangeShapeType="1"/>
            </p:cNvSpPr>
            <p:nvPr/>
          </p:nvSpPr>
          <p:spPr bwMode="auto">
            <a:xfrm>
              <a:off x="609600" y="1905000"/>
              <a:ext cx="6858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IN"/>
            </a:p>
          </p:txBody>
        </p:sp>
        <p:sp>
          <p:nvSpPr>
            <p:cNvPr id="5" name="Rectangle 5">
              <a:extLst>
                <a:ext uri="{FF2B5EF4-FFF2-40B4-BE49-F238E27FC236}">
                  <a16:creationId xmlns:a16="http://schemas.microsoft.com/office/drawing/2014/main" id="{43CF8709-CFA9-4AC5-8771-200F33403C69}"/>
                </a:ext>
              </a:extLst>
            </p:cNvPr>
            <p:cNvSpPr>
              <a:spLocks noChangeArrowheads="1"/>
            </p:cNvSpPr>
            <p:nvPr/>
          </p:nvSpPr>
          <p:spPr bwMode="auto">
            <a:xfrm>
              <a:off x="1295400" y="160020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6" name="Rectangle 6">
              <a:extLst>
                <a:ext uri="{FF2B5EF4-FFF2-40B4-BE49-F238E27FC236}">
                  <a16:creationId xmlns:a16="http://schemas.microsoft.com/office/drawing/2014/main" id="{703DA0B1-9BDB-4F85-811B-DB62AC5069C5}"/>
                </a:ext>
              </a:extLst>
            </p:cNvPr>
            <p:cNvSpPr>
              <a:spLocks noChangeArrowheads="1"/>
            </p:cNvSpPr>
            <p:nvPr/>
          </p:nvSpPr>
          <p:spPr bwMode="auto">
            <a:xfrm>
              <a:off x="2667000" y="160020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7" name="Rectangle 7">
              <a:extLst>
                <a:ext uri="{FF2B5EF4-FFF2-40B4-BE49-F238E27FC236}">
                  <a16:creationId xmlns:a16="http://schemas.microsoft.com/office/drawing/2014/main" id="{3D0C007B-4BCE-4A77-8193-0602E10AE5B7}"/>
                </a:ext>
              </a:extLst>
            </p:cNvPr>
            <p:cNvSpPr>
              <a:spLocks noChangeArrowheads="1"/>
            </p:cNvSpPr>
            <p:nvPr/>
          </p:nvSpPr>
          <p:spPr bwMode="auto">
            <a:xfrm>
              <a:off x="4038600" y="160020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8" name="Rectangle 8">
              <a:extLst>
                <a:ext uri="{FF2B5EF4-FFF2-40B4-BE49-F238E27FC236}">
                  <a16:creationId xmlns:a16="http://schemas.microsoft.com/office/drawing/2014/main" id="{0E136D35-FC30-4EC7-A64B-E1EDE18F920E}"/>
                </a:ext>
              </a:extLst>
            </p:cNvPr>
            <p:cNvSpPr>
              <a:spLocks noChangeArrowheads="1"/>
            </p:cNvSpPr>
            <p:nvPr/>
          </p:nvSpPr>
          <p:spPr bwMode="auto">
            <a:xfrm>
              <a:off x="5410200" y="160020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9" name="Line 9">
              <a:extLst>
                <a:ext uri="{FF2B5EF4-FFF2-40B4-BE49-F238E27FC236}">
                  <a16:creationId xmlns:a16="http://schemas.microsoft.com/office/drawing/2014/main" id="{0BFA4D70-A8D6-4494-A726-12767CAFC6B3}"/>
                </a:ext>
              </a:extLst>
            </p:cNvPr>
            <p:cNvSpPr>
              <a:spLocks noChangeShapeType="1"/>
            </p:cNvSpPr>
            <p:nvPr/>
          </p:nvSpPr>
          <p:spPr bwMode="auto">
            <a:xfrm>
              <a:off x="6248400" y="1905000"/>
              <a:ext cx="5334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IN"/>
            </a:p>
          </p:txBody>
        </p:sp>
        <p:sp>
          <p:nvSpPr>
            <p:cNvPr id="10" name="Rectangle 10">
              <a:extLst>
                <a:ext uri="{FF2B5EF4-FFF2-40B4-BE49-F238E27FC236}">
                  <a16:creationId xmlns:a16="http://schemas.microsoft.com/office/drawing/2014/main" id="{324A8AB2-E128-45CC-B996-A5F136418377}"/>
                </a:ext>
              </a:extLst>
            </p:cNvPr>
            <p:cNvSpPr>
              <a:spLocks noChangeArrowheads="1"/>
            </p:cNvSpPr>
            <p:nvPr/>
          </p:nvSpPr>
          <p:spPr bwMode="auto">
            <a:xfrm>
              <a:off x="6781800" y="160020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en-US" altLang="en-US"/>
            </a:p>
          </p:txBody>
        </p:sp>
        <p:sp>
          <p:nvSpPr>
            <p:cNvPr id="11" name="Text Box 11">
              <a:extLst>
                <a:ext uri="{FF2B5EF4-FFF2-40B4-BE49-F238E27FC236}">
                  <a16:creationId xmlns:a16="http://schemas.microsoft.com/office/drawing/2014/main" id="{736F5486-0BAB-415E-B0BA-9034C9ECD7FC}"/>
                </a:ext>
              </a:extLst>
            </p:cNvPr>
            <p:cNvSpPr txBox="1">
              <a:spLocks noChangeArrowheads="1"/>
            </p:cNvSpPr>
            <p:nvPr/>
          </p:nvSpPr>
          <p:spPr bwMode="auto">
            <a:xfrm>
              <a:off x="245017" y="2106751"/>
              <a:ext cx="1066800" cy="56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sz="1600" b="0" dirty="0">
                  <a:solidFill>
                    <a:srgbClr val="424242"/>
                  </a:solidFill>
                  <a:latin typeface="Verdana" panose="020B0604030504040204" pitchFamily="34" charset="0"/>
                  <a:ea typeface="+mn-ea"/>
                </a:rPr>
                <a:t>Sin/Nin</a:t>
              </a:r>
            </a:p>
          </p:txBody>
        </p:sp>
        <p:sp>
          <p:nvSpPr>
            <p:cNvPr id="12" name="Text Box 12">
              <a:extLst>
                <a:ext uri="{FF2B5EF4-FFF2-40B4-BE49-F238E27FC236}">
                  <a16:creationId xmlns:a16="http://schemas.microsoft.com/office/drawing/2014/main" id="{41E8562F-F682-43DC-AEA3-1945E49FA3F1}"/>
                </a:ext>
              </a:extLst>
            </p:cNvPr>
            <p:cNvSpPr txBox="1">
              <a:spLocks noChangeArrowheads="1"/>
            </p:cNvSpPr>
            <p:nvPr/>
          </p:nvSpPr>
          <p:spPr bwMode="auto">
            <a:xfrm>
              <a:off x="1219200" y="2225676"/>
              <a:ext cx="1219200" cy="980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lang="en-US" altLang="en-US" sz="1600" b="0" dirty="0">
                  <a:solidFill>
                    <a:srgbClr val="424242"/>
                  </a:solidFill>
                  <a:latin typeface="Verdana" panose="020B0604030504040204" pitchFamily="34" charset="0"/>
                  <a:ea typeface="+mn-ea"/>
                </a:rPr>
                <a:t>G1, N1, NF1</a:t>
              </a:r>
            </a:p>
          </p:txBody>
        </p:sp>
        <p:sp>
          <p:nvSpPr>
            <p:cNvPr id="13" name="Text Box 13">
              <a:extLst>
                <a:ext uri="{FF2B5EF4-FFF2-40B4-BE49-F238E27FC236}">
                  <a16:creationId xmlns:a16="http://schemas.microsoft.com/office/drawing/2014/main" id="{643A1C5C-0008-4973-810C-6FEC6ECA3370}"/>
                </a:ext>
              </a:extLst>
            </p:cNvPr>
            <p:cNvSpPr txBox="1">
              <a:spLocks noChangeArrowheads="1"/>
            </p:cNvSpPr>
            <p:nvPr/>
          </p:nvSpPr>
          <p:spPr bwMode="auto">
            <a:xfrm>
              <a:off x="3962400" y="2225674"/>
              <a:ext cx="1066800" cy="98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lang="en-US" altLang="en-US" sz="1600" b="0" dirty="0">
                  <a:solidFill>
                    <a:srgbClr val="424242"/>
                  </a:solidFill>
                  <a:latin typeface="Verdana" panose="020B0604030504040204" pitchFamily="34" charset="0"/>
                  <a:ea typeface="+mn-ea"/>
                </a:rPr>
                <a:t>Gi, Ni, </a:t>
              </a:r>
              <a:r>
                <a:rPr lang="en-US" altLang="en-US" sz="1600" b="0" dirty="0" err="1">
                  <a:solidFill>
                    <a:srgbClr val="424242"/>
                  </a:solidFill>
                  <a:latin typeface="Verdana" panose="020B0604030504040204" pitchFamily="34" charset="0"/>
                  <a:ea typeface="+mn-ea"/>
                </a:rPr>
                <a:t>NFi</a:t>
              </a:r>
              <a:endParaRPr lang="en-US" altLang="en-US" sz="1600" b="0" dirty="0">
                <a:solidFill>
                  <a:srgbClr val="424242"/>
                </a:solidFill>
                <a:latin typeface="Verdana" panose="020B0604030504040204" pitchFamily="34" charset="0"/>
                <a:ea typeface="+mn-ea"/>
              </a:endParaRPr>
            </a:p>
          </p:txBody>
        </p:sp>
        <p:sp>
          <p:nvSpPr>
            <p:cNvPr id="14" name="Text Box 14">
              <a:extLst>
                <a:ext uri="{FF2B5EF4-FFF2-40B4-BE49-F238E27FC236}">
                  <a16:creationId xmlns:a16="http://schemas.microsoft.com/office/drawing/2014/main" id="{8ECEF9F0-3CBC-44EF-8663-4ABA0BCAD5F9}"/>
                </a:ext>
              </a:extLst>
            </p:cNvPr>
            <p:cNvSpPr txBox="1">
              <a:spLocks noChangeArrowheads="1"/>
            </p:cNvSpPr>
            <p:nvPr/>
          </p:nvSpPr>
          <p:spPr bwMode="auto">
            <a:xfrm>
              <a:off x="6705600" y="2225674"/>
              <a:ext cx="1219200" cy="98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lang="en-US" altLang="en-US" sz="1600" b="0" dirty="0">
                  <a:solidFill>
                    <a:srgbClr val="424242"/>
                  </a:solidFill>
                  <a:latin typeface="Verdana" panose="020B0604030504040204" pitchFamily="34" charset="0"/>
                  <a:ea typeface="+mn-ea"/>
                </a:rPr>
                <a:t>GK, NK, NFK</a:t>
              </a:r>
            </a:p>
          </p:txBody>
        </p:sp>
        <p:sp>
          <p:nvSpPr>
            <p:cNvPr id="15" name="Line 15">
              <a:extLst>
                <a:ext uri="{FF2B5EF4-FFF2-40B4-BE49-F238E27FC236}">
                  <a16:creationId xmlns:a16="http://schemas.microsoft.com/office/drawing/2014/main" id="{2B43A431-895C-473F-9362-8B0A8FC46318}"/>
                </a:ext>
              </a:extLst>
            </p:cNvPr>
            <p:cNvSpPr>
              <a:spLocks noChangeShapeType="1"/>
            </p:cNvSpPr>
            <p:nvPr/>
          </p:nvSpPr>
          <p:spPr bwMode="auto">
            <a:xfrm>
              <a:off x="7620000" y="1905000"/>
              <a:ext cx="6858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IN"/>
            </a:p>
          </p:txBody>
        </p:sp>
        <p:sp>
          <p:nvSpPr>
            <p:cNvPr id="16" name="Text Box 16">
              <a:extLst>
                <a:ext uri="{FF2B5EF4-FFF2-40B4-BE49-F238E27FC236}">
                  <a16:creationId xmlns:a16="http://schemas.microsoft.com/office/drawing/2014/main" id="{C0AAF9D7-4001-4F80-A421-9714E95D9E87}"/>
                </a:ext>
              </a:extLst>
            </p:cNvPr>
            <p:cNvSpPr txBox="1">
              <a:spLocks noChangeArrowheads="1"/>
            </p:cNvSpPr>
            <p:nvPr/>
          </p:nvSpPr>
          <p:spPr bwMode="auto">
            <a:xfrm>
              <a:off x="8030721" y="2043399"/>
              <a:ext cx="1371600" cy="56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lang="en-US" altLang="en-US" sz="1600" b="0" dirty="0" err="1">
                  <a:solidFill>
                    <a:srgbClr val="424242"/>
                  </a:solidFill>
                  <a:latin typeface="Verdana" panose="020B0604030504040204" pitchFamily="34" charset="0"/>
                  <a:ea typeface="+mn-ea"/>
                </a:rPr>
                <a:t>Sout</a:t>
              </a:r>
              <a:r>
                <a:rPr lang="en-US" altLang="en-US" sz="1600" b="0" dirty="0">
                  <a:solidFill>
                    <a:srgbClr val="424242"/>
                  </a:solidFill>
                  <a:latin typeface="Verdana" panose="020B0604030504040204" pitchFamily="34" charset="0"/>
                  <a:ea typeface="+mn-ea"/>
                </a:rPr>
                <a:t>/</a:t>
              </a:r>
              <a:r>
                <a:rPr lang="en-US" altLang="en-US" sz="1600" b="0" dirty="0" err="1">
                  <a:solidFill>
                    <a:srgbClr val="424242"/>
                  </a:solidFill>
                  <a:latin typeface="Verdana" panose="020B0604030504040204" pitchFamily="34" charset="0"/>
                  <a:ea typeface="+mn-ea"/>
                </a:rPr>
                <a:t>Nout</a:t>
              </a:r>
              <a:endParaRPr lang="en-US" altLang="en-US" sz="1600" b="0" dirty="0">
                <a:solidFill>
                  <a:srgbClr val="424242"/>
                </a:solidFill>
                <a:latin typeface="Verdana" panose="020B0604030504040204" pitchFamily="34" charset="0"/>
                <a:ea typeface="+mn-ea"/>
              </a:endParaRPr>
            </a:p>
          </p:txBody>
        </p:sp>
        <p:sp>
          <p:nvSpPr>
            <p:cNvPr id="17" name="Line 17">
              <a:extLst>
                <a:ext uri="{FF2B5EF4-FFF2-40B4-BE49-F238E27FC236}">
                  <a16:creationId xmlns:a16="http://schemas.microsoft.com/office/drawing/2014/main" id="{E3F0D250-306C-48BF-8FB4-D057EE1F6B3C}"/>
                </a:ext>
              </a:extLst>
            </p:cNvPr>
            <p:cNvSpPr>
              <a:spLocks noChangeShapeType="1"/>
            </p:cNvSpPr>
            <p:nvPr/>
          </p:nvSpPr>
          <p:spPr bwMode="auto">
            <a:xfrm>
              <a:off x="4876800" y="1905000"/>
              <a:ext cx="5334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IN"/>
            </a:p>
          </p:txBody>
        </p:sp>
        <p:sp>
          <p:nvSpPr>
            <p:cNvPr id="18" name="Line 18">
              <a:extLst>
                <a:ext uri="{FF2B5EF4-FFF2-40B4-BE49-F238E27FC236}">
                  <a16:creationId xmlns:a16="http://schemas.microsoft.com/office/drawing/2014/main" id="{883C937A-0388-4B56-8ED2-9BC8A2E08702}"/>
                </a:ext>
              </a:extLst>
            </p:cNvPr>
            <p:cNvSpPr>
              <a:spLocks noChangeShapeType="1"/>
            </p:cNvSpPr>
            <p:nvPr/>
          </p:nvSpPr>
          <p:spPr bwMode="auto">
            <a:xfrm>
              <a:off x="3505200" y="1905000"/>
              <a:ext cx="5334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IN"/>
            </a:p>
          </p:txBody>
        </p:sp>
        <p:sp>
          <p:nvSpPr>
            <p:cNvPr id="19" name="Line 19">
              <a:extLst>
                <a:ext uri="{FF2B5EF4-FFF2-40B4-BE49-F238E27FC236}">
                  <a16:creationId xmlns:a16="http://schemas.microsoft.com/office/drawing/2014/main" id="{B49D40EC-3B00-4D55-909B-45128FA41312}"/>
                </a:ext>
              </a:extLst>
            </p:cNvPr>
            <p:cNvSpPr>
              <a:spLocks noChangeShapeType="1"/>
            </p:cNvSpPr>
            <p:nvPr/>
          </p:nvSpPr>
          <p:spPr bwMode="auto">
            <a:xfrm>
              <a:off x="2133600" y="1905000"/>
              <a:ext cx="5334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IN"/>
            </a:p>
          </p:txBody>
        </p:sp>
      </p:grpSp>
      <mc:AlternateContent xmlns:mc="http://schemas.openxmlformats.org/markup-compatibility/2006">
        <mc:Choice xmlns:a14="http://schemas.microsoft.com/office/drawing/2010/main" Requires="a14">
          <p:sp>
            <p:nvSpPr>
              <p:cNvPr id="21" name="Object 20">
                <a:extLst>
                  <a:ext uri="{FF2B5EF4-FFF2-40B4-BE49-F238E27FC236}">
                    <a16:creationId xmlns:a16="http://schemas.microsoft.com/office/drawing/2014/main" id="{B173D616-A061-49E4-9BC7-580593E8D086}"/>
                  </a:ext>
                </a:extLst>
              </p:cNvPr>
              <p:cNvSpPr txBox="1"/>
              <p:nvPr/>
            </p:nvSpPr>
            <p:spPr bwMode="auto">
              <a:xfrm>
                <a:off x="2594849" y="4489342"/>
                <a:ext cx="7080991" cy="79678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sz="2000">
                          <a:solidFill>
                            <a:srgbClr val="424242"/>
                          </a:solidFill>
                          <a:latin typeface="Verdana" panose="020B0604030504040204" pitchFamily="34" charset="0"/>
                        </a:rPr>
                        <m:t>𝑁𝐹</m:t>
                      </m:r>
                      <m:r>
                        <a:rPr lang="en-IN" sz="2000">
                          <a:solidFill>
                            <a:srgbClr val="424242"/>
                          </a:solidFill>
                          <a:latin typeface="Verdana" panose="020B0604030504040204" pitchFamily="34" charset="0"/>
                        </a:rPr>
                        <m:t>−1=</m:t>
                      </m:r>
                      <m:r>
                        <a:rPr lang="en-IN" sz="2000">
                          <a:solidFill>
                            <a:srgbClr val="424242"/>
                          </a:solidFill>
                          <a:latin typeface="Verdana" panose="020B0604030504040204" pitchFamily="34" charset="0"/>
                        </a:rPr>
                        <m:t>𝑁</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𝐹</m:t>
                          </m:r>
                        </m:e>
                        <m:sub>
                          <m:r>
                            <a:rPr lang="en-IN" sz="2000">
                              <a:solidFill>
                                <a:srgbClr val="424242"/>
                              </a:solidFill>
                              <a:latin typeface="Verdana" panose="020B0604030504040204" pitchFamily="34" charset="0"/>
                            </a:rPr>
                            <m:t>1</m:t>
                          </m:r>
                        </m:sub>
                      </m:sSub>
                      <m:r>
                        <a:rPr lang="en-IN" sz="2000">
                          <a:solidFill>
                            <a:srgbClr val="424242"/>
                          </a:solidFill>
                          <a:latin typeface="Verdana" panose="020B0604030504040204" pitchFamily="34" charset="0"/>
                        </a:rPr>
                        <m:t>−1+</m:t>
                      </m:r>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𝑁</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𝐹</m:t>
                              </m:r>
                            </m:e>
                            <m:sub>
                              <m:r>
                                <a:rPr lang="en-IN" sz="2000">
                                  <a:solidFill>
                                    <a:srgbClr val="424242"/>
                                  </a:solidFill>
                                  <a:latin typeface="Verdana" panose="020B0604030504040204" pitchFamily="34" charset="0"/>
                                </a:rPr>
                                <m:t>2</m:t>
                              </m:r>
                            </m:sub>
                          </m:sSub>
                          <m:r>
                            <a:rPr lang="en-IN" sz="2000">
                              <a:solidFill>
                                <a:srgbClr val="424242"/>
                              </a:solidFill>
                              <a:latin typeface="Verdana" panose="020B0604030504040204" pitchFamily="34" charset="0"/>
                            </a:rPr>
                            <m:t>−1</m:t>
                          </m:r>
                        </m:num>
                        <m:den>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𝐺</m:t>
                              </m:r>
                            </m:e>
                            <m:sub>
                              <m:r>
                                <a:rPr lang="en-IN" sz="2000">
                                  <a:solidFill>
                                    <a:srgbClr val="424242"/>
                                  </a:solidFill>
                                  <a:latin typeface="Verdana" panose="020B0604030504040204" pitchFamily="34" charset="0"/>
                                </a:rPr>
                                <m:t>1</m:t>
                              </m:r>
                            </m:sub>
                          </m:sSub>
                        </m:den>
                      </m:f>
                      <m:r>
                        <a:rPr lang="en-IN" sz="2000">
                          <a:solidFill>
                            <a:srgbClr val="424242"/>
                          </a:solidFill>
                          <a:latin typeface="Verdana" panose="020B0604030504040204" pitchFamily="34" charset="0"/>
                        </a:rPr>
                        <m:t>+</m:t>
                      </m:r>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𝑁</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𝐹</m:t>
                              </m:r>
                            </m:e>
                            <m:sub>
                              <m:r>
                                <a:rPr lang="en-IN" sz="2000">
                                  <a:solidFill>
                                    <a:srgbClr val="424242"/>
                                  </a:solidFill>
                                  <a:latin typeface="Verdana" panose="020B0604030504040204" pitchFamily="34" charset="0"/>
                                </a:rPr>
                                <m:t>3</m:t>
                              </m:r>
                            </m:sub>
                          </m:sSub>
                          <m:r>
                            <a:rPr lang="en-IN" sz="2000">
                              <a:solidFill>
                                <a:srgbClr val="424242"/>
                              </a:solidFill>
                              <a:latin typeface="Verdana" panose="020B0604030504040204" pitchFamily="34" charset="0"/>
                            </a:rPr>
                            <m:t>−1</m:t>
                          </m:r>
                        </m:num>
                        <m:den>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𝐺</m:t>
                              </m:r>
                            </m:e>
                            <m:sub>
                              <m:r>
                                <a:rPr lang="en-IN" sz="2000">
                                  <a:solidFill>
                                    <a:srgbClr val="424242"/>
                                  </a:solidFill>
                                  <a:latin typeface="Verdana" panose="020B0604030504040204" pitchFamily="34" charset="0"/>
                                </a:rPr>
                                <m:t>1</m:t>
                              </m:r>
                            </m:sub>
                          </m:sSub>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𝐺</m:t>
                              </m:r>
                            </m:e>
                            <m:sub>
                              <m:r>
                                <a:rPr lang="en-IN" sz="2000">
                                  <a:solidFill>
                                    <a:srgbClr val="424242"/>
                                  </a:solidFill>
                                  <a:latin typeface="Verdana" panose="020B0604030504040204" pitchFamily="34" charset="0"/>
                                </a:rPr>
                                <m:t>2</m:t>
                              </m:r>
                            </m:sub>
                          </m:sSub>
                        </m:den>
                      </m:f>
                      <m:r>
                        <a:rPr lang="en-IN" sz="2000">
                          <a:solidFill>
                            <a:srgbClr val="424242"/>
                          </a:solidFill>
                          <a:latin typeface="Verdana" panose="020B0604030504040204" pitchFamily="34" charset="0"/>
                        </a:rPr>
                        <m:t>+...+</m:t>
                      </m:r>
                      <m:f>
                        <m:fPr>
                          <m:ctrlPr>
                            <a:rPr lang="en-IN" sz="2000">
                              <a:solidFill>
                                <a:srgbClr val="424242"/>
                              </a:solidFill>
                              <a:latin typeface="Verdana" panose="020B0604030504040204" pitchFamily="34" charset="0"/>
                            </a:rPr>
                          </m:ctrlPr>
                        </m:fPr>
                        <m:num>
                          <m:r>
                            <a:rPr lang="en-IN" sz="2000">
                              <a:solidFill>
                                <a:srgbClr val="424242"/>
                              </a:solidFill>
                              <a:latin typeface="Verdana" panose="020B0604030504040204" pitchFamily="34" charset="0"/>
                            </a:rPr>
                            <m:t>𝑁</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𝐹</m:t>
                              </m:r>
                            </m:e>
                            <m:sub>
                              <m:r>
                                <a:rPr lang="en-IN" sz="2000">
                                  <a:solidFill>
                                    <a:srgbClr val="424242"/>
                                  </a:solidFill>
                                  <a:latin typeface="Verdana" panose="020B0604030504040204" pitchFamily="34" charset="0"/>
                                </a:rPr>
                                <m:t>𝐾</m:t>
                              </m:r>
                            </m:sub>
                          </m:sSub>
                          <m:r>
                            <a:rPr lang="en-IN" sz="2000">
                              <a:solidFill>
                                <a:srgbClr val="424242"/>
                              </a:solidFill>
                              <a:latin typeface="Verdana" panose="020B0604030504040204" pitchFamily="34" charset="0"/>
                            </a:rPr>
                            <m:t>−1</m:t>
                          </m:r>
                        </m:num>
                        <m:den>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𝐺</m:t>
                              </m:r>
                            </m:e>
                            <m:sub>
                              <m:r>
                                <a:rPr lang="en-IN" sz="2000">
                                  <a:solidFill>
                                    <a:srgbClr val="424242"/>
                                  </a:solidFill>
                                  <a:latin typeface="Verdana" panose="020B0604030504040204" pitchFamily="34" charset="0"/>
                                </a:rPr>
                                <m:t>1</m:t>
                              </m:r>
                            </m:sub>
                          </m:sSub>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𝐺</m:t>
                              </m:r>
                            </m:e>
                            <m:sub>
                              <m:r>
                                <a:rPr lang="en-IN" sz="2000">
                                  <a:solidFill>
                                    <a:srgbClr val="424242"/>
                                  </a:solidFill>
                                  <a:latin typeface="Verdana" panose="020B0604030504040204" pitchFamily="34" charset="0"/>
                                </a:rPr>
                                <m:t>2</m:t>
                              </m:r>
                            </m:sub>
                          </m:sSub>
                          <m:r>
                            <a:rPr lang="en-IN" sz="2000">
                              <a:solidFill>
                                <a:srgbClr val="424242"/>
                              </a:solidFill>
                              <a:latin typeface="Verdana" panose="020B0604030504040204" pitchFamily="34" charset="0"/>
                            </a:rPr>
                            <m:t>...</m:t>
                          </m:r>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𝐺</m:t>
                              </m:r>
                            </m:e>
                            <m:sub>
                              <m:r>
                                <a:rPr lang="en-IN" sz="2000">
                                  <a:solidFill>
                                    <a:srgbClr val="424242"/>
                                  </a:solidFill>
                                  <a:latin typeface="Verdana" panose="020B0604030504040204" pitchFamily="34" charset="0"/>
                                </a:rPr>
                                <m:t>𝐾</m:t>
                              </m:r>
                              <m:r>
                                <a:rPr lang="en-IN" sz="2000">
                                  <a:solidFill>
                                    <a:srgbClr val="424242"/>
                                  </a:solidFill>
                                  <a:latin typeface="Verdana" panose="020B0604030504040204" pitchFamily="34" charset="0"/>
                                </a:rPr>
                                <m:t>−1</m:t>
                              </m:r>
                            </m:sub>
                          </m:sSub>
                        </m:den>
                      </m:f>
                    </m:oMath>
                  </m:oMathPara>
                </a14:m>
                <a:endParaRPr lang="en-IN" sz="2000" dirty="0">
                  <a:solidFill>
                    <a:srgbClr val="424242"/>
                  </a:solidFill>
                  <a:latin typeface="Verdana" panose="020B0604030504040204" pitchFamily="34" charset="0"/>
                </a:endParaRPr>
              </a:p>
            </p:txBody>
          </p:sp>
        </mc:Choice>
        <mc:Fallback>
          <p:sp>
            <p:nvSpPr>
              <p:cNvPr id="21" name="Object 20">
                <a:extLst>
                  <a:ext uri="{FF2B5EF4-FFF2-40B4-BE49-F238E27FC236}">
                    <a16:creationId xmlns:a16="http://schemas.microsoft.com/office/drawing/2014/main" id="{B173D616-A061-49E4-9BC7-580593E8D086}"/>
                  </a:ext>
                </a:extLst>
              </p:cNvPr>
              <p:cNvSpPr txBox="1">
                <a:spLocks noRot="1" noChangeAspect="1" noMove="1" noResize="1" noEditPoints="1" noAdjustHandles="1" noChangeArrowheads="1" noChangeShapeType="1" noTextEdit="1"/>
              </p:cNvSpPr>
              <p:nvPr/>
            </p:nvSpPr>
            <p:spPr bwMode="auto">
              <a:xfrm>
                <a:off x="2594849" y="4489342"/>
                <a:ext cx="7080991" cy="796782"/>
              </a:xfrm>
              <a:prstGeom prst="rect">
                <a:avLst/>
              </a:prstGeom>
              <a:blipFill>
                <a:blip r:embed="rId2"/>
                <a:stretch>
                  <a:fillRect/>
                </a:stretch>
              </a:blipFill>
              <a:ln>
                <a:noFill/>
              </a:ln>
              <a:effectLst/>
            </p:spPr>
            <p:txBody>
              <a:bodyPr/>
              <a:lstStyle/>
              <a:p>
                <a:r>
                  <a:rPr lang="en-IN">
                    <a:noFill/>
                  </a:rPr>
                  <a:t> </a:t>
                </a:r>
              </a:p>
            </p:txBody>
          </p:sp>
        </mc:Fallback>
      </mc:AlternateContent>
      <p:sp>
        <p:nvSpPr>
          <p:cNvPr id="25" name="TextBox 24">
            <a:extLst>
              <a:ext uri="{FF2B5EF4-FFF2-40B4-BE49-F238E27FC236}">
                <a16:creationId xmlns:a16="http://schemas.microsoft.com/office/drawing/2014/main" id="{A9AF1E16-EC69-4F80-AAA1-AEF7B481C7E7}"/>
              </a:ext>
            </a:extLst>
          </p:cNvPr>
          <p:cNvSpPr txBox="1"/>
          <p:nvPr/>
        </p:nvSpPr>
        <p:spPr>
          <a:xfrm>
            <a:off x="798581" y="5614439"/>
            <a:ext cx="10162692" cy="953403"/>
          </a:xfrm>
          <a:prstGeom prst="rect">
            <a:avLst/>
          </a:prstGeom>
          <a:noFill/>
        </p:spPr>
        <p:txBody>
          <a:bodyPr wrap="square">
            <a:spAutoFit/>
          </a:bodyPr>
          <a:lstStyle/>
          <a:p>
            <a:pPr indent="457200" algn="just">
              <a:lnSpc>
                <a:spcPct val="150000"/>
              </a:lnSpc>
              <a:spcAft>
                <a:spcPts val="800"/>
              </a:spcAft>
            </a:pPr>
            <a:r>
              <a:rPr lang="en-IN" sz="2000" dirty="0">
                <a:solidFill>
                  <a:srgbClr val="424242"/>
                </a:solidFill>
                <a:latin typeface="Verdana" panose="020B0604030504040204" pitchFamily="34" charset="0"/>
              </a:rPr>
              <a:t>Unfortunately, two stage LNA has a high DC power consumption and so is not appropriate for low power applications.</a:t>
            </a:r>
          </a:p>
        </p:txBody>
      </p:sp>
    </p:spTree>
    <p:extLst>
      <p:ext uri="{BB962C8B-B14F-4D97-AF65-F5344CB8AC3E}">
        <p14:creationId xmlns:p14="http://schemas.microsoft.com/office/powerpoint/2010/main" val="3254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D99F-123D-4CF7-9AC0-5D719411F0E8}"/>
              </a:ext>
            </a:extLst>
          </p:cNvPr>
          <p:cNvSpPr>
            <a:spLocks noGrp="1"/>
          </p:cNvSpPr>
          <p:nvPr>
            <p:ph type="title"/>
          </p:nvPr>
        </p:nvSpPr>
        <p:spPr>
          <a:xfrm>
            <a:off x="1313691" y="207700"/>
            <a:ext cx="9905998" cy="1478570"/>
          </a:xfrm>
        </p:spPr>
        <p:txBody>
          <a:bodyPr/>
          <a:lstStyle/>
          <a:p>
            <a:r>
              <a:rPr lang="en-IN" b="1" u="sng" cap="none" dirty="0"/>
              <a:t>Proposed LNA  </a:t>
            </a:r>
          </a:p>
        </p:txBody>
      </p:sp>
      <p:pic>
        <p:nvPicPr>
          <p:cNvPr id="4" name="Content Placeholder 3">
            <a:extLst>
              <a:ext uri="{FF2B5EF4-FFF2-40B4-BE49-F238E27FC236}">
                <a16:creationId xmlns:a16="http://schemas.microsoft.com/office/drawing/2014/main" id="{FB577670-1FD5-4E20-B6E4-4B6CE53D96F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669526" y="1936452"/>
            <a:ext cx="5522474" cy="3799449"/>
          </a:xfrm>
          <a:prstGeom prst="rect">
            <a:avLst/>
          </a:prstGeom>
        </p:spPr>
      </p:pic>
      <p:sp>
        <p:nvSpPr>
          <p:cNvPr id="6" name="TextBox 5">
            <a:extLst>
              <a:ext uri="{FF2B5EF4-FFF2-40B4-BE49-F238E27FC236}">
                <a16:creationId xmlns:a16="http://schemas.microsoft.com/office/drawing/2014/main" id="{F033B6CF-3A2D-4032-8E0F-5838199EEE3E}"/>
              </a:ext>
            </a:extLst>
          </p:cNvPr>
          <p:cNvSpPr txBox="1"/>
          <p:nvPr/>
        </p:nvSpPr>
        <p:spPr>
          <a:xfrm>
            <a:off x="675861" y="1966200"/>
            <a:ext cx="6957391" cy="3185487"/>
          </a:xfrm>
          <a:prstGeom prst="rect">
            <a:avLst/>
          </a:prstGeom>
          <a:noFill/>
        </p:spPr>
        <p:txBody>
          <a:bodyPr wrap="square">
            <a:spAutoFit/>
          </a:bodyPr>
          <a:lstStyle/>
          <a:p>
            <a:pPr algn="just">
              <a:spcBef>
                <a:spcPct val="50000"/>
              </a:spcBef>
            </a:pPr>
            <a:r>
              <a:rPr lang="en-IN" sz="2000" dirty="0">
                <a:solidFill>
                  <a:srgbClr val="424242"/>
                </a:solidFill>
                <a:latin typeface="Verdana" panose="020B0604030504040204" pitchFamily="34" charset="0"/>
              </a:rPr>
              <a:t>The two stage (source degeneration in first stage) cascade LNA schematic is shown in Figure. It also depicts the fundamental construction of a cascaded input transistor. Where N1 is the input transistor and N2 is the cascade transistor similarly in second stage N3 in at output node and N4 is cascade. </a:t>
            </a:r>
          </a:p>
          <a:p>
            <a:pPr algn="just">
              <a:spcBef>
                <a:spcPct val="50000"/>
              </a:spcBef>
            </a:pPr>
            <a:endParaRPr lang="en-IN" dirty="0">
              <a:solidFill>
                <a:srgbClr val="424242"/>
              </a:solidFill>
              <a:latin typeface="Verdana" panose="020B0604030504040204" pitchFamily="34" charset="0"/>
            </a:endParaRPr>
          </a:p>
          <a:p>
            <a:pPr algn="just">
              <a:spcBef>
                <a:spcPct val="50000"/>
              </a:spcBef>
            </a:pPr>
            <a:endParaRPr lang="en-IN" dirty="0">
              <a:solidFill>
                <a:srgbClr val="424242"/>
              </a:solidFill>
              <a:latin typeface="Verdana" panose="020B0604030504040204" pitchFamily="34" charset="0"/>
            </a:endParaRPr>
          </a:p>
          <a:p>
            <a:pPr algn="just">
              <a:spcBef>
                <a:spcPct val="50000"/>
              </a:spcBef>
            </a:pPr>
            <a:endParaRPr lang="en-IN" dirty="0">
              <a:solidFill>
                <a:srgbClr val="424242"/>
              </a:solidFill>
              <a:latin typeface="Verdana" panose="020B0604030504040204" pitchFamily="34" charset="0"/>
            </a:endParaRPr>
          </a:p>
        </p:txBody>
      </p:sp>
      <p:sp>
        <p:nvSpPr>
          <p:cNvPr id="7" name="TextBox 6">
            <a:extLst>
              <a:ext uri="{FF2B5EF4-FFF2-40B4-BE49-F238E27FC236}">
                <a16:creationId xmlns:a16="http://schemas.microsoft.com/office/drawing/2014/main" id="{47270044-0124-4AD5-9E90-562D18D6B8FB}"/>
              </a:ext>
            </a:extLst>
          </p:cNvPr>
          <p:cNvSpPr txBox="1"/>
          <p:nvPr/>
        </p:nvSpPr>
        <p:spPr>
          <a:xfrm>
            <a:off x="8195585" y="5735901"/>
            <a:ext cx="2470356" cy="369332"/>
          </a:xfrm>
          <a:prstGeom prst="rect">
            <a:avLst/>
          </a:prstGeom>
          <a:noFill/>
        </p:spPr>
        <p:txBody>
          <a:bodyPr wrap="none" rtlCol="0">
            <a:spAutoFit/>
          </a:bodyPr>
          <a:lstStyle/>
          <a:p>
            <a:r>
              <a:rPr lang="en-IN" dirty="0"/>
              <a:t>Proposed LNA Schematic</a:t>
            </a:r>
          </a:p>
        </p:txBody>
      </p:sp>
      <p:sp>
        <p:nvSpPr>
          <p:cNvPr id="9" name="TextBox 8">
            <a:extLst>
              <a:ext uri="{FF2B5EF4-FFF2-40B4-BE49-F238E27FC236}">
                <a16:creationId xmlns:a16="http://schemas.microsoft.com/office/drawing/2014/main" id="{30D6B383-6219-4214-88DA-453489A9C3C3}"/>
              </a:ext>
            </a:extLst>
          </p:cNvPr>
          <p:cNvSpPr txBox="1"/>
          <p:nvPr/>
        </p:nvSpPr>
        <p:spPr>
          <a:xfrm>
            <a:off x="471314" y="4021842"/>
            <a:ext cx="6102626" cy="2554545"/>
          </a:xfrm>
          <a:prstGeom prst="rect">
            <a:avLst/>
          </a:prstGeom>
          <a:noFill/>
        </p:spPr>
        <p:txBody>
          <a:bodyPr wrap="square">
            <a:spAutoFit/>
          </a:bodyPr>
          <a:lstStyle/>
          <a:p>
            <a:pPr marL="342900" indent="-342900" algn="just">
              <a:spcAft>
                <a:spcPts val="800"/>
              </a:spcAft>
              <a:buFont typeface="Arial" panose="020B0604020202020204" pitchFamily="34" charset="0"/>
              <a:buChar char="•"/>
            </a:pPr>
            <a:r>
              <a:rPr lang="en-IN" sz="2000" dirty="0">
                <a:solidFill>
                  <a:srgbClr val="424242"/>
                </a:solidFill>
                <a:latin typeface="Verdana" panose="020B0604030504040204" pitchFamily="34" charset="0"/>
              </a:rPr>
              <a:t>Both stages have been powered by 1.2 V power supply.</a:t>
            </a:r>
          </a:p>
          <a:p>
            <a:pPr marL="342900" indent="-342900" algn="just">
              <a:spcAft>
                <a:spcPts val="800"/>
              </a:spcAft>
              <a:buFont typeface="Arial" panose="020B0604020202020204" pitchFamily="34" charset="0"/>
              <a:buChar char="•"/>
            </a:pPr>
            <a:r>
              <a:rPr lang="en-IN" sz="2000" dirty="0">
                <a:solidFill>
                  <a:srgbClr val="424242"/>
                </a:solidFill>
                <a:latin typeface="Verdana" panose="020B0604030504040204" pitchFamily="34" charset="0"/>
              </a:rPr>
              <a:t>gm has been fixed at 12 </a:t>
            </a:r>
            <a:r>
              <a:rPr lang="en-IN" sz="2000" dirty="0" err="1">
                <a:solidFill>
                  <a:srgbClr val="424242"/>
                </a:solidFill>
                <a:latin typeface="Verdana" panose="020B0604030504040204" pitchFamily="34" charset="0"/>
              </a:rPr>
              <a:t>ms</a:t>
            </a:r>
            <a:r>
              <a:rPr lang="en-IN" sz="2000" dirty="0">
                <a:solidFill>
                  <a:srgbClr val="424242"/>
                </a:solidFill>
                <a:latin typeface="Verdana" panose="020B0604030504040204" pitchFamily="34" charset="0"/>
              </a:rPr>
              <a:t> and dc current of 5mA to keep </a:t>
            </a:r>
            <a:r>
              <a:rPr lang="en-IN" sz="2000" dirty="0" err="1">
                <a:solidFill>
                  <a:srgbClr val="424242"/>
                </a:solidFill>
                <a:latin typeface="Verdana" panose="020B0604030504040204" pitchFamily="34" charset="0"/>
              </a:rPr>
              <a:t>mosfet</a:t>
            </a:r>
            <a:r>
              <a:rPr lang="en-IN" sz="2000" dirty="0">
                <a:solidFill>
                  <a:srgbClr val="424242"/>
                </a:solidFill>
                <a:latin typeface="Verdana" panose="020B0604030504040204" pitchFamily="34" charset="0"/>
              </a:rPr>
              <a:t> in saturation and moderate inversion region.</a:t>
            </a:r>
          </a:p>
          <a:p>
            <a:pPr marL="342900" indent="-342900" algn="just">
              <a:spcAft>
                <a:spcPts val="800"/>
              </a:spcAft>
              <a:buFont typeface="Arial" panose="020B0604020202020204" pitchFamily="34" charset="0"/>
              <a:buChar char="•"/>
            </a:pPr>
            <a:r>
              <a:rPr lang="en-IN" sz="2000" dirty="0">
                <a:solidFill>
                  <a:srgbClr val="424242"/>
                </a:solidFill>
                <a:latin typeface="Verdana" panose="020B0604030504040204" pitchFamily="34" charset="0"/>
              </a:rPr>
              <a:t>Hence the width of </a:t>
            </a:r>
            <a:r>
              <a:rPr lang="en-IN" sz="2000" dirty="0" err="1">
                <a:solidFill>
                  <a:srgbClr val="424242"/>
                </a:solidFill>
                <a:latin typeface="Verdana" panose="020B0604030504040204" pitchFamily="34" charset="0"/>
              </a:rPr>
              <a:t>nmos</a:t>
            </a:r>
            <a:r>
              <a:rPr lang="en-IN" sz="2000" dirty="0">
                <a:solidFill>
                  <a:srgbClr val="424242"/>
                </a:solidFill>
                <a:latin typeface="Verdana" panose="020B0604030504040204" pitchFamily="34" charset="0"/>
              </a:rPr>
              <a:t> is 30um.</a:t>
            </a:r>
          </a:p>
          <a:p>
            <a:pPr indent="457200" algn="just">
              <a:spcAft>
                <a:spcPts val="800"/>
              </a:spcAft>
            </a:pPr>
            <a:endParaRPr lang="en-IN" sz="2000" dirty="0">
              <a:solidFill>
                <a:srgbClr val="424242"/>
              </a:solidFill>
              <a:latin typeface="Verdana" panose="020B0604030504040204" pitchFamily="34" charset="0"/>
            </a:endParaRPr>
          </a:p>
        </p:txBody>
      </p:sp>
    </p:spTree>
    <p:extLst>
      <p:ext uri="{BB962C8B-B14F-4D97-AF65-F5344CB8AC3E}">
        <p14:creationId xmlns:p14="http://schemas.microsoft.com/office/powerpoint/2010/main" val="66132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37A1-01AF-432E-AB6A-411FE42B48B3}"/>
              </a:ext>
            </a:extLst>
          </p:cNvPr>
          <p:cNvSpPr>
            <a:spLocks noGrp="1"/>
          </p:cNvSpPr>
          <p:nvPr>
            <p:ph type="title"/>
          </p:nvPr>
        </p:nvSpPr>
        <p:spPr/>
        <p:txBody>
          <a:bodyPr/>
          <a:lstStyle/>
          <a:p>
            <a:r>
              <a:rPr lang="en-IN" dirty="0"/>
              <a:t>What is a LNA </a:t>
            </a:r>
            <a:r>
              <a:rPr lang="en-IN" sz="4400" b="1" dirty="0">
                <a:latin typeface="18thCentury" pitchFamily="2" charset="0"/>
              </a:rPr>
              <a:t>?</a:t>
            </a:r>
            <a:endParaRPr lang="en-IN" b="1" dirty="0">
              <a:latin typeface="18thCentury" pitchFamily="2" charset="0"/>
            </a:endParaRPr>
          </a:p>
        </p:txBody>
      </p:sp>
      <p:sp>
        <p:nvSpPr>
          <p:cNvPr id="3" name="Content Placeholder 2">
            <a:extLst>
              <a:ext uri="{FF2B5EF4-FFF2-40B4-BE49-F238E27FC236}">
                <a16:creationId xmlns:a16="http://schemas.microsoft.com/office/drawing/2014/main" id="{BF9EEA94-3A76-4893-BB89-6E7CBB4369EA}"/>
              </a:ext>
            </a:extLst>
          </p:cNvPr>
          <p:cNvSpPr>
            <a:spLocks noGrp="1"/>
          </p:cNvSpPr>
          <p:nvPr>
            <p:ph idx="1"/>
          </p:nvPr>
        </p:nvSpPr>
        <p:spPr/>
        <p:txBody>
          <a:bodyPr/>
          <a:lstStyle/>
          <a:p>
            <a:pPr marL="0" indent="0" algn="just">
              <a:buNone/>
            </a:pPr>
            <a:r>
              <a:rPr lang="en-IN" b="0" i="0" dirty="0">
                <a:solidFill>
                  <a:srgbClr val="424242"/>
                </a:solidFill>
                <a:effectLst/>
                <a:latin typeface="Verdana" panose="020B0604030504040204" pitchFamily="34" charset="0"/>
              </a:rPr>
              <a:t>A low-noise amplifier or LNA is an electronic amplifier that is used to amplify signals of very low strength, usually from an antenna where signals are barely recognizable and should be amplified without adding any noise, otherwise important information might be lost. LNAs are one of the most important circuit components present in radio and other signal receivers.</a:t>
            </a:r>
            <a:endParaRPr lang="en-IN" dirty="0"/>
          </a:p>
        </p:txBody>
      </p:sp>
    </p:spTree>
    <p:extLst>
      <p:ext uri="{BB962C8B-B14F-4D97-AF65-F5344CB8AC3E}">
        <p14:creationId xmlns:p14="http://schemas.microsoft.com/office/powerpoint/2010/main" val="92978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7C148F-B8E8-42E0-B610-9260E51C8145}"/>
                  </a:ext>
                </a:extLst>
              </p:cNvPr>
              <p:cNvSpPr>
                <a:spLocks noGrp="1"/>
              </p:cNvSpPr>
              <p:nvPr>
                <p:ph idx="1"/>
              </p:nvPr>
            </p:nvSpPr>
            <p:spPr>
              <a:xfrm>
                <a:off x="1141412" y="848139"/>
                <a:ext cx="9905999" cy="4943062"/>
              </a:xfrm>
            </p:spPr>
            <p:txBody>
              <a:bodyPr/>
              <a:lstStyle/>
              <a:p>
                <a:pPr marL="0" indent="0">
                  <a:buNone/>
                </a:pPr>
                <a:r>
                  <a:rPr lang="en-IN" sz="2000" dirty="0">
                    <a:solidFill>
                      <a:srgbClr val="424242"/>
                    </a:solidFill>
                    <a:latin typeface="Verdana" panose="020B0604030504040204" pitchFamily="34" charset="0"/>
                  </a:rPr>
                  <a:t>From equations from source inductor degeneration model,</a:t>
                </a:r>
              </a:p>
              <a:p>
                <a:pPr marL="0" indent="0">
                  <a:buNone/>
                </a:pPr>
                <a:endParaRPr lang="en-IN" sz="2000" dirty="0">
                  <a:solidFill>
                    <a:srgbClr val="424242"/>
                  </a:solidFill>
                  <a:latin typeface="Verdana" panose="020B0604030504040204" pitchFamily="34" charset="0"/>
                </a:endParaRPr>
              </a:p>
              <a:p>
                <a:pPr marL="0" indent="0">
                  <a:buNone/>
                </a:pPr>
                <a:endParaRPr lang="en-IN" sz="2000" dirty="0">
                  <a:solidFill>
                    <a:srgbClr val="424242"/>
                  </a:solidFill>
                  <a:latin typeface="Verdana" panose="020B0604030504040204" pitchFamily="34" charset="0"/>
                </a:endParaRPr>
              </a:p>
              <a:p>
                <a:pPr marL="0" indent="0">
                  <a:buNone/>
                </a:pPr>
                <a14:m>
                  <m:oMathPara xmlns:m="http://schemas.openxmlformats.org/officeDocument/2006/math">
                    <m:oMathParaPr>
                      <m:jc m:val="center"/>
                    </m:oMathParaPr>
                    <m:oMath xmlns:m="http://schemas.openxmlformats.org/officeDocument/2006/math">
                      <m:sSubSup>
                        <m:sSubSupPr>
                          <m:ctrlPr>
                            <a:rPr lang="en-IN" sz="2000">
                              <a:solidFill>
                                <a:srgbClr val="424242"/>
                              </a:solidFill>
                            </a:rPr>
                          </m:ctrlPr>
                        </m:sSubSupPr>
                        <m:e>
                          <m:r>
                            <a:rPr lang="en-IN" sz="2000">
                              <a:solidFill>
                                <a:srgbClr val="424242"/>
                              </a:solidFill>
                            </a:rPr>
                            <m:t>𝜔</m:t>
                          </m:r>
                        </m:e>
                        <m:sub>
                          <m:r>
                            <a:rPr lang="en-IN" sz="2000">
                              <a:solidFill>
                                <a:srgbClr val="424242"/>
                              </a:solidFill>
                            </a:rPr>
                            <m:t>0</m:t>
                          </m:r>
                        </m:sub>
                        <m:sup>
                          <m:r>
                            <a:rPr lang="en-IN" sz="2000">
                              <a:solidFill>
                                <a:srgbClr val="424242"/>
                              </a:solidFill>
                            </a:rPr>
                            <m:t>2</m:t>
                          </m:r>
                        </m:sup>
                      </m:sSubSup>
                      <m:r>
                        <a:rPr lang="en-IN" sz="2000">
                          <a:solidFill>
                            <a:srgbClr val="424242"/>
                          </a:solidFill>
                        </a:rPr>
                        <m:t>=</m:t>
                      </m:r>
                      <m:f>
                        <m:fPr>
                          <m:ctrlPr>
                            <a:rPr lang="en-IN" sz="2000">
                              <a:solidFill>
                                <a:srgbClr val="424242"/>
                              </a:solidFill>
                            </a:rPr>
                          </m:ctrlPr>
                        </m:fPr>
                        <m:num>
                          <m:r>
                            <a:rPr lang="en-IN" sz="2000">
                              <a:solidFill>
                                <a:srgbClr val="424242"/>
                              </a:solidFill>
                            </a:rPr>
                            <m:t>1</m:t>
                          </m:r>
                        </m:num>
                        <m:den>
                          <m:r>
                            <a:rPr lang="en-IN" sz="2000">
                              <a:solidFill>
                                <a:srgbClr val="424242"/>
                              </a:solidFill>
                            </a:rPr>
                            <m:t>(</m:t>
                          </m:r>
                          <m:sSub>
                            <m:sSubPr>
                              <m:ctrlPr>
                                <a:rPr lang="en-IN" sz="2000">
                                  <a:solidFill>
                                    <a:srgbClr val="424242"/>
                                  </a:solidFill>
                                </a:rPr>
                              </m:ctrlPr>
                            </m:sSubPr>
                            <m:e>
                              <m:r>
                                <a:rPr lang="en-IN" sz="2000">
                                  <a:solidFill>
                                    <a:srgbClr val="424242"/>
                                  </a:solidFill>
                                </a:rPr>
                                <m:t>𝐿</m:t>
                              </m:r>
                            </m:e>
                            <m:sub>
                              <m:r>
                                <a:rPr lang="en-IN" sz="2000" b="0" i="0" smtClean="0">
                                  <a:solidFill>
                                    <a:srgbClr val="424242"/>
                                  </a:solidFill>
                                  <a:latin typeface="Cambria Math" panose="02040503050406030204" pitchFamily="18" charset="0"/>
                                </a:rPr>
                                <m:t>1</m:t>
                              </m:r>
                            </m:sub>
                          </m:sSub>
                          <m:r>
                            <a:rPr lang="en-IN" sz="2000">
                              <a:solidFill>
                                <a:srgbClr val="424242"/>
                              </a:solidFill>
                            </a:rPr>
                            <m:t>+</m:t>
                          </m:r>
                          <m:sSub>
                            <m:sSubPr>
                              <m:ctrlPr>
                                <a:rPr lang="en-IN" sz="2000">
                                  <a:solidFill>
                                    <a:srgbClr val="424242"/>
                                  </a:solidFill>
                                </a:rPr>
                              </m:ctrlPr>
                            </m:sSubPr>
                            <m:e>
                              <m:r>
                                <a:rPr lang="en-IN" sz="2000">
                                  <a:solidFill>
                                    <a:srgbClr val="424242"/>
                                  </a:solidFill>
                                </a:rPr>
                                <m:t>𝐿</m:t>
                              </m:r>
                            </m:e>
                            <m:sub>
                              <m:r>
                                <a:rPr lang="en-IN" sz="2000" b="0" i="0" smtClean="0">
                                  <a:solidFill>
                                    <a:srgbClr val="424242"/>
                                  </a:solidFill>
                                  <a:latin typeface="Cambria Math" panose="02040503050406030204" pitchFamily="18" charset="0"/>
                                </a:rPr>
                                <m:t>2</m:t>
                              </m:r>
                            </m:sub>
                          </m:sSub>
                          <m:r>
                            <a:rPr lang="en-IN" sz="2000">
                              <a:solidFill>
                                <a:srgbClr val="424242"/>
                              </a:solidFill>
                            </a:rPr>
                            <m:t>)</m:t>
                          </m:r>
                          <m:sSub>
                            <m:sSubPr>
                              <m:ctrlPr>
                                <a:rPr lang="en-IN" sz="2000">
                                  <a:solidFill>
                                    <a:srgbClr val="424242"/>
                                  </a:solidFill>
                                </a:rPr>
                              </m:ctrlPr>
                            </m:sSubPr>
                            <m:e>
                              <m:r>
                                <a:rPr lang="en-IN" sz="2000">
                                  <a:solidFill>
                                    <a:srgbClr val="424242"/>
                                  </a:solidFill>
                                </a:rPr>
                                <m:t>𝐶</m:t>
                              </m:r>
                            </m:e>
                            <m:sub>
                              <m:r>
                                <a:rPr lang="en-IN" sz="2000">
                                  <a:solidFill>
                                    <a:srgbClr val="424242"/>
                                  </a:solidFill>
                                </a:rPr>
                                <m:t>𝑔𝑠</m:t>
                              </m:r>
                            </m:sub>
                          </m:sSub>
                        </m:den>
                      </m:f>
                    </m:oMath>
                  </m:oMathPara>
                </a14:m>
                <a:endParaRPr lang="en-IN" sz="2000" dirty="0">
                  <a:solidFill>
                    <a:srgbClr val="424242"/>
                  </a:solidFill>
                  <a:latin typeface="Verdana" panose="020B0604030504040204" pitchFamily="34" charset="0"/>
                </a:endParaRPr>
              </a:p>
              <a:p>
                <a:pPr marL="0" indent="0">
                  <a:buNone/>
                </a:pPr>
                <a:endParaRPr lang="en-IN" sz="2000" dirty="0">
                  <a:solidFill>
                    <a:srgbClr val="424242"/>
                  </a:solidFill>
                  <a:latin typeface="Verdana" panose="020B0604030504040204" pitchFamily="34" charset="0"/>
                </a:endParaRPr>
              </a:p>
              <a:p>
                <a:pPr marL="0" indent="0">
                  <a:buNone/>
                </a:pPr>
                <a:r>
                  <a:rPr lang="en-IN" sz="2000" dirty="0">
                    <a:solidFill>
                      <a:srgbClr val="424242"/>
                    </a:solidFill>
                    <a:latin typeface="Verdana" panose="020B0604030504040204" pitchFamily="34" charset="0"/>
                  </a:rPr>
                  <a:t>With given gm of 12 </a:t>
                </a:r>
                <a:r>
                  <a:rPr lang="en-IN" sz="2000" dirty="0" err="1">
                    <a:solidFill>
                      <a:srgbClr val="424242"/>
                    </a:solidFill>
                    <a:latin typeface="Verdana" panose="020B0604030504040204" pitchFamily="34" charset="0"/>
                  </a:rPr>
                  <a:t>ms</a:t>
                </a:r>
                <a:r>
                  <a:rPr lang="en-IN" sz="2000" dirty="0">
                    <a:solidFill>
                      <a:srgbClr val="424242"/>
                    </a:solidFill>
                    <a:latin typeface="Verdana" panose="020B0604030504040204" pitchFamily="34" charset="0"/>
                  </a:rPr>
                  <a:t> and cgs of 24 </a:t>
                </a:r>
                <a:r>
                  <a:rPr lang="en-IN" sz="2000" dirty="0" err="1">
                    <a:solidFill>
                      <a:srgbClr val="424242"/>
                    </a:solidFill>
                    <a:latin typeface="Verdana" panose="020B0604030504040204" pitchFamily="34" charset="0"/>
                  </a:rPr>
                  <a:t>fF</a:t>
                </a:r>
                <a:r>
                  <a:rPr lang="en-IN" sz="2000" dirty="0">
                    <a:solidFill>
                      <a:srgbClr val="424242"/>
                    </a:solidFill>
                    <a:latin typeface="Verdana" panose="020B0604030504040204" pitchFamily="34" charset="0"/>
                  </a:rPr>
                  <a:t> in series with dc blocking capacitor C1 of 20pF. Hence with give equivalent input capacitance of 24 </a:t>
                </a:r>
                <a:r>
                  <a:rPr lang="en-IN" sz="2000" dirty="0" err="1">
                    <a:solidFill>
                      <a:srgbClr val="424242"/>
                    </a:solidFill>
                    <a:latin typeface="Verdana" panose="020B0604030504040204" pitchFamily="34" charset="0"/>
                  </a:rPr>
                  <a:t>fF</a:t>
                </a:r>
                <a:r>
                  <a:rPr lang="en-IN" sz="2000" dirty="0">
                    <a:solidFill>
                      <a:srgbClr val="424242"/>
                    </a:solidFill>
                    <a:latin typeface="Verdana" panose="020B0604030504040204" pitchFamily="34" charset="0"/>
                  </a:rPr>
                  <a:t>, </a:t>
                </a:r>
                <a14:m>
                  <m:oMath xmlns:m="http://schemas.openxmlformats.org/officeDocument/2006/math">
                    <m:sSub>
                      <m:sSubPr>
                        <m:ctrlPr>
                          <a:rPr lang="en-IN" sz="2000">
                            <a:solidFill>
                              <a:srgbClr val="424242"/>
                            </a:solidFill>
                          </a:rPr>
                        </m:ctrlPr>
                      </m:sSubPr>
                      <m:e>
                        <m:r>
                          <a:rPr lang="en-IN" sz="2000">
                            <a:solidFill>
                              <a:srgbClr val="424242"/>
                            </a:solidFill>
                          </a:rPr>
                          <m:t>𝐿</m:t>
                        </m:r>
                      </m:e>
                      <m:sub>
                        <m:r>
                          <a:rPr lang="en-IN" sz="2000" b="0" i="0" smtClean="0">
                            <a:solidFill>
                              <a:srgbClr val="424242"/>
                            </a:solidFill>
                            <a:latin typeface="Cambria Math" panose="02040503050406030204" pitchFamily="18" charset="0"/>
                          </a:rPr>
                          <m:t>2</m:t>
                        </m:r>
                      </m:sub>
                    </m:sSub>
                  </m:oMath>
                </a14:m>
                <a:r>
                  <a:rPr lang="en-IN" sz="2000" dirty="0">
                    <a:solidFill>
                      <a:srgbClr val="424242"/>
                    </a:solidFill>
                    <a:latin typeface="Verdana" panose="020B0604030504040204" pitchFamily="34" charset="0"/>
                  </a:rPr>
                  <a:t> is found to be 100 </a:t>
                </a:r>
                <a:r>
                  <a:rPr lang="en-IN" sz="2000" dirty="0" err="1">
                    <a:solidFill>
                      <a:srgbClr val="424242"/>
                    </a:solidFill>
                    <a:latin typeface="Verdana" panose="020B0604030504040204" pitchFamily="34" charset="0"/>
                  </a:rPr>
                  <a:t>pH.</a:t>
                </a:r>
                <a:endParaRPr lang="en-IN" sz="2000" dirty="0">
                  <a:solidFill>
                    <a:srgbClr val="424242"/>
                  </a:solidFill>
                  <a:latin typeface="Verdana" panose="020B0604030504040204" pitchFamily="34" charset="0"/>
                </a:endParaRPr>
              </a:p>
              <a:p>
                <a:pPr marL="0" indent="0">
                  <a:buNone/>
                </a:pPr>
                <a:r>
                  <a:rPr lang="en-IN" sz="2000" dirty="0">
                    <a:solidFill>
                      <a:srgbClr val="424242"/>
                    </a:solidFill>
                    <a:latin typeface="Verdana" panose="020B0604030504040204" pitchFamily="34" charset="0"/>
                  </a:rPr>
                  <a:t>And for </a:t>
                </a:r>
                <a14:m>
                  <m:oMath xmlns:m="http://schemas.openxmlformats.org/officeDocument/2006/math">
                    <m:sSubSup>
                      <m:sSubSupPr>
                        <m:ctrlPr>
                          <a:rPr lang="en-IN" sz="2000">
                            <a:solidFill>
                              <a:srgbClr val="424242"/>
                            </a:solidFill>
                          </a:rPr>
                        </m:ctrlPr>
                      </m:sSubSupPr>
                      <m:e>
                        <m:r>
                          <a:rPr lang="en-IN" sz="2000">
                            <a:solidFill>
                              <a:srgbClr val="424242"/>
                            </a:solidFill>
                          </a:rPr>
                          <m:t>𝜔</m:t>
                        </m:r>
                      </m:e>
                      <m:sub>
                        <m:r>
                          <a:rPr lang="en-IN" sz="2000">
                            <a:solidFill>
                              <a:srgbClr val="424242"/>
                            </a:solidFill>
                          </a:rPr>
                          <m:t>0</m:t>
                        </m:r>
                      </m:sub>
                      <m:sup>
                        <m:r>
                          <a:rPr lang="en-IN" sz="2000">
                            <a:solidFill>
                              <a:srgbClr val="424242"/>
                            </a:solidFill>
                          </a:rPr>
                          <m:t> </m:t>
                        </m:r>
                      </m:sup>
                    </m:sSubSup>
                  </m:oMath>
                </a14:m>
                <a:r>
                  <a:rPr lang="en-IN" sz="2000" dirty="0">
                    <a:solidFill>
                      <a:srgbClr val="424242"/>
                    </a:solidFill>
                    <a:latin typeface="Verdana" panose="020B0604030504040204" pitchFamily="34" charset="0"/>
                  </a:rPr>
                  <a:t> = 60 GHz, </a:t>
                </a:r>
                <a14:m>
                  <m:oMath xmlns:m="http://schemas.openxmlformats.org/officeDocument/2006/math">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𝐿</m:t>
                        </m:r>
                      </m:e>
                      <m:sub>
                        <m:r>
                          <a:rPr lang="en-IN" sz="2000">
                            <a:solidFill>
                              <a:srgbClr val="424242"/>
                            </a:solidFill>
                            <a:latin typeface="Verdana" panose="020B0604030504040204" pitchFamily="34" charset="0"/>
                          </a:rPr>
                          <m:t>1</m:t>
                        </m:r>
                      </m:sub>
                    </m:sSub>
                    <m:r>
                      <a:rPr lang="en-IN" sz="2000">
                        <a:solidFill>
                          <a:srgbClr val="424242"/>
                        </a:solidFill>
                        <a:latin typeface="Verdana" panose="020B0604030504040204" pitchFamily="34" charset="0"/>
                      </a:rPr>
                      <m:t>=</m:t>
                    </m:r>
                    <m:r>
                      <a:rPr lang="en-IN" sz="2000" b="0" i="0" smtClean="0">
                        <a:solidFill>
                          <a:srgbClr val="424242"/>
                        </a:solidFill>
                        <a:latin typeface="Cambria Math" panose="02040503050406030204" pitchFamily="18" charset="0"/>
                      </a:rPr>
                      <m:t> </m:t>
                    </m:r>
                    <m:r>
                      <a:rPr lang="en-IN" sz="2000">
                        <a:solidFill>
                          <a:srgbClr val="424242"/>
                        </a:solidFill>
                        <a:latin typeface="Verdana" panose="020B0604030504040204" pitchFamily="34" charset="0"/>
                      </a:rPr>
                      <m:t>12 </m:t>
                    </m:r>
                    <m:r>
                      <m:rPr>
                        <m:sty m:val="p"/>
                      </m:rPr>
                      <a:rPr lang="en-IN" sz="2000">
                        <a:solidFill>
                          <a:srgbClr val="424242"/>
                        </a:solidFill>
                        <a:latin typeface="Verdana" panose="020B0604030504040204" pitchFamily="34" charset="0"/>
                      </a:rPr>
                      <m:t>pH</m:t>
                    </m:r>
                    <m:r>
                      <a:rPr lang="en-IN" sz="2000">
                        <a:solidFill>
                          <a:srgbClr val="424242"/>
                        </a:solidFill>
                        <a:latin typeface="Verdana" panose="020B0604030504040204" pitchFamily="34" charset="0"/>
                      </a:rPr>
                      <m:t>.</m:t>
                    </m:r>
                  </m:oMath>
                </a14:m>
                <a:endParaRPr lang="en-IN" sz="2000" dirty="0">
                  <a:solidFill>
                    <a:srgbClr val="424242"/>
                  </a:solidFill>
                  <a:latin typeface="Verdana" panose="020B0604030504040204" pitchFamily="34" charset="0"/>
                </a:endParaRPr>
              </a:p>
            </p:txBody>
          </p:sp>
        </mc:Choice>
        <mc:Fallback>
          <p:sp>
            <p:nvSpPr>
              <p:cNvPr id="3" name="Content Placeholder 2">
                <a:extLst>
                  <a:ext uri="{FF2B5EF4-FFF2-40B4-BE49-F238E27FC236}">
                    <a16:creationId xmlns:a16="http://schemas.microsoft.com/office/drawing/2014/main" id="{BF7C148F-B8E8-42E0-B610-9260E51C8145}"/>
                  </a:ext>
                </a:extLst>
              </p:cNvPr>
              <p:cNvSpPr>
                <a:spLocks noGrp="1" noRot="1" noChangeAspect="1" noMove="1" noResize="1" noEditPoints="1" noAdjustHandles="1" noChangeArrowheads="1" noChangeShapeType="1" noTextEdit="1"/>
              </p:cNvSpPr>
              <p:nvPr>
                <p:ph idx="1"/>
              </p:nvPr>
            </p:nvSpPr>
            <p:spPr>
              <a:xfrm>
                <a:off x="1141412" y="848139"/>
                <a:ext cx="9905999" cy="4943062"/>
              </a:xfrm>
              <a:blipFill>
                <a:blip r:embed="rId2"/>
                <a:stretch>
                  <a:fillRect l="-615" t="-123" r="-92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B20664B-E457-4AF8-A28F-25B03BD536F1}"/>
                  </a:ext>
                </a:extLst>
              </p:cNvPr>
              <p:cNvSpPr txBox="1"/>
              <p:nvPr/>
            </p:nvSpPr>
            <p:spPr>
              <a:xfrm>
                <a:off x="4956380" y="1647419"/>
                <a:ext cx="2276061" cy="599138"/>
              </a:xfrm>
              <a:prstGeom prst="rect">
                <a:avLst/>
              </a:prstGeom>
              <a:noFill/>
            </p:spPr>
            <p:txBody>
              <a:bodyPr wrap="square">
                <a:spAutoFit/>
              </a:bodyPr>
              <a:lstStyle/>
              <a:p>
                <a:pPr algn="ctr"/>
                <a14:m>
                  <m:oMath xmlns:m="http://schemas.openxmlformats.org/officeDocument/2006/math">
                    <m:f>
                      <m:fPr>
                        <m:ctrlPr>
                          <a:rPr lang="en-IN" sz="2000" i="1">
                            <a:solidFill>
                              <a:srgbClr val="424242"/>
                            </a:solidFill>
                            <a:latin typeface="Cambria Math" panose="02040503050406030204" pitchFamily="18" charset="0"/>
                          </a:rPr>
                        </m:ctrlPr>
                      </m:fPr>
                      <m:num>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𝑔</m:t>
                            </m:r>
                          </m:e>
                          <m:sub>
                            <m:r>
                              <a:rPr lang="en-IN" sz="2000">
                                <a:solidFill>
                                  <a:srgbClr val="424242"/>
                                </a:solidFill>
                                <a:latin typeface="Cambria Math" panose="02040503050406030204" pitchFamily="18" charset="0"/>
                              </a:rPr>
                              <m:t>𝑚</m:t>
                            </m:r>
                          </m:sub>
                        </m:sSub>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𝐿</m:t>
                            </m:r>
                          </m:e>
                          <m:sub>
                            <m:r>
                              <a:rPr lang="en-IN" sz="2000">
                                <a:solidFill>
                                  <a:srgbClr val="424242"/>
                                </a:solidFill>
                                <a:latin typeface="Cambria Math" panose="02040503050406030204" pitchFamily="18" charset="0"/>
                              </a:rPr>
                              <m:t>𝑠</m:t>
                            </m:r>
                          </m:sub>
                        </m:sSub>
                      </m:num>
                      <m:den>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𝐶</m:t>
                            </m:r>
                          </m:e>
                          <m:sub>
                            <m:r>
                              <a:rPr lang="en-IN" sz="2000">
                                <a:solidFill>
                                  <a:srgbClr val="424242"/>
                                </a:solidFill>
                                <a:latin typeface="Cambria Math" panose="02040503050406030204" pitchFamily="18" charset="0"/>
                              </a:rPr>
                              <m:t>𝑔𝑠</m:t>
                            </m:r>
                          </m:sub>
                        </m:sSub>
                      </m:den>
                    </m:f>
                    <m:r>
                      <a:rPr lang="en-IN" sz="2000">
                        <a:solidFill>
                          <a:srgbClr val="424242"/>
                        </a:solidFill>
                        <a:latin typeface="Cambria Math" panose="02040503050406030204" pitchFamily="18" charset="0"/>
                      </a:rPr>
                      <m:t>=</m:t>
                    </m:r>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𝑅</m:t>
                        </m:r>
                      </m:e>
                      <m:sub>
                        <m:r>
                          <a:rPr lang="en-IN" sz="2000">
                            <a:solidFill>
                              <a:srgbClr val="424242"/>
                            </a:solidFill>
                            <a:latin typeface="Cambria Math" panose="02040503050406030204" pitchFamily="18" charset="0"/>
                          </a:rPr>
                          <m:t>𝑠</m:t>
                        </m:r>
                      </m:sub>
                    </m:sSub>
                  </m:oMath>
                </a14:m>
                <a:r>
                  <a:rPr lang="en-IN" sz="2000" dirty="0">
                    <a:solidFill>
                      <a:srgbClr val="424242"/>
                    </a:solidFill>
                    <a:latin typeface="Verdana" panose="020B0604030504040204" pitchFamily="34" charset="0"/>
                  </a:rPr>
                  <a:t> = 50 </a:t>
                </a:r>
                <a:r>
                  <a:rPr lang="el-GR" sz="2000" dirty="0">
                    <a:solidFill>
                      <a:srgbClr val="424242"/>
                    </a:solidFill>
                    <a:latin typeface="Verdana" panose="020B0604030504040204" pitchFamily="34" charset="0"/>
                  </a:rPr>
                  <a:t>Ω</a:t>
                </a:r>
                <a:endParaRPr lang="en-IN" sz="2000" dirty="0"/>
              </a:p>
            </p:txBody>
          </p:sp>
        </mc:Choice>
        <mc:Fallback>
          <p:sp>
            <p:nvSpPr>
              <p:cNvPr id="5" name="TextBox 4">
                <a:extLst>
                  <a:ext uri="{FF2B5EF4-FFF2-40B4-BE49-F238E27FC236}">
                    <a16:creationId xmlns:a16="http://schemas.microsoft.com/office/drawing/2014/main" id="{1B20664B-E457-4AF8-A28F-25B03BD536F1}"/>
                  </a:ext>
                </a:extLst>
              </p:cNvPr>
              <p:cNvSpPr txBox="1">
                <a:spLocks noRot="1" noChangeAspect="1" noMove="1" noResize="1" noEditPoints="1" noAdjustHandles="1" noChangeArrowheads="1" noChangeShapeType="1" noTextEdit="1"/>
              </p:cNvSpPr>
              <p:nvPr/>
            </p:nvSpPr>
            <p:spPr>
              <a:xfrm>
                <a:off x="4956380" y="1647419"/>
                <a:ext cx="2276061" cy="599138"/>
              </a:xfrm>
              <a:prstGeom prst="rect">
                <a:avLst/>
              </a:prstGeom>
              <a:blipFill>
                <a:blip r:embed="rId3"/>
                <a:stretch>
                  <a:fillRect r="-2413"/>
                </a:stretch>
              </a:blipFill>
            </p:spPr>
            <p:txBody>
              <a:bodyPr/>
              <a:lstStyle/>
              <a:p>
                <a:r>
                  <a:rPr lang="en-IN">
                    <a:noFill/>
                  </a:rPr>
                  <a:t> </a:t>
                </a:r>
              </a:p>
            </p:txBody>
          </p:sp>
        </mc:Fallback>
      </mc:AlternateContent>
    </p:spTree>
    <p:extLst>
      <p:ext uri="{BB962C8B-B14F-4D97-AF65-F5344CB8AC3E}">
        <p14:creationId xmlns:p14="http://schemas.microsoft.com/office/powerpoint/2010/main" val="2415114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D81DB2-60CD-44A4-9050-96271E89AB7A}"/>
                  </a:ext>
                </a:extLst>
              </p:cNvPr>
              <p:cNvSpPr>
                <a:spLocks noGrp="1"/>
              </p:cNvSpPr>
              <p:nvPr>
                <p:ph idx="1"/>
              </p:nvPr>
            </p:nvSpPr>
            <p:spPr>
              <a:xfrm>
                <a:off x="1326942" y="765243"/>
                <a:ext cx="9905999" cy="5025957"/>
              </a:xfrm>
            </p:spPr>
            <p:txBody>
              <a:bodyPr>
                <a:normAutofit lnSpcReduction="10000"/>
              </a:bodyPr>
              <a:lstStyle/>
              <a:p>
                <a:pPr algn="just"/>
                <a:r>
                  <a:rPr lang="en-IN" sz="2000" dirty="0">
                    <a:solidFill>
                      <a:srgbClr val="424242"/>
                    </a:solidFill>
                    <a:latin typeface="Verdana" panose="020B0604030504040204" pitchFamily="34" charset="0"/>
                  </a:rPr>
                  <a:t>Inductor L3 and L5 are used with Cgs2 and Cgs4 to tune each stage to their resonant frequencies. They also improve the isolation between cascode stages and improves the unity gain frequency which calculated to be 10 pH and 50 pH respectively.</a:t>
                </a:r>
              </a:p>
              <a:p>
                <a:pPr algn="just"/>
                <a:r>
                  <a:rPr lang="en-IN" sz="2000" dirty="0">
                    <a:solidFill>
                      <a:srgbClr val="424242"/>
                    </a:solidFill>
                    <a:latin typeface="Verdana" panose="020B0604030504040204" pitchFamily="34" charset="0"/>
                  </a:rPr>
                  <a:t>Second stage is connected with first stage using dc-blocking capacitor C2 which makes a parallel tank circuit with drain inductor L4 resonating at 60 GHz.</a:t>
                </a:r>
              </a:p>
              <a:p>
                <a:pPr algn="just"/>
                <a:r>
                  <a:rPr lang="en-IN" sz="2000" dirty="0">
                    <a:solidFill>
                      <a:srgbClr val="424242"/>
                    </a:solidFill>
                    <a:latin typeface="Verdana" panose="020B0604030504040204" pitchFamily="34" charset="0"/>
                  </a:rPr>
                  <a:t>Width of second stage transistors N3 and N4 kept at 40um for better linearity as increased width will increase gm, hence improves linearity.</a:t>
                </a:r>
              </a:p>
              <a:p>
                <a:pPr algn="just"/>
                <a:r>
                  <a:rPr lang="en-IN" sz="2000" dirty="0">
                    <a:solidFill>
                      <a:srgbClr val="424242"/>
                    </a:solidFill>
                    <a:latin typeface="Verdana" panose="020B0604030504040204" pitchFamily="34" charset="0"/>
                  </a:rPr>
                  <a:t>Output matching is consisting of parallel LC tank circuit and a T-shaped matching network. Inductors of tank and matching circuit tuned with Cgs of stage two transistors to resonate in desired operating frequency. The load and source impedances were set at </a:t>
                </a:r>
                <a14:m>
                  <m:oMath xmlns:m="http://schemas.openxmlformats.org/officeDocument/2006/math">
                    <m:r>
                      <a:rPr lang="en-IN" sz="2000">
                        <a:solidFill>
                          <a:srgbClr val="424242"/>
                        </a:solidFill>
                        <a:latin typeface="Verdana" panose="020B0604030504040204" pitchFamily="34" charset="0"/>
                      </a:rPr>
                      <m:t>50</m:t>
                    </m:r>
                    <m:r>
                      <m:rPr>
                        <m:sty m:val="p"/>
                      </m:rPr>
                      <a:rPr lang="en-IN" sz="2000">
                        <a:solidFill>
                          <a:srgbClr val="424242"/>
                        </a:solidFill>
                        <a:latin typeface="Verdana" panose="020B0604030504040204" pitchFamily="34" charset="0"/>
                      </a:rPr>
                      <m:t>Ω</m:t>
                    </m:r>
                  </m:oMath>
                </a14:m>
                <a:r>
                  <a:rPr lang="en-IN" sz="2000" dirty="0">
                    <a:solidFill>
                      <a:srgbClr val="424242"/>
                    </a:solidFill>
                    <a:latin typeface="Verdana" panose="020B0604030504040204" pitchFamily="34" charset="0"/>
                  </a:rPr>
                  <a:t>.</a:t>
                </a:r>
              </a:p>
              <a:p>
                <a:pPr marL="0" indent="0" algn="just">
                  <a:buNone/>
                </a:pPr>
                <a:endParaRPr lang="en-IN" sz="2000" dirty="0">
                  <a:solidFill>
                    <a:srgbClr val="424242"/>
                  </a:solidFill>
                  <a:latin typeface="Verdana" panose="020B0604030504040204" pitchFamily="34" charset="0"/>
                </a:endParaRPr>
              </a:p>
              <a:p>
                <a:pPr algn="just"/>
                <a:endParaRPr lang="en-IN" sz="2000" dirty="0">
                  <a:solidFill>
                    <a:srgbClr val="424242"/>
                  </a:solidFill>
                  <a:latin typeface="Verdana" panose="020B0604030504040204" pitchFamily="34" charset="0"/>
                </a:endParaRPr>
              </a:p>
            </p:txBody>
          </p:sp>
        </mc:Choice>
        <mc:Fallback>
          <p:sp>
            <p:nvSpPr>
              <p:cNvPr id="3" name="Content Placeholder 2">
                <a:extLst>
                  <a:ext uri="{FF2B5EF4-FFF2-40B4-BE49-F238E27FC236}">
                    <a16:creationId xmlns:a16="http://schemas.microsoft.com/office/drawing/2014/main" id="{D9D81DB2-60CD-44A4-9050-96271E89AB7A}"/>
                  </a:ext>
                </a:extLst>
              </p:cNvPr>
              <p:cNvSpPr>
                <a:spLocks noGrp="1" noRot="1" noChangeAspect="1" noMove="1" noResize="1" noEditPoints="1" noAdjustHandles="1" noChangeArrowheads="1" noChangeShapeType="1" noTextEdit="1"/>
              </p:cNvSpPr>
              <p:nvPr>
                <p:ph idx="1"/>
              </p:nvPr>
            </p:nvSpPr>
            <p:spPr>
              <a:xfrm>
                <a:off x="1326942" y="765243"/>
                <a:ext cx="9905999" cy="5025957"/>
              </a:xfrm>
              <a:blipFill>
                <a:blip r:embed="rId2"/>
                <a:stretch>
                  <a:fillRect l="-923" t="-1699" r="-615"/>
                </a:stretch>
              </a:blipFill>
            </p:spPr>
            <p:txBody>
              <a:bodyPr/>
              <a:lstStyle/>
              <a:p>
                <a:r>
                  <a:rPr lang="en-IN">
                    <a:noFill/>
                  </a:rPr>
                  <a:t> </a:t>
                </a:r>
              </a:p>
            </p:txBody>
          </p:sp>
        </mc:Fallback>
      </mc:AlternateContent>
    </p:spTree>
    <p:extLst>
      <p:ext uri="{BB962C8B-B14F-4D97-AF65-F5344CB8AC3E}">
        <p14:creationId xmlns:p14="http://schemas.microsoft.com/office/powerpoint/2010/main" val="397886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D149-9AD5-4D00-AD61-01F47032D33F}"/>
              </a:ext>
            </a:extLst>
          </p:cNvPr>
          <p:cNvSpPr>
            <a:spLocks noGrp="1"/>
          </p:cNvSpPr>
          <p:nvPr>
            <p:ph type="title"/>
          </p:nvPr>
        </p:nvSpPr>
        <p:spPr>
          <a:xfrm>
            <a:off x="3771107" y="2689715"/>
            <a:ext cx="5359641" cy="1478570"/>
          </a:xfrm>
        </p:spPr>
        <p:txBody>
          <a:bodyPr>
            <a:normAutofit/>
          </a:bodyPr>
          <a:lstStyle/>
          <a:p>
            <a:r>
              <a:rPr lang="en-IN" sz="4000" b="1" u="sng" cap="none" dirty="0"/>
              <a:t>Simulation And Results</a:t>
            </a:r>
          </a:p>
        </p:txBody>
      </p:sp>
    </p:spTree>
    <p:extLst>
      <p:ext uri="{BB962C8B-B14F-4D97-AF65-F5344CB8AC3E}">
        <p14:creationId xmlns:p14="http://schemas.microsoft.com/office/powerpoint/2010/main" val="4119309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7F659A-A026-4E81-B1C4-A991B60B9B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956" y="1691489"/>
            <a:ext cx="9978887" cy="4558748"/>
          </a:xfrm>
          <a:prstGeom prst="rect">
            <a:avLst/>
          </a:prstGeom>
          <a:noFill/>
          <a:ln>
            <a:noFill/>
          </a:ln>
        </p:spPr>
      </p:pic>
      <p:sp>
        <p:nvSpPr>
          <p:cNvPr id="6" name="TextBox 5">
            <a:extLst>
              <a:ext uri="{FF2B5EF4-FFF2-40B4-BE49-F238E27FC236}">
                <a16:creationId xmlns:a16="http://schemas.microsoft.com/office/drawing/2014/main" id="{6AB057BA-3001-4EC7-82EA-8BCA63C4C781}"/>
              </a:ext>
            </a:extLst>
          </p:cNvPr>
          <p:cNvSpPr txBox="1"/>
          <p:nvPr/>
        </p:nvSpPr>
        <p:spPr>
          <a:xfrm>
            <a:off x="1497495" y="607763"/>
            <a:ext cx="9978887" cy="953403"/>
          </a:xfrm>
          <a:prstGeom prst="rect">
            <a:avLst/>
          </a:prstGeom>
          <a:noFill/>
        </p:spPr>
        <p:txBody>
          <a:bodyPr wrap="square">
            <a:spAutoFit/>
          </a:bodyPr>
          <a:lstStyle/>
          <a:p>
            <a:pPr indent="457200" algn="just">
              <a:lnSpc>
                <a:spcPct val="150000"/>
              </a:lnSpc>
              <a:spcAft>
                <a:spcPts val="800"/>
              </a:spcAft>
            </a:pPr>
            <a:r>
              <a:rPr lang="en-IN" sz="2000" dirty="0">
                <a:solidFill>
                  <a:srgbClr val="424242"/>
                </a:solidFill>
                <a:latin typeface="Verdana" panose="020B0604030504040204" pitchFamily="34" charset="0"/>
              </a:rPr>
              <a:t>Proposed CMOS LNA circuit has been simulated in Cadence Virtuoso using gpdk090 (90nm) technology. </a:t>
            </a:r>
          </a:p>
        </p:txBody>
      </p:sp>
    </p:spTree>
    <p:extLst>
      <p:ext uri="{BB962C8B-B14F-4D97-AF65-F5344CB8AC3E}">
        <p14:creationId xmlns:p14="http://schemas.microsoft.com/office/powerpoint/2010/main" val="3106227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84DC-1E01-4EA0-9BF8-E79CA332EFAD}"/>
              </a:ext>
            </a:extLst>
          </p:cNvPr>
          <p:cNvSpPr>
            <a:spLocks noGrp="1"/>
          </p:cNvSpPr>
          <p:nvPr>
            <p:ph type="title"/>
          </p:nvPr>
        </p:nvSpPr>
        <p:spPr>
          <a:xfrm>
            <a:off x="1394792" y="159026"/>
            <a:ext cx="9905998" cy="1478570"/>
          </a:xfrm>
        </p:spPr>
        <p:txBody>
          <a:bodyPr/>
          <a:lstStyle/>
          <a:p>
            <a:r>
              <a:rPr lang="en-IN" u="sng" cap="none" dirty="0"/>
              <a:t>Power Gain And Available Gain</a:t>
            </a:r>
          </a:p>
        </p:txBody>
      </p:sp>
      <p:pic>
        <p:nvPicPr>
          <p:cNvPr id="4" name="Content Placeholder 3">
            <a:extLst>
              <a:ext uri="{FF2B5EF4-FFF2-40B4-BE49-F238E27FC236}">
                <a16:creationId xmlns:a16="http://schemas.microsoft.com/office/drawing/2014/main" id="{E3B10185-2C8B-44FB-BED5-8B9DFFC2D64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1712" y="3177140"/>
            <a:ext cx="8273853" cy="3263417"/>
          </a:xfrm>
          <a:prstGeom prst="rect">
            <a:avLst/>
          </a:prstGeom>
          <a:noFill/>
          <a:ln>
            <a:noFill/>
          </a:ln>
        </p:spPr>
      </p:pic>
      <p:sp>
        <p:nvSpPr>
          <p:cNvPr id="5" name="TextBox 4">
            <a:extLst>
              <a:ext uri="{FF2B5EF4-FFF2-40B4-BE49-F238E27FC236}">
                <a16:creationId xmlns:a16="http://schemas.microsoft.com/office/drawing/2014/main" id="{ED712945-D090-4E67-B1A8-20DAF64F9EDB}"/>
              </a:ext>
            </a:extLst>
          </p:cNvPr>
          <p:cNvSpPr txBox="1"/>
          <p:nvPr/>
        </p:nvSpPr>
        <p:spPr>
          <a:xfrm>
            <a:off x="1394598" y="1637596"/>
            <a:ext cx="9108079" cy="1015663"/>
          </a:xfrm>
          <a:prstGeom prst="rect">
            <a:avLst/>
          </a:prstGeom>
          <a:noFill/>
        </p:spPr>
        <p:txBody>
          <a:bodyPr wrap="square" rtlCol="0">
            <a:spAutoFit/>
          </a:bodyPr>
          <a:lstStyle/>
          <a:p>
            <a:r>
              <a:rPr lang="en-IN" sz="2000" dirty="0">
                <a:solidFill>
                  <a:srgbClr val="424242"/>
                </a:solidFill>
                <a:latin typeface="Verdana" panose="020B0604030504040204" pitchFamily="34" charset="0"/>
              </a:rPr>
              <a:t>After simulation in Cadence, At 60 GHz, the maximum power gain is 17.11 dB and the available gain is 17.08 </a:t>
            </a:r>
            <a:r>
              <a:rPr lang="en-IN" sz="2000" dirty="0" err="1">
                <a:solidFill>
                  <a:srgbClr val="424242"/>
                </a:solidFill>
                <a:latin typeface="Verdana" panose="020B0604030504040204" pitchFamily="34" charset="0"/>
              </a:rPr>
              <a:t>dB.</a:t>
            </a:r>
            <a:r>
              <a:rPr lang="en-IN" sz="2000" dirty="0">
                <a:solidFill>
                  <a:srgbClr val="424242"/>
                </a:solidFill>
                <a:latin typeface="Verdana" panose="020B0604030504040204" pitchFamily="34" charset="0"/>
              </a:rPr>
              <a:t> From 58 GHz to 63 GHz, the power gain of the LNA is more than 15 </a:t>
            </a:r>
            <a:r>
              <a:rPr lang="en-IN" sz="2000" dirty="0" err="1">
                <a:solidFill>
                  <a:srgbClr val="424242"/>
                </a:solidFill>
                <a:latin typeface="Verdana" panose="020B0604030504040204" pitchFamily="34" charset="0"/>
              </a:rPr>
              <a:t>dB.</a:t>
            </a:r>
            <a:r>
              <a:rPr lang="en-IN" sz="2000" dirty="0">
                <a:solidFill>
                  <a:srgbClr val="424242"/>
                </a:solidFill>
                <a:latin typeface="Verdana" panose="020B0604030504040204" pitchFamily="34" charset="0"/>
              </a:rPr>
              <a:t>   </a:t>
            </a:r>
          </a:p>
        </p:txBody>
      </p:sp>
      <p:sp>
        <p:nvSpPr>
          <p:cNvPr id="6" name="TextBox 5">
            <a:extLst>
              <a:ext uri="{FF2B5EF4-FFF2-40B4-BE49-F238E27FC236}">
                <a16:creationId xmlns:a16="http://schemas.microsoft.com/office/drawing/2014/main" id="{A37DB3F4-A279-4A06-8E7A-D05413C620AA}"/>
              </a:ext>
            </a:extLst>
          </p:cNvPr>
          <p:cNvSpPr txBox="1"/>
          <p:nvPr/>
        </p:nvSpPr>
        <p:spPr>
          <a:xfrm>
            <a:off x="5155096" y="6440557"/>
            <a:ext cx="1196610" cy="338554"/>
          </a:xfrm>
          <a:prstGeom prst="rect">
            <a:avLst/>
          </a:prstGeom>
          <a:noFill/>
        </p:spPr>
        <p:txBody>
          <a:bodyPr wrap="none" rtlCol="0">
            <a:spAutoFit/>
          </a:bodyPr>
          <a:lstStyle/>
          <a:p>
            <a:r>
              <a:rPr lang="en-IN" sz="1600" dirty="0"/>
              <a:t>Power Gain </a:t>
            </a:r>
          </a:p>
        </p:txBody>
      </p:sp>
    </p:spTree>
    <p:extLst>
      <p:ext uri="{BB962C8B-B14F-4D97-AF65-F5344CB8AC3E}">
        <p14:creationId xmlns:p14="http://schemas.microsoft.com/office/powerpoint/2010/main" val="2695439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517AC9-01E1-470D-837B-BFEB4F94B615}"/>
                  </a:ext>
                </a:extLst>
              </p:cNvPr>
              <p:cNvSpPr>
                <a:spLocks noGrp="1"/>
              </p:cNvSpPr>
              <p:nvPr>
                <p:ph idx="1"/>
              </p:nvPr>
            </p:nvSpPr>
            <p:spPr>
              <a:xfrm>
                <a:off x="1143000" y="583095"/>
                <a:ext cx="9905999" cy="6082747"/>
              </a:xfrm>
            </p:spPr>
            <p:txBody>
              <a:bodyPr/>
              <a:lstStyle/>
              <a:p>
                <a:pPr marL="0" indent="0">
                  <a:buNone/>
                </a:pPr>
                <a:r>
                  <a:rPr lang="en-IN" sz="2000" dirty="0">
                    <a:solidFill>
                      <a:srgbClr val="424242"/>
                    </a:solidFill>
                    <a:latin typeface="Verdana" panose="020B0604030504040204" pitchFamily="34" charset="0"/>
                  </a:rPr>
                  <a:t>Available gain is </a:t>
                </a:r>
                <a14:m>
                  <m:oMath xmlns:m="http://schemas.openxmlformats.org/officeDocument/2006/math">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𝐺</m:t>
                        </m:r>
                      </m:e>
                      <m:sub>
                        <m:r>
                          <a:rPr lang="en-IN" sz="2000">
                            <a:solidFill>
                              <a:srgbClr val="424242"/>
                            </a:solidFill>
                            <a:latin typeface="Cambria Math" panose="02040503050406030204" pitchFamily="18" charset="0"/>
                          </a:rPr>
                          <m:t>𝐴</m:t>
                        </m:r>
                      </m:sub>
                    </m:sSub>
                    <m:r>
                      <a:rPr lang="en-IN" sz="2000">
                        <a:solidFill>
                          <a:srgbClr val="424242"/>
                        </a:solidFill>
                        <a:latin typeface="Cambria Math" panose="02040503050406030204" pitchFamily="18" charset="0"/>
                      </a:rPr>
                      <m:t>=</m:t>
                    </m:r>
                    <m:f>
                      <m:fPr>
                        <m:ctrlPr>
                          <a:rPr lang="en-IN" sz="2000" i="1">
                            <a:solidFill>
                              <a:srgbClr val="424242"/>
                            </a:solidFill>
                            <a:latin typeface="Cambria Math" panose="02040503050406030204" pitchFamily="18" charset="0"/>
                          </a:rPr>
                        </m:ctrlPr>
                      </m:fPr>
                      <m:num>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𝑃</m:t>
                            </m:r>
                          </m:e>
                          <m:sub>
                            <m:r>
                              <a:rPr lang="en-IN" sz="2000">
                                <a:solidFill>
                                  <a:srgbClr val="424242"/>
                                </a:solidFill>
                                <a:latin typeface="Cambria Math" panose="02040503050406030204" pitchFamily="18" charset="0"/>
                              </a:rPr>
                              <m:t>𝑎𝑣𝑎𝑖𝑙𝑎𝑏𝑙𝑒</m:t>
                            </m:r>
                            <m:r>
                              <a:rPr lang="en-IN" sz="2000">
                                <a:solidFill>
                                  <a:srgbClr val="424242"/>
                                </a:solidFill>
                                <a:latin typeface="Cambria Math" panose="02040503050406030204" pitchFamily="18" charset="0"/>
                              </a:rPr>
                              <m:t> </m:t>
                            </m:r>
                            <m:r>
                              <a:rPr lang="en-IN" sz="2000">
                                <a:solidFill>
                                  <a:srgbClr val="424242"/>
                                </a:solidFill>
                                <a:latin typeface="Cambria Math" panose="02040503050406030204" pitchFamily="18" charset="0"/>
                              </a:rPr>
                              <m:t>𝑓𝑟𝑜𝑚</m:t>
                            </m:r>
                            <m:r>
                              <a:rPr lang="en-IN" sz="2000">
                                <a:solidFill>
                                  <a:srgbClr val="424242"/>
                                </a:solidFill>
                                <a:latin typeface="Cambria Math" panose="02040503050406030204" pitchFamily="18" charset="0"/>
                              </a:rPr>
                              <m:t> </m:t>
                            </m:r>
                            <m:r>
                              <a:rPr lang="en-IN" sz="2000">
                                <a:solidFill>
                                  <a:srgbClr val="424242"/>
                                </a:solidFill>
                                <a:latin typeface="Cambria Math" panose="02040503050406030204" pitchFamily="18" charset="0"/>
                              </a:rPr>
                              <m:t>𝑛𝑒𝑡𝑤𝑜𝑟𝑘</m:t>
                            </m:r>
                          </m:sub>
                        </m:sSub>
                      </m:num>
                      <m:den>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𝑃</m:t>
                            </m:r>
                          </m:e>
                          <m:sub>
                            <m:r>
                              <a:rPr lang="en-IN" sz="2000">
                                <a:solidFill>
                                  <a:srgbClr val="424242"/>
                                </a:solidFill>
                                <a:latin typeface="Cambria Math" panose="02040503050406030204" pitchFamily="18" charset="0"/>
                              </a:rPr>
                              <m:t>𝑎𝑣𝑎𝑖𝑙𝑎𝑏𝑙𝑒</m:t>
                            </m:r>
                            <m:r>
                              <a:rPr lang="en-IN" sz="2000">
                                <a:solidFill>
                                  <a:srgbClr val="424242"/>
                                </a:solidFill>
                                <a:latin typeface="Cambria Math" panose="02040503050406030204" pitchFamily="18" charset="0"/>
                              </a:rPr>
                              <m:t> </m:t>
                            </m:r>
                            <m:r>
                              <a:rPr lang="en-IN" sz="2000">
                                <a:solidFill>
                                  <a:srgbClr val="424242"/>
                                </a:solidFill>
                                <a:latin typeface="Cambria Math" panose="02040503050406030204" pitchFamily="18" charset="0"/>
                              </a:rPr>
                              <m:t>𝑓𝑟𝑜𝑚</m:t>
                            </m:r>
                            <m:r>
                              <a:rPr lang="en-IN" sz="2000">
                                <a:solidFill>
                                  <a:srgbClr val="424242"/>
                                </a:solidFill>
                                <a:latin typeface="Cambria Math" panose="02040503050406030204" pitchFamily="18" charset="0"/>
                              </a:rPr>
                              <m:t> </m:t>
                            </m:r>
                            <m:r>
                              <a:rPr lang="en-IN" sz="2000">
                                <a:solidFill>
                                  <a:srgbClr val="424242"/>
                                </a:solidFill>
                                <a:latin typeface="Cambria Math" panose="02040503050406030204" pitchFamily="18" charset="0"/>
                              </a:rPr>
                              <m:t>𝑠𝑜𝑢𝑟𝑐𝑒</m:t>
                            </m:r>
                          </m:sub>
                        </m:sSub>
                      </m:den>
                    </m:f>
                  </m:oMath>
                </a14:m>
                <a:r>
                  <a:rPr lang="en-IN" sz="2000" dirty="0">
                    <a:solidFill>
                      <a:srgbClr val="424242"/>
                    </a:solidFill>
                    <a:latin typeface="Verdana" panose="020B0604030504040204" pitchFamily="34" charset="0"/>
                  </a:rPr>
                  <a:t>. </a:t>
                </a:r>
              </a:p>
              <a:p>
                <a:pPr marL="0" indent="0">
                  <a:buNone/>
                </a:pPr>
                <a:endParaRPr lang="en-IN" sz="2000" dirty="0">
                  <a:solidFill>
                    <a:srgbClr val="424242"/>
                  </a:solidFill>
                  <a:latin typeface="Verdana" panose="020B0604030504040204"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2000" dirty="0">
                    <a:solidFill>
                      <a:srgbClr val="424242"/>
                    </a:solidFill>
                    <a:latin typeface="Verdana" panose="020B0604030504040204" pitchFamily="34" charset="0"/>
                  </a:rPr>
                  <a:t>The 3-db bandwidth is 54.5 GHz to 64 GHz as seen from the gain plot.</a:t>
                </a:r>
              </a:p>
            </p:txBody>
          </p:sp>
        </mc:Choice>
        <mc:Fallback>
          <p:sp>
            <p:nvSpPr>
              <p:cNvPr id="3" name="Content Placeholder 2">
                <a:extLst>
                  <a:ext uri="{FF2B5EF4-FFF2-40B4-BE49-F238E27FC236}">
                    <a16:creationId xmlns:a16="http://schemas.microsoft.com/office/drawing/2014/main" id="{7D517AC9-01E1-470D-837B-BFEB4F94B615}"/>
                  </a:ext>
                </a:extLst>
              </p:cNvPr>
              <p:cNvSpPr>
                <a:spLocks noGrp="1" noRot="1" noChangeAspect="1" noMove="1" noResize="1" noEditPoints="1" noAdjustHandles="1" noChangeArrowheads="1" noChangeShapeType="1" noTextEdit="1"/>
              </p:cNvSpPr>
              <p:nvPr>
                <p:ph idx="1"/>
              </p:nvPr>
            </p:nvSpPr>
            <p:spPr>
              <a:xfrm>
                <a:off x="1143000" y="583095"/>
                <a:ext cx="9905999" cy="6082747"/>
              </a:xfrm>
              <a:blipFill>
                <a:blip r:embed="rId2"/>
                <a:stretch>
                  <a:fillRect l="-677"/>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5E15A55D-E553-4327-A7F5-7C5D22BA60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6500" y="1774755"/>
            <a:ext cx="6672457" cy="2876757"/>
          </a:xfrm>
          <a:prstGeom prst="rect">
            <a:avLst/>
          </a:prstGeom>
          <a:noFill/>
          <a:ln>
            <a:noFill/>
          </a:ln>
        </p:spPr>
      </p:pic>
      <p:sp>
        <p:nvSpPr>
          <p:cNvPr id="5" name="TextBox 4">
            <a:extLst>
              <a:ext uri="{FF2B5EF4-FFF2-40B4-BE49-F238E27FC236}">
                <a16:creationId xmlns:a16="http://schemas.microsoft.com/office/drawing/2014/main" id="{66B295FD-9E91-424C-8B7E-BBA512A4880E}"/>
              </a:ext>
            </a:extLst>
          </p:cNvPr>
          <p:cNvSpPr txBox="1"/>
          <p:nvPr/>
        </p:nvSpPr>
        <p:spPr>
          <a:xfrm>
            <a:off x="5141844" y="4651512"/>
            <a:ext cx="1429622" cy="338554"/>
          </a:xfrm>
          <a:prstGeom prst="rect">
            <a:avLst/>
          </a:prstGeom>
          <a:noFill/>
        </p:spPr>
        <p:txBody>
          <a:bodyPr wrap="none" rtlCol="0">
            <a:spAutoFit/>
          </a:bodyPr>
          <a:lstStyle/>
          <a:p>
            <a:r>
              <a:rPr lang="en-IN" sz="1600" dirty="0"/>
              <a:t>Available Gain</a:t>
            </a:r>
          </a:p>
        </p:txBody>
      </p:sp>
    </p:spTree>
    <p:extLst>
      <p:ext uri="{BB962C8B-B14F-4D97-AF65-F5344CB8AC3E}">
        <p14:creationId xmlns:p14="http://schemas.microsoft.com/office/powerpoint/2010/main" val="1525368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B63F-8D34-4AB9-B05E-19EAF1CE008B}"/>
              </a:ext>
            </a:extLst>
          </p:cNvPr>
          <p:cNvSpPr>
            <a:spLocks noGrp="1"/>
          </p:cNvSpPr>
          <p:nvPr>
            <p:ph type="title"/>
          </p:nvPr>
        </p:nvSpPr>
        <p:spPr>
          <a:xfrm>
            <a:off x="1340195" y="327514"/>
            <a:ext cx="9905998" cy="1478570"/>
          </a:xfrm>
        </p:spPr>
        <p:txBody>
          <a:bodyPr/>
          <a:lstStyle/>
          <a:p>
            <a:r>
              <a:rPr lang="en-IN" b="1" u="sng" cap="none" dirty="0"/>
              <a:t>Noise Factor</a:t>
            </a:r>
          </a:p>
        </p:txBody>
      </p:sp>
      <p:sp>
        <p:nvSpPr>
          <p:cNvPr id="3" name="Content Placeholder 2">
            <a:extLst>
              <a:ext uri="{FF2B5EF4-FFF2-40B4-BE49-F238E27FC236}">
                <a16:creationId xmlns:a16="http://schemas.microsoft.com/office/drawing/2014/main" id="{ACB4289C-3F75-404D-BF47-D9769D8EC3DA}"/>
              </a:ext>
            </a:extLst>
          </p:cNvPr>
          <p:cNvSpPr>
            <a:spLocks noGrp="1"/>
          </p:cNvSpPr>
          <p:nvPr>
            <p:ph idx="1"/>
          </p:nvPr>
        </p:nvSpPr>
        <p:spPr>
          <a:xfrm>
            <a:off x="1143000" y="1921565"/>
            <a:ext cx="9905999" cy="4608921"/>
          </a:xfrm>
        </p:spPr>
        <p:txBody>
          <a:bodyPr/>
          <a:lstStyle/>
          <a:p>
            <a:pPr marL="0" indent="0">
              <a:buNone/>
            </a:pPr>
            <a:r>
              <a:rPr lang="en-IN" sz="2000" dirty="0">
                <a:solidFill>
                  <a:srgbClr val="424242"/>
                </a:solidFill>
                <a:latin typeface="Verdana" panose="020B0604030504040204" pitchFamily="34" charset="0"/>
              </a:rPr>
              <a:t>After the simulating the proposed circuit, we got Noise Figure of 4.5dB as shown in plot which is less than 5dB hence in accordance with our objective.</a:t>
            </a:r>
          </a:p>
          <a:p>
            <a:endParaRPr lang="en-IN" dirty="0"/>
          </a:p>
        </p:txBody>
      </p:sp>
      <p:pic>
        <p:nvPicPr>
          <p:cNvPr id="4" name="Picture 3">
            <a:extLst>
              <a:ext uri="{FF2B5EF4-FFF2-40B4-BE49-F238E27FC236}">
                <a16:creationId xmlns:a16="http://schemas.microsoft.com/office/drawing/2014/main" id="{0D9D96D2-24BA-46E9-92A6-857BD58993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14543" y="3296478"/>
            <a:ext cx="6273800" cy="2895600"/>
          </a:xfrm>
          <a:prstGeom prst="rect">
            <a:avLst/>
          </a:prstGeom>
          <a:noFill/>
          <a:ln>
            <a:noFill/>
          </a:ln>
        </p:spPr>
      </p:pic>
      <p:sp>
        <p:nvSpPr>
          <p:cNvPr id="5" name="TextBox 4">
            <a:extLst>
              <a:ext uri="{FF2B5EF4-FFF2-40B4-BE49-F238E27FC236}">
                <a16:creationId xmlns:a16="http://schemas.microsoft.com/office/drawing/2014/main" id="{9EB8FB65-4B0E-481F-8965-9AD6AD32CDD1}"/>
              </a:ext>
            </a:extLst>
          </p:cNvPr>
          <p:cNvSpPr txBox="1"/>
          <p:nvPr/>
        </p:nvSpPr>
        <p:spPr>
          <a:xfrm>
            <a:off x="5751443" y="6374296"/>
            <a:ext cx="1330172" cy="369332"/>
          </a:xfrm>
          <a:prstGeom prst="rect">
            <a:avLst/>
          </a:prstGeom>
          <a:noFill/>
        </p:spPr>
        <p:txBody>
          <a:bodyPr wrap="none" rtlCol="0">
            <a:spAutoFit/>
          </a:bodyPr>
          <a:lstStyle/>
          <a:p>
            <a:r>
              <a:rPr lang="en-IN" dirty="0"/>
              <a:t>Noise Factor</a:t>
            </a:r>
          </a:p>
        </p:txBody>
      </p:sp>
    </p:spTree>
    <p:extLst>
      <p:ext uri="{BB962C8B-B14F-4D97-AF65-F5344CB8AC3E}">
        <p14:creationId xmlns:p14="http://schemas.microsoft.com/office/powerpoint/2010/main" val="2905792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14093-CBA3-4DBF-A2EF-9E94FFCA3B27}"/>
              </a:ext>
            </a:extLst>
          </p:cNvPr>
          <p:cNvSpPr>
            <a:spLocks noGrp="1"/>
          </p:cNvSpPr>
          <p:nvPr>
            <p:ph type="title"/>
          </p:nvPr>
        </p:nvSpPr>
        <p:spPr>
          <a:xfrm>
            <a:off x="1287187" y="213913"/>
            <a:ext cx="9905998" cy="1478570"/>
          </a:xfrm>
        </p:spPr>
        <p:txBody>
          <a:bodyPr/>
          <a:lstStyle/>
          <a:p>
            <a:r>
              <a:rPr lang="en-IN" u="sng" cap="none" dirty="0"/>
              <a:t>Input And Output Return Losses</a:t>
            </a:r>
          </a:p>
        </p:txBody>
      </p:sp>
      <p:sp>
        <p:nvSpPr>
          <p:cNvPr id="3" name="Content Placeholder 2">
            <a:extLst>
              <a:ext uri="{FF2B5EF4-FFF2-40B4-BE49-F238E27FC236}">
                <a16:creationId xmlns:a16="http://schemas.microsoft.com/office/drawing/2014/main" id="{0253FA16-5BFA-4684-9A04-30BF481B1882}"/>
              </a:ext>
            </a:extLst>
          </p:cNvPr>
          <p:cNvSpPr>
            <a:spLocks noGrp="1"/>
          </p:cNvSpPr>
          <p:nvPr>
            <p:ph idx="1"/>
          </p:nvPr>
        </p:nvSpPr>
        <p:spPr>
          <a:xfrm>
            <a:off x="1143000" y="1658143"/>
            <a:ext cx="9905999" cy="3541714"/>
          </a:xfrm>
        </p:spPr>
        <p:txBody>
          <a:bodyPr/>
          <a:lstStyle/>
          <a:p>
            <a:pPr marL="0" indent="0">
              <a:buNone/>
            </a:pPr>
            <a:r>
              <a:rPr lang="en-IN" sz="2000" dirty="0">
                <a:solidFill>
                  <a:srgbClr val="424242"/>
                </a:solidFill>
                <a:latin typeface="Verdana" panose="020B0604030504040204" pitchFamily="34" charset="0"/>
              </a:rPr>
              <a:t>Simulated Input return loss (S11) found to be -21.11 dB and output return loss (S22) found to be -24.53 dB as shown in below plots.</a:t>
            </a:r>
          </a:p>
          <a:p>
            <a:endParaRPr lang="en-IN" dirty="0"/>
          </a:p>
        </p:txBody>
      </p:sp>
      <p:pic>
        <p:nvPicPr>
          <p:cNvPr id="4" name="Picture 3">
            <a:extLst>
              <a:ext uri="{FF2B5EF4-FFF2-40B4-BE49-F238E27FC236}">
                <a16:creationId xmlns:a16="http://schemas.microsoft.com/office/drawing/2014/main" id="{F49239ED-D095-4C63-A921-40A2BA2BD2F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5548" y="2806492"/>
            <a:ext cx="7779025" cy="3687073"/>
          </a:xfrm>
          <a:prstGeom prst="rect">
            <a:avLst/>
          </a:prstGeom>
          <a:noFill/>
          <a:ln>
            <a:noFill/>
          </a:ln>
        </p:spPr>
      </p:pic>
      <p:sp>
        <p:nvSpPr>
          <p:cNvPr id="5" name="TextBox 4">
            <a:extLst>
              <a:ext uri="{FF2B5EF4-FFF2-40B4-BE49-F238E27FC236}">
                <a16:creationId xmlns:a16="http://schemas.microsoft.com/office/drawing/2014/main" id="{B79A4074-FF15-4A4F-BD48-1D3FE578C1BD}"/>
              </a:ext>
            </a:extLst>
          </p:cNvPr>
          <p:cNvSpPr txBox="1"/>
          <p:nvPr/>
        </p:nvSpPr>
        <p:spPr>
          <a:xfrm>
            <a:off x="5398769" y="6459421"/>
            <a:ext cx="1682833" cy="369332"/>
          </a:xfrm>
          <a:prstGeom prst="rect">
            <a:avLst/>
          </a:prstGeom>
          <a:noFill/>
        </p:spPr>
        <p:txBody>
          <a:bodyPr wrap="none" rtlCol="0">
            <a:spAutoFit/>
          </a:bodyPr>
          <a:lstStyle/>
          <a:p>
            <a:r>
              <a:rPr lang="en-IN" dirty="0"/>
              <a:t>Input Return Loss</a:t>
            </a:r>
          </a:p>
        </p:txBody>
      </p:sp>
    </p:spTree>
    <p:extLst>
      <p:ext uri="{BB962C8B-B14F-4D97-AF65-F5344CB8AC3E}">
        <p14:creationId xmlns:p14="http://schemas.microsoft.com/office/powerpoint/2010/main" val="984096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7428EC-3530-4DC6-ADD5-0BA10D6360B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1767" y="1557941"/>
            <a:ext cx="8173744" cy="3742117"/>
          </a:xfrm>
          <a:prstGeom prst="rect">
            <a:avLst/>
          </a:prstGeom>
          <a:noFill/>
          <a:ln>
            <a:noFill/>
          </a:ln>
        </p:spPr>
      </p:pic>
      <p:sp>
        <p:nvSpPr>
          <p:cNvPr id="5" name="TextBox 4">
            <a:extLst>
              <a:ext uri="{FF2B5EF4-FFF2-40B4-BE49-F238E27FC236}">
                <a16:creationId xmlns:a16="http://schemas.microsoft.com/office/drawing/2014/main" id="{951D6DC7-6F31-4315-8C23-A25E0DC4D443}"/>
              </a:ext>
            </a:extLst>
          </p:cNvPr>
          <p:cNvSpPr txBox="1"/>
          <p:nvPr/>
        </p:nvSpPr>
        <p:spPr>
          <a:xfrm>
            <a:off x="5314121" y="5398123"/>
            <a:ext cx="2226365" cy="369332"/>
          </a:xfrm>
          <a:prstGeom prst="rect">
            <a:avLst/>
          </a:prstGeom>
          <a:noFill/>
        </p:spPr>
        <p:txBody>
          <a:bodyPr wrap="square" rtlCol="0">
            <a:spAutoFit/>
          </a:bodyPr>
          <a:lstStyle/>
          <a:p>
            <a:r>
              <a:rPr lang="en-IN" dirty="0"/>
              <a:t>Output Return Loss</a:t>
            </a:r>
          </a:p>
        </p:txBody>
      </p:sp>
      <p:sp>
        <p:nvSpPr>
          <p:cNvPr id="6" name="TextBox 5">
            <a:extLst>
              <a:ext uri="{FF2B5EF4-FFF2-40B4-BE49-F238E27FC236}">
                <a16:creationId xmlns:a16="http://schemas.microsoft.com/office/drawing/2014/main" id="{A9D40368-2F73-42E8-938A-E9E42D7F0B0F}"/>
              </a:ext>
            </a:extLst>
          </p:cNvPr>
          <p:cNvSpPr txBox="1"/>
          <p:nvPr/>
        </p:nvSpPr>
        <p:spPr>
          <a:xfrm>
            <a:off x="1577008" y="875100"/>
            <a:ext cx="6674584" cy="400110"/>
          </a:xfrm>
          <a:prstGeom prst="rect">
            <a:avLst/>
          </a:prstGeom>
          <a:noFill/>
        </p:spPr>
        <p:txBody>
          <a:bodyPr wrap="none" rtlCol="0">
            <a:spAutoFit/>
          </a:bodyPr>
          <a:lstStyle/>
          <a:p>
            <a:r>
              <a:rPr lang="en-IN" sz="2000" dirty="0">
                <a:solidFill>
                  <a:srgbClr val="424242"/>
                </a:solidFill>
                <a:latin typeface="Verdana" panose="020B0604030504040204" pitchFamily="34" charset="0"/>
              </a:rPr>
              <a:t>Output return loss at -24 dB as with our objective</a:t>
            </a:r>
            <a:r>
              <a:rPr lang="en-IN" dirty="0"/>
              <a:t>.</a:t>
            </a:r>
          </a:p>
        </p:txBody>
      </p:sp>
    </p:spTree>
    <p:extLst>
      <p:ext uri="{BB962C8B-B14F-4D97-AF65-F5344CB8AC3E}">
        <p14:creationId xmlns:p14="http://schemas.microsoft.com/office/powerpoint/2010/main" val="3696958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1644-2F85-455C-A114-0DC078CDA0A6}"/>
              </a:ext>
            </a:extLst>
          </p:cNvPr>
          <p:cNvSpPr>
            <a:spLocks noGrp="1"/>
          </p:cNvSpPr>
          <p:nvPr>
            <p:ph type="title"/>
          </p:nvPr>
        </p:nvSpPr>
        <p:spPr>
          <a:xfrm>
            <a:off x="1287187" y="192157"/>
            <a:ext cx="9905998" cy="1478570"/>
          </a:xfrm>
        </p:spPr>
        <p:txBody>
          <a:bodyPr/>
          <a:lstStyle/>
          <a:p>
            <a:r>
              <a:rPr lang="en-IN" b="1" u="sng" cap="none" dirty="0"/>
              <a:t>Reverse Isolation</a:t>
            </a:r>
          </a:p>
        </p:txBody>
      </p:sp>
      <p:pic>
        <p:nvPicPr>
          <p:cNvPr id="4" name="Content Placeholder 3">
            <a:extLst>
              <a:ext uri="{FF2B5EF4-FFF2-40B4-BE49-F238E27FC236}">
                <a16:creationId xmlns:a16="http://schemas.microsoft.com/office/drawing/2014/main" id="{8A86CD9B-AA8A-4748-A5D7-A00C8DDFECF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109" y="2898844"/>
            <a:ext cx="8646193" cy="3541712"/>
          </a:xfrm>
          <a:prstGeom prst="rect">
            <a:avLst/>
          </a:prstGeom>
          <a:noFill/>
          <a:ln>
            <a:noFill/>
          </a:ln>
        </p:spPr>
      </p:pic>
      <p:sp>
        <p:nvSpPr>
          <p:cNvPr id="6" name="TextBox 5">
            <a:extLst>
              <a:ext uri="{FF2B5EF4-FFF2-40B4-BE49-F238E27FC236}">
                <a16:creationId xmlns:a16="http://schemas.microsoft.com/office/drawing/2014/main" id="{2CA78154-9C3E-4C52-915A-BA3E4636E96B}"/>
              </a:ext>
            </a:extLst>
          </p:cNvPr>
          <p:cNvSpPr txBox="1"/>
          <p:nvPr/>
        </p:nvSpPr>
        <p:spPr>
          <a:xfrm>
            <a:off x="1531476" y="1670727"/>
            <a:ext cx="8464826" cy="953403"/>
          </a:xfrm>
          <a:prstGeom prst="rect">
            <a:avLst/>
          </a:prstGeom>
          <a:noFill/>
        </p:spPr>
        <p:txBody>
          <a:bodyPr wrap="square">
            <a:spAutoFit/>
          </a:bodyPr>
          <a:lstStyle/>
          <a:p>
            <a:pPr algn="just">
              <a:lnSpc>
                <a:spcPct val="150000"/>
              </a:lnSpc>
              <a:spcAft>
                <a:spcPts val="800"/>
              </a:spcAft>
            </a:pPr>
            <a:r>
              <a:rPr lang="en-IN" sz="2000" dirty="0">
                <a:solidFill>
                  <a:srgbClr val="424242"/>
                </a:solidFill>
                <a:latin typeface="Verdana" panose="020B0604030504040204" pitchFamily="34" charset="0"/>
              </a:rPr>
              <a:t>Reverse Isolation (S12) is determined to be -39.82 dB at the target frequency of 60GHz, as illustrated in plot.</a:t>
            </a:r>
          </a:p>
        </p:txBody>
      </p:sp>
      <p:sp>
        <p:nvSpPr>
          <p:cNvPr id="7" name="TextBox 6">
            <a:extLst>
              <a:ext uri="{FF2B5EF4-FFF2-40B4-BE49-F238E27FC236}">
                <a16:creationId xmlns:a16="http://schemas.microsoft.com/office/drawing/2014/main" id="{60B73F95-22EA-4C5F-A7D4-0EA1C79B1721}"/>
              </a:ext>
            </a:extLst>
          </p:cNvPr>
          <p:cNvSpPr txBox="1"/>
          <p:nvPr/>
        </p:nvSpPr>
        <p:spPr>
          <a:xfrm>
            <a:off x="5673205" y="6376716"/>
            <a:ext cx="1537024" cy="338554"/>
          </a:xfrm>
          <a:prstGeom prst="rect">
            <a:avLst/>
          </a:prstGeom>
          <a:noFill/>
        </p:spPr>
        <p:txBody>
          <a:bodyPr wrap="none" rtlCol="0">
            <a:spAutoFit/>
          </a:bodyPr>
          <a:lstStyle/>
          <a:p>
            <a:r>
              <a:rPr lang="en-IN" sz="1600" dirty="0"/>
              <a:t>Reverse Isolation</a:t>
            </a:r>
          </a:p>
        </p:txBody>
      </p:sp>
    </p:spTree>
    <p:extLst>
      <p:ext uri="{BB962C8B-B14F-4D97-AF65-F5344CB8AC3E}">
        <p14:creationId xmlns:p14="http://schemas.microsoft.com/office/powerpoint/2010/main" val="380554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3D0E-DEE5-4239-9B4A-186AC8A091F9}"/>
              </a:ext>
            </a:extLst>
          </p:cNvPr>
          <p:cNvSpPr>
            <a:spLocks noGrp="1"/>
          </p:cNvSpPr>
          <p:nvPr>
            <p:ph type="title"/>
          </p:nvPr>
        </p:nvSpPr>
        <p:spPr>
          <a:xfrm>
            <a:off x="1143001" y="628684"/>
            <a:ext cx="9905998" cy="1478570"/>
          </a:xfrm>
        </p:spPr>
        <p:txBody>
          <a:bodyPr/>
          <a:lstStyle/>
          <a:p>
            <a:pPr algn="ctr"/>
            <a:r>
              <a:rPr lang="en-IN" b="1" u="sng" dirty="0"/>
              <a:t>A RF </a:t>
            </a:r>
            <a:r>
              <a:rPr lang="en-IN" b="1" u="sng" cap="none" dirty="0"/>
              <a:t>Receiver</a:t>
            </a:r>
            <a:endParaRPr lang="en-IN" b="1" u="sng" dirty="0"/>
          </a:p>
        </p:txBody>
      </p:sp>
      <p:grpSp>
        <p:nvGrpSpPr>
          <p:cNvPr id="4" name="Group 3">
            <a:extLst>
              <a:ext uri="{FF2B5EF4-FFF2-40B4-BE49-F238E27FC236}">
                <a16:creationId xmlns:a16="http://schemas.microsoft.com/office/drawing/2014/main" id="{57A9A2FE-FB7B-4BBD-B8DA-C4568060AFBC}"/>
              </a:ext>
            </a:extLst>
          </p:cNvPr>
          <p:cNvGrpSpPr/>
          <p:nvPr/>
        </p:nvGrpSpPr>
        <p:grpSpPr>
          <a:xfrm>
            <a:off x="1736035" y="2733260"/>
            <a:ext cx="9144000" cy="3124200"/>
            <a:chOff x="0" y="2057400"/>
            <a:chExt cx="9144000" cy="3124200"/>
          </a:xfrm>
        </p:grpSpPr>
        <p:sp>
          <p:nvSpPr>
            <p:cNvPr id="5" name="AutoShape 3">
              <a:extLst>
                <a:ext uri="{FF2B5EF4-FFF2-40B4-BE49-F238E27FC236}">
                  <a16:creationId xmlns:a16="http://schemas.microsoft.com/office/drawing/2014/main" id="{1E3EEDD9-792A-4109-B1B3-8E8EF8FBA0F0}"/>
                </a:ext>
              </a:extLst>
            </p:cNvPr>
            <p:cNvSpPr>
              <a:spLocks noChangeArrowheads="1"/>
            </p:cNvSpPr>
            <p:nvPr/>
          </p:nvSpPr>
          <p:spPr bwMode="auto">
            <a:xfrm flipV="1">
              <a:off x="381000" y="2514600"/>
              <a:ext cx="304800" cy="22860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en-US" altLang="en-US"/>
            </a:p>
          </p:txBody>
        </p:sp>
        <p:grpSp>
          <p:nvGrpSpPr>
            <p:cNvPr id="6" name="Group 4">
              <a:extLst>
                <a:ext uri="{FF2B5EF4-FFF2-40B4-BE49-F238E27FC236}">
                  <a16:creationId xmlns:a16="http://schemas.microsoft.com/office/drawing/2014/main" id="{48BF1198-142E-4B97-87DD-9B0ED212458F}"/>
                </a:ext>
              </a:extLst>
            </p:cNvPr>
            <p:cNvGrpSpPr>
              <a:grpSpLocks/>
            </p:cNvGrpSpPr>
            <p:nvPr/>
          </p:nvGrpSpPr>
          <p:grpSpPr bwMode="auto">
            <a:xfrm>
              <a:off x="1066800" y="3276600"/>
              <a:ext cx="838200" cy="609600"/>
              <a:chOff x="432" y="2256"/>
              <a:chExt cx="528" cy="384"/>
            </a:xfrm>
          </p:grpSpPr>
          <p:sp>
            <p:nvSpPr>
              <p:cNvPr id="46" name="Rectangle 5">
                <a:extLst>
                  <a:ext uri="{FF2B5EF4-FFF2-40B4-BE49-F238E27FC236}">
                    <a16:creationId xmlns:a16="http://schemas.microsoft.com/office/drawing/2014/main" id="{B896B67A-B46E-4DAF-AA96-65251B467170}"/>
                  </a:ext>
                </a:extLst>
              </p:cNvPr>
              <p:cNvSpPr>
                <a:spLocks noChangeArrowheads="1"/>
              </p:cNvSpPr>
              <p:nvPr/>
            </p:nvSpPr>
            <p:spPr bwMode="auto">
              <a:xfrm>
                <a:off x="432" y="2256"/>
                <a:ext cx="528"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en-US" altLang="en-US"/>
              </a:p>
            </p:txBody>
          </p:sp>
          <p:sp>
            <p:nvSpPr>
              <p:cNvPr id="47" name="Freeform 6">
                <a:extLst>
                  <a:ext uri="{FF2B5EF4-FFF2-40B4-BE49-F238E27FC236}">
                    <a16:creationId xmlns:a16="http://schemas.microsoft.com/office/drawing/2014/main" id="{C5D9F52B-D2AE-4FAF-8585-0372260327CD}"/>
                  </a:ext>
                </a:extLst>
              </p:cNvPr>
              <p:cNvSpPr>
                <a:spLocks/>
              </p:cNvSpPr>
              <p:nvPr/>
            </p:nvSpPr>
            <p:spPr bwMode="auto">
              <a:xfrm>
                <a:off x="470" y="2294"/>
                <a:ext cx="452" cy="154"/>
              </a:xfrm>
              <a:custGeom>
                <a:avLst/>
                <a:gdLst>
                  <a:gd name="T0" fmla="*/ 0 w 1200"/>
                  <a:gd name="T1" fmla="*/ 144 h 288"/>
                  <a:gd name="T2" fmla="*/ 288 w 1200"/>
                  <a:gd name="T3" fmla="*/ 288 h 288"/>
                  <a:gd name="T4" fmla="*/ 624 w 1200"/>
                  <a:gd name="T5" fmla="*/ 144 h 288"/>
                  <a:gd name="T6" fmla="*/ 912 w 1200"/>
                  <a:gd name="T7" fmla="*/ 0 h 288"/>
                  <a:gd name="T8" fmla="*/ 1200 w 1200"/>
                  <a:gd name="T9" fmla="*/ 144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144"/>
                    </a:moveTo>
                    <a:cubicBezTo>
                      <a:pt x="92" y="216"/>
                      <a:pt x="184" y="288"/>
                      <a:pt x="288" y="288"/>
                    </a:cubicBezTo>
                    <a:cubicBezTo>
                      <a:pt x="392" y="288"/>
                      <a:pt x="520" y="192"/>
                      <a:pt x="624" y="144"/>
                    </a:cubicBezTo>
                    <a:cubicBezTo>
                      <a:pt x="728" y="96"/>
                      <a:pt x="816" y="0"/>
                      <a:pt x="912" y="0"/>
                    </a:cubicBezTo>
                    <a:cubicBezTo>
                      <a:pt x="1008" y="0"/>
                      <a:pt x="1104" y="72"/>
                      <a:pt x="1200" y="14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IN"/>
              </a:p>
            </p:txBody>
          </p:sp>
          <p:sp>
            <p:nvSpPr>
              <p:cNvPr id="48" name="Freeform 7">
                <a:extLst>
                  <a:ext uri="{FF2B5EF4-FFF2-40B4-BE49-F238E27FC236}">
                    <a16:creationId xmlns:a16="http://schemas.microsoft.com/office/drawing/2014/main" id="{251F66CD-7F88-4802-92DF-54377EA334A8}"/>
                  </a:ext>
                </a:extLst>
              </p:cNvPr>
              <p:cNvSpPr>
                <a:spLocks/>
              </p:cNvSpPr>
              <p:nvPr/>
            </p:nvSpPr>
            <p:spPr bwMode="auto">
              <a:xfrm>
                <a:off x="470" y="2371"/>
                <a:ext cx="452" cy="154"/>
              </a:xfrm>
              <a:custGeom>
                <a:avLst/>
                <a:gdLst>
                  <a:gd name="T0" fmla="*/ 0 w 1200"/>
                  <a:gd name="T1" fmla="*/ 144 h 288"/>
                  <a:gd name="T2" fmla="*/ 288 w 1200"/>
                  <a:gd name="T3" fmla="*/ 288 h 288"/>
                  <a:gd name="T4" fmla="*/ 624 w 1200"/>
                  <a:gd name="T5" fmla="*/ 144 h 288"/>
                  <a:gd name="T6" fmla="*/ 912 w 1200"/>
                  <a:gd name="T7" fmla="*/ 0 h 288"/>
                  <a:gd name="T8" fmla="*/ 1200 w 1200"/>
                  <a:gd name="T9" fmla="*/ 144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144"/>
                    </a:moveTo>
                    <a:cubicBezTo>
                      <a:pt x="92" y="216"/>
                      <a:pt x="184" y="288"/>
                      <a:pt x="288" y="288"/>
                    </a:cubicBezTo>
                    <a:cubicBezTo>
                      <a:pt x="392" y="288"/>
                      <a:pt x="520" y="192"/>
                      <a:pt x="624" y="144"/>
                    </a:cubicBezTo>
                    <a:cubicBezTo>
                      <a:pt x="728" y="96"/>
                      <a:pt x="816" y="0"/>
                      <a:pt x="912" y="0"/>
                    </a:cubicBezTo>
                    <a:cubicBezTo>
                      <a:pt x="1008" y="0"/>
                      <a:pt x="1104" y="72"/>
                      <a:pt x="1200" y="14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IN"/>
              </a:p>
            </p:txBody>
          </p:sp>
          <p:sp>
            <p:nvSpPr>
              <p:cNvPr id="49" name="Freeform 8">
                <a:extLst>
                  <a:ext uri="{FF2B5EF4-FFF2-40B4-BE49-F238E27FC236}">
                    <a16:creationId xmlns:a16="http://schemas.microsoft.com/office/drawing/2014/main" id="{40366058-2FAC-4645-AD90-05CDF9C8628D}"/>
                  </a:ext>
                </a:extLst>
              </p:cNvPr>
              <p:cNvSpPr>
                <a:spLocks/>
              </p:cNvSpPr>
              <p:nvPr/>
            </p:nvSpPr>
            <p:spPr bwMode="auto">
              <a:xfrm>
                <a:off x="470" y="2448"/>
                <a:ext cx="452" cy="154"/>
              </a:xfrm>
              <a:custGeom>
                <a:avLst/>
                <a:gdLst>
                  <a:gd name="T0" fmla="*/ 0 w 1200"/>
                  <a:gd name="T1" fmla="*/ 144 h 288"/>
                  <a:gd name="T2" fmla="*/ 288 w 1200"/>
                  <a:gd name="T3" fmla="*/ 288 h 288"/>
                  <a:gd name="T4" fmla="*/ 624 w 1200"/>
                  <a:gd name="T5" fmla="*/ 144 h 288"/>
                  <a:gd name="T6" fmla="*/ 912 w 1200"/>
                  <a:gd name="T7" fmla="*/ 0 h 288"/>
                  <a:gd name="T8" fmla="*/ 1200 w 1200"/>
                  <a:gd name="T9" fmla="*/ 144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144"/>
                    </a:moveTo>
                    <a:cubicBezTo>
                      <a:pt x="92" y="216"/>
                      <a:pt x="184" y="288"/>
                      <a:pt x="288" y="288"/>
                    </a:cubicBezTo>
                    <a:cubicBezTo>
                      <a:pt x="392" y="288"/>
                      <a:pt x="520" y="192"/>
                      <a:pt x="624" y="144"/>
                    </a:cubicBezTo>
                    <a:cubicBezTo>
                      <a:pt x="728" y="96"/>
                      <a:pt x="816" y="0"/>
                      <a:pt x="912" y="0"/>
                    </a:cubicBezTo>
                    <a:cubicBezTo>
                      <a:pt x="1008" y="0"/>
                      <a:pt x="1104" y="72"/>
                      <a:pt x="1200" y="14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IN"/>
              </a:p>
            </p:txBody>
          </p:sp>
          <p:sp>
            <p:nvSpPr>
              <p:cNvPr id="50" name="Line 9">
                <a:extLst>
                  <a:ext uri="{FF2B5EF4-FFF2-40B4-BE49-F238E27FC236}">
                    <a16:creationId xmlns:a16="http://schemas.microsoft.com/office/drawing/2014/main" id="{30981150-BCD2-4DDA-A8CC-A205AAD8C24E}"/>
                  </a:ext>
                </a:extLst>
              </p:cNvPr>
              <p:cNvSpPr>
                <a:spLocks noChangeShapeType="1"/>
              </p:cNvSpPr>
              <p:nvPr/>
            </p:nvSpPr>
            <p:spPr bwMode="auto">
              <a:xfrm>
                <a:off x="658" y="2333"/>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n-IN"/>
              </a:p>
            </p:txBody>
          </p:sp>
          <p:sp>
            <p:nvSpPr>
              <p:cNvPr id="51" name="Line 10">
                <a:extLst>
                  <a:ext uri="{FF2B5EF4-FFF2-40B4-BE49-F238E27FC236}">
                    <a16:creationId xmlns:a16="http://schemas.microsoft.com/office/drawing/2014/main" id="{288A0784-8993-4EA1-94D2-4AF85BBBF5A6}"/>
                  </a:ext>
                </a:extLst>
              </p:cNvPr>
              <p:cNvSpPr>
                <a:spLocks noChangeShapeType="1"/>
              </p:cNvSpPr>
              <p:nvPr/>
            </p:nvSpPr>
            <p:spPr bwMode="auto">
              <a:xfrm>
                <a:off x="658" y="2525"/>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n-IN"/>
              </a:p>
            </p:txBody>
          </p:sp>
        </p:grpSp>
        <p:sp>
          <p:nvSpPr>
            <p:cNvPr id="7" name="Text Box 11">
              <a:extLst>
                <a:ext uri="{FF2B5EF4-FFF2-40B4-BE49-F238E27FC236}">
                  <a16:creationId xmlns:a16="http://schemas.microsoft.com/office/drawing/2014/main" id="{F8A41163-CE1D-4440-B79A-7C0B237053BE}"/>
                </a:ext>
              </a:extLst>
            </p:cNvPr>
            <p:cNvSpPr txBox="1">
              <a:spLocks noChangeArrowheads="1"/>
            </p:cNvSpPr>
            <p:nvPr/>
          </p:nvSpPr>
          <p:spPr bwMode="auto">
            <a:xfrm>
              <a:off x="990600" y="2743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a:solidFill>
                    <a:schemeClr val="tx1"/>
                  </a:solidFill>
                </a:rPr>
                <a:t>BPF1</a:t>
              </a:r>
            </a:p>
          </p:txBody>
        </p:sp>
        <p:sp>
          <p:nvSpPr>
            <p:cNvPr id="8" name="Line 12">
              <a:extLst>
                <a:ext uri="{FF2B5EF4-FFF2-40B4-BE49-F238E27FC236}">
                  <a16:creationId xmlns:a16="http://schemas.microsoft.com/office/drawing/2014/main" id="{1B422492-06D3-4393-9D41-32A159E19196}"/>
                </a:ext>
              </a:extLst>
            </p:cNvPr>
            <p:cNvSpPr>
              <a:spLocks noChangeShapeType="1"/>
            </p:cNvSpPr>
            <p:nvPr/>
          </p:nvSpPr>
          <p:spPr bwMode="auto">
            <a:xfrm>
              <a:off x="533400" y="2743200"/>
              <a:ext cx="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n-IN"/>
            </a:p>
          </p:txBody>
        </p:sp>
        <p:sp>
          <p:nvSpPr>
            <p:cNvPr id="9" name="Line 13">
              <a:extLst>
                <a:ext uri="{FF2B5EF4-FFF2-40B4-BE49-F238E27FC236}">
                  <a16:creationId xmlns:a16="http://schemas.microsoft.com/office/drawing/2014/main" id="{DCF1814D-0607-4742-9178-175E13E0F4BC}"/>
                </a:ext>
              </a:extLst>
            </p:cNvPr>
            <p:cNvSpPr>
              <a:spLocks noChangeShapeType="1"/>
            </p:cNvSpPr>
            <p:nvPr/>
          </p:nvSpPr>
          <p:spPr bwMode="auto">
            <a:xfrm>
              <a:off x="533400" y="3581400"/>
              <a:ext cx="5334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lgn="ctr"/>
              <a:endParaRPr lang="en-IN"/>
            </a:p>
          </p:txBody>
        </p:sp>
        <p:sp>
          <p:nvSpPr>
            <p:cNvPr id="10" name="AutoShape 14">
              <a:extLst>
                <a:ext uri="{FF2B5EF4-FFF2-40B4-BE49-F238E27FC236}">
                  <a16:creationId xmlns:a16="http://schemas.microsoft.com/office/drawing/2014/main" id="{3500D817-31D0-4425-A37E-AF5CC06771AE}"/>
                </a:ext>
              </a:extLst>
            </p:cNvPr>
            <p:cNvSpPr>
              <a:spLocks noChangeArrowheads="1"/>
            </p:cNvSpPr>
            <p:nvPr/>
          </p:nvSpPr>
          <p:spPr bwMode="auto">
            <a:xfrm rot="16200000" flipV="1">
              <a:off x="2257425" y="3381375"/>
              <a:ext cx="457200" cy="40005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en-US" altLang="en-US"/>
            </a:p>
          </p:txBody>
        </p:sp>
        <p:sp>
          <p:nvSpPr>
            <p:cNvPr id="11" name="Line 15">
              <a:extLst>
                <a:ext uri="{FF2B5EF4-FFF2-40B4-BE49-F238E27FC236}">
                  <a16:creationId xmlns:a16="http://schemas.microsoft.com/office/drawing/2014/main" id="{2EAFEDDC-6A37-4420-A32E-64C1433756E4}"/>
                </a:ext>
              </a:extLst>
            </p:cNvPr>
            <p:cNvSpPr>
              <a:spLocks noChangeShapeType="1"/>
            </p:cNvSpPr>
            <p:nvPr/>
          </p:nvSpPr>
          <p:spPr bwMode="auto">
            <a:xfrm>
              <a:off x="1905000" y="3581400"/>
              <a:ext cx="3810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lgn="ctr"/>
              <a:endParaRPr lang="en-IN"/>
            </a:p>
          </p:txBody>
        </p:sp>
        <p:sp>
          <p:nvSpPr>
            <p:cNvPr id="12" name="Line 16">
              <a:extLst>
                <a:ext uri="{FF2B5EF4-FFF2-40B4-BE49-F238E27FC236}">
                  <a16:creationId xmlns:a16="http://schemas.microsoft.com/office/drawing/2014/main" id="{F8C1467E-5B86-493A-BECD-8C60215AFEF8}"/>
                </a:ext>
              </a:extLst>
            </p:cNvPr>
            <p:cNvSpPr>
              <a:spLocks noChangeShapeType="1"/>
            </p:cNvSpPr>
            <p:nvPr/>
          </p:nvSpPr>
          <p:spPr bwMode="auto">
            <a:xfrm>
              <a:off x="2667000" y="3581400"/>
              <a:ext cx="3810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lgn="ctr"/>
              <a:endParaRPr lang="en-IN"/>
            </a:p>
          </p:txBody>
        </p:sp>
        <p:sp>
          <p:nvSpPr>
            <p:cNvPr id="13" name="Text Box 17">
              <a:extLst>
                <a:ext uri="{FF2B5EF4-FFF2-40B4-BE49-F238E27FC236}">
                  <a16:creationId xmlns:a16="http://schemas.microsoft.com/office/drawing/2014/main" id="{9B7FC4CC-D3FB-4ACB-AF00-3ED13D50F493}"/>
                </a:ext>
              </a:extLst>
            </p:cNvPr>
            <p:cNvSpPr txBox="1">
              <a:spLocks noChangeArrowheads="1"/>
            </p:cNvSpPr>
            <p:nvPr/>
          </p:nvSpPr>
          <p:spPr bwMode="auto">
            <a:xfrm>
              <a:off x="2971800" y="2743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a:solidFill>
                    <a:schemeClr val="tx1"/>
                  </a:solidFill>
                </a:rPr>
                <a:t>BPF2</a:t>
              </a:r>
            </a:p>
          </p:txBody>
        </p:sp>
        <p:sp>
          <p:nvSpPr>
            <p:cNvPr id="14" name="Text Box 18">
              <a:extLst>
                <a:ext uri="{FF2B5EF4-FFF2-40B4-BE49-F238E27FC236}">
                  <a16:creationId xmlns:a16="http://schemas.microsoft.com/office/drawing/2014/main" id="{99D80F7E-4C0B-4666-B4BC-CD939E536C7A}"/>
                </a:ext>
              </a:extLst>
            </p:cNvPr>
            <p:cNvSpPr txBox="1">
              <a:spLocks noChangeArrowheads="1"/>
            </p:cNvSpPr>
            <p:nvPr/>
          </p:nvSpPr>
          <p:spPr bwMode="auto">
            <a:xfrm>
              <a:off x="2057400" y="2743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a:solidFill>
                    <a:schemeClr val="tx1"/>
                  </a:solidFill>
                </a:rPr>
                <a:t>LNA</a:t>
              </a:r>
            </a:p>
          </p:txBody>
        </p:sp>
        <p:sp>
          <p:nvSpPr>
            <p:cNvPr id="15" name="AutoShape 19">
              <a:extLst>
                <a:ext uri="{FF2B5EF4-FFF2-40B4-BE49-F238E27FC236}">
                  <a16:creationId xmlns:a16="http://schemas.microsoft.com/office/drawing/2014/main" id="{AD67774D-2A77-4307-8156-A070C3A1DF62}"/>
                </a:ext>
              </a:extLst>
            </p:cNvPr>
            <p:cNvSpPr>
              <a:spLocks noChangeArrowheads="1"/>
            </p:cNvSpPr>
            <p:nvPr/>
          </p:nvSpPr>
          <p:spPr bwMode="auto">
            <a:xfrm>
              <a:off x="4267200" y="3352800"/>
              <a:ext cx="457200" cy="457200"/>
            </a:xfrm>
            <a:prstGeom prst="flowChartSummingJunction">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en-US" altLang="en-US"/>
            </a:p>
          </p:txBody>
        </p:sp>
        <p:sp>
          <p:nvSpPr>
            <p:cNvPr id="16" name="Line 20">
              <a:extLst>
                <a:ext uri="{FF2B5EF4-FFF2-40B4-BE49-F238E27FC236}">
                  <a16:creationId xmlns:a16="http://schemas.microsoft.com/office/drawing/2014/main" id="{48F74BB1-E633-4C9C-A078-2DF0760470FB}"/>
                </a:ext>
              </a:extLst>
            </p:cNvPr>
            <p:cNvSpPr>
              <a:spLocks noChangeShapeType="1"/>
            </p:cNvSpPr>
            <p:nvPr/>
          </p:nvSpPr>
          <p:spPr bwMode="auto">
            <a:xfrm>
              <a:off x="3886200" y="3581400"/>
              <a:ext cx="3810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lgn="ctr"/>
              <a:endParaRPr lang="en-IN"/>
            </a:p>
          </p:txBody>
        </p:sp>
        <p:sp>
          <p:nvSpPr>
            <p:cNvPr id="17" name="Line 21">
              <a:extLst>
                <a:ext uri="{FF2B5EF4-FFF2-40B4-BE49-F238E27FC236}">
                  <a16:creationId xmlns:a16="http://schemas.microsoft.com/office/drawing/2014/main" id="{294BD2E4-9345-4C55-A61E-3681DC1023E1}"/>
                </a:ext>
              </a:extLst>
            </p:cNvPr>
            <p:cNvSpPr>
              <a:spLocks noChangeShapeType="1"/>
            </p:cNvSpPr>
            <p:nvPr/>
          </p:nvSpPr>
          <p:spPr bwMode="auto">
            <a:xfrm>
              <a:off x="4724400" y="3581400"/>
              <a:ext cx="3810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lgn="ctr"/>
              <a:endParaRPr lang="en-IN"/>
            </a:p>
          </p:txBody>
        </p:sp>
        <p:sp>
          <p:nvSpPr>
            <p:cNvPr id="18" name="Line 22">
              <a:extLst>
                <a:ext uri="{FF2B5EF4-FFF2-40B4-BE49-F238E27FC236}">
                  <a16:creationId xmlns:a16="http://schemas.microsoft.com/office/drawing/2014/main" id="{44A1A40C-1FF2-4740-B1CD-BFB1899E0B94}"/>
                </a:ext>
              </a:extLst>
            </p:cNvPr>
            <p:cNvSpPr>
              <a:spLocks noChangeShapeType="1"/>
            </p:cNvSpPr>
            <p:nvPr/>
          </p:nvSpPr>
          <p:spPr bwMode="auto">
            <a:xfrm rot="16200000" flipV="1">
              <a:off x="4000500" y="4305300"/>
              <a:ext cx="9906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lgn="ctr"/>
              <a:endParaRPr lang="en-IN"/>
            </a:p>
          </p:txBody>
        </p:sp>
        <p:sp>
          <p:nvSpPr>
            <p:cNvPr id="19" name="Text Box 23">
              <a:extLst>
                <a:ext uri="{FF2B5EF4-FFF2-40B4-BE49-F238E27FC236}">
                  <a16:creationId xmlns:a16="http://schemas.microsoft.com/office/drawing/2014/main" id="{CAE179D7-D1C1-4AF9-848E-37AA1A156C5C}"/>
                </a:ext>
              </a:extLst>
            </p:cNvPr>
            <p:cNvSpPr txBox="1">
              <a:spLocks noChangeArrowheads="1"/>
            </p:cNvSpPr>
            <p:nvPr/>
          </p:nvSpPr>
          <p:spPr bwMode="auto">
            <a:xfrm>
              <a:off x="4191000" y="4724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a:solidFill>
                    <a:schemeClr val="tx1"/>
                  </a:solidFill>
                </a:rPr>
                <a:t>LO</a:t>
              </a:r>
            </a:p>
          </p:txBody>
        </p:sp>
        <p:sp>
          <p:nvSpPr>
            <p:cNvPr id="20" name="Text Box 24">
              <a:extLst>
                <a:ext uri="{FF2B5EF4-FFF2-40B4-BE49-F238E27FC236}">
                  <a16:creationId xmlns:a16="http://schemas.microsoft.com/office/drawing/2014/main" id="{2B39DCE3-F34D-4FC5-B3D7-96584AD43174}"/>
                </a:ext>
              </a:extLst>
            </p:cNvPr>
            <p:cNvSpPr txBox="1">
              <a:spLocks noChangeArrowheads="1"/>
            </p:cNvSpPr>
            <p:nvPr/>
          </p:nvSpPr>
          <p:spPr bwMode="auto">
            <a:xfrm>
              <a:off x="4038600" y="27432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a:solidFill>
                    <a:schemeClr val="tx1"/>
                  </a:solidFill>
                </a:rPr>
                <a:t>Mixer</a:t>
              </a:r>
            </a:p>
          </p:txBody>
        </p:sp>
        <p:sp>
          <p:nvSpPr>
            <p:cNvPr id="21" name="Text Box 25">
              <a:extLst>
                <a:ext uri="{FF2B5EF4-FFF2-40B4-BE49-F238E27FC236}">
                  <a16:creationId xmlns:a16="http://schemas.microsoft.com/office/drawing/2014/main" id="{D6B5878A-DBAE-484D-8494-4CF565AA5179}"/>
                </a:ext>
              </a:extLst>
            </p:cNvPr>
            <p:cNvSpPr txBox="1">
              <a:spLocks noChangeArrowheads="1"/>
            </p:cNvSpPr>
            <p:nvPr/>
          </p:nvSpPr>
          <p:spPr bwMode="auto">
            <a:xfrm>
              <a:off x="5029200" y="27432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a:solidFill>
                    <a:schemeClr val="tx1"/>
                  </a:solidFill>
                </a:rPr>
                <a:t>BPF3</a:t>
              </a:r>
            </a:p>
          </p:txBody>
        </p:sp>
        <p:sp>
          <p:nvSpPr>
            <p:cNvPr id="22" name="Line 26">
              <a:extLst>
                <a:ext uri="{FF2B5EF4-FFF2-40B4-BE49-F238E27FC236}">
                  <a16:creationId xmlns:a16="http://schemas.microsoft.com/office/drawing/2014/main" id="{239B1805-357D-427E-AADA-B22BEEAE5FCF}"/>
                </a:ext>
              </a:extLst>
            </p:cNvPr>
            <p:cNvSpPr>
              <a:spLocks noChangeShapeType="1"/>
            </p:cNvSpPr>
            <p:nvPr/>
          </p:nvSpPr>
          <p:spPr bwMode="auto">
            <a:xfrm>
              <a:off x="6705600" y="3581400"/>
              <a:ext cx="7620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lgn="ctr"/>
              <a:endParaRPr lang="en-IN"/>
            </a:p>
          </p:txBody>
        </p:sp>
        <p:sp>
          <p:nvSpPr>
            <p:cNvPr id="23" name="Text Box 27">
              <a:extLst>
                <a:ext uri="{FF2B5EF4-FFF2-40B4-BE49-F238E27FC236}">
                  <a16:creationId xmlns:a16="http://schemas.microsoft.com/office/drawing/2014/main" id="{F2B1DF3D-09A9-4DD7-B202-851E75541D66}"/>
                </a:ext>
              </a:extLst>
            </p:cNvPr>
            <p:cNvSpPr txBox="1">
              <a:spLocks noChangeArrowheads="1"/>
            </p:cNvSpPr>
            <p:nvPr/>
          </p:nvSpPr>
          <p:spPr bwMode="auto">
            <a:xfrm>
              <a:off x="5943600" y="27432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a:solidFill>
                    <a:schemeClr val="tx1"/>
                  </a:solidFill>
                </a:rPr>
                <a:t>IF Amp</a:t>
              </a:r>
            </a:p>
          </p:txBody>
        </p:sp>
        <p:sp>
          <p:nvSpPr>
            <p:cNvPr id="24" name="Rectangle 28">
              <a:extLst>
                <a:ext uri="{FF2B5EF4-FFF2-40B4-BE49-F238E27FC236}">
                  <a16:creationId xmlns:a16="http://schemas.microsoft.com/office/drawing/2014/main" id="{A6CC0394-2B43-446F-9A8F-5D6783009844}"/>
                </a:ext>
              </a:extLst>
            </p:cNvPr>
            <p:cNvSpPr>
              <a:spLocks noChangeArrowheads="1"/>
            </p:cNvSpPr>
            <p:nvPr/>
          </p:nvSpPr>
          <p:spPr bwMode="auto">
            <a:xfrm>
              <a:off x="7467600" y="327660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en-US" altLang="en-US"/>
            </a:p>
          </p:txBody>
        </p:sp>
        <p:sp>
          <p:nvSpPr>
            <p:cNvPr id="25" name="AutoShape 29">
              <a:extLst>
                <a:ext uri="{FF2B5EF4-FFF2-40B4-BE49-F238E27FC236}">
                  <a16:creationId xmlns:a16="http://schemas.microsoft.com/office/drawing/2014/main" id="{86DD956A-373E-4157-AF4D-59D49FB2CED7}"/>
                </a:ext>
              </a:extLst>
            </p:cNvPr>
            <p:cNvSpPr>
              <a:spLocks noChangeArrowheads="1"/>
            </p:cNvSpPr>
            <p:nvPr/>
          </p:nvSpPr>
          <p:spPr bwMode="auto">
            <a:xfrm rot="16200000" flipV="1">
              <a:off x="6296025" y="3381375"/>
              <a:ext cx="457200" cy="40005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en-US" altLang="en-US"/>
            </a:p>
          </p:txBody>
        </p:sp>
        <p:sp>
          <p:nvSpPr>
            <p:cNvPr id="26" name="Text Box 30">
              <a:extLst>
                <a:ext uri="{FF2B5EF4-FFF2-40B4-BE49-F238E27FC236}">
                  <a16:creationId xmlns:a16="http://schemas.microsoft.com/office/drawing/2014/main" id="{2EABF8BF-80CF-4124-9010-93EDE12A5B91}"/>
                </a:ext>
              </a:extLst>
            </p:cNvPr>
            <p:cNvSpPr txBox="1">
              <a:spLocks noChangeArrowheads="1"/>
            </p:cNvSpPr>
            <p:nvPr/>
          </p:nvSpPr>
          <p:spPr bwMode="auto">
            <a:xfrm>
              <a:off x="7086600" y="39624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dirty="0">
                  <a:solidFill>
                    <a:schemeClr val="tx1"/>
                  </a:solidFill>
                </a:rPr>
                <a:t>Demodulator</a:t>
              </a:r>
            </a:p>
          </p:txBody>
        </p:sp>
        <p:grpSp>
          <p:nvGrpSpPr>
            <p:cNvPr id="27" name="Group 31">
              <a:extLst>
                <a:ext uri="{FF2B5EF4-FFF2-40B4-BE49-F238E27FC236}">
                  <a16:creationId xmlns:a16="http://schemas.microsoft.com/office/drawing/2014/main" id="{332481A6-8B91-43D2-AA0D-74889C31110D}"/>
                </a:ext>
              </a:extLst>
            </p:cNvPr>
            <p:cNvGrpSpPr>
              <a:grpSpLocks/>
            </p:cNvGrpSpPr>
            <p:nvPr/>
          </p:nvGrpSpPr>
          <p:grpSpPr bwMode="auto">
            <a:xfrm>
              <a:off x="3048000" y="3276600"/>
              <a:ext cx="838200" cy="609600"/>
              <a:chOff x="432" y="2256"/>
              <a:chExt cx="528" cy="384"/>
            </a:xfrm>
          </p:grpSpPr>
          <p:sp>
            <p:nvSpPr>
              <p:cNvPr id="40" name="Rectangle 32">
                <a:extLst>
                  <a:ext uri="{FF2B5EF4-FFF2-40B4-BE49-F238E27FC236}">
                    <a16:creationId xmlns:a16="http://schemas.microsoft.com/office/drawing/2014/main" id="{73BEA62A-1230-4768-9679-451B61F24C8E}"/>
                  </a:ext>
                </a:extLst>
              </p:cNvPr>
              <p:cNvSpPr>
                <a:spLocks noChangeArrowheads="1"/>
              </p:cNvSpPr>
              <p:nvPr/>
            </p:nvSpPr>
            <p:spPr bwMode="auto">
              <a:xfrm>
                <a:off x="432" y="2256"/>
                <a:ext cx="528"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en-US" altLang="en-US"/>
              </a:p>
            </p:txBody>
          </p:sp>
          <p:sp>
            <p:nvSpPr>
              <p:cNvPr id="41" name="Freeform 33">
                <a:extLst>
                  <a:ext uri="{FF2B5EF4-FFF2-40B4-BE49-F238E27FC236}">
                    <a16:creationId xmlns:a16="http://schemas.microsoft.com/office/drawing/2014/main" id="{32E5A2A5-18D1-4BAA-9141-776C561B497B}"/>
                  </a:ext>
                </a:extLst>
              </p:cNvPr>
              <p:cNvSpPr>
                <a:spLocks/>
              </p:cNvSpPr>
              <p:nvPr/>
            </p:nvSpPr>
            <p:spPr bwMode="auto">
              <a:xfrm>
                <a:off x="470" y="2294"/>
                <a:ext cx="452" cy="154"/>
              </a:xfrm>
              <a:custGeom>
                <a:avLst/>
                <a:gdLst>
                  <a:gd name="T0" fmla="*/ 0 w 1200"/>
                  <a:gd name="T1" fmla="*/ 144 h 288"/>
                  <a:gd name="T2" fmla="*/ 288 w 1200"/>
                  <a:gd name="T3" fmla="*/ 288 h 288"/>
                  <a:gd name="T4" fmla="*/ 624 w 1200"/>
                  <a:gd name="T5" fmla="*/ 144 h 288"/>
                  <a:gd name="T6" fmla="*/ 912 w 1200"/>
                  <a:gd name="T7" fmla="*/ 0 h 288"/>
                  <a:gd name="T8" fmla="*/ 1200 w 1200"/>
                  <a:gd name="T9" fmla="*/ 144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144"/>
                    </a:moveTo>
                    <a:cubicBezTo>
                      <a:pt x="92" y="216"/>
                      <a:pt x="184" y="288"/>
                      <a:pt x="288" y="288"/>
                    </a:cubicBezTo>
                    <a:cubicBezTo>
                      <a:pt x="392" y="288"/>
                      <a:pt x="520" y="192"/>
                      <a:pt x="624" y="144"/>
                    </a:cubicBezTo>
                    <a:cubicBezTo>
                      <a:pt x="728" y="96"/>
                      <a:pt x="816" y="0"/>
                      <a:pt x="912" y="0"/>
                    </a:cubicBezTo>
                    <a:cubicBezTo>
                      <a:pt x="1008" y="0"/>
                      <a:pt x="1104" y="72"/>
                      <a:pt x="1200" y="14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IN"/>
              </a:p>
            </p:txBody>
          </p:sp>
          <p:sp>
            <p:nvSpPr>
              <p:cNvPr id="42" name="Freeform 34">
                <a:extLst>
                  <a:ext uri="{FF2B5EF4-FFF2-40B4-BE49-F238E27FC236}">
                    <a16:creationId xmlns:a16="http://schemas.microsoft.com/office/drawing/2014/main" id="{291A2EBE-0B4C-49BD-8107-4744BE15ABA6}"/>
                  </a:ext>
                </a:extLst>
              </p:cNvPr>
              <p:cNvSpPr>
                <a:spLocks/>
              </p:cNvSpPr>
              <p:nvPr/>
            </p:nvSpPr>
            <p:spPr bwMode="auto">
              <a:xfrm>
                <a:off x="470" y="2371"/>
                <a:ext cx="452" cy="154"/>
              </a:xfrm>
              <a:custGeom>
                <a:avLst/>
                <a:gdLst>
                  <a:gd name="T0" fmla="*/ 0 w 1200"/>
                  <a:gd name="T1" fmla="*/ 144 h 288"/>
                  <a:gd name="T2" fmla="*/ 288 w 1200"/>
                  <a:gd name="T3" fmla="*/ 288 h 288"/>
                  <a:gd name="T4" fmla="*/ 624 w 1200"/>
                  <a:gd name="T5" fmla="*/ 144 h 288"/>
                  <a:gd name="T6" fmla="*/ 912 w 1200"/>
                  <a:gd name="T7" fmla="*/ 0 h 288"/>
                  <a:gd name="T8" fmla="*/ 1200 w 1200"/>
                  <a:gd name="T9" fmla="*/ 144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144"/>
                    </a:moveTo>
                    <a:cubicBezTo>
                      <a:pt x="92" y="216"/>
                      <a:pt x="184" y="288"/>
                      <a:pt x="288" y="288"/>
                    </a:cubicBezTo>
                    <a:cubicBezTo>
                      <a:pt x="392" y="288"/>
                      <a:pt x="520" y="192"/>
                      <a:pt x="624" y="144"/>
                    </a:cubicBezTo>
                    <a:cubicBezTo>
                      <a:pt x="728" y="96"/>
                      <a:pt x="816" y="0"/>
                      <a:pt x="912" y="0"/>
                    </a:cubicBezTo>
                    <a:cubicBezTo>
                      <a:pt x="1008" y="0"/>
                      <a:pt x="1104" y="72"/>
                      <a:pt x="1200" y="14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IN"/>
              </a:p>
            </p:txBody>
          </p:sp>
          <p:sp>
            <p:nvSpPr>
              <p:cNvPr id="43" name="Freeform 35">
                <a:extLst>
                  <a:ext uri="{FF2B5EF4-FFF2-40B4-BE49-F238E27FC236}">
                    <a16:creationId xmlns:a16="http://schemas.microsoft.com/office/drawing/2014/main" id="{5D68C84E-462B-497E-B0BB-C1969966616B}"/>
                  </a:ext>
                </a:extLst>
              </p:cNvPr>
              <p:cNvSpPr>
                <a:spLocks/>
              </p:cNvSpPr>
              <p:nvPr/>
            </p:nvSpPr>
            <p:spPr bwMode="auto">
              <a:xfrm>
                <a:off x="470" y="2448"/>
                <a:ext cx="452" cy="154"/>
              </a:xfrm>
              <a:custGeom>
                <a:avLst/>
                <a:gdLst>
                  <a:gd name="T0" fmla="*/ 0 w 1200"/>
                  <a:gd name="T1" fmla="*/ 144 h 288"/>
                  <a:gd name="T2" fmla="*/ 288 w 1200"/>
                  <a:gd name="T3" fmla="*/ 288 h 288"/>
                  <a:gd name="T4" fmla="*/ 624 w 1200"/>
                  <a:gd name="T5" fmla="*/ 144 h 288"/>
                  <a:gd name="T6" fmla="*/ 912 w 1200"/>
                  <a:gd name="T7" fmla="*/ 0 h 288"/>
                  <a:gd name="T8" fmla="*/ 1200 w 1200"/>
                  <a:gd name="T9" fmla="*/ 144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144"/>
                    </a:moveTo>
                    <a:cubicBezTo>
                      <a:pt x="92" y="216"/>
                      <a:pt x="184" y="288"/>
                      <a:pt x="288" y="288"/>
                    </a:cubicBezTo>
                    <a:cubicBezTo>
                      <a:pt x="392" y="288"/>
                      <a:pt x="520" y="192"/>
                      <a:pt x="624" y="144"/>
                    </a:cubicBezTo>
                    <a:cubicBezTo>
                      <a:pt x="728" y="96"/>
                      <a:pt x="816" y="0"/>
                      <a:pt x="912" y="0"/>
                    </a:cubicBezTo>
                    <a:cubicBezTo>
                      <a:pt x="1008" y="0"/>
                      <a:pt x="1104" y="72"/>
                      <a:pt x="1200" y="14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IN"/>
              </a:p>
            </p:txBody>
          </p:sp>
          <p:sp>
            <p:nvSpPr>
              <p:cNvPr id="44" name="Line 36">
                <a:extLst>
                  <a:ext uri="{FF2B5EF4-FFF2-40B4-BE49-F238E27FC236}">
                    <a16:creationId xmlns:a16="http://schemas.microsoft.com/office/drawing/2014/main" id="{5EE05928-6B46-4586-BE12-0C48FDDA8B93}"/>
                  </a:ext>
                </a:extLst>
              </p:cNvPr>
              <p:cNvSpPr>
                <a:spLocks noChangeShapeType="1"/>
              </p:cNvSpPr>
              <p:nvPr/>
            </p:nvSpPr>
            <p:spPr bwMode="auto">
              <a:xfrm>
                <a:off x="658" y="2333"/>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n-IN"/>
              </a:p>
            </p:txBody>
          </p:sp>
          <p:sp>
            <p:nvSpPr>
              <p:cNvPr id="45" name="Line 37">
                <a:extLst>
                  <a:ext uri="{FF2B5EF4-FFF2-40B4-BE49-F238E27FC236}">
                    <a16:creationId xmlns:a16="http://schemas.microsoft.com/office/drawing/2014/main" id="{EB5D6E84-F19C-4909-9FDD-C45529AF0C1C}"/>
                  </a:ext>
                </a:extLst>
              </p:cNvPr>
              <p:cNvSpPr>
                <a:spLocks noChangeShapeType="1"/>
              </p:cNvSpPr>
              <p:nvPr/>
            </p:nvSpPr>
            <p:spPr bwMode="auto">
              <a:xfrm>
                <a:off x="658" y="2525"/>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n-IN"/>
              </a:p>
            </p:txBody>
          </p:sp>
        </p:grpSp>
        <p:grpSp>
          <p:nvGrpSpPr>
            <p:cNvPr id="28" name="Group 38">
              <a:extLst>
                <a:ext uri="{FF2B5EF4-FFF2-40B4-BE49-F238E27FC236}">
                  <a16:creationId xmlns:a16="http://schemas.microsoft.com/office/drawing/2014/main" id="{D56FAFE8-D017-4EA2-995D-3E7F1CA0F37A}"/>
                </a:ext>
              </a:extLst>
            </p:cNvPr>
            <p:cNvGrpSpPr>
              <a:grpSpLocks/>
            </p:cNvGrpSpPr>
            <p:nvPr/>
          </p:nvGrpSpPr>
          <p:grpSpPr bwMode="auto">
            <a:xfrm>
              <a:off x="5105400" y="3276600"/>
              <a:ext cx="838200" cy="609600"/>
              <a:chOff x="432" y="2256"/>
              <a:chExt cx="528" cy="384"/>
            </a:xfrm>
          </p:grpSpPr>
          <p:sp>
            <p:nvSpPr>
              <p:cNvPr id="34" name="Rectangle 39">
                <a:extLst>
                  <a:ext uri="{FF2B5EF4-FFF2-40B4-BE49-F238E27FC236}">
                    <a16:creationId xmlns:a16="http://schemas.microsoft.com/office/drawing/2014/main" id="{D2604895-94D7-40E4-B750-B1E59243D385}"/>
                  </a:ext>
                </a:extLst>
              </p:cNvPr>
              <p:cNvSpPr>
                <a:spLocks noChangeArrowheads="1"/>
              </p:cNvSpPr>
              <p:nvPr/>
            </p:nvSpPr>
            <p:spPr bwMode="auto">
              <a:xfrm>
                <a:off x="432" y="2256"/>
                <a:ext cx="528"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en-US" altLang="en-US"/>
              </a:p>
            </p:txBody>
          </p:sp>
          <p:sp>
            <p:nvSpPr>
              <p:cNvPr id="35" name="Freeform 40">
                <a:extLst>
                  <a:ext uri="{FF2B5EF4-FFF2-40B4-BE49-F238E27FC236}">
                    <a16:creationId xmlns:a16="http://schemas.microsoft.com/office/drawing/2014/main" id="{3E2DEF85-4684-4F0D-9109-6662351B40CF}"/>
                  </a:ext>
                </a:extLst>
              </p:cNvPr>
              <p:cNvSpPr>
                <a:spLocks/>
              </p:cNvSpPr>
              <p:nvPr/>
            </p:nvSpPr>
            <p:spPr bwMode="auto">
              <a:xfrm>
                <a:off x="470" y="2294"/>
                <a:ext cx="452" cy="154"/>
              </a:xfrm>
              <a:custGeom>
                <a:avLst/>
                <a:gdLst>
                  <a:gd name="T0" fmla="*/ 0 w 1200"/>
                  <a:gd name="T1" fmla="*/ 144 h 288"/>
                  <a:gd name="T2" fmla="*/ 288 w 1200"/>
                  <a:gd name="T3" fmla="*/ 288 h 288"/>
                  <a:gd name="T4" fmla="*/ 624 w 1200"/>
                  <a:gd name="T5" fmla="*/ 144 h 288"/>
                  <a:gd name="T6" fmla="*/ 912 w 1200"/>
                  <a:gd name="T7" fmla="*/ 0 h 288"/>
                  <a:gd name="T8" fmla="*/ 1200 w 1200"/>
                  <a:gd name="T9" fmla="*/ 144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144"/>
                    </a:moveTo>
                    <a:cubicBezTo>
                      <a:pt x="92" y="216"/>
                      <a:pt x="184" y="288"/>
                      <a:pt x="288" y="288"/>
                    </a:cubicBezTo>
                    <a:cubicBezTo>
                      <a:pt x="392" y="288"/>
                      <a:pt x="520" y="192"/>
                      <a:pt x="624" y="144"/>
                    </a:cubicBezTo>
                    <a:cubicBezTo>
                      <a:pt x="728" y="96"/>
                      <a:pt x="816" y="0"/>
                      <a:pt x="912" y="0"/>
                    </a:cubicBezTo>
                    <a:cubicBezTo>
                      <a:pt x="1008" y="0"/>
                      <a:pt x="1104" y="72"/>
                      <a:pt x="1200" y="14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IN"/>
              </a:p>
            </p:txBody>
          </p:sp>
          <p:sp>
            <p:nvSpPr>
              <p:cNvPr id="36" name="Freeform 41">
                <a:extLst>
                  <a:ext uri="{FF2B5EF4-FFF2-40B4-BE49-F238E27FC236}">
                    <a16:creationId xmlns:a16="http://schemas.microsoft.com/office/drawing/2014/main" id="{9772907E-CCD5-4354-8985-5612B8ACA189}"/>
                  </a:ext>
                </a:extLst>
              </p:cNvPr>
              <p:cNvSpPr>
                <a:spLocks/>
              </p:cNvSpPr>
              <p:nvPr/>
            </p:nvSpPr>
            <p:spPr bwMode="auto">
              <a:xfrm>
                <a:off x="470" y="2371"/>
                <a:ext cx="452" cy="154"/>
              </a:xfrm>
              <a:custGeom>
                <a:avLst/>
                <a:gdLst>
                  <a:gd name="T0" fmla="*/ 0 w 1200"/>
                  <a:gd name="T1" fmla="*/ 144 h 288"/>
                  <a:gd name="T2" fmla="*/ 288 w 1200"/>
                  <a:gd name="T3" fmla="*/ 288 h 288"/>
                  <a:gd name="T4" fmla="*/ 624 w 1200"/>
                  <a:gd name="T5" fmla="*/ 144 h 288"/>
                  <a:gd name="T6" fmla="*/ 912 w 1200"/>
                  <a:gd name="T7" fmla="*/ 0 h 288"/>
                  <a:gd name="T8" fmla="*/ 1200 w 1200"/>
                  <a:gd name="T9" fmla="*/ 144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144"/>
                    </a:moveTo>
                    <a:cubicBezTo>
                      <a:pt x="92" y="216"/>
                      <a:pt x="184" y="288"/>
                      <a:pt x="288" y="288"/>
                    </a:cubicBezTo>
                    <a:cubicBezTo>
                      <a:pt x="392" y="288"/>
                      <a:pt x="520" y="192"/>
                      <a:pt x="624" y="144"/>
                    </a:cubicBezTo>
                    <a:cubicBezTo>
                      <a:pt x="728" y="96"/>
                      <a:pt x="816" y="0"/>
                      <a:pt x="912" y="0"/>
                    </a:cubicBezTo>
                    <a:cubicBezTo>
                      <a:pt x="1008" y="0"/>
                      <a:pt x="1104" y="72"/>
                      <a:pt x="1200" y="14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IN"/>
              </a:p>
            </p:txBody>
          </p:sp>
          <p:sp>
            <p:nvSpPr>
              <p:cNvPr id="37" name="Freeform 42">
                <a:extLst>
                  <a:ext uri="{FF2B5EF4-FFF2-40B4-BE49-F238E27FC236}">
                    <a16:creationId xmlns:a16="http://schemas.microsoft.com/office/drawing/2014/main" id="{70E9847E-C0AC-47B6-B8C7-3AA7771098DD}"/>
                  </a:ext>
                </a:extLst>
              </p:cNvPr>
              <p:cNvSpPr>
                <a:spLocks/>
              </p:cNvSpPr>
              <p:nvPr/>
            </p:nvSpPr>
            <p:spPr bwMode="auto">
              <a:xfrm>
                <a:off x="470" y="2448"/>
                <a:ext cx="452" cy="154"/>
              </a:xfrm>
              <a:custGeom>
                <a:avLst/>
                <a:gdLst>
                  <a:gd name="T0" fmla="*/ 0 w 1200"/>
                  <a:gd name="T1" fmla="*/ 144 h 288"/>
                  <a:gd name="T2" fmla="*/ 288 w 1200"/>
                  <a:gd name="T3" fmla="*/ 288 h 288"/>
                  <a:gd name="T4" fmla="*/ 624 w 1200"/>
                  <a:gd name="T5" fmla="*/ 144 h 288"/>
                  <a:gd name="T6" fmla="*/ 912 w 1200"/>
                  <a:gd name="T7" fmla="*/ 0 h 288"/>
                  <a:gd name="T8" fmla="*/ 1200 w 1200"/>
                  <a:gd name="T9" fmla="*/ 144 h 288"/>
                  <a:gd name="T10" fmla="*/ 0 60000 65536"/>
                  <a:gd name="T11" fmla="*/ 0 60000 65536"/>
                  <a:gd name="T12" fmla="*/ 0 60000 65536"/>
                  <a:gd name="T13" fmla="*/ 0 60000 65536"/>
                  <a:gd name="T14" fmla="*/ 0 60000 65536"/>
                  <a:gd name="T15" fmla="*/ 0 w 1200"/>
                  <a:gd name="T16" fmla="*/ 0 h 288"/>
                  <a:gd name="T17" fmla="*/ 1200 w 1200"/>
                  <a:gd name="T18" fmla="*/ 288 h 288"/>
                </a:gdLst>
                <a:ahLst/>
                <a:cxnLst>
                  <a:cxn ang="T10">
                    <a:pos x="T0" y="T1"/>
                  </a:cxn>
                  <a:cxn ang="T11">
                    <a:pos x="T2" y="T3"/>
                  </a:cxn>
                  <a:cxn ang="T12">
                    <a:pos x="T4" y="T5"/>
                  </a:cxn>
                  <a:cxn ang="T13">
                    <a:pos x="T6" y="T7"/>
                  </a:cxn>
                  <a:cxn ang="T14">
                    <a:pos x="T8" y="T9"/>
                  </a:cxn>
                </a:cxnLst>
                <a:rect l="T15" t="T16" r="T17" b="T18"/>
                <a:pathLst>
                  <a:path w="1200" h="288">
                    <a:moveTo>
                      <a:pt x="0" y="144"/>
                    </a:moveTo>
                    <a:cubicBezTo>
                      <a:pt x="92" y="216"/>
                      <a:pt x="184" y="288"/>
                      <a:pt x="288" y="288"/>
                    </a:cubicBezTo>
                    <a:cubicBezTo>
                      <a:pt x="392" y="288"/>
                      <a:pt x="520" y="192"/>
                      <a:pt x="624" y="144"/>
                    </a:cubicBezTo>
                    <a:cubicBezTo>
                      <a:pt x="728" y="96"/>
                      <a:pt x="816" y="0"/>
                      <a:pt x="912" y="0"/>
                    </a:cubicBezTo>
                    <a:cubicBezTo>
                      <a:pt x="1008" y="0"/>
                      <a:pt x="1104" y="72"/>
                      <a:pt x="1200" y="144"/>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IN"/>
              </a:p>
            </p:txBody>
          </p:sp>
          <p:sp>
            <p:nvSpPr>
              <p:cNvPr id="38" name="Line 43">
                <a:extLst>
                  <a:ext uri="{FF2B5EF4-FFF2-40B4-BE49-F238E27FC236}">
                    <a16:creationId xmlns:a16="http://schemas.microsoft.com/office/drawing/2014/main" id="{A78EC2D0-A0BF-4280-B6E2-1DAF4CBD54C0}"/>
                  </a:ext>
                </a:extLst>
              </p:cNvPr>
              <p:cNvSpPr>
                <a:spLocks noChangeShapeType="1"/>
              </p:cNvSpPr>
              <p:nvPr/>
            </p:nvSpPr>
            <p:spPr bwMode="auto">
              <a:xfrm>
                <a:off x="658" y="2333"/>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n-IN"/>
              </a:p>
            </p:txBody>
          </p:sp>
          <p:sp>
            <p:nvSpPr>
              <p:cNvPr id="39" name="Line 44">
                <a:extLst>
                  <a:ext uri="{FF2B5EF4-FFF2-40B4-BE49-F238E27FC236}">
                    <a16:creationId xmlns:a16="http://schemas.microsoft.com/office/drawing/2014/main" id="{6E3AD5A6-ED28-4B96-B09A-C01281289A13}"/>
                  </a:ext>
                </a:extLst>
              </p:cNvPr>
              <p:cNvSpPr>
                <a:spLocks noChangeShapeType="1"/>
              </p:cNvSpPr>
              <p:nvPr/>
            </p:nvSpPr>
            <p:spPr bwMode="auto">
              <a:xfrm>
                <a:off x="658" y="2525"/>
                <a:ext cx="38" cy="7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n-IN"/>
              </a:p>
            </p:txBody>
          </p:sp>
        </p:grpSp>
        <p:sp>
          <p:nvSpPr>
            <p:cNvPr id="29" name="Rectangle 45">
              <a:extLst>
                <a:ext uri="{FF2B5EF4-FFF2-40B4-BE49-F238E27FC236}">
                  <a16:creationId xmlns:a16="http://schemas.microsoft.com/office/drawing/2014/main" id="{B9A51DD4-0B22-478E-A5B1-C80FD7590719}"/>
                </a:ext>
              </a:extLst>
            </p:cNvPr>
            <p:cNvSpPr>
              <a:spLocks noChangeArrowheads="1"/>
            </p:cNvSpPr>
            <p:nvPr/>
          </p:nvSpPr>
          <p:spPr bwMode="auto">
            <a:xfrm>
              <a:off x="762000" y="2590800"/>
              <a:ext cx="6324600" cy="1981200"/>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en-US" altLang="en-US"/>
            </a:p>
          </p:txBody>
        </p:sp>
        <p:sp>
          <p:nvSpPr>
            <p:cNvPr id="30" name="Text Box 46">
              <a:extLst>
                <a:ext uri="{FF2B5EF4-FFF2-40B4-BE49-F238E27FC236}">
                  <a16:creationId xmlns:a16="http://schemas.microsoft.com/office/drawing/2014/main" id="{56F729AC-9F02-45E0-93AE-DC696B725461}"/>
                </a:ext>
              </a:extLst>
            </p:cNvPr>
            <p:cNvSpPr txBox="1">
              <a:spLocks noChangeArrowheads="1"/>
            </p:cNvSpPr>
            <p:nvPr/>
          </p:nvSpPr>
          <p:spPr bwMode="auto">
            <a:xfrm>
              <a:off x="0" y="2057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dirty="0">
                  <a:solidFill>
                    <a:schemeClr val="tx1"/>
                  </a:solidFill>
                </a:rPr>
                <a:t>Antenna</a:t>
              </a:r>
            </a:p>
          </p:txBody>
        </p:sp>
        <p:sp>
          <p:nvSpPr>
            <p:cNvPr id="31" name="Line 47">
              <a:extLst>
                <a:ext uri="{FF2B5EF4-FFF2-40B4-BE49-F238E27FC236}">
                  <a16:creationId xmlns:a16="http://schemas.microsoft.com/office/drawing/2014/main" id="{E4AF5D3E-7EA1-488C-9B1C-604E9E576981}"/>
                </a:ext>
              </a:extLst>
            </p:cNvPr>
            <p:cNvSpPr>
              <a:spLocks noChangeShapeType="1"/>
            </p:cNvSpPr>
            <p:nvPr/>
          </p:nvSpPr>
          <p:spPr bwMode="auto">
            <a:xfrm>
              <a:off x="5943600" y="3581400"/>
              <a:ext cx="3810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lgn="ctr"/>
              <a:endParaRPr lang="en-IN"/>
            </a:p>
          </p:txBody>
        </p:sp>
        <p:sp>
          <p:nvSpPr>
            <p:cNvPr id="32" name="Line 48">
              <a:extLst>
                <a:ext uri="{FF2B5EF4-FFF2-40B4-BE49-F238E27FC236}">
                  <a16:creationId xmlns:a16="http://schemas.microsoft.com/office/drawing/2014/main" id="{C2259B2C-6B8C-4F10-A1BE-55E5124DCB2F}"/>
                </a:ext>
              </a:extLst>
            </p:cNvPr>
            <p:cNvSpPr>
              <a:spLocks noChangeShapeType="1"/>
            </p:cNvSpPr>
            <p:nvPr/>
          </p:nvSpPr>
          <p:spPr bwMode="auto">
            <a:xfrm>
              <a:off x="8305800" y="3581400"/>
              <a:ext cx="381000" cy="0"/>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pPr algn="ctr"/>
              <a:endParaRPr lang="en-IN"/>
            </a:p>
          </p:txBody>
        </p:sp>
        <p:sp>
          <p:nvSpPr>
            <p:cNvPr id="33" name="Text Box 49">
              <a:extLst>
                <a:ext uri="{FF2B5EF4-FFF2-40B4-BE49-F238E27FC236}">
                  <a16:creationId xmlns:a16="http://schemas.microsoft.com/office/drawing/2014/main" id="{A2776E20-A5E5-4860-BA8C-7355D6701B57}"/>
                </a:ext>
              </a:extLst>
            </p:cNvPr>
            <p:cNvSpPr txBox="1">
              <a:spLocks noChangeArrowheads="1"/>
            </p:cNvSpPr>
            <p:nvPr/>
          </p:nvSpPr>
          <p:spPr bwMode="auto">
            <a:xfrm>
              <a:off x="838200" y="4724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en-US" b="0">
                  <a:solidFill>
                    <a:schemeClr val="tx1"/>
                  </a:solidFill>
                </a:rPr>
                <a:t>RF front end</a:t>
              </a:r>
            </a:p>
          </p:txBody>
        </p:sp>
      </p:grpSp>
    </p:spTree>
    <p:extLst>
      <p:ext uri="{BB962C8B-B14F-4D97-AF65-F5344CB8AC3E}">
        <p14:creationId xmlns:p14="http://schemas.microsoft.com/office/powerpoint/2010/main" val="1004019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D587-E3D9-4C7F-8C7C-8BA7C12A89DA}"/>
              </a:ext>
            </a:extLst>
          </p:cNvPr>
          <p:cNvSpPr>
            <a:spLocks noGrp="1"/>
          </p:cNvSpPr>
          <p:nvPr>
            <p:ph type="title"/>
          </p:nvPr>
        </p:nvSpPr>
        <p:spPr/>
        <p:txBody>
          <a:bodyPr/>
          <a:lstStyle/>
          <a:p>
            <a:r>
              <a:rPr lang="en-IN" u="sng" cap="none" dirty="0"/>
              <a:t>S- Parameters Summary</a:t>
            </a:r>
          </a:p>
        </p:txBody>
      </p:sp>
      <p:pic>
        <p:nvPicPr>
          <p:cNvPr id="5" name="Content Placeholder 4">
            <a:extLst>
              <a:ext uri="{FF2B5EF4-FFF2-40B4-BE49-F238E27FC236}">
                <a16:creationId xmlns:a16="http://schemas.microsoft.com/office/drawing/2014/main" id="{AA3DF75B-A2E1-4C04-80E2-E8E3A1035EF4}"/>
              </a:ext>
            </a:extLst>
          </p:cNvPr>
          <p:cNvPicPr>
            <a:picLocks noGrp="1" noChangeAspect="1"/>
          </p:cNvPicPr>
          <p:nvPr>
            <p:ph idx="1"/>
          </p:nvPr>
        </p:nvPicPr>
        <p:blipFill>
          <a:blip r:embed="rId2"/>
          <a:stretch>
            <a:fillRect/>
          </a:stretch>
        </p:blipFill>
        <p:spPr>
          <a:xfrm>
            <a:off x="713710" y="2097088"/>
            <a:ext cx="10764579" cy="4489242"/>
          </a:xfrm>
        </p:spPr>
      </p:pic>
    </p:spTree>
    <p:extLst>
      <p:ext uri="{BB962C8B-B14F-4D97-AF65-F5344CB8AC3E}">
        <p14:creationId xmlns:p14="http://schemas.microsoft.com/office/powerpoint/2010/main" val="2771013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AFB09-FB60-43A9-BD15-717D5A4C92B3}"/>
              </a:ext>
            </a:extLst>
          </p:cNvPr>
          <p:cNvSpPr>
            <a:spLocks noGrp="1"/>
          </p:cNvSpPr>
          <p:nvPr>
            <p:ph type="title"/>
          </p:nvPr>
        </p:nvSpPr>
        <p:spPr>
          <a:xfrm>
            <a:off x="1366700" y="181197"/>
            <a:ext cx="9905998" cy="1478570"/>
          </a:xfrm>
        </p:spPr>
        <p:txBody>
          <a:bodyPr/>
          <a:lstStyle/>
          <a:p>
            <a:r>
              <a:rPr lang="en-IN" b="1" u="sng" cap="none" dirty="0"/>
              <a:t>Stability</a:t>
            </a:r>
          </a:p>
        </p:txBody>
      </p:sp>
      <p:sp>
        <p:nvSpPr>
          <p:cNvPr id="3" name="Content Placeholder 2">
            <a:extLst>
              <a:ext uri="{FF2B5EF4-FFF2-40B4-BE49-F238E27FC236}">
                <a16:creationId xmlns:a16="http://schemas.microsoft.com/office/drawing/2014/main" id="{CC279EEA-D339-4226-9E0F-819CA49D4C7C}"/>
              </a:ext>
            </a:extLst>
          </p:cNvPr>
          <p:cNvSpPr>
            <a:spLocks noGrp="1"/>
          </p:cNvSpPr>
          <p:nvPr>
            <p:ph idx="1"/>
          </p:nvPr>
        </p:nvSpPr>
        <p:spPr>
          <a:xfrm>
            <a:off x="1143000" y="1659766"/>
            <a:ext cx="9905999" cy="4873555"/>
          </a:xfrm>
        </p:spPr>
        <p:txBody>
          <a:bodyPr>
            <a:normAutofit/>
          </a:bodyPr>
          <a:lstStyle/>
          <a:p>
            <a:pPr marL="0" indent="0">
              <a:buNone/>
            </a:pPr>
            <a:r>
              <a:rPr lang="en-IN" sz="1800" dirty="0">
                <a:solidFill>
                  <a:srgbClr val="424242"/>
                </a:solidFill>
                <a:latin typeface="Verdana" panose="020B0604030504040204" pitchFamily="34" charset="0"/>
              </a:rPr>
              <a:t>Stability is a major concern in RF amplifiers. It is obvious that an LNA may become an oscillator if it is unstable in the circuit performance. After circuit designing its stability should be examined by the designer. The degree of an amplifier’s stability can be quantified by a so-called stability factor. The stability of a circuit is characterized by the stern stability factor given </a:t>
            </a:r>
          </a:p>
          <a:p>
            <a:pPr marL="0" indent="0">
              <a:buNone/>
            </a:pPr>
            <a:endParaRPr lang="en-IN" sz="1800" dirty="0">
              <a:solidFill>
                <a:srgbClr val="424242"/>
              </a:solidFill>
              <a:latin typeface="Verdana" panose="020B0604030504040204" pitchFamily="34" charset="0"/>
            </a:endParaRPr>
          </a:p>
          <a:p>
            <a:pPr marL="0" indent="0">
              <a:buNone/>
            </a:pPr>
            <a:endParaRPr lang="en-IN" sz="1800" dirty="0">
              <a:solidFill>
                <a:srgbClr val="424242"/>
              </a:solidFill>
              <a:latin typeface="Verdana" panose="020B0604030504040204" pitchFamily="34" charset="0"/>
            </a:endParaRPr>
          </a:p>
          <a:p>
            <a:pPr marL="0" indent="0">
              <a:buNone/>
            </a:pPr>
            <a:r>
              <a:rPr lang="en-IN" sz="1800" dirty="0">
                <a:solidFill>
                  <a:srgbClr val="424242"/>
                </a:solidFill>
                <a:latin typeface="Verdana" panose="020B0604030504040204" pitchFamily="34" charset="0"/>
              </a:rPr>
              <a:t>Where, </a:t>
            </a:r>
          </a:p>
          <a:p>
            <a:pPr marL="0" indent="0">
              <a:buNone/>
            </a:pPr>
            <a:endParaRPr lang="en-IN" sz="1800" dirty="0">
              <a:solidFill>
                <a:srgbClr val="424242"/>
              </a:solidFill>
              <a:latin typeface="Verdana" panose="020B0604030504040204" pitchFamily="34" charset="0"/>
            </a:endParaRPr>
          </a:p>
          <a:p>
            <a:pPr marL="0" indent="0">
              <a:buNone/>
            </a:pPr>
            <a:r>
              <a:rPr lang="en-IN" sz="1800" dirty="0">
                <a:solidFill>
                  <a:srgbClr val="424242"/>
                </a:solidFill>
                <a:latin typeface="Verdana" panose="020B0604030504040204" pitchFamily="34" charset="0"/>
              </a:rPr>
              <a:t>Amplifier considered to be unconditionally stable if K&gt;1.</a:t>
            </a:r>
          </a:p>
        </p:txBody>
      </p:sp>
      <mc:AlternateContent xmlns:mc="http://schemas.openxmlformats.org/markup-compatibility/2006">
        <mc:Choice xmlns:a14="http://schemas.microsoft.com/office/drawing/2010/main" Requires="a14">
          <p:sp>
            <p:nvSpPr>
              <p:cNvPr id="4" name="Object 4">
                <a:extLst>
                  <a:ext uri="{FF2B5EF4-FFF2-40B4-BE49-F238E27FC236}">
                    <a16:creationId xmlns:a16="http://schemas.microsoft.com/office/drawing/2014/main" id="{EE2467D6-170D-460A-A4B6-BF2E3ED9EA33}"/>
                  </a:ext>
                </a:extLst>
              </p:cNvPr>
              <p:cNvSpPr txBox="1"/>
              <p:nvPr/>
            </p:nvSpPr>
            <p:spPr bwMode="auto">
              <a:xfrm>
                <a:off x="3675753" y="3574774"/>
                <a:ext cx="4086225" cy="10064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𝐾</m:t>
                      </m:r>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1−|</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𝑆</m:t>
                              </m:r>
                            </m:e>
                            <m:sub>
                              <m:r>
                                <a:rPr lang="en-IN" i="1">
                                  <a:solidFill>
                                    <a:srgbClr val="000000"/>
                                  </a:solidFill>
                                  <a:latin typeface="Cambria Math" panose="02040503050406030204" pitchFamily="18" charset="0"/>
                                </a:rPr>
                                <m:t>22</m:t>
                              </m:r>
                            </m:sub>
                          </m:sSub>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m:t>
                              </m:r>
                            </m:e>
                            <m:sup>
                              <m:r>
                                <a:rPr lang="en-IN" i="1">
                                  <a:solidFill>
                                    <a:srgbClr val="000000"/>
                                  </a:solidFill>
                                  <a:latin typeface="Cambria Math" panose="02040503050406030204" pitchFamily="18" charset="0"/>
                                </a:rPr>
                                <m:t>2</m:t>
                              </m:r>
                            </m:sup>
                          </m:sSup>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𝑆</m:t>
                              </m:r>
                            </m:e>
                            <m:sub>
                              <m:r>
                                <a:rPr lang="en-IN" i="1">
                                  <a:solidFill>
                                    <a:srgbClr val="000000"/>
                                  </a:solidFill>
                                  <a:latin typeface="Cambria Math" panose="02040503050406030204" pitchFamily="18" charset="0"/>
                                </a:rPr>
                                <m:t>11</m:t>
                              </m:r>
                            </m:sub>
                          </m:sSub>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m:t>
                              </m:r>
                            </m:e>
                            <m:sup>
                              <m:r>
                                <a:rPr lang="en-IN" i="1">
                                  <a:solidFill>
                                    <a:srgbClr val="000000"/>
                                  </a:solidFill>
                                  <a:latin typeface="Cambria Math" panose="02040503050406030204" pitchFamily="18" charset="0"/>
                                </a:rPr>
                                <m:t>2</m:t>
                              </m:r>
                            </m:sup>
                          </m:sSup>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m:rPr>
                                  <m:sty m:val="p"/>
                                </m:rPr>
                                <a:rPr lang="en-IN" i="1">
                                  <a:solidFill>
                                    <a:srgbClr val="000000"/>
                                  </a:solidFill>
                                  <a:latin typeface="Cambria Math" panose="02040503050406030204" pitchFamily="18" charset="0"/>
                                </a:rPr>
                                <m:t>Δ</m:t>
                              </m:r>
                            </m:e>
                            <m:sub>
                              <m:r>
                                <a:rPr lang="en-IN" i="1">
                                  <a:solidFill>
                                    <a:srgbClr val="000000"/>
                                  </a:solidFill>
                                  <a:latin typeface="Cambria Math" panose="02040503050406030204" pitchFamily="18" charset="0"/>
                                </a:rPr>
                                <m:t>𝑆</m:t>
                              </m:r>
                            </m:sub>
                          </m:sSub>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m:t>
                              </m:r>
                            </m:e>
                            <m:sup>
                              <m:r>
                                <a:rPr lang="en-IN" i="1">
                                  <a:solidFill>
                                    <a:srgbClr val="000000"/>
                                  </a:solidFill>
                                  <a:latin typeface="Cambria Math" panose="02040503050406030204" pitchFamily="18" charset="0"/>
                                </a:rPr>
                                <m:t>2</m:t>
                              </m:r>
                            </m:sup>
                          </m:sSup>
                        </m:num>
                        <m:den>
                          <m:r>
                            <a:rPr lang="en-IN" i="1">
                              <a:solidFill>
                                <a:srgbClr val="000000"/>
                              </a:solidFill>
                              <a:latin typeface="Cambria Math" panose="02040503050406030204" pitchFamily="18" charset="0"/>
                            </a:rPr>
                            <m:t>2|</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𝑆</m:t>
                              </m:r>
                            </m:e>
                            <m:sub>
                              <m:r>
                                <a:rPr lang="en-IN" i="1">
                                  <a:solidFill>
                                    <a:srgbClr val="000000"/>
                                  </a:solidFill>
                                  <a:latin typeface="Cambria Math" panose="02040503050406030204" pitchFamily="18" charset="0"/>
                                </a:rPr>
                                <m:t>12</m:t>
                              </m:r>
                            </m:sub>
                          </m:sSub>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𝑆</m:t>
                              </m:r>
                            </m:e>
                            <m:sub>
                              <m:r>
                                <a:rPr lang="en-IN" i="1">
                                  <a:solidFill>
                                    <a:srgbClr val="000000"/>
                                  </a:solidFill>
                                  <a:latin typeface="Cambria Math" panose="02040503050406030204" pitchFamily="18" charset="0"/>
                                </a:rPr>
                                <m:t>21</m:t>
                              </m:r>
                            </m:sub>
                          </m:sSub>
                          <m:r>
                            <a:rPr lang="en-IN" i="1">
                              <a:solidFill>
                                <a:srgbClr val="000000"/>
                              </a:solidFill>
                              <a:latin typeface="Cambria Math" panose="02040503050406030204" pitchFamily="18" charset="0"/>
                            </a:rPr>
                            <m:t>|</m:t>
                          </m:r>
                        </m:den>
                      </m:f>
                    </m:oMath>
                  </m:oMathPara>
                </a14:m>
                <a:endParaRPr lang="en-IN" dirty="0"/>
              </a:p>
            </p:txBody>
          </p:sp>
        </mc:Choice>
        <mc:Fallback>
          <p:sp>
            <p:nvSpPr>
              <p:cNvPr id="4" name="Object 4">
                <a:extLst>
                  <a:ext uri="{FF2B5EF4-FFF2-40B4-BE49-F238E27FC236}">
                    <a16:creationId xmlns:a16="http://schemas.microsoft.com/office/drawing/2014/main" id="{EE2467D6-170D-460A-A4B6-BF2E3ED9EA33}"/>
                  </a:ext>
                </a:extLst>
              </p:cNvPr>
              <p:cNvSpPr txBox="1">
                <a:spLocks noRot="1" noChangeAspect="1" noMove="1" noResize="1" noEditPoints="1" noAdjustHandles="1" noChangeArrowheads="1" noChangeShapeType="1" noTextEdit="1"/>
              </p:cNvSpPr>
              <p:nvPr/>
            </p:nvSpPr>
            <p:spPr bwMode="auto">
              <a:xfrm>
                <a:off x="3675753" y="3574774"/>
                <a:ext cx="4086225" cy="1006475"/>
              </a:xfrm>
              <a:prstGeom prst="rect">
                <a:avLst/>
              </a:prstGeom>
              <a:blipFill>
                <a:blip r:embed="rId2"/>
                <a:stretch>
                  <a:fillRect/>
                </a:stretch>
              </a:blipFill>
              <a:ln>
                <a:noFill/>
              </a:ln>
              <a:effectLst/>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Object 5">
                <a:extLst>
                  <a:ext uri="{FF2B5EF4-FFF2-40B4-BE49-F238E27FC236}">
                    <a16:creationId xmlns:a16="http://schemas.microsoft.com/office/drawing/2014/main" id="{C1248AC1-7331-40DB-8099-4F5B792C5CA0}"/>
                  </a:ext>
                </a:extLst>
              </p:cNvPr>
              <p:cNvSpPr txBox="1"/>
              <p:nvPr/>
            </p:nvSpPr>
            <p:spPr bwMode="auto">
              <a:xfrm>
                <a:off x="4335463" y="4581525"/>
                <a:ext cx="2359025" cy="5032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i="1">
                              <a:solidFill>
                                <a:srgbClr val="000000"/>
                              </a:solidFill>
                              <a:latin typeface="Cambria Math" panose="02040503050406030204" pitchFamily="18" charset="0"/>
                            </a:rPr>
                          </m:ctrlPr>
                        </m:sSubPr>
                        <m:e>
                          <m:r>
                            <m:rPr>
                              <m:sty m:val="p"/>
                            </m:rPr>
                            <a:rPr lang="en-IN" i="1">
                              <a:solidFill>
                                <a:srgbClr val="000000"/>
                              </a:solidFill>
                              <a:latin typeface="Cambria Math" panose="02040503050406030204" pitchFamily="18" charset="0"/>
                            </a:rPr>
                            <m:t>Δ</m:t>
                          </m:r>
                        </m:e>
                        <m:sub>
                          <m:r>
                            <a:rPr lang="en-IN" i="1">
                              <a:solidFill>
                                <a:srgbClr val="000000"/>
                              </a:solidFill>
                              <a:latin typeface="Cambria Math" panose="02040503050406030204" pitchFamily="18" charset="0"/>
                            </a:rPr>
                            <m:t>𝑆</m:t>
                          </m:r>
                        </m:sub>
                      </m:sSub>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𝑆</m:t>
                          </m:r>
                        </m:e>
                        <m:sub>
                          <m:r>
                            <a:rPr lang="en-IN" i="1">
                              <a:solidFill>
                                <a:srgbClr val="000000"/>
                              </a:solidFill>
                              <a:latin typeface="Cambria Math" panose="02040503050406030204" pitchFamily="18" charset="0"/>
                            </a:rPr>
                            <m:t>11</m:t>
                          </m:r>
                        </m:sub>
                      </m:sSub>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𝑆</m:t>
                          </m:r>
                        </m:e>
                        <m:sub>
                          <m:r>
                            <a:rPr lang="en-IN" i="1">
                              <a:solidFill>
                                <a:srgbClr val="000000"/>
                              </a:solidFill>
                              <a:latin typeface="Cambria Math" panose="02040503050406030204" pitchFamily="18" charset="0"/>
                            </a:rPr>
                            <m:t>22</m:t>
                          </m:r>
                        </m:sub>
                      </m:sSub>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𝑆</m:t>
                          </m:r>
                        </m:e>
                        <m:sub>
                          <m:r>
                            <a:rPr lang="en-IN" i="1">
                              <a:solidFill>
                                <a:srgbClr val="000000"/>
                              </a:solidFill>
                              <a:latin typeface="Cambria Math" panose="02040503050406030204" pitchFamily="18" charset="0"/>
                            </a:rPr>
                            <m:t>12</m:t>
                          </m:r>
                        </m:sub>
                      </m:sSub>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𝑆</m:t>
                          </m:r>
                        </m:e>
                        <m:sub>
                          <m:r>
                            <a:rPr lang="en-IN" i="1">
                              <a:solidFill>
                                <a:srgbClr val="000000"/>
                              </a:solidFill>
                              <a:latin typeface="Cambria Math" panose="02040503050406030204" pitchFamily="18" charset="0"/>
                            </a:rPr>
                            <m:t>21</m:t>
                          </m:r>
                        </m:sub>
                      </m:sSub>
                    </m:oMath>
                  </m:oMathPara>
                </a14:m>
                <a:endParaRPr lang="en-IN" dirty="0"/>
              </a:p>
            </p:txBody>
          </p:sp>
        </mc:Choice>
        <mc:Fallback>
          <p:sp>
            <p:nvSpPr>
              <p:cNvPr id="7" name="Object 5">
                <a:extLst>
                  <a:ext uri="{FF2B5EF4-FFF2-40B4-BE49-F238E27FC236}">
                    <a16:creationId xmlns:a16="http://schemas.microsoft.com/office/drawing/2014/main" id="{C1248AC1-7331-40DB-8099-4F5B792C5CA0}"/>
                  </a:ext>
                </a:extLst>
              </p:cNvPr>
              <p:cNvSpPr txBox="1">
                <a:spLocks noRot="1" noChangeAspect="1" noMove="1" noResize="1" noEditPoints="1" noAdjustHandles="1" noChangeArrowheads="1" noChangeShapeType="1" noTextEdit="1"/>
              </p:cNvSpPr>
              <p:nvPr/>
            </p:nvSpPr>
            <p:spPr bwMode="auto">
              <a:xfrm>
                <a:off x="4335463" y="4581525"/>
                <a:ext cx="2359025" cy="503238"/>
              </a:xfrm>
              <a:prstGeom prst="rect">
                <a:avLst/>
              </a:prstGeom>
              <a:blipFill>
                <a:blip r:embed="rId3"/>
                <a:stretch>
                  <a:fillRect/>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1706571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2245F6-CD98-45BB-AE14-C470C8E21F5A}"/>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4315"/>
          <a:stretch/>
        </p:blipFill>
        <p:spPr bwMode="auto">
          <a:xfrm>
            <a:off x="1441784" y="2289243"/>
            <a:ext cx="8563608" cy="3912774"/>
          </a:xfrm>
          <a:prstGeom prst="rect">
            <a:avLst/>
          </a:prstGeom>
          <a:noFill/>
          <a:ln>
            <a:noFill/>
          </a:ln>
        </p:spPr>
      </p:pic>
      <p:sp>
        <p:nvSpPr>
          <p:cNvPr id="6" name="TextBox 5">
            <a:extLst>
              <a:ext uri="{FF2B5EF4-FFF2-40B4-BE49-F238E27FC236}">
                <a16:creationId xmlns:a16="http://schemas.microsoft.com/office/drawing/2014/main" id="{685E567C-B5E9-430E-969E-20C66CAB8B20}"/>
              </a:ext>
            </a:extLst>
          </p:cNvPr>
          <p:cNvSpPr txBox="1"/>
          <p:nvPr/>
        </p:nvSpPr>
        <p:spPr>
          <a:xfrm>
            <a:off x="1606824" y="909287"/>
            <a:ext cx="8398567" cy="1015663"/>
          </a:xfrm>
          <a:prstGeom prst="rect">
            <a:avLst/>
          </a:prstGeom>
          <a:noFill/>
        </p:spPr>
        <p:txBody>
          <a:bodyPr wrap="square">
            <a:spAutoFit/>
          </a:bodyPr>
          <a:lstStyle/>
          <a:p>
            <a:r>
              <a:rPr lang="en-IN" sz="2000" dirty="0">
                <a:solidFill>
                  <a:srgbClr val="424242"/>
                </a:solidFill>
                <a:latin typeface="Verdana" panose="020B0604030504040204" pitchFamily="34" charset="0"/>
              </a:rPr>
              <a:t>As shown in below plot, the value of stability factor (K) is 6.7 which is more than one over the frequency ranges. Hence, it is unconditionally stable.</a:t>
            </a:r>
          </a:p>
        </p:txBody>
      </p:sp>
      <p:sp>
        <p:nvSpPr>
          <p:cNvPr id="7" name="TextBox 6">
            <a:extLst>
              <a:ext uri="{FF2B5EF4-FFF2-40B4-BE49-F238E27FC236}">
                <a16:creationId xmlns:a16="http://schemas.microsoft.com/office/drawing/2014/main" id="{2057FF89-6C3B-4C2A-9FF1-BF2462F3B522}"/>
              </a:ext>
            </a:extLst>
          </p:cNvPr>
          <p:cNvSpPr txBox="1"/>
          <p:nvPr/>
        </p:nvSpPr>
        <p:spPr>
          <a:xfrm flipH="1">
            <a:off x="5385017" y="6397033"/>
            <a:ext cx="1638634" cy="338554"/>
          </a:xfrm>
          <a:prstGeom prst="rect">
            <a:avLst/>
          </a:prstGeom>
          <a:noFill/>
        </p:spPr>
        <p:txBody>
          <a:bodyPr wrap="square" rtlCol="0">
            <a:spAutoFit/>
          </a:bodyPr>
          <a:lstStyle/>
          <a:p>
            <a:r>
              <a:rPr lang="en-IN" sz="1600" dirty="0"/>
              <a:t>Stability Factor</a:t>
            </a:r>
          </a:p>
        </p:txBody>
      </p:sp>
    </p:spTree>
    <p:extLst>
      <p:ext uri="{BB962C8B-B14F-4D97-AF65-F5344CB8AC3E}">
        <p14:creationId xmlns:p14="http://schemas.microsoft.com/office/powerpoint/2010/main" val="3986279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2A8C-4F38-410A-9C1A-CB3F5A044270}"/>
              </a:ext>
            </a:extLst>
          </p:cNvPr>
          <p:cNvSpPr>
            <a:spLocks noGrp="1"/>
          </p:cNvSpPr>
          <p:nvPr>
            <p:ph type="title"/>
          </p:nvPr>
        </p:nvSpPr>
        <p:spPr/>
        <p:txBody>
          <a:bodyPr/>
          <a:lstStyle/>
          <a:p>
            <a:r>
              <a:rPr lang="en-IN" b="1" u="sng" cap="none" dirty="0"/>
              <a:t>Linearity</a:t>
            </a:r>
          </a:p>
        </p:txBody>
      </p:sp>
      <p:sp>
        <p:nvSpPr>
          <p:cNvPr id="3" name="Content Placeholder 2">
            <a:extLst>
              <a:ext uri="{FF2B5EF4-FFF2-40B4-BE49-F238E27FC236}">
                <a16:creationId xmlns:a16="http://schemas.microsoft.com/office/drawing/2014/main" id="{8D090150-E072-4E41-8F35-BD9CAAAFDEF5}"/>
              </a:ext>
            </a:extLst>
          </p:cNvPr>
          <p:cNvSpPr>
            <a:spLocks noGrp="1"/>
          </p:cNvSpPr>
          <p:nvPr>
            <p:ph idx="1"/>
          </p:nvPr>
        </p:nvSpPr>
        <p:spPr>
          <a:xfrm>
            <a:off x="1035395" y="1971191"/>
            <a:ext cx="9905999" cy="3541714"/>
          </a:xfrm>
        </p:spPr>
        <p:txBody>
          <a:bodyPr>
            <a:normAutofit/>
          </a:bodyPr>
          <a:lstStyle/>
          <a:p>
            <a:pPr marL="0" indent="0">
              <a:buNone/>
            </a:pPr>
            <a:r>
              <a:rPr lang="en-IN" sz="2000" dirty="0">
                <a:solidFill>
                  <a:srgbClr val="424242"/>
                </a:solidFill>
                <a:latin typeface="Verdana" panose="020B0604030504040204" pitchFamily="34" charset="0"/>
              </a:rPr>
              <a:t>Gain reduction due to the nonlinearity of the transfer function of the amplifying device is called gain compression. </a:t>
            </a:r>
          </a:p>
          <a:p>
            <a:pPr marL="0" indent="0">
              <a:buNone/>
            </a:pPr>
            <a:r>
              <a:rPr lang="en-IN" sz="2000" dirty="0">
                <a:solidFill>
                  <a:srgbClr val="424242"/>
                </a:solidFill>
                <a:latin typeface="Verdana" panose="020B0604030504040204" pitchFamily="34" charset="0"/>
              </a:rPr>
              <a:t>The 1-dB compression point is the one of the technique to measure gain compression. It is defined as the input signal level for which the gain of the amplifier drops by 1-dB. </a:t>
            </a:r>
          </a:p>
          <a:p>
            <a:pPr marL="0" indent="0">
              <a:buNone/>
            </a:pPr>
            <a:r>
              <a:rPr lang="en-IN" sz="2000" dirty="0">
                <a:solidFill>
                  <a:srgbClr val="424242"/>
                </a:solidFill>
                <a:latin typeface="Verdana" panose="020B0604030504040204" pitchFamily="34" charset="0"/>
              </a:rPr>
              <a:t>By the help of 1-dB compression point we can calculate the maximum input range of our design.</a:t>
            </a:r>
          </a:p>
        </p:txBody>
      </p:sp>
    </p:spTree>
    <p:extLst>
      <p:ext uri="{BB962C8B-B14F-4D97-AF65-F5344CB8AC3E}">
        <p14:creationId xmlns:p14="http://schemas.microsoft.com/office/powerpoint/2010/main" val="1390888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C46A8-D36C-46DE-9875-D8145B7E4249}"/>
              </a:ext>
            </a:extLst>
          </p:cNvPr>
          <p:cNvSpPr>
            <a:spLocks noGrp="1"/>
          </p:cNvSpPr>
          <p:nvPr>
            <p:ph idx="1"/>
          </p:nvPr>
        </p:nvSpPr>
        <p:spPr>
          <a:xfrm>
            <a:off x="1461052" y="481391"/>
            <a:ext cx="9905999" cy="3541714"/>
          </a:xfrm>
        </p:spPr>
        <p:txBody>
          <a:bodyPr/>
          <a:lstStyle/>
          <a:p>
            <a:pPr marL="0" indent="0">
              <a:buNone/>
            </a:pPr>
            <a:r>
              <a:rPr lang="en-IN" sz="2000" dirty="0">
                <a:solidFill>
                  <a:srgbClr val="424242"/>
                </a:solidFill>
                <a:latin typeface="Verdana" panose="020B0604030504040204" pitchFamily="34" charset="0"/>
              </a:rPr>
              <a:t>The difference of 1 dB occurs at -17 dBm. The gain saturates or starts decreasing by further increase of input power. The saturated or overdriven amplifier generates signals that are of least preference in addition to required signal which is defined as Intermodulation Distortion (IMD). </a:t>
            </a:r>
          </a:p>
        </p:txBody>
      </p:sp>
      <p:pic>
        <p:nvPicPr>
          <p:cNvPr id="5" name="Picture 4">
            <a:extLst>
              <a:ext uri="{FF2B5EF4-FFF2-40B4-BE49-F238E27FC236}">
                <a16:creationId xmlns:a16="http://schemas.microsoft.com/office/drawing/2014/main" id="{86E7CF87-71B5-47C3-8E3B-8552FA55212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36118" y="2146853"/>
            <a:ext cx="8229517" cy="4044226"/>
          </a:xfrm>
          <a:prstGeom prst="rect">
            <a:avLst/>
          </a:prstGeom>
          <a:noFill/>
          <a:ln>
            <a:noFill/>
          </a:ln>
        </p:spPr>
      </p:pic>
      <p:sp>
        <p:nvSpPr>
          <p:cNvPr id="6" name="TextBox 5">
            <a:extLst>
              <a:ext uri="{FF2B5EF4-FFF2-40B4-BE49-F238E27FC236}">
                <a16:creationId xmlns:a16="http://schemas.microsoft.com/office/drawing/2014/main" id="{B80C2FA1-880D-4B95-B7CB-7F500C5E628D}"/>
              </a:ext>
            </a:extLst>
          </p:cNvPr>
          <p:cNvSpPr txBox="1"/>
          <p:nvPr/>
        </p:nvSpPr>
        <p:spPr>
          <a:xfrm>
            <a:off x="5141844" y="6336852"/>
            <a:ext cx="2120347" cy="338554"/>
          </a:xfrm>
          <a:prstGeom prst="rect">
            <a:avLst/>
          </a:prstGeom>
          <a:noFill/>
        </p:spPr>
        <p:txBody>
          <a:bodyPr wrap="square" rtlCol="0">
            <a:spAutoFit/>
          </a:bodyPr>
          <a:lstStyle/>
          <a:p>
            <a:r>
              <a:rPr lang="en-IN" sz="1600" dirty="0"/>
              <a:t>1-dB Compression Point</a:t>
            </a:r>
          </a:p>
        </p:txBody>
      </p:sp>
    </p:spTree>
    <p:extLst>
      <p:ext uri="{BB962C8B-B14F-4D97-AF65-F5344CB8AC3E}">
        <p14:creationId xmlns:p14="http://schemas.microsoft.com/office/powerpoint/2010/main" val="3422516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4EAB-5B33-40CB-968A-C93B0B6A4BCA}"/>
              </a:ext>
            </a:extLst>
          </p:cNvPr>
          <p:cNvSpPr>
            <a:spLocks noGrp="1"/>
          </p:cNvSpPr>
          <p:nvPr>
            <p:ph type="title"/>
          </p:nvPr>
        </p:nvSpPr>
        <p:spPr>
          <a:xfrm>
            <a:off x="1514062" y="240085"/>
            <a:ext cx="9905998" cy="1117517"/>
          </a:xfrm>
        </p:spPr>
        <p:txBody>
          <a:bodyPr/>
          <a:lstStyle/>
          <a:p>
            <a:r>
              <a:rPr lang="en-IN" b="1" u="sng" cap="none" dirty="0"/>
              <a:t>Transient Analysis</a:t>
            </a:r>
          </a:p>
        </p:txBody>
      </p:sp>
      <p:pic>
        <p:nvPicPr>
          <p:cNvPr id="4" name="Content Placeholder 3">
            <a:extLst>
              <a:ext uri="{FF2B5EF4-FFF2-40B4-BE49-F238E27FC236}">
                <a16:creationId xmlns:a16="http://schemas.microsoft.com/office/drawing/2014/main" id="{100FC74A-63F3-4466-99F6-5A56BE75AD7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6492" y="2927518"/>
            <a:ext cx="9035432" cy="3541712"/>
          </a:xfrm>
          <a:prstGeom prst="rect">
            <a:avLst/>
          </a:prstGeom>
          <a:noFill/>
          <a:ln>
            <a:noFill/>
          </a:ln>
        </p:spPr>
      </p:pic>
      <p:sp>
        <p:nvSpPr>
          <p:cNvPr id="6" name="TextBox 5">
            <a:extLst>
              <a:ext uri="{FF2B5EF4-FFF2-40B4-BE49-F238E27FC236}">
                <a16:creationId xmlns:a16="http://schemas.microsoft.com/office/drawing/2014/main" id="{676AF6BB-9D70-4A2B-BD7D-0F596B856E00}"/>
              </a:ext>
            </a:extLst>
          </p:cNvPr>
          <p:cNvSpPr txBox="1"/>
          <p:nvPr/>
        </p:nvSpPr>
        <p:spPr>
          <a:xfrm>
            <a:off x="1274503" y="1357602"/>
            <a:ext cx="9139411" cy="1415067"/>
          </a:xfrm>
          <a:prstGeom prst="rect">
            <a:avLst/>
          </a:prstGeom>
          <a:noFill/>
        </p:spPr>
        <p:txBody>
          <a:bodyPr wrap="square">
            <a:spAutoFit/>
          </a:bodyPr>
          <a:lstStyle/>
          <a:p>
            <a:pPr indent="457200" algn="just">
              <a:lnSpc>
                <a:spcPct val="150000"/>
              </a:lnSpc>
              <a:spcAft>
                <a:spcPts val="800"/>
              </a:spcAft>
            </a:pPr>
            <a:r>
              <a:rPr lang="en-IN" sz="2000" dirty="0">
                <a:solidFill>
                  <a:srgbClr val="424242"/>
                </a:solidFill>
                <a:latin typeface="Verdana" panose="020B0604030504040204" pitchFamily="34" charset="0"/>
              </a:rPr>
              <a:t>Transient response of proposed circuit is show in plot. Simulation run for 3ns and observation is recorded. We got VP-P sweep of 14 mV for 2mv  VP-P  input.</a:t>
            </a:r>
          </a:p>
        </p:txBody>
      </p:sp>
      <p:sp>
        <p:nvSpPr>
          <p:cNvPr id="7" name="TextBox 6">
            <a:extLst>
              <a:ext uri="{FF2B5EF4-FFF2-40B4-BE49-F238E27FC236}">
                <a16:creationId xmlns:a16="http://schemas.microsoft.com/office/drawing/2014/main" id="{DF94C45E-D269-45CF-8989-4F319781D517}"/>
              </a:ext>
            </a:extLst>
          </p:cNvPr>
          <p:cNvSpPr txBox="1"/>
          <p:nvPr/>
        </p:nvSpPr>
        <p:spPr>
          <a:xfrm>
            <a:off x="4797286" y="6469230"/>
            <a:ext cx="2383025" cy="338554"/>
          </a:xfrm>
          <a:prstGeom prst="rect">
            <a:avLst/>
          </a:prstGeom>
          <a:noFill/>
        </p:spPr>
        <p:txBody>
          <a:bodyPr wrap="none" rtlCol="0">
            <a:spAutoFit/>
          </a:bodyPr>
          <a:lstStyle/>
          <a:p>
            <a:r>
              <a:rPr lang="en-IN" sz="1600" dirty="0"/>
              <a:t>Transient Response Of LNA</a:t>
            </a:r>
          </a:p>
        </p:txBody>
      </p:sp>
    </p:spTree>
    <p:extLst>
      <p:ext uri="{BB962C8B-B14F-4D97-AF65-F5344CB8AC3E}">
        <p14:creationId xmlns:p14="http://schemas.microsoft.com/office/powerpoint/2010/main" val="3159215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26F3-4827-4761-B551-34252B256F3A}"/>
              </a:ext>
            </a:extLst>
          </p:cNvPr>
          <p:cNvSpPr>
            <a:spLocks noGrp="1"/>
          </p:cNvSpPr>
          <p:nvPr>
            <p:ph type="title"/>
          </p:nvPr>
        </p:nvSpPr>
        <p:spPr>
          <a:xfrm>
            <a:off x="1141413" y="618518"/>
            <a:ext cx="9905998" cy="1091012"/>
          </a:xfrm>
        </p:spPr>
        <p:txBody>
          <a:bodyPr/>
          <a:lstStyle/>
          <a:p>
            <a:r>
              <a:rPr lang="en-IN" b="1" u="sng" cap="none" dirty="0"/>
              <a:t>Comparison With Other LNAs </a:t>
            </a:r>
          </a:p>
        </p:txBody>
      </p:sp>
      <p:graphicFrame>
        <p:nvGraphicFramePr>
          <p:cNvPr id="4" name="Table 4">
            <a:extLst>
              <a:ext uri="{FF2B5EF4-FFF2-40B4-BE49-F238E27FC236}">
                <a16:creationId xmlns:a16="http://schemas.microsoft.com/office/drawing/2014/main" id="{EE1EF003-CE96-4095-9CC4-E5D9A94EB1C0}"/>
              </a:ext>
            </a:extLst>
          </p:cNvPr>
          <p:cNvGraphicFramePr>
            <a:graphicFrameLocks noGrp="1"/>
          </p:cNvGraphicFramePr>
          <p:nvPr>
            <p:extLst>
              <p:ext uri="{D42A27DB-BD31-4B8C-83A1-F6EECF244321}">
                <p14:modId xmlns:p14="http://schemas.microsoft.com/office/powerpoint/2010/main" val="3599722563"/>
              </p:ext>
            </p:extLst>
          </p:nvPr>
        </p:nvGraphicFramePr>
        <p:xfrm>
          <a:off x="1886225" y="1939338"/>
          <a:ext cx="8128002" cy="4438933"/>
        </p:xfrm>
        <a:graphic>
          <a:graphicData uri="http://schemas.openxmlformats.org/drawingml/2006/table">
            <a:tbl>
              <a:tblPr firstRow="1" bandRow="1">
                <a:tableStyleId>{616DA210-FB5B-4158-B5E0-FEB733F419BA}</a:tableStyleId>
              </a:tblPr>
              <a:tblGrid>
                <a:gridCol w="1354667">
                  <a:extLst>
                    <a:ext uri="{9D8B030D-6E8A-4147-A177-3AD203B41FA5}">
                      <a16:colId xmlns:a16="http://schemas.microsoft.com/office/drawing/2014/main" val="1217559381"/>
                    </a:ext>
                  </a:extLst>
                </a:gridCol>
                <a:gridCol w="1354667">
                  <a:extLst>
                    <a:ext uri="{9D8B030D-6E8A-4147-A177-3AD203B41FA5}">
                      <a16:colId xmlns:a16="http://schemas.microsoft.com/office/drawing/2014/main" val="3065917538"/>
                    </a:ext>
                  </a:extLst>
                </a:gridCol>
                <a:gridCol w="1354667">
                  <a:extLst>
                    <a:ext uri="{9D8B030D-6E8A-4147-A177-3AD203B41FA5}">
                      <a16:colId xmlns:a16="http://schemas.microsoft.com/office/drawing/2014/main" val="2008497599"/>
                    </a:ext>
                  </a:extLst>
                </a:gridCol>
                <a:gridCol w="1354667">
                  <a:extLst>
                    <a:ext uri="{9D8B030D-6E8A-4147-A177-3AD203B41FA5}">
                      <a16:colId xmlns:a16="http://schemas.microsoft.com/office/drawing/2014/main" val="3551022815"/>
                    </a:ext>
                  </a:extLst>
                </a:gridCol>
                <a:gridCol w="1354667">
                  <a:extLst>
                    <a:ext uri="{9D8B030D-6E8A-4147-A177-3AD203B41FA5}">
                      <a16:colId xmlns:a16="http://schemas.microsoft.com/office/drawing/2014/main" val="1426380264"/>
                    </a:ext>
                  </a:extLst>
                </a:gridCol>
                <a:gridCol w="1354667">
                  <a:extLst>
                    <a:ext uri="{9D8B030D-6E8A-4147-A177-3AD203B41FA5}">
                      <a16:colId xmlns:a16="http://schemas.microsoft.com/office/drawing/2014/main" val="3202361718"/>
                    </a:ext>
                  </a:extLst>
                </a:gridCol>
              </a:tblGrid>
              <a:tr h="476892">
                <a:tc>
                  <a:txBody>
                    <a:bodyPr/>
                    <a:lstStyle/>
                    <a:p>
                      <a:pPr algn="ctr"/>
                      <a:r>
                        <a:rPr lang="en-IN" dirty="0"/>
                        <a:t>Parameter</a:t>
                      </a:r>
                    </a:p>
                  </a:txBody>
                  <a:tcPr/>
                </a:tc>
                <a:tc>
                  <a:txBody>
                    <a:bodyPr/>
                    <a:lstStyle/>
                    <a:p>
                      <a:pPr algn="ctr"/>
                      <a:r>
                        <a:rPr lang="en-IN" dirty="0"/>
                        <a:t>[2]</a:t>
                      </a:r>
                    </a:p>
                  </a:txBody>
                  <a:tcPr/>
                </a:tc>
                <a:tc>
                  <a:txBody>
                    <a:bodyPr/>
                    <a:lstStyle/>
                    <a:p>
                      <a:pPr algn="ctr"/>
                      <a:r>
                        <a:rPr lang="en-IN" dirty="0"/>
                        <a:t>[4]</a:t>
                      </a:r>
                    </a:p>
                  </a:txBody>
                  <a:tcPr/>
                </a:tc>
                <a:tc>
                  <a:txBody>
                    <a:bodyPr/>
                    <a:lstStyle/>
                    <a:p>
                      <a:pPr algn="ctr"/>
                      <a:r>
                        <a:rPr lang="en-IN" dirty="0"/>
                        <a:t>[5]</a:t>
                      </a:r>
                    </a:p>
                  </a:txBody>
                  <a:tcPr/>
                </a:tc>
                <a:tc>
                  <a:txBody>
                    <a:bodyPr/>
                    <a:lstStyle/>
                    <a:p>
                      <a:pPr algn="ctr"/>
                      <a:r>
                        <a:rPr lang="en-IN" dirty="0"/>
                        <a:t>[7]</a:t>
                      </a:r>
                    </a:p>
                  </a:txBody>
                  <a:tcPr/>
                </a:tc>
                <a:tc>
                  <a:txBody>
                    <a:bodyPr/>
                    <a:lstStyle/>
                    <a:p>
                      <a:pPr algn="ctr"/>
                      <a:r>
                        <a:rPr lang="en-IN" dirty="0"/>
                        <a:t>This Work</a:t>
                      </a:r>
                    </a:p>
                  </a:txBody>
                  <a:tcPr/>
                </a:tc>
                <a:extLst>
                  <a:ext uri="{0D108BD9-81ED-4DB2-BD59-A6C34878D82A}">
                    <a16:rowId xmlns:a16="http://schemas.microsoft.com/office/drawing/2014/main" val="2277016576"/>
                  </a:ext>
                </a:extLst>
              </a:tr>
              <a:tr h="370840">
                <a:tc>
                  <a:txBody>
                    <a:bodyPr/>
                    <a:lstStyle/>
                    <a:p>
                      <a:r>
                        <a:rPr lang="en-IN" b="1" dirty="0"/>
                        <a:t>Stage/</a:t>
                      </a:r>
                    </a:p>
                    <a:p>
                      <a:r>
                        <a:rPr lang="en-IN" b="1" dirty="0"/>
                        <a:t>Topology</a:t>
                      </a:r>
                    </a:p>
                  </a:txBody>
                  <a:tcPr/>
                </a:tc>
                <a:tc>
                  <a:txBody>
                    <a:bodyPr/>
                    <a:lstStyle/>
                    <a:p>
                      <a:r>
                        <a:rPr lang="en-IN" dirty="0"/>
                        <a:t>2/CB &amp; CE</a:t>
                      </a:r>
                    </a:p>
                  </a:txBody>
                  <a:tcPr/>
                </a:tc>
                <a:tc>
                  <a:txBody>
                    <a:bodyPr/>
                    <a:lstStyle/>
                    <a:p>
                      <a:r>
                        <a:rPr lang="en-IN" dirty="0"/>
                        <a:t>2/Cascode</a:t>
                      </a:r>
                    </a:p>
                  </a:txBody>
                  <a:tcPr/>
                </a:tc>
                <a:tc>
                  <a:txBody>
                    <a:bodyPr/>
                    <a:lstStyle/>
                    <a:p>
                      <a:pPr algn="ctr"/>
                      <a:r>
                        <a:rPr lang="en-IN" dirty="0"/>
                        <a:t>3/CS</a:t>
                      </a:r>
                    </a:p>
                  </a:txBody>
                  <a:tcPr/>
                </a:tc>
                <a:tc>
                  <a:txBody>
                    <a:bodyPr/>
                    <a:lstStyle/>
                    <a:p>
                      <a:r>
                        <a:rPr lang="en-IN" dirty="0"/>
                        <a:t> 2/Cascode</a:t>
                      </a:r>
                    </a:p>
                  </a:txBody>
                  <a:tcPr/>
                </a:tc>
                <a:tc>
                  <a:txBody>
                    <a:bodyPr/>
                    <a:lstStyle/>
                    <a:p>
                      <a:r>
                        <a:rPr lang="en-IN" dirty="0"/>
                        <a:t> 2/Cascode</a:t>
                      </a:r>
                    </a:p>
                  </a:txBody>
                  <a:tcPr/>
                </a:tc>
                <a:extLst>
                  <a:ext uri="{0D108BD9-81ED-4DB2-BD59-A6C34878D82A}">
                    <a16:rowId xmlns:a16="http://schemas.microsoft.com/office/drawing/2014/main" val="1293248365"/>
                  </a:ext>
                </a:extLst>
              </a:tr>
              <a:tr h="370840">
                <a:tc>
                  <a:txBody>
                    <a:bodyPr/>
                    <a:lstStyle/>
                    <a:p>
                      <a:r>
                        <a:rPr lang="en-IN" b="1" dirty="0"/>
                        <a:t>Freq. (Ghz)</a:t>
                      </a:r>
                    </a:p>
                  </a:txBody>
                  <a:tcPr/>
                </a:tc>
                <a:tc>
                  <a:txBody>
                    <a:bodyPr/>
                    <a:lstStyle/>
                    <a:p>
                      <a:pPr algn="ctr"/>
                      <a:r>
                        <a:rPr lang="en-IN" dirty="0"/>
                        <a:t> 61.5</a:t>
                      </a:r>
                    </a:p>
                  </a:txBody>
                  <a:tcPr/>
                </a:tc>
                <a:tc>
                  <a:txBody>
                    <a:bodyPr/>
                    <a:lstStyle/>
                    <a:p>
                      <a:pPr algn="ctr"/>
                      <a:r>
                        <a:rPr lang="en-IN" dirty="0"/>
                        <a:t>58</a:t>
                      </a:r>
                    </a:p>
                  </a:txBody>
                  <a:tcPr/>
                </a:tc>
                <a:tc>
                  <a:txBody>
                    <a:bodyPr/>
                    <a:lstStyle/>
                    <a:p>
                      <a:pPr algn="ctr"/>
                      <a:r>
                        <a:rPr lang="en-IN" dirty="0"/>
                        <a:t>60</a:t>
                      </a:r>
                    </a:p>
                  </a:txBody>
                  <a:tcPr/>
                </a:tc>
                <a:tc>
                  <a:txBody>
                    <a:bodyPr/>
                    <a:lstStyle/>
                    <a:p>
                      <a:pPr algn="ctr"/>
                      <a:r>
                        <a:rPr lang="en-IN" dirty="0"/>
                        <a:t>60</a:t>
                      </a:r>
                    </a:p>
                  </a:txBody>
                  <a:tcPr/>
                </a:tc>
                <a:tc>
                  <a:txBody>
                    <a:bodyPr/>
                    <a:lstStyle/>
                    <a:p>
                      <a:pPr algn="ctr"/>
                      <a:r>
                        <a:rPr lang="en-IN" dirty="0"/>
                        <a:t>60</a:t>
                      </a:r>
                    </a:p>
                  </a:txBody>
                  <a:tcPr/>
                </a:tc>
                <a:extLst>
                  <a:ext uri="{0D108BD9-81ED-4DB2-BD59-A6C34878D82A}">
                    <a16:rowId xmlns:a16="http://schemas.microsoft.com/office/drawing/2014/main" val="968871310"/>
                  </a:ext>
                </a:extLst>
              </a:tr>
              <a:tr h="370840">
                <a:tc>
                  <a:txBody>
                    <a:bodyPr/>
                    <a:lstStyle/>
                    <a:p>
                      <a:r>
                        <a:rPr lang="en-IN" b="1" dirty="0"/>
                        <a:t>S21(dB)</a:t>
                      </a:r>
                    </a:p>
                  </a:txBody>
                  <a:tcPr/>
                </a:tc>
                <a:tc>
                  <a:txBody>
                    <a:bodyPr/>
                    <a:lstStyle/>
                    <a:p>
                      <a:pPr algn="ctr"/>
                      <a:r>
                        <a:rPr lang="en-IN" dirty="0"/>
                        <a:t>14.7</a:t>
                      </a:r>
                    </a:p>
                  </a:txBody>
                  <a:tcPr/>
                </a:tc>
                <a:tc>
                  <a:txBody>
                    <a:bodyPr/>
                    <a:lstStyle/>
                    <a:p>
                      <a:pPr algn="ctr"/>
                      <a:r>
                        <a:rPr lang="en-IN" dirty="0"/>
                        <a:t>14.6</a:t>
                      </a:r>
                    </a:p>
                  </a:txBody>
                  <a:tcPr/>
                </a:tc>
                <a:tc>
                  <a:txBody>
                    <a:bodyPr/>
                    <a:lstStyle/>
                    <a:p>
                      <a:pPr algn="ctr"/>
                      <a:r>
                        <a:rPr lang="en-IN" dirty="0"/>
                        <a:t>12.2</a:t>
                      </a:r>
                    </a:p>
                  </a:txBody>
                  <a:tcPr/>
                </a:tc>
                <a:tc>
                  <a:txBody>
                    <a:bodyPr/>
                    <a:lstStyle/>
                    <a:p>
                      <a:pPr algn="ctr"/>
                      <a:r>
                        <a:rPr lang="en-IN" dirty="0"/>
                        <a:t>16.34</a:t>
                      </a:r>
                    </a:p>
                  </a:txBody>
                  <a:tcPr/>
                </a:tc>
                <a:tc>
                  <a:txBody>
                    <a:bodyPr/>
                    <a:lstStyle/>
                    <a:p>
                      <a:pPr algn="ctr"/>
                      <a:r>
                        <a:rPr lang="en-IN" dirty="0"/>
                        <a:t>17.5</a:t>
                      </a:r>
                    </a:p>
                  </a:txBody>
                  <a:tcPr/>
                </a:tc>
                <a:extLst>
                  <a:ext uri="{0D108BD9-81ED-4DB2-BD59-A6C34878D82A}">
                    <a16:rowId xmlns:a16="http://schemas.microsoft.com/office/drawing/2014/main" val="3904282467"/>
                  </a:ext>
                </a:extLst>
              </a:tr>
              <a:tr h="370840">
                <a:tc>
                  <a:txBody>
                    <a:bodyPr/>
                    <a:lstStyle/>
                    <a:p>
                      <a:r>
                        <a:rPr lang="en-IN" b="1" dirty="0"/>
                        <a:t>NF(dB)</a:t>
                      </a:r>
                    </a:p>
                  </a:txBody>
                  <a:tcPr/>
                </a:tc>
                <a:tc>
                  <a:txBody>
                    <a:bodyPr/>
                    <a:lstStyle/>
                    <a:p>
                      <a:pPr algn="ctr"/>
                      <a:r>
                        <a:rPr lang="en-IN" dirty="0"/>
                        <a:t>4.5</a:t>
                      </a:r>
                    </a:p>
                  </a:txBody>
                  <a:tcPr/>
                </a:tc>
                <a:tc>
                  <a:txBody>
                    <a:bodyPr/>
                    <a:lstStyle/>
                    <a:p>
                      <a:pPr algn="ctr"/>
                      <a:r>
                        <a:rPr lang="en-IN" dirty="0"/>
                        <a:t>5.5</a:t>
                      </a:r>
                    </a:p>
                  </a:txBody>
                  <a:tcPr/>
                </a:tc>
                <a:tc>
                  <a:txBody>
                    <a:bodyPr/>
                    <a:lstStyle/>
                    <a:p>
                      <a:pPr algn="ctr"/>
                      <a:r>
                        <a:rPr lang="en-IN" dirty="0"/>
                        <a:t>6.5</a:t>
                      </a:r>
                    </a:p>
                  </a:txBody>
                  <a:tcPr/>
                </a:tc>
                <a:tc>
                  <a:txBody>
                    <a:bodyPr/>
                    <a:lstStyle/>
                    <a:p>
                      <a:pPr algn="ctr"/>
                      <a:r>
                        <a:rPr lang="en-IN" dirty="0"/>
                        <a:t>3.57</a:t>
                      </a:r>
                    </a:p>
                  </a:txBody>
                  <a:tcPr/>
                </a:tc>
                <a:tc>
                  <a:txBody>
                    <a:bodyPr/>
                    <a:lstStyle/>
                    <a:p>
                      <a:pPr algn="ctr"/>
                      <a:r>
                        <a:rPr lang="en-IN" dirty="0"/>
                        <a:t>4.5</a:t>
                      </a:r>
                    </a:p>
                  </a:txBody>
                  <a:tcPr/>
                </a:tc>
                <a:extLst>
                  <a:ext uri="{0D108BD9-81ED-4DB2-BD59-A6C34878D82A}">
                    <a16:rowId xmlns:a16="http://schemas.microsoft.com/office/drawing/2014/main" val="3815908689"/>
                  </a:ext>
                </a:extLst>
              </a:tr>
              <a:tr h="370840">
                <a:tc>
                  <a:txBody>
                    <a:bodyPr/>
                    <a:lstStyle/>
                    <a:p>
                      <a:r>
                        <a:rPr lang="en-IN" b="1" dirty="0"/>
                        <a:t>S11(dB)</a:t>
                      </a:r>
                    </a:p>
                  </a:txBody>
                  <a:tcPr/>
                </a:tc>
                <a:tc>
                  <a:txBody>
                    <a:bodyPr/>
                    <a:lstStyle/>
                    <a:p>
                      <a:pPr algn="ctr"/>
                      <a:r>
                        <a:rPr lang="en-IN" dirty="0"/>
                        <a:t>-6.0</a:t>
                      </a:r>
                    </a:p>
                  </a:txBody>
                  <a:tcPr/>
                </a:tc>
                <a:tc>
                  <a:txBody>
                    <a:bodyPr/>
                    <a:lstStyle/>
                    <a:p>
                      <a:pPr algn="ctr"/>
                      <a:r>
                        <a:rPr lang="en-IN" dirty="0"/>
                        <a:t>-7.5</a:t>
                      </a:r>
                    </a:p>
                  </a:txBody>
                  <a:tcPr/>
                </a:tc>
                <a:tc>
                  <a:txBody>
                    <a:bodyPr/>
                    <a:lstStyle/>
                    <a:p>
                      <a:pPr algn="ctr"/>
                      <a:r>
                        <a:rPr lang="en-IN" dirty="0"/>
                        <a:t>-5.0</a:t>
                      </a:r>
                    </a:p>
                  </a:txBody>
                  <a:tcPr/>
                </a:tc>
                <a:tc>
                  <a:txBody>
                    <a:bodyPr/>
                    <a:lstStyle/>
                    <a:p>
                      <a:pPr algn="ctr"/>
                      <a:r>
                        <a:rPr lang="en-IN" dirty="0"/>
                        <a:t>-8.75</a:t>
                      </a:r>
                    </a:p>
                  </a:txBody>
                  <a:tcPr/>
                </a:tc>
                <a:tc>
                  <a:txBody>
                    <a:bodyPr/>
                    <a:lstStyle/>
                    <a:p>
                      <a:pPr algn="ctr"/>
                      <a:r>
                        <a:rPr lang="en-IN" dirty="0"/>
                        <a:t> -21.1</a:t>
                      </a:r>
                    </a:p>
                  </a:txBody>
                  <a:tcPr/>
                </a:tc>
                <a:extLst>
                  <a:ext uri="{0D108BD9-81ED-4DB2-BD59-A6C34878D82A}">
                    <a16:rowId xmlns:a16="http://schemas.microsoft.com/office/drawing/2014/main" val="3255278294"/>
                  </a:ext>
                </a:extLst>
              </a:tr>
              <a:tr h="370840">
                <a:tc>
                  <a:txBody>
                    <a:bodyPr/>
                    <a:lstStyle/>
                    <a:p>
                      <a:r>
                        <a:rPr lang="en-IN" b="1" dirty="0"/>
                        <a:t>S22(dB)</a:t>
                      </a:r>
                    </a:p>
                  </a:txBody>
                  <a:tcPr/>
                </a:tc>
                <a:tc>
                  <a:txBody>
                    <a:bodyPr/>
                    <a:lstStyle/>
                    <a:p>
                      <a:pPr algn="ctr"/>
                      <a:r>
                        <a:rPr lang="en-IN" dirty="0"/>
                        <a:t>-17.0</a:t>
                      </a:r>
                    </a:p>
                  </a:txBody>
                  <a:tcPr/>
                </a:tc>
                <a:tc>
                  <a:txBody>
                    <a:bodyPr/>
                    <a:lstStyle/>
                    <a:p>
                      <a:pPr algn="ctr"/>
                      <a:r>
                        <a:rPr lang="en-IN" dirty="0"/>
                        <a:t>-7.0</a:t>
                      </a:r>
                    </a:p>
                  </a:txBody>
                  <a:tcPr/>
                </a:tc>
                <a:tc>
                  <a:txBody>
                    <a:bodyPr/>
                    <a:lstStyle/>
                    <a:p>
                      <a:pPr algn="ctr"/>
                      <a:r>
                        <a:rPr lang="en-IN" dirty="0"/>
                        <a:t>-5.0</a:t>
                      </a:r>
                    </a:p>
                  </a:txBody>
                  <a:tcPr/>
                </a:tc>
                <a:tc>
                  <a:txBody>
                    <a:bodyPr/>
                    <a:lstStyle/>
                    <a:p>
                      <a:pPr algn="ctr"/>
                      <a:r>
                        <a:rPr lang="en-IN" dirty="0"/>
                        <a:t>-5.5</a:t>
                      </a:r>
                    </a:p>
                  </a:txBody>
                  <a:tcPr/>
                </a:tc>
                <a:tc>
                  <a:txBody>
                    <a:bodyPr/>
                    <a:lstStyle/>
                    <a:p>
                      <a:pPr algn="ctr"/>
                      <a:r>
                        <a:rPr lang="en-IN" dirty="0"/>
                        <a:t>-24.5</a:t>
                      </a:r>
                    </a:p>
                  </a:txBody>
                  <a:tcPr/>
                </a:tc>
                <a:extLst>
                  <a:ext uri="{0D108BD9-81ED-4DB2-BD59-A6C34878D82A}">
                    <a16:rowId xmlns:a16="http://schemas.microsoft.com/office/drawing/2014/main" val="326926431"/>
                  </a:ext>
                </a:extLst>
              </a:tr>
              <a:tr h="370840">
                <a:tc>
                  <a:txBody>
                    <a:bodyPr/>
                    <a:lstStyle/>
                    <a:p>
                      <a:r>
                        <a:rPr lang="en-IN" b="1" dirty="0"/>
                        <a:t>S12(dB)</a:t>
                      </a:r>
                    </a:p>
                  </a:txBody>
                  <a:tcPr/>
                </a:tc>
                <a:tc>
                  <a:txBody>
                    <a:bodyPr/>
                    <a:lstStyle/>
                    <a:p>
                      <a:pPr algn="ctr"/>
                      <a:r>
                        <a:rPr lang="en-IN" dirty="0"/>
                        <a:t>-40</a:t>
                      </a:r>
                    </a:p>
                  </a:txBody>
                  <a:tcPr/>
                </a:tc>
                <a:tc>
                  <a:txBody>
                    <a:bodyPr/>
                    <a:lstStyle/>
                    <a:p>
                      <a:pPr algn="ctr"/>
                      <a:r>
                        <a:rPr lang="en-IN" dirty="0"/>
                        <a:t> -32</a:t>
                      </a:r>
                    </a:p>
                  </a:txBody>
                  <a:tcPr/>
                </a:tc>
                <a:tc>
                  <a:txBody>
                    <a:bodyPr/>
                    <a:lstStyle/>
                    <a:p>
                      <a:pPr algn="ctr"/>
                      <a:r>
                        <a:rPr lang="en-IN" dirty="0"/>
                        <a:t>-40</a:t>
                      </a:r>
                    </a:p>
                  </a:txBody>
                  <a:tcPr/>
                </a:tc>
                <a:tc>
                  <a:txBody>
                    <a:bodyPr/>
                    <a:lstStyle/>
                    <a:p>
                      <a:pPr algn="ctr"/>
                      <a:r>
                        <a:rPr lang="en-IN" dirty="0"/>
                        <a:t>--</a:t>
                      </a:r>
                    </a:p>
                  </a:txBody>
                  <a:tcPr/>
                </a:tc>
                <a:tc>
                  <a:txBody>
                    <a:bodyPr/>
                    <a:lstStyle/>
                    <a:p>
                      <a:pPr algn="ctr"/>
                      <a:r>
                        <a:rPr lang="en-IN" dirty="0"/>
                        <a:t>-39.7</a:t>
                      </a:r>
                    </a:p>
                  </a:txBody>
                  <a:tcPr/>
                </a:tc>
                <a:extLst>
                  <a:ext uri="{0D108BD9-81ED-4DB2-BD59-A6C34878D82A}">
                    <a16:rowId xmlns:a16="http://schemas.microsoft.com/office/drawing/2014/main" val="3558261658"/>
                  </a:ext>
                </a:extLst>
              </a:tr>
              <a:tr h="45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P1dB (dBm)</a:t>
                      </a:r>
                    </a:p>
                  </a:txBody>
                  <a:tcPr/>
                </a:tc>
                <a:tc>
                  <a:txBody>
                    <a:bodyPr/>
                    <a:lstStyle/>
                    <a:p>
                      <a:pPr algn="ctr"/>
                      <a:r>
                        <a:rPr lang="en-IN" dirty="0"/>
                        <a:t>-20</a:t>
                      </a:r>
                    </a:p>
                  </a:txBody>
                  <a:tcPr/>
                </a:tc>
                <a:tc>
                  <a:txBody>
                    <a:bodyPr/>
                    <a:lstStyle/>
                    <a:p>
                      <a:pPr algn="ctr"/>
                      <a:r>
                        <a:rPr lang="en-IN" dirty="0"/>
                        <a:t> --</a:t>
                      </a:r>
                    </a:p>
                  </a:txBody>
                  <a:tcPr/>
                </a:tc>
                <a:tc>
                  <a:txBody>
                    <a:bodyPr/>
                    <a:lstStyle/>
                    <a:p>
                      <a:pPr algn="ctr"/>
                      <a:r>
                        <a:rPr lang="en-IN" dirty="0"/>
                        <a:t>+4</a:t>
                      </a:r>
                    </a:p>
                  </a:txBody>
                  <a:tcPr/>
                </a:tc>
                <a:tc>
                  <a:txBody>
                    <a:bodyPr/>
                    <a:lstStyle/>
                    <a:p>
                      <a:pPr algn="ctr"/>
                      <a:r>
                        <a:rPr lang="en-IN" dirty="0"/>
                        <a:t>-19</a:t>
                      </a:r>
                    </a:p>
                  </a:txBody>
                  <a:tcPr/>
                </a:tc>
                <a:tc>
                  <a:txBody>
                    <a:bodyPr/>
                    <a:lstStyle/>
                    <a:p>
                      <a:pPr algn="ctr"/>
                      <a:r>
                        <a:rPr lang="en-IN" dirty="0"/>
                        <a:t>-17</a:t>
                      </a:r>
                    </a:p>
                  </a:txBody>
                  <a:tcPr/>
                </a:tc>
                <a:extLst>
                  <a:ext uri="{0D108BD9-81ED-4DB2-BD59-A6C34878D82A}">
                    <a16:rowId xmlns:a16="http://schemas.microsoft.com/office/drawing/2014/main" val="1642056064"/>
                  </a:ext>
                </a:extLst>
              </a:tr>
              <a:tr h="370840">
                <a:tc>
                  <a:txBody>
                    <a:bodyPr/>
                    <a:lstStyle/>
                    <a:p>
                      <a:pPr algn="ctr"/>
                      <a:r>
                        <a:rPr lang="en-IN" b="1" dirty="0"/>
                        <a:t>Bandwidth (GHz)</a:t>
                      </a:r>
                    </a:p>
                  </a:txBody>
                  <a:tcPr/>
                </a:tc>
                <a:tc>
                  <a:txBody>
                    <a:bodyPr/>
                    <a:lstStyle/>
                    <a:p>
                      <a:pPr algn="ctr"/>
                      <a:r>
                        <a:rPr lang="en-IN" dirty="0"/>
                        <a:t>59-62</a:t>
                      </a:r>
                    </a:p>
                  </a:txBody>
                  <a:tcPr/>
                </a:tc>
                <a:tc>
                  <a:txBody>
                    <a:bodyPr/>
                    <a:lstStyle/>
                    <a:p>
                      <a:pPr algn="ctr"/>
                      <a:r>
                        <a:rPr lang="en-IN" dirty="0"/>
                        <a:t>&gt;13 Ghz</a:t>
                      </a:r>
                    </a:p>
                  </a:txBody>
                  <a:tcPr/>
                </a:tc>
                <a:tc>
                  <a:txBody>
                    <a:bodyPr/>
                    <a:lstStyle/>
                    <a:p>
                      <a:pPr algn="ctr"/>
                      <a:r>
                        <a:rPr lang="en-IN" dirty="0"/>
                        <a:t>--</a:t>
                      </a:r>
                    </a:p>
                  </a:txBody>
                  <a:tcPr/>
                </a:tc>
                <a:tc>
                  <a:txBody>
                    <a:bodyPr/>
                    <a:lstStyle/>
                    <a:p>
                      <a:pPr algn="ctr"/>
                      <a:r>
                        <a:rPr lang="en-IN" dirty="0"/>
                        <a:t>58.5-63</a:t>
                      </a:r>
                    </a:p>
                  </a:txBody>
                  <a:tcPr/>
                </a:tc>
                <a:tc>
                  <a:txBody>
                    <a:bodyPr/>
                    <a:lstStyle/>
                    <a:p>
                      <a:pPr algn="ctr"/>
                      <a:r>
                        <a:rPr lang="en-IN" dirty="0"/>
                        <a:t>54.5-64</a:t>
                      </a:r>
                    </a:p>
                  </a:txBody>
                  <a:tcPr/>
                </a:tc>
                <a:extLst>
                  <a:ext uri="{0D108BD9-81ED-4DB2-BD59-A6C34878D82A}">
                    <a16:rowId xmlns:a16="http://schemas.microsoft.com/office/drawing/2014/main" val="2991997200"/>
                  </a:ext>
                </a:extLst>
              </a:tr>
            </a:tbl>
          </a:graphicData>
        </a:graphic>
      </p:graphicFrame>
    </p:spTree>
    <p:extLst>
      <p:ext uri="{BB962C8B-B14F-4D97-AF65-F5344CB8AC3E}">
        <p14:creationId xmlns:p14="http://schemas.microsoft.com/office/powerpoint/2010/main" val="3434845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CACC-F75C-43D7-AE7D-BE5E349B2D9A}"/>
              </a:ext>
            </a:extLst>
          </p:cNvPr>
          <p:cNvSpPr>
            <a:spLocks noGrp="1"/>
          </p:cNvSpPr>
          <p:nvPr>
            <p:ph type="title"/>
          </p:nvPr>
        </p:nvSpPr>
        <p:spPr/>
        <p:txBody>
          <a:bodyPr/>
          <a:lstStyle/>
          <a:p>
            <a:r>
              <a:rPr lang="en-IN" b="1" u="sng" cap="none" dirty="0"/>
              <a:t>Conclusion</a:t>
            </a:r>
          </a:p>
        </p:txBody>
      </p:sp>
      <p:sp>
        <p:nvSpPr>
          <p:cNvPr id="3" name="Content Placeholder 2">
            <a:extLst>
              <a:ext uri="{FF2B5EF4-FFF2-40B4-BE49-F238E27FC236}">
                <a16:creationId xmlns:a16="http://schemas.microsoft.com/office/drawing/2014/main" id="{ACBF9D7A-FC11-46C9-980C-685684505082}"/>
              </a:ext>
            </a:extLst>
          </p:cNvPr>
          <p:cNvSpPr>
            <a:spLocks noGrp="1"/>
          </p:cNvSpPr>
          <p:nvPr>
            <p:ph idx="1"/>
          </p:nvPr>
        </p:nvSpPr>
        <p:spPr>
          <a:xfrm>
            <a:off x="1141412" y="2097088"/>
            <a:ext cx="9905999" cy="3541714"/>
          </a:xfrm>
        </p:spPr>
        <p:txBody>
          <a:bodyPr>
            <a:normAutofit fontScale="85000" lnSpcReduction="10000"/>
          </a:bodyPr>
          <a:lstStyle/>
          <a:p>
            <a:pPr marL="0" indent="0" algn="just">
              <a:buNone/>
            </a:pPr>
            <a:r>
              <a:rPr lang="en-IN" sz="2000" dirty="0">
                <a:solidFill>
                  <a:srgbClr val="424242"/>
                </a:solidFill>
                <a:latin typeface="Verdana" panose="020B0604030504040204" pitchFamily="34" charset="0"/>
              </a:rPr>
              <a:t>In this project, various issue of LNA, as well as other critical blocks such as matching networks and source degeneration have been studied. And, a two stage cascode LNA in 90 nm technology working at 60GHz operating frequency is being constructed  and the design was validated using the Cadence simulation tool as according to mentioned objectives.</a:t>
            </a:r>
          </a:p>
          <a:p>
            <a:pPr marL="0" indent="0" algn="just">
              <a:buNone/>
            </a:pPr>
            <a:r>
              <a:rPr lang="en-IN" sz="2000" dirty="0">
                <a:solidFill>
                  <a:srgbClr val="424242"/>
                </a:solidFill>
                <a:latin typeface="Verdana" panose="020B0604030504040204" pitchFamily="34" charset="0"/>
              </a:rPr>
              <a:t>As LNA in these frequency bands is still developing, hence some future work recommended. By investigating the performance trade-offs line Gain Vs Noise Figure in V-Band further, substantial power consumption can be reduced in the future.</a:t>
            </a:r>
          </a:p>
          <a:p>
            <a:pPr marL="0" indent="0" algn="just">
              <a:buNone/>
            </a:pPr>
            <a:r>
              <a:rPr lang="en-IN" sz="2000" dirty="0">
                <a:solidFill>
                  <a:srgbClr val="424242"/>
                </a:solidFill>
                <a:latin typeface="Verdana" panose="020B0604030504040204" pitchFamily="34" charset="0"/>
              </a:rPr>
              <a:t>Also, this project uses general purpose (gpdk090) silicon transistor model for LNA implementation. Noise Figure can be significantly improved by using RF specific transistors like </a:t>
            </a:r>
            <a:r>
              <a:rPr lang="en-IN" sz="2000" dirty="0" err="1">
                <a:solidFill>
                  <a:srgbClr val="424242"/>
                </a:solidFill>
                <a:latin typeface="Verdana" panose="020B0604030504040204" pitchFamily="34" charset="0"/>
              </a:rPr>
              <a:t>tsmc</a:t>
            </a:r>
            <a:r>
              <a:rPr lang="en-IN" sz="2000" dirty="0">
                <a:solidFill>
                  <a:srgbClr val="424242"/>
                </a:solidFill>
                <a:latin typeface="Verdana" panose="020B0604030504040204" pitchFamily="34" charset="0"/>
              </a:rPr>
              <a:t> RF-</a:t>
            </a:r>
            <a:r>
              <a:rPr lang="en-IN" sz="2000" dirty="0" err="1">
                <a:solidFill>
                  <a:srgbClr val="424242"/>
                </a:solidFill>
                <a:latin typeface="Verdana" panose="020B0604030504040204" pitchFamily="34" charset="0"/>
              </a:rPr>
              <a:t>nmos</a:t>
            </a:r>
            <a:r>
              <a:rPr lang="en-IN" sz="2000" dirty="0">
                <a:solidFill>
                  <a:srgbClr val="424242"/>
                </a:solidFill>
                <a:latin typeface="Verdana" panose="020B0604030504040204" pitchFamily="34" charset="0"/>
              </a:rPr>
              <a:t>.</a:t>
            </a:r>
          </a:p>
          <a:p>
            <a:pPr marL="0" indent="0">
              <a:buNone/>
            </a:pPr>
            <a:endParaRPr lang="en-IN" sz="1800" dirty="0">
              <a:effectLst/>
              <a:latin typeface="CMR12"/>
              <a:ea typeface="Calibri" panose="020F0502020204030204" pitchFamily="34" charset="0"/>
              <a:cs typeface="NimbusSanL-Bold"/>
            </a:endParaRPr>
          </a:p>
          <a:p>
            <a:pPr marL="0" indent="0">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800" dirty="0">
              <a:effectLst/>
              <a:latin typeface="CMR12"/>
              <a:ea typeface="Calibri" panose="020F0502020204030204" pitchFamily="34" charset="0"/>
              <a:cs typeface="NimbusSanL-Bold"/>
            </a:endParaRPr>
          </a:p>
        </p:txBody>
      </p:sp>
    </p:spTree>
    <p:extLst>
      <p:ext uri="{BB962C8B-B14F-4D97-AF65-F5344CB8AC3E}">
        <p14:creationId xmlns:p14="http://schemas.microsoft.com/office/powerpoint/2010/main" val="1638579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D784-FF53-45A4-A538-2A0299D2F023}"/>
              </a:ext>
            </a:extLst>
          </p:cNvPr>
          <p:cNvSpPr>
            <a:spLocks noGrp="1"/>
          </p:cNvSpPr>
          <p:nvPr>
            <p:ph type="title"/>
          </p:nvPr>
        </p:nvSpPr>
        <p:spPr>
          <a:xfrm>
            <a:off x="4506602" y="154224"/>
            <a:ext cx="3178796" cy="1478570"/>
          </a:xfrm>
        </p:spPr>
        <p:txBody>
          <a:bodyPr/>
          <a:lstStyle/>
          <a:p>
            <a:pPr algn="ctr"/>
            <a:r>
              <a:rPr lang="en-IN" u="sng" dirty="0"/>
              <a:t>References</a:t>
            </a:r>
          </a:p>
        </p:txBody>
      </p:sp>
      <p:sp>
        <p:nvSpPr>
          <p:cNvPr id="3" name="Content Placeholder 2">
            <a:extLst>
              <a:ext uri="{FF2B5EF4-FFF2-40B4-BE49-F238E27FC236}">
                <a16:creationId xmlns:a16="http://schemas.microsoft.com/office/drawing/2014/main" id="{FE479DE6-4BD7-4A9F-8C03-8853D6980FA5}"/>
              </a:ext>
            </a:extLst>
          </p:cNvPr>
          <p:cNvSpPr>
            <a:spLocks noGrp="1"/>
          </p:cNvSpPr>
          <p:nvPr>
            <p:ph idx="1"/>
          </p:nvPr>
        </p:nvSpPr>
        <p:spPr>
          <a:xfrm>
            <a:off x="1141412" y="2249487"/>
            <a:ext cx="10467492" cy="3541714"/>
          </a:xfrm>
        </p:spPr>
        <p:txBody>
          <a:bodyPr/>
          <a:lstStyle/>
          <a:p>
            <a:pPr marL="0" indent="0">
              <a:buNone/>
            </a:pPr>
            <a:r>
              <a:rPr lang="en-IN" dirty="0"/>
              <a:t> </a:t>
            </a:r>
          </a:p>
        </p:txBody>
      </p:sp>
      <p:graphicFrame>
        <p:nvGraphicFramePr>
          <p:cNvPr id="6" name="Table 6">
            <a:extLst>
              <a:ext uri="{FF2B5EF4-FFF2-40B4-BE49-F238E27FC236}">
                <a16:creationId xmlns:a16="http://schemas.microsoft.com/office/drawing/2014/main" id="{4B04AAA7-97C1-4E53-99C4-C2EBAE69BDED}"/>
              </a:ext>
            </a:extLst>
          </p:cNvPr>
          <p:cNvGraphicFramePr>
            <a:graphicFrameLocks noGrp="1"/>
          </p:cNvGraphicFramePr>
          <p:nvPr>
            <p:extLst>
              <p:ext uri="{D42A27DB-BD31-4B8C-83A1-F6EECF244321}">
                <p14:modId xmlns:p14="http://schemas.microsoft.com/office/powerpoint/2010/main" val="1186128306"/>
              </p:ext>
            </p:extLst>
          </p:nvPr>
        </p:nvGraphicFramePr>
        <p:xfrm>
          <a:off x="1243631" y="1433862"/>
          <a:ext cx="9949554" cy="5425440"/>
        </p:xfrm>
        <a:graphic>
          <a:graphicData uri="http://schemas.openxmlformats.org/drawingml/2006/table">
            <a:tbl>
              <a:tblPr bandRow="1">
                <a:tableStyleId>{2D5ABB26-0587-4C30-8999-92F81FD0307C}</a:tableStyleId>
              </a:tblPr>
              <a:tblGrid>
                <a:gridCol w="833162">
                  <a:extLst>
                    <a:ext uri="{9D8B030D-6E8A-4147-A177-3AD203B41FA5}">
                      <a16:colId xmlns:a16="http://schemas.microsoft.com/office/drawing/2014/main" val="2318040537"/>
                    </a:ext>
                  </a:extLst>
                </a:gridCol>
                <a:gridCol w="9116392">
                  <a:extLst>
                    <a:ext uri="{9D8B030D-6E8A-4147-A177-3AD203B41FA5}">
                      <a16:colId xmlns:a16="http://schemas.microsoft.com/office/drawing/2014/main" val="3134668258"/>
                    </a:ext>
                  </a:extLst>
                </a:gridCol>
              </a:tblGrid>
              <a:tr h="370840">
                <a:tc>
                  <a:txBody>
                    <a:bodyPr/>
                    <a:lstStyle/>
                    <a:p>
                      <a:r>
                        <a:rPr lang="en-IN" sz="2000" dirty="0"/>
                        <a:t>[1]</a:t>
                      </a:r>
                      <a:r>
                        <a:rPr lang="en-IN" sz="1600" dirty="0"/>
                        <a:t> </a:t>
                      </a:r>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u="none" strike="noStrike" kern="1200" baseline="0" dirty="0">
                          <a:solidFill>
                            <a:schemeClr val="tx1"/>
                          </a:solidFill>
                        </a:rPr>
                        <a:t>G Spectrum – Public Policy Position”, GSMA, London, UK, November 2016.</a:t>
                      </a:r>
                      <a:endParaRPr lang="en-IN"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937676108"/>
                  </a:ext>
                </a:extLst>
              </a:tr>
              <a:tr h="370840">
                <a:tc>
                  <a:txBody>
                    <a:bodyPr/>
                    <a:lstStyle/>
                    <a:p>
                      <a:r>
                        <a:rPr lang="en-IN" sz="2000" dirty="0"/>
                        <a:t>[2]</a:t>
                      </a:r>
                    </a:p>
                  </a:txBody>
                  <a:tcPr/>
                </a:tc>
                <a:tc>
                  <a:txBody>
                    <a:bodyPr/>
                    <a:lstStyle/>
                    <a:p>
                      <a:r>
                        <a:rPr lang="en-IN" sz="2000" b="0" u="none" strike="noStrike" kern="1200" baseline="0" dirty="0">
                          <a:solidFill>
                            <a:schemeClr val="tx1"/>
                          </a:solidFill>
                        </a:rPr>
                        <a:t>B. A. Floyd, et al., “</a:t>
                      </a:r>
                      <a:r>
                        <a:rPr lang="en-IN" sz="2000" b="0" u="none" strike="noStrike" kern="1200" baseline="0" dirty="0" err="1">
                          <a:solidFill>
                            <a:schemeClr val="tx1"/>
                          </a:solidFill>
                        </a:rPr>
                        <a:t>SiGe</a:t>
                      </a:r>
                      <a:r>
                        <a:rPr lang="en-IN" sz="2000" b="0" u="none" strike="noStrike" kern="1200" baseline="0" dirty="0">
                          <a:solidFill>
                            <a:schemeClr val="tx1"/>
                          </a:solidFill>
                        </a:rPr>
                        <a:t> Bipolar Transceiver Circuits Operating at 60 GHz,” IEEE J. Solid State Circuits, Vol. 40, No. 1, 2005, pp. 156-167. </a:t>
                      </a:r>
                      <a:endParaRPr lang="en-IN"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173136208"/>
                  </a:ext>
                </a:extLst>
              </a:tr>
              <a:tr h="370840">
                <a:tc>
                  <a:txBody>
                    <a:bodyPr/>
                    <a:lstStyle/>
                    <a:p>
                      <a:r>
                        <a:rPr lang="en-IN" sz="2000" dirty="0"/>
                        <a:t>[3]</a:t>
                      </a:r>
                    </a:p>
                  </a:txBody>
                  <a:tcPr/>
                </a:tc>
                <a:tc>
                  <a:txBody>
                    <a:bodyPr/>
                    <a:lstStyle/>
                    <a:p>
                      <a:pPr marL="0" algn="l" defTabSz="914400" rtl="0" eaLnBrk="1" latinLnBrk="0" hangingPunct="1">
                        <a:lnSpc>
                          <a:spcPct val="100000"/>
                        </a:lnSpc>
                        <a:spcAft>
                          <a:spcPts val="800"/>
                        </a:spcAft>
                      </a:pPr>
                      <a:r>
                        <a:rPr lang="en-IN" sz="2000" b="0" u="none" strike="noStrike" kern="1200" baseline="0" dirty="0">
                          <a:solidFill>
                            <a:schemeClr val="tx1"/>
                          </a:solidFill>
                        </a:rPr>
                        <a:t>Behzad </a:t>
                      </a:r>
                      <a:r>
                        <a:rPr lang="en-IN" sz="2000" b="0" u="none" strike="noStrike" kern="1200" baseline="0" dirty="0" err="1">
                          <a:solidFill>
                            <a:schemeClr val="tx1"/>
                          </a:solidFill>
                        </a:rPr>
                        <a:t>Razavi</a:t>
                      </a:r>
                      <a:r>
                        <a:rPr lang="en-IN" sz="2000" b="0" u="none" strike="noStrike" kern="1200" baseline="0" dirty="0">
                          <a:solidFill>
                            <a:schemeClr val="tx1"/>
                          </a:solidFill>
                        </a:rPr>
                        <a:t>, “A </a:t>
                      </a:r>
                      <a:r>
                        <a:rPr lang="en-IN" sz="2000" b="0" u="none" strike="noStrike" kern="1200" baseline="0" dirty="0" err="1">
                          <a:solidFill>
                            <a:schemeClr val="tx1"/>
                          </a:solidFill>
                        </a:rPr>
                        <a:t>millimeter</a:t>
                      </a:r>
                      <a:r>
                        <a:rPr lang="en-IN" sz="2000" b="0" u="none" strike="noStrike" kern="1200" baseline="0" dirty="0">
                          <a:solidFill>
                            <a:schemeClr val="tx1"/>
                          </a:solidFill>
                        </a:rPr>
                        <a:t>-wave CMOS heterodyne receiver with on-chip LO and divider,” IEEE Journal of Solid-State Circuits, vol. 43, no. 2, pp. 477- , Feb 2008.</a:t>
                      </a:r>
                      <a:endParaRPr lang="en-IN" sz="2000" b="0" i="0" u="none" strike="noStrike" kern="1200" baseline="0" dirty="0">
                        <a:solidFill>
                          <a:schemeClr val="tx1"/>
                        </a:solidFill>
                        <a:latin typeface="+mn-lt"/>
                        <a:ea typeface="+mn-ea"/>
                        <a:cs typeface="+mn-cs"/>
                      </a:endParaRPr>
                    </a:p>
                  </a:txBody>
                  <a:tcPr marL="68580" marR="68580" marT="0" marB="0"/>
                </a:tc>
                <a:extLst>
                  <a:ext uri="{0D108BD9-81ED-4DB2-BD59-A6C34878D82A}">
                    <a16:rowId xmlns:a16="http://schemas.microsoft.com/office/drawing/2014/main" val="2191573320"/>
                  </a:ext>
                </a:extLst>
              </a:tr>
              <a:tr h="370840">
                <a:tc>
                  <a:txBody>
                    <a:bodyPr/>
                    <a:lstStyle/>
                    <a:p>
                      <a:r>
                        <a:rPr lang="en-IN" sz="20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u="none" strike="noStrike" kern="1200" baseline="0" dirty="0">
                          <a:solidFill>
                            <a:schemeClr val="tx1"/>
                          </a:solidFill>
                        </a:rPr>
                        <a:t>Terry Yao1, Michael Gordon, Kenneth Yau1, M.T. Yang, and Sorin P. </a:t>
                      </a:r>
                      <a:r>
                        <a:rPr lang="en-IN" sz="2000" b="0" u="none" strike="noStrike" kern="1200" baseline="0" dirty="0" err="1">
                          <a:solidFill>
                            <a:schemeClr val="tx1"/>
                          </a:solidFill>
                        </a:rPr>
                        <a:t>Voinigescu</a:t>
                      </a:r>
                      <a:r>
                        <a:rPr lang="en-IN" sz="2000" b="0" u="none" strike="noStrike" kern="1200" baseline="0" dirty="0">
                          <a:solidFill>
                            <a:schemeClr val="tx1"/>
                          </a:solidFill>
                        </a:rPr>
                        <a:t>, “60-GHz PA and LNA in 90-nm RF-CMOS,” In Proceedings of the IEEE Radio Frequency Integrated Circuits Symposium (RFIC2006), 	pp. 4, June 2006.</a:t>
                      </a:r>
                      <a:endParaRPr lang="en-IN"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439253445"/>
                  </a:ext>
                </a:extLst>
              </a:tr>
              <a:tr h="370840">
                <a:tc>
                  <a:txBody>
                    <a:bodyPr/>
                    <a:lstStyle/>
                    <a:p>
                      <a:r>
                        <a:rPr lang="en-IN" sz="2000" dirty="0"/>
                        <a:t>[5]</a:t>
                      </a:r>
                    </a:p>
                  </a:txBody>
                  <a:tcPr/>
                </a:tc>
                <a:tc>
                  <a:txBody>
                    <a:bodyPr/>
                    <a:lstStyle/>
                    <a:p>
                      <a:r>
                        <a:rPr lang="en-IN" sz="2000" b="0" u="none" strike="noStrike" kern="1200" baseline="0" dirty="0">
                          <a:solidFill>
                            <a:schemeClr val="tx1"/>
                          </a:solidFill>
                        </a:rPr>
                        <a:t>B. </a:t>
                      </a:r>
                      <a:r>
                        <a:rPr lang="en-IN" sz="2000" b="0" u="none" strike="noStrike" kern="1200" baseline="0" dirty="0" err="1">
                          <a:solidFill>
                            <a:schemeClr val="tx1"/>
                          </a:solidFill>
                        </a:rPr>
                        <a:t>Heydari</a:t>
                      </a:r>
                      <a:r>
                        <a:rPr lang="en-IN" sz="2000" b="0" u="none" strike="noStrike" kern="1200" baseline="0" dirty="0">
                          <a:solidFill>
                            <a:schemeClr val="tx1"/>
                          </a:solidFill>
                        </a:rPr>
                        <a:t> et al., “</a:t>
                      </a:r>
                      <a:r>
                        <a:rPr lang="en-IN" sz="2000" b="0" u="none" strike="noStrike" kern="1200" baseline="0" dirty="0" err="1">
                          <a:solidFill>
                            <a:schemeClr val="tx1"/>
                          </a:solidFill>
                        </a:rPr>
                        <a:t>Millimeter</a:t>
                      </a:r>
                      <a:r>
                        <a:rPr lang="en-IN" sz="2000" b="0" u="none" strike="noStrike" kern="1200" baseline="0" dirty="0">
                          <a:solidFill>
                            <a:schemeClr val="tx1"/>
                          </a:solidFill>
                        </a:rPr>
                        <a:t>-Wave Devices and Circuit Blocks up to 104 GHz in 90 nm CMOS,” IEEE J. Solid-State Circuits, Vol. 42, No. 12, 2007, pp. 2893-2903. </a:t>
                      </a:r>
                      <a:endParaRPr lang="en-IN"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134470836"/>
                  </a:ext>
                </a:extLst>
              </a:tr>
              <a:tr h="370840">
                <a:tc>
                  <a:txBody>
                    <a:bodyPr/>
                    <a:lstStyle/>
                    <a:p>
                      <a:r>
                        <a:rPr lang="en-IN" sz="2000" dirty="0"/>
                        <a:t>[6]</a:t>
                      </a:r>
                    </a:p>
                  </a:txBody>
                  <a:tcPr/>
                </a:tc>
                <a:tc>
                  <a:txBody>
                    <a:bodyPr/>
                    <a:lstStyle/>
                    <a:p>
                      <a:pPr marL="0" algn="l" defTabSz="914400" rtl="0" eaLnBrk="1" latinLnBrk="0" hangingPunct="1"/>
                      <a:r>
                        <a:rPr lang="en-IN" sz="2000" b="0" u="none" strike="noStrike" kern="1200" baseline="0" dirty="0">
                          <a:solidFill>
                            <a:schemeClr val="tx1"/>
                          </a:solidFill>
                        </a:rPr>
                        <a:t>H. Gao, et al , “A 48–61 GHz LNA in 40-nm CMOS with 3.6 dB minimum NF © employing metal slotting method,” IEEE Radio Frequency Integrated Circuits Symposium, Vol.14, No.5,pp 154–157 March 2016.</a:t>
                      </a:r>
                      <a:endParaRPr lang="en-IN"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233299336"/>
                  </a:ext>
                </a:extLst>
              </a:tr>
              <a:tr h="370840">
                <a:tc>
                  <a:txBody>
                    <a:bodyPr/>
                    <a:lstStyle/>
                    <a:p>
                      <a:r>
                        <a:rPr lang="en-IN" sz="2000" dirty="0"/>
                        <a:t>[7]</a:t>
                      </a:r>
                    </a:p>
                  </a:txBody>
                  <a:tcPr/>
                </a:tc>
                <a:tc>
                  <a:txBody>
                    <a:bodyPr/>
                    <a:lstStyle/>
                    <a:p>
                      <a:pPr marL="0" algn="l" defTabSz="914400" rtl="0" eaLnBrk="1" latinLnBrk="0" hangingPunct="1"/>
                      <a:r>
                        <a:rPr lang="en-IN" sz="2000" b="0" u="none" strike="noStrike" kern="1200" baseline="0" dirty="0">
                          <a:solidFill>
                            <a:schemeClr val="tx1"/>
                          </a:solidFill>
                        </a:rPr>
                        <a:t>Design and Analysis of Cascode LNA for 60 GHz Wireless Applications, International Journal of Innovative Technology and Exploring Engineering (IJITEE)</a:t>
                      </a:r>
                    </a:p>
                    <a:p>
                      <a:pPr marL="0" algn="l" defTabSz="914400" rtl="0" eaLnBrk="1" latinLnBrk="0" hangingPunct="1"/>
                      <a:r>
                        <a:rPr lang="en-IN" sz="2000" b="0" u="none" strike="noStrike" kern="1200" baseline="0" dirty="0">
                          <a:solidFill>
                            <a:schemeClr val="tx1"/>
                          </a:solidFill>
                        </a:rPr>
                        <a:t>ISSN: 2278-3075, Volume-8 Issue-9, July 2019</a:t>
                      </a:r>
                      <a:endParaRPr lang="en-IN" sz="20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568100692"/>
                  </a:ext>
                </a:extLst>
              </a:tr>
            </a:tbl>
          </a:graphicData>
        </a:graphic>
      </p:graphicFrame>
    </p:spTree>
    <p:extLst>
      <p:ext uri="{BB962C8B-B14F-4D97-AF65-F5344CB8AC3E}">
        <p14:creationId xmlns:p14="http://schemas.microsoft.com/office/powerpoint/2010/main" val="1415487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7662-3CAB-4D91-B830-545730EB13BC}"/>
              </a:ext>
            </a:extLst>
          </p:cNvPr>
          <p:cNvSpPr>
            <a:spLocks noGrp="1"/>
          </p:cNvSpPr>
          <p:nvPr>
            <p:ph type="title"/>
          </p:nvPr>
        </p:nvSpPr>
        <p:spPr>
          <a:xfrm>
            <a:off x="3710609" y="2822237"/>
            <a:ext cx="4421323" cy="1478570"/>
          </a:xfrm>
          <a:ln>
            <a:solidFill>
              <a:schemeClr val="bg1"/>
            </a:solidFill>
          </a:ln>
        </p:spPr>
        <p:txBody>
          <a:bodyPr/>
          <a:lstStyle/>
          <a:p>
            <a:pPr algn="ctr"/>
            <a:r>
              <a:rPr lang="en-IN" cap="none"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77295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23B8-05D2-49A4-92E7-4768D0CD57AD}"/>
              </a:ext>
            </a:extLst>
          </p:cNvPr>
          <p:cNvSpPr>
            <a:spLocks noGrp="1"/>
          </p:cNvSpPr>
          <p:nvPr>
            <p:ph type="title"/>
          </p:nvPr>
        </p:nvSpPr>
        <p:spPr>
          <a:xfrm>
            <a:off x="1455289" y="247457"/>
            <a:ext cx="9905998" cy="1478570"/>
          </a:xfrm>
        </p:spPr>
        <p:txBody>
          <a:bodyPr>
            <a:normAutofit/>
          </a:bodyPr>
          <a:lstStyle/>
          <a:p>
            <a:r>
              <a:rPr lang="en-IN" sz="4000" dirty="0"/>
              <a:t>Why 60 gh</a:t>
            </a:r>
            <a:r>
              <a:rPr lang="en-IN" sz="4000" cap="none" dirty="0"/>
              <a:t>z</a:t>
            </a:r>
            <a:r>
              <a:rPr lang="en-IN" sz="4000" b="1" dirty="0">
                <a:latin typeface="18thCentury" pitchFamily="2" charset="0"/>
              </a:rPr>
              <a:t> </a:t>
            </a:r>
            <a:r>
              <a:rPr lang="en-IN" sz="4800" b="1" dirty="0">
                <a:latin typeface="18thCentury" pitchFamily="2" charset="0"/>
              </a:rPr>
              <a:t>?</a:t>
            </a:r>
            <a:endParaRPr lang="en-IN" sz="4000" dirty="0"/>
          </a:p>
        </p:txBody>
      </p:sp>
      <p:sp>
        <p:nvSpPr>
          <p:cNvPr id="3" name="Content Placeholder 2">
            <a:extLst>
              <a:ext uri="{FF2B5EF4-FFF2-40B4-BE49-F238E27FC236}">
                <a16:creationId xmlns:a16="http://schemas.microsoft.com/office/drawing/2014/main" id="{6953C6AB-8182-410E-9933-D9016CD8EE06}"/>
              </a:ext>
            </a:extLst>
          </p:cNvPr>
          <p:cNvSpPr>
            <a:spLocks noGrp="1"/>
          </p:cNvSpPr>
          <p:nvPr>
            <p:ph idx="1"/>
          </p:nvPr>
        </p:nvSpPr>
        <p:spPr>
          <a:xfrm>
            <a:off x="1022142" y="1957938"/>
            <a:ext cx="10772293" cy="4509123"/>
          </a:xfrm>
        </p:spPr>
        <p:txBody>
          <a:bodyPr>
            <a:normAutofit/>
          </a:bodyPr>
          <a:lstStyle/>
          <a:p>
            <a:pPr indent="457200" algn="just">
              <a:lnSpc>
                <a:spcPct val="150000"/>
              </a:lnSpc>
              <a:spcAft>
                <a:spcPts val="800"/>
              </a:spcAft>
            </a:pPr>
            <a:r>
              <a:rPr lang="en-IN" sz="2000" dirty="0">
                <a:solidFill>
                  <a:srgbClr val="424242"/>
                </a:solidFill>
                <a:latin typeface="Verdana" panose="020B0604030504040204" pitchFamily="34" charset="0"/>
              </a:rPr>
              <a:t>V-Band </a:t>
            </a:r>
            <a:r>
              <a:rPr lang="en-IN" sz="2000" dirty="0" err="1">
                <a:solidFill>
                  <a:srgbClr val="424242"/>
                </a:solidFill>
                <a:latin typeface="Verdana" panose="020B0604030504040204" pitchFamily="34" charset="0"/>
              </a:rPr>
              <a:t>millimeter</a:t>
            </a:r>
            <a:r>
              <a:rPr lang="en-IN" sz="2000" dirty="0">
                <a:solidFill>
                  <a:srgbClr val="424242"/>
                </a:solidFill>
                <a:latin typeface="Verdana" panose="020B0604030504040204" pitchFamily="34" charset="0"/>
              </a:rPr>
              <a:t>-wave communication is a next-generation technology designed to meet the higher bandwidth demands of 5G wireless applications.</a:t>
            </a:r>
          </a:p>
          <a:p>
            <a:pPr indent="457200" algn="just">
              <a:lnSpc>
                <a:spcPct val="150000"/>
              </a:lnSpc>
              <a:spcAft>
                <a:spcPts val="800"/>
              </a:spcAft>
            </a:pPr>
            <a:r>
              <a:rPr lang="en-IN" sz="2000" dirty="0">
                <a:solidFill>
                  <a:srgbClr val="424242"/>
                </a:solidFill>
                <a:latin typeface="Verdana" panose="020B0604030504040204" pitchFamily="34" charset="0"/>
              </a:rPr>
              <a:t>As customer demands grows for faster and reliable internet connections for various services such as live-video streaming but the operational spectrum and bandwidth of 4G and 3G are constrained to less than 6GHz and already occupied by different applications.</a:t>
            </a:r>
          </a:p>
          <a:p>
            <a:pPr algn="just"/>
            <a:r>
              <a:rPr lang="en-IN" sz="2000" dirty="0">
                <a:solidFill>
                  <a:srgbClr val="424242"/>
                </a:solidFill>
                <a:latin typeface="Verdana" panose="020B0604030504040204" pitchFamily="34" charset="0"/>
              </a:rPr>
              <a:t>5G millimetre wave (30 to 300 GHz) networks are promising solution for user requirements. As per the result of survey, 60GHz band is recommended due to the high data rate and very high throughput.</a:t>
            </a:r>
          </a:p>
        </p:txBody>
      </p:sp>
    </p:spTree>
    <p:extLst>
      <p:ext uri="{BB962C8B-B14F-4D97-AF65-F5344CB8AC3E}">
        <p14:creationId xmlns:p14="http://schemas.microsoft.com/office/powerpoint/2010/main" val="118189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AFA9-5481-4512-A90B-1EEE519D09B5}"/>
              </a:ext>
            </a:extLst>
          </p:cNvPr>
          <p:cNvSpPr>
            <a:spLocks noGrp="1"/>
          </p:cNvSpPr>
          <p:nvPr>
            <p:ph type="title"/>
          </p:nvPr>
        </p:nvSpPr>
        <p:spPr/>
        <p:txBody>
          <a:bodyPr/>
          <a:lstStyle/>
          <a:p>
            <a:r>
              <a:rPr lang="en-US" altLang="en-US" dirty="0"/>
              <a:t>LNA Design Consideration</a:t>
            </a:r>
            <a:endParaRPr lang="en-IN" dirty="0"/>
          </a:p>
        </p:txBody>
      </p:sp>
      <p:sp>
        <p:nvSpPr>
          <p:cNvPr id="3" name="Content Placeholder 2">
            <a:extLst>
              <a:ext uri="{FF2B5EF4-FFF2-40B4-BE49-F238E27FC236}">
                <a16:creationId xmlns:a16="http://schemas.microsoft.com/office/drawing/2014/main" id="{9EE0D948-7D5B-4C94-9D7C-E92BCF112D51}"/>
              </a:ext>
            </a:extLst>
          </p:cNvPr>
          <p:cNvSpPr>
            <a:spLocks noGrp="1"/>
          </p:cNvSpPr>
          <p:nvPr>
            <p:ph idx="1"/>
          </p:nvPr>
        </p:nvSpPr>
        <p:spPr>
          <a:xfrm>
            <a:off x="1141412" y="2249486"/>
            <a:ext cx="9905999" cy="3989995"/>
          </a:xfrm>
        </p:spPr>
        <p:txBody>
          <a:bodyPr>
            <a:normAutofit/>
          </a:bodyPr>
          <a:lstStyle/>
          <a:p>
            <a:pPr eaLnBrk="1" hangingPunct="1"/>
            <a:r>
              <a:rPr lang="en-US" altLang="en-US" sz="2000" dirty="0">
                <a:solidFill>
                  <a:srgbClr val="424242"/>
                </a:solidFill>
                <a:latin typeface="Verdana" panose="020B0604030504040204" pitchFamily="34" charset="0"/>
              </a:rPr>
              <a:t>Gain</a:t>
            </a:r>
          </a:p>
          <a:p>
            <a:pPr eaLnBrk="1" hangingPunct="1"/>
            <a:r>
              <a:rPr lang="en-US" altLang="en-US" sz="2000" dirty="0">
                <a:solidFill>
                  <a:srgbClr val="424242"/>
                </a:solidFill>
                <a:latin typeface="Verdana" panose="020B0604030504040204" pitchFamily="34" charset="0"/>
              </a:rPr>
              <a:t>Noise figure</a:t>
            </a:r>
          </a:p>
          <a:p>
            <a:pPr eaLnBrk="1" hangingPunct="1"/>
            <a:r>
              <a:rPr lang="en-US" altLang="en-US" sz="2000" dirty="0">
                <a:solidFill>
                  <a:srgbClr val="424242"/>
                </a:solidFill>
                <a:latin typeface="Verdana" panose="020B0604030504040204" pitchFamily="34" charset="0"/>
              </a:rPr>
              <a:t>Input/ Output Impedance matching</a:t>
            </a:r>
          </a:p>
          <a:p>
            <a:pPr eaLnBrk="1" hangingPunct="1"/>
            <a:r>
              <a:rPr lang="en-US" altLang="en-US" sz="2000" dirty="0">
                <a:solidFill>
                  <a:srgbClr val="424242"/>
                </a:solidFill>
                <a:latin typeface="Verdana" panose="020B0604030504040204" pitchFamily="34" charset="0"/>
              </a:rPr>
              <a:t>Bandwidth</a:t>
            </a:r>
          </a:p>
          <a:p>
            <a:pPr eaLnBrk="1" hangingPunct="1"/>
            <a:r>
              <a:rPr lang="en-US" altLang="en-US" sz="2000" dirty="0">
                <a:solidFill>
                  <a:srgbClr val="424242"/>
                </a:solidFill>
                <a:latin typeface="Verdana" panose="020B0604030504040204" pitchFamily="34" charset="0"/>
              </a:rPr>
              <a:t>Stability</a:t>
            </a:r>
          </a:p>
          <a:p>
            <a:pPr eaLnBrk="1" hangingPunct="1"/>
            <a:r>
              <a:rPr lang="en-US" altLang="en-US" sz="2000" dirty="0">
                <a:solidFill>
                  <a:srgbClr val="424242"/>
                </a:solidFill>
                <a:latin typeface="Verdana" panose="020B0604030504040204" pitchFamily="34" charset="0"/>
              </a:rPr>
              <a:t>Linearity</a:t>
            </a:r>
          </a:p>
        </p:txBody>
      </p:sp>
    </p:spTree>
    <p:extLst>
      <p:ext uri="{BB962C8B-B14F-4D97-AF65-F5344CB8AC3E}">
        <p14:creationId xmlns:p14="http://schemas.microsoft.com/office/powerpoint/2010/main" val="43211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5023-25C0-4B59-B27E-57D37A043A1D}"/>
              </a:ext>
            </a:extLst>
          </p:cNvPr>
          <p:cNvSpPr>
            <a:spLocks noGrp="1"/>
          </p:cNvSpPr>
          <p:nvPr>
            <p:ph type="title"/>
          </p:nvPr>
        </p:nvSpPr>
        <p:spPr>
          <a:xfrm>
            <a:off x="1143001" y="327514"/>
            <a:ext cx="9905998" cy="1478570"/>
          </a:xfrm>
        </p:spPr>
        <p:txBody>
          <a:bodyPr/>
          <a:lstStyle/>
          <a:p>
            <a:r>
              <a:rPr lang="en-IN" b="1" u="sng" dirty="0"/>
              <a:t>Objectives</a:t>
            </a:r>
          </a:p>
        </p:txBody>
      </p:sp>
      <p:sp>
        <p:nvSpPr>
          <p:cNvPr id="3" name="Content Placeholder 2">
            <a:extLst>
              <a:ext uri="{FF2B5EF4-FFF2-40B4-BE49-F238E27FC236}">
                <a16:creationId xmlns:a16="http://schemas.microsoft.com/office/drawing/2014/main" id="{DB5C6072-8234-4832-A800-1D58A51DFA47}"/>
              </a:ext>
            </a:extLst>
          </p:cNvPr>
          <p:cNvSpPr>
            <a:spLocks noGrp="1"/>
          </p:cNvSpPr>
          <p:nvPr>
            <p:ph idx="1"/>
          </p:nvPr>
        </p:nvSpPr>
        <p:spPr>
          <a:xfrm>
            <a:off x="1143000" y="1510203"/>
            <a:ext cx="9905999" cy="3541714"/>
          </a:xfrm>
        </p:spPr>
        <p:txBody>
          <a:bodyPr>
            <a:normAutofit/>
          </a:bodyPr>
          <a:lstStyle/>
          <a:p>
            <a:pPr marL="0" indent="0">
              <a:buNone/>
            </a:pPr>
            <a:r>
              <a:rPr lang="en-IN" sz="2000" dirty="0">
                <a:solidFill>
                  <a:srgbClr val="424242"/>
                </a:solidFill>
                <a:latin typeface="Verdana" panose="020B0604030504040204" pitchFamily="34" charset="0"/>
              </a:rPr>
              <a:t>Objective is to design a two stage cascoded CMOS LNA with following specifications:</a:t>
            </a:r>
          </a:p>
          <a:p>
            <a:pPr marL="0" indent="0">
              <a:buNone/>
            </a:pPr>
            <a:r>
              <a:rPr lang="en-IN" sz="2000" dirty="0">
                <a:solidFill>
                  <a:srgbClr val="424242"/>
                </a:solidFill>
                <a:latin typeface="Verdana" panose="020B0604030504040204" pitchFamily="34" charset="0"/>
              </a:rPr>
              <a:t>First stage is for Gain and second stage for Linearity and Stability.</a:t>
            </a:r>
          </a:p>
          <a:p>
            <a:pPr marL="0" indent="0">
              <a:buNone/>
            </a:pPr>
            <a:r>
              <a:rPr lang="en-IN" sz="2000" dirty="0">
                <a:solidFill>
                  <a:srgbClr val="424242"/>
                </a:solidFill>
                <a:latin typeface="Verdana" panose="020B0604030504040204" pitchFamily="34" charset="0"/>
              </a:rPr>
              <a:t>Cascode structure help to improve isolation.</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157879A8-4CED-4B37-A0E3-D5E782F6BCA8}"/>
                  </a:ext>
                </a:extLst>
              </p:cNvPr>
              <p:cNvGraphicFramePr>
                <a:graphicFrameLocks noGrp="1"/>
              </p:cNvGraphicFramePr>
              <p:nvPr>
                <p:extLst>
                  <p:ext uri="{D42A27DB-BD31-4B8C-83A1-F6EECF244321}">
                    <p14:modId xmlns:p14="http://schemas.microsoft.com/office/powerpoint/2010/main" val="45999288"/>
                  </p:ext>
                </p:extLst>
              </p:nvPr>
            </p:nvGraphicFramePr>
            <p:xfrm>
              <a:off x="2531166" y="3551109"/>
              <a:ext cx="6877878" cy="3001616"/>
            </p:xfrm>
            <a:graphic>
              <a:graphicData uri="http://schemas.openxmlformats.org/drawingml/2006/table">
                <a:tbl>
                  <a:tblPr firstRow="1" firstCol="1" bandRow="1">
                    <a:tableStyleId>{5940675A-B579-460E-94D1-54222C63F5DA}</a:tableStyleId>
                  </a:tblPr>
                  <a:tblGrid>
                    <a:gridCol w="3438939">
                      <a:extLst>
                        <a:ext uri="{9D8B030D-6E8A-4147-A177-3AD203B41FA5}">
                          <a16:colId xmlns:a16="http://schemas.microsoft.com/office/drawing/2014/main" val="2174532369"/>
                        </a:ext>
                      </a:extLst>
                    </a:gridCol>
                    <a:gridCol w="3438939">
                      <a:extLst>
                        <a:ext uri="{9D8B030D-6E8A-4147-A177-3AD203B41FA5}">
                          <a16:colId xmlns:a16="http://schemas.microsoft.com/office/drawing/2014/main" val="1354511353"/>
                        </a:ext>
                      </a:extLst>
                    </a:gridCol>
                  </a:tblGrid>
                  <a:tr h="381904">
                    <a:tc>
                      <a:txBody>
                        <a:bodyPr/>
                        <a:lstStyle/>
                        <a:p>
                          <a:pPr algn="ctr">
                            <a:lnSpc>
                              <a:spcPct val="150000"/>
                            </a:lnSpc>
                            <a:spcAft>
                              <a:spcPts val="800"/>
                            </a:spcAft>
                          </a:pPr>
                          <a:r>
                            <a:rPr lang="en-IN" sz="1800" b="1" kern="1200" dirty="0">
                              <a:solidFill>
                                <a:srgbClr val="424242"/>
                              </a:solidFill>
                              <a:latin typeface="Verdana" panose="020B0604030504040204" pitchFamily="34" charset="0"/>
                              <a:ea typeface="+mn-ea"/>
                              <a:cs typeface="+mn-cs"/>
                            </a:rPr>
                            <a:t>Parameter</a:t>
                          </a:r>
                        </a:p>
                      </a:txBody>
                      <a:tcPr marL="68580" marR="68580" marT="0" marB="0"/>
                    </a:tc>
                    <a:tc>
                      <a:txBody>
                        <a:bodyPr/>
                        <a:lstStyle/>
                        <a:p>
                          <a:pPr algn="ctr">
                            <a:lnSpc>
                              <a:spcPct val="150000"/>
                            </a:lnSpc>
                            <a:spcAft>
                              <a:spcPts val="800"/>
                            </a:spcAft>
                          </a:pPr>
                          <a:r>
                            <a:rPr lang="en-IN" sz="1800" b="1" kern="1200" dirty="0">
                              <a:solidFill>
                                <a:srgbClr val="424242"/>
                              </a:solidFill>
                              <a:latin typeface="Verdana" panose="020B0604030504040204" pitchFamily="34" charset="0"/>
                              <a:ea typeface="+mn-ea"/>
                              <a:cs typeface="+mn-cs"/>
                            </a:rPr>
                            <a:t>Value</a:t>
                          </a:r>
                        </a:p>
                      </a:txBody>
                      <a:tcPr marL="68580" marR="68580" marT="0" marB="0"/>
                    </a:tc>
                    <a:extLst>
                      <a:ext uri="{0D108BD9-81ED-4DB2-BD59-A6C34878D82A}">
                        <a16:rowId xmlns:a16="http://schemas.microsoft.com/office/drawing/2014/main" val="2320704406"/>
                      </a:ext>
                    </a:extLst>
                  </a:tr>
                  <a:tr h="408984">
                    <a:tc>
                      <a:txBody>
                        <a:bodyPr/>
                        <a:lstStyle/>
                        <a:p>
                          <a:pPr algn="l">
                            <a:lnSpc>
                              <a:spcPct val="150000"/>
                            </a:lnSpc>
                            <a:spcAft>
                              <a:spcPts val="800"/>
                            </a:spcAft>
                          </a:pPr>
                          <a:r>
                            <a:rPr lang="en-IN" sz="1800" kern="1200">
                              <a:solidFill>
                                <a:srgbClr val="424242"/>
                              </a:solidFill>
                              <a:latin typeface="Verdana" panose="020B0604030504040204" pitchFamily="34" charset="0"/>
                              <a:ea typeface="+mn-ea"/>
                              <a:cs typeface="+mn-cs"/>
                            </a:rPr>
                            <a:t>Operating frequency</a:t>
                          </a:r>
                        </a:p>
                      </a:txBody>
                      <a:tcPr marL="68580" marR="68580" marT="0" marB="0"/>
                    </a:tc>
                    <a:tc>
                      <a:txBody>
                        <a:bodyPr/>
                        <a:lstStyle/>
                        <a:p>
                          <a:pPr algn="ctr">
                            <a:lnSpc>
                              <a:spcPct val="150000"/>
                            </a:lnSpc>
                            <a:spcAft>
                              <a:spcPts val="800"/>
                            </a:spcAft>
                          </a:pPr>
                          <a:r>
                            <a:rPr lang="en-IN" sz="1800" kern="1200">
                              <a:solidFill>
                                <a:srgbClr val="424242"/>
                              </a:solidFill>
                              <a:latin typeface="Verdana" panose="020B0604030504040204" pitchFamily="34" charset="0"/>
                              <a:ea typeface="+mn-ea"/>
                              <a:cs typeface="+mn-cs"/>
                            </a:rPr>
                            <a:t>60 GHz</a:t>
                          </a:r>
                        </a:p>
                      </a:txBody>
                      <a:tcPr marL="68580" marR="68580" marT="0" marB="0"/>
                    </a:tc>
                    <a:extLst>
                      <a:ext uri="{0D108BD9-81ED-4DB2-BD59-A6C34878D82A}">
                        <a16:rowId xmlns:a16="http://schemas.microsoft.com/office/drawing/2014/main" val="2431657406"/>
                      </a:ext>
                    </a:extLst>
                  </a:tr>
                  <a:tr h="552682">
                    <a:tc>
                      <a:txBody>
                        <a:bodyPr/>
                        <a:lstStyle/>
                        <a:p>
                          <a:pPr algn="just">
                            <a:lnSpc>
                              <a:spcPct val="150000"/>
                            </a:lnSpc>
                            <a:spcAft>
                              <a:spcPts val="800"/>
                            </a:spcAft>
                          </a:pPr>
                          <a:r>
                            <a:rPr lang="en-IN" sz="1800" kern="1200" dirty="0">
                              <a:solidFill>
                                <a:srgbClr val="424242"/>
                              </a:solidFill>
                              <a:latin typeface="Verdana" panose="020B0604030504040204" pitchFamily="34" charset="0"/>
                              <a:ea typeface="+mn-ea"/>
                              <a:cs typeface="+mn-cs"/>
                            </a:rPr>
                            <a:t>Gain</a:t>
                          </a:r>
                        </a:p>
                      </a:txBody>
                      <a:tcPr marL="68580" marR="68580" marT="0" marB="0"/>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n-IN" sz="1800" kern="1200">
                                    <a:solidFill>
                                      <a:srgbClr val="424242"/>
                                    </a:solidFill>
                                    <a:latin typeface="Verdana" panose="020B0604030504040204" pitchFamily="34" charset="0"/>
                                    <a:ea typeface="+mn-ea"/>
                                    <a:cs typeface="+mn-cs"/>
                                  </a:rPr>
                                  <m:t>≥15 </m:t>
                                </m:r>
                                <m:r>
                                  <a:rPr lang="en-IN" sz="1800" kern="1200">
                                    <a:solidFill>
                                      <a:srgbClr val="424242"/>
                                    </a:solidFill>
                                    <a:latin typeface="Verdana" panose="020B0604030504040204" pitchFamily="34" charset="0"/>
                                    <a:ea typeface="+mn-ea"/>
                                    <a:cs typeface="+mn-cs"/>
                                  </a:rPr>
                                  <m:t>𝑑𝐵</m:t>
                                </m:r>
                              </m:oMath>
                            </m:oMathPara>
                          </a14:m>
                          <a:endParaRPr lang="en-IN" sz="1800" kern="1200">
                            <a:solidFill>
                              <a:srgbClr val="424242"/>
                            </a:solidFill>
                            <a:latin typeface="Verdana" panose="020B0604030504040204" pitchFamily="34" charset="0"/>
                            <a:ea typeface="+mn-ea"/>
                            <a:cs typeface="+mn-cs"/>
                          </a:endParaRPr>
                        </a:p>
                      </a:txBody>
                      <a:tcPr marL="68580" marR="68580" marT="0" marB="0"/>
                    </a:tc>
                    <a:extLst>
                      <a:ext uri="{0D108BD9-81ED-4DB2-BD59-A6C34878D82A}">
                        <a16:rowId xmlns:a16="http://schemas.microsoft.com/office/drawing/2014/main" val="1133011893"/>
                      </a:ext>
                    </a:extLst>
                  </a:tr>
                  <a:tr h="552682">
                    <a:tc>
                      <a:txBody>
                        <a:bodyPr/>
                        <a:lstStyle/>
                        <a:p>
                          <a:pPr algn="just">
                            <a:lnSpc>
                              <a:spcPct val="150000"/>
                            </a:lnSpc>
                            <a:spcAft>
                              <a:spcPts val="800"/>
                            </a:spcAft>
                          </a:pPr>
                          <a:r>
                            <a:rPr lang="en-IN" sz="1800" kern="1200" dirty="0">
                              <a:solidFill>
                                <a:srgbClr val="424242"/>
                              </a:solidFill>
                              <a:latin typeface="Verdana" panose="020B0604030504040204" pitchFamily="34" charset="0"/>
                              <a:ea typeface="+mn-ea"/>
                              <a:cs typeface="+mn-cs"/>
                            </a:rPr>
                            <a:t>Noise Figure</a:t>
                          </a:r>
                        </a:p>
                      </a:txBody>
                      <a:tcPr marL="68580" marR="68580" marT="0" marB="0"/>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n-IN" sz="1800" kern="1200">
                                    <a:solidFill>
                                      <a:srgbClr val="424242"/>
                                    </a:solidFill>
                                    <a:latin typeface="Verdana" panose="020B0604030504040204" pitchFamily="34" charset="0"/>
                                    <a:ea typeface="+mn-ea"/>
                                    <a:cs typeface="+mn-cs"/>
                                  </a:rPr>
                                  <m:t>≤5 </m:t>
                                </m:r>
                                <m:r>
                                  <a:rPr lang="en-IN" sz="1800" kern="1200">
                                    <a:solidFill>
                                      <a:srgbClr val="424242"/>
                                    </a:solidFill>
                                    <a:latin typeface="Verdana" panose="020B0604030504040204" pitchFamily="34" charset="0"/>
                                    <a:ea typeface="+mn-ea"/>
                                    <a:cs typeface="+mn-cs"/>
                                  </a:rPr>
                                  <m:t>𝑑𝐵</m:t>
                                </m:r>
                              </m:oMath>
                            </m:oMathPara>
                          </a14:m>
                          <a:endParaRPr lang="en-IN" sz="1800" kern="1200">
                            <a:solidFill>
                              <a:srgbClr val="424242"/>
                            </a:solidFill>
                            <a:latin typeface="Verdana" panose="020B0604030504040204" pitchFamily="34" charset="0"/>
                            <a:ea typeface="+mn-ea"/>
                            <a:cs typeface="+mn-cs"/>
                          </a:endParaRPr>
                        </a:p>
                      </a:txBody>
                      <a:tcPr marL="68580" marR="68580" marT="0" marB="0"/>
                    </a:tc>
                    <a:extLst>
                      <a:ext uri="{0D108BD9-81ED-4DB2-BD59-A6C34878D82A}">
                        <a16:rowId xmlns:a16="http://schemas.microsoft.com/office/drawing/2014/main" val="2321485288"/>
                      </a:ext>
                    </a:extLst>
                  </a:tr>
                  <a:tr h="552682">
                    <a:tc>
                      <a:txBody>
                        <a:bodyPr/>
                        <a:lstStyle/>
                        <a:p>
                          <a:pPr algn="just">
                            <a:lnSpc>
                              <a:spcPct val="150000"/>
                            </a:lnSpc>
                            <a:spcAft>
                              <a:spcPts val="800"/>
                            </a:spcAft>
                          </a:pPr>
                          <a:r>
                            <a:rPr lang="en-IN" sz="1800" kern="1200" dirty="0">
                              <a:solidFill>
                                <a:srgbClr val="424242"/>
                              </a:solidFill>
                              <a:latin typeface="Verdana" panose="020B0604030504040204" pitchFamily="34" charset="0"/>
                              <a:ea typeface="+mn-ea"/>
                              <a:cs typeface="+mn-cs"/>
                            </a:rPr>
                            <a:t>Input return Loss</a:t>
                          </a:r>
                        </a:p>
                      </a:txBody>
                      <a:tcPr marL="68580" marR="68580" marT="0" marB="0"/>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n-IN" sz="1800" kern="1200">
                                    <a:solidFill>
                                      <a:srgbClr val="424242"/>
                                    </a:solidFill>
                                    <a:latin typeface="Verdana" panose="020B0604030504040204" pitchFamily="34" charset="0"/>
                                    <a:ea typeface="+mn-ea"/>
                                    <a:cs typeface="+mn-cs"/>
                                  </a:rPr>
                                  <m:t>≤−20 </m:t>
                                </m:r>
                                <m:r>
                                  <a:rPr lang="en-IN" sz="1800" kern="1200">
                                    <a:solidFill>
                                      <a:srgbClr val="424242"/>
                                    </a:solidFill>
                                    <a:latin typeface="Verdana" panose="020B0604030504040204" pitchFamily="34" charset="0"/>
                                    <a:ea typeface="+mn-ea"/>
                                    <a:cs typeface="+mn-cs"/>
                                  </a:rPr>
                                  <m:t>𝑑𝐵</m:t>
                                </m:r>
                              </m:oMath>
                            </m:oMathPara>
                          </a14:m>
                          <a:endParaRPr lang="en-IN" sz="1800" kern="1200">
                            <a:solidFill>
                              <a:srgbClr val="424242"/>
                            </a:solidFill>
                            <a:latin typeface="Verdana" panose="020B0604030504040204" pitchFamily="34" charset="0"/>
                            <a:ea typeface="+mn-ea"/>
                            <a:cs typeface="+mn-cs"/>
                          </a:endParaRPr>
                        </a:p>
                      </a:txBody>
                      <a:tcPr marL="68580" marR="68580" marT="0" marB="0"/>
                    </a:tc>
                    <a:extLst>
                      <a:ext uri="{0D108BD9-81ED-4DB2-BD59-A6C34878D82A}">
                        <a16:rowId xmlns:a16="http://schemas.microsoft.com/office/drawing/2014/main" val="951644001"/>
                      </a:ext>
                    </a:extLst>
                  </a:tr>
                  <a:tr h="552682">
                    <a:tc>
                      <a:txBody>
                        <a:bodyPr/>
                        <a:lstStyle/>
                        <a:p>
                          <a:pPr algn="just">
                            <a:lnSpc>
                              <a:spcPct val="150000"/>
                            </a:lnSpc>
                            <a:spcAft>
                              <a:spcPts val="800"/>
                            </a:spcAft>
                          </a:pPr>
                          <a:r>
                            <a:rPr lang="en-IN" sz="1800" kern="1200" dirty="0">
                              <a:solidFill>
                                <a:srgbClr val="424242"/>
                              </a:solidFill>
                              <a:latin typeface="Verdana" panose="020B0604030504040204" pitchFamily="34" charset="0"/>
                              <a:ea typeface="+mn-ea"/>
                              <a:cs typeface="+mn-cs"/>
                            </a:rPr>
                            <a:t>Output return loss</a:t>
                          </a:r>
                        </a:p>
                      </a:txBody>
                      <a:tcPr marL="68580" marR="68580" marT="0" marB="0"/>
                    </a:tc>
                    <a:tc>
                      <a:txBody>
                        <a:bodyPr/>
                        <a:lstStyle/>
                        <a:p>
                          <a:pPr algn="ctr">
                            <a:lnSpc>
                              <a:spcPct val="150000"/>
                            </a:lnSpc>
                            <a:spcAft>
                              <a:spcPts val="800"/>
                            </a:spcAft>
                          </a:pPr>
                          <a14:m>
                            <m:oMathPara xmlns:m="http://schemas.openxmlformats.org/officeDocument/2006/math">
                              <m:oMathParaPr>
                                <m:jc m:val="centerGroup"/>
                              </m:oMathParaPr>
                              <m:oMath xmlns:m="http://schemas.openxmlformats.org/officeDocument/2006/math">
                                <m:r>
                                  <a:rPr lang="en-IN" sz="1800" kern="1200">
                                    <a:solidFill>
                                      <a:srgbClr val="424242"/>
                                    </a:solidFill>
                                    <a:latin typeface="Verdana" panose="020B0604030504040204" pitchFamily="34" charset="0"/>
                                    <a:ea typeface="+mn-ea"/>
                                    <a:cs typeface="+mn-cs"/>
                                  </a:rPr>
                                  <m:t>≤−20 </m:t>
                                </m:r>
                                <m:r>
                                  <a:rPr lang="en-IN" sz="1800" kern="1200">
                                    <a:solidFill>
                                      <a:srgbClr val="424242"/>
                                    </a:solidFill>
                                    <a:latin typeface="Verdana" panose="020B0604030504040204" pitchFamily="34" charset="0"/>
                                    <a:ea typeface="+mn-ea"/>
                                    <a:cs typeface="+mn-cs"/>
                                  </a:rPr>
                                  <m:t>𝑑𝐵</m:t>
                                </m:r>
                              </m:oMath>
                            </m:oMathPara>
                          </a14:m>
                          <a:endParaRPr lang="en-IN" sz="1800" kern="1200" dirty="0">
                            <a:solidFill>
                              <a:srgbClr val="424242"/>
                            </a:solidFill>
                            <a:latin typeface="Verdana" panose="020B0604030504040204" pitchFamily="34" charset="0"/>
                            <a:ea typeface="+mn-ea"/>
                            <a:cs typeface="+mn-cs"/>
                          </a:endParaRPr>
                        </a:p>
                      </a:txBody>
                      <a:tcPr marL="68580" marR="68580" marT="0" marB="0"/>
                    </a:tc>
                    <a:extLst>
                      <a:ext uri="{0D108BD9-81ED-4DB2-BD59-A6C34878D82A}">
                        <a16:rowId xmlns:a16="http://schemas.microsoft.com/office/drawing/2014/main" val="3413516636"/>
                      </a:ext>
                    </a:extLst>
                  </a:tr>
                </a:tbl>
              </a:graphicData>
            </a:graphic>
          </p:graphicFrame>
        </mc:Choice>
        <mc:Fallback>
          <p:graphicFrame>
            <p:nvGraphicFramePr>
              <p:cNvPr id="4" name="Table 3">
                <a:extLst>
                  <a:ext uri="{FF2B5EF4-FFF2-40B4-BE49-F238E27FC236}">
                    <a16:creationId xmlns:a16="http://schemas.microsoft.com/office/drawing/2014/main" id="{157879A8-4CED-4B37-A0E3-D5E782F6BCA8}"/>
                  </a:ext>
                </a:extLst>
              </p:cNvPr>
              <p:cNvGraphicFramePr>
                <a:graphicFrameLocks noGrp="1"/>
              </p:cNvGraphicFramePr>
              <p:nvPr>
                <p:extLst>
                  <p:ext uri="{D42A27DB-BD31-4B8C-83A1-F6EECF244321}">
                    <p14:modId xmlns:p14="http://schemas.microsoft.com/office/powerpoint/2010/main" val="45999288"/>
                  </p:ext>
                </p:extLst>
              </p:nvPr>
            </p:nvGraphicFramePr>
            <p:xfrm>
              <a:off x="2531166" y="3551109"/>
              <a:ext cx="6877878" cy="3001616"/>
            </p:xfrm>
            <a:graphic>
              <a:graphicData uri="http://schemas.openxmlformats.org/drawingml/2006/table">
                <a:tbl>
                  <a:tblPr firstRow="1" firstCol="1" bandRow="1">
                    <a:tableStyleId>{5940675A-B579-460E-94D1-54222C63F5DA}</a:tableStyleId>
                  </a:tblPr>
                  <a:tblGrid>
                    <a:gridCol w="3438939">
                      <a:extLst>
                        <a:ext uri="{9D8B030D-6E8A-4147-A177-3AD203B41FA5}">
                          <a16:colId xmlns:a16="http://schemas.microsoft.com/office/drawing/2014/main" val="2174532369"/>
                        </a:ext>
                      </a:extLst>
                    </a:gridCol>
                    <a:gridCol w="3438939">
                      <a:extLst>
                        <a:ext uri="{9D8B030D-6E8A-4147-A177-3AD203B41FA5}">
                          <a16:colId xmlns:a16="http://schemas.microsoft.com/office/drawing/2014/main" val="1354511353"/>
                        </a:ext>
                      </a:extLst>
                    </a:gridCol>
                  </a:tblGrid>
                  <a:tr h="381904">
                    <a:tc>
                      <a:txBody>
                        <a:bodyPr/>
                        <a:lstStyle/>
                        <a:p>
                          <a:pPr algn="ctr">
                            <a:lnSpc>
                              <a:spcPct val="150000"/>
                            </a:lnSpc>
                            <a:spcAft>
                              <a:spcPts val="800"/>
                            </a:spcAft>
                          </a:pPr>
                          <a:r>
                            <a:rPr lang="en-IN" sz="1800" b="1" kern="1200" dirty="0">
                              <a:solidFill>
                                <a:srgbClr val="424242"/>
                              </a:solidFill>
                              <a:latin typeface="Verdana" panose="020B0604030504040204" pitchFamily="34" charset="0"/>
                              <a:ea typeface="+mn-ea"/>
                              <a:cs typeface="+mn-cs"/>
                            </a:rPr>
                            <a:t>Parameter</a:t>
                          </a:r>
                        </a:p>
                      </a:txBody>
                      <a:tcPr marL="68580" marR="68580" marT="0" marB="0"/>
                    </a:tc>
                    <a:tc>
                      <a:txBody>
                        <a:bodyPr/>
                        <a:lstStyle/>
                        <a:p>
                          <a:pPr algn="ctr">
                            <a:lnSpc>
                              <a:spcPct val="150000"/>
                            </a:lnSpc>
                            <a:spcAft>
                              <a:spcPts val="800"/>
                            </a:spcAft>
                          </a:pPr>
                          <a:r>
                            <a:rPr lang="en-IN" sz="1800" b="1" kern="1200" dirty="0">
                              <a:solidFill>
                                <a:srgbClr val="424242"/>
                              </a:solidFill>
                              <a:latin typeface="Verdana" panose="020B0604030504040204" pitchFamily="34" charset="0"/>
                              <a:ea typeface="+mn-ea"/>
                              <a:cs typeface="+mn-cs"/>
                            </a:rPr>
                            <a:t>Value</a:t>
                          </a:r>
                        </a:p>
                      </a:txBody>
                      <a:tcPr marL="68580" marR="68580" marT="0" marB="0"/>
                    </a:tc>
                    <a:extLst>
                      <a:ext uri="{0D108BD9-81ED-4DB2-BD59-A6C34878D82A}">
                        <a16:rowId xmlns:a16="http://schemas.microsoft.com/office/drawing/2014/main" val="2320704406"/>
                      </a:ext>
                    </a:extLst>
                  </a:tr>
                  <a:tr h="408984">
                    <a:tc>
                      <a:txBody>
                        <a:bodyPr/>
                        <a:lstStyle/>
                        <a:p>
                          <a:pPr algn="l">
                            <a:lnSpc>
                              <a:spcPct val="150000"/>
                            </a:lnSpc>
                            <a:spcAft>
                              <a:spcPts val="800"/>
                            </a:spcAft>
                          </a:pPr>
                          <a:r>
                            <a:rPr lang="en-IN" sz="1800" kern="1200">
                              <a:solidFill>
                                <a:srgbClr val="424242"/>
                              </a:solidFill>
                              <a:latin typeface="Verdana" panose="020B0604030504040204" pitchFamily="34" charset="0"/>
                              <a:ea typeface="+mn-ea"/>
                              <a:cs typeface="+mn-cs"/>
                            </a:rPr>
                            <a:t>Operating frequency</a:t>
                          </a:r>
                        </a:p>
                      </a:txBody>
                      <a:tcPr marL="68580" marR="68580" marT="0" marB="0"/>
                    </a:tc>
                    <a:tc>
                      <a:txBody>
                        <a:bodyPr/>
                        <a:lstStyle/>
                        <a:p>
                          <a:pPr algn="ctr">
                            <a:lnSpc>
                              <a:spcPct val="150000"/>
                            </a:lnSpc>
                            <a:spcAft>
                              <a:spcPts val="800"/>
                            </a:spcAft>
                          </a:pPr>
                          <a:r>
                            <a:rPr lang="en-IN" sz="1800" kern="1200">
                              <a:solidFill>
                                <a:srgbClr val="424242"/>
                              </a:solidFill>
                              <a:latin typeface="Verdana" panose="020B0604030504040204" pitchFamily="34" charset="0"/>
                              <a:ea typeface="+mn-ea"/>
                              <a:cs typeface="+mn-cs"/>
                            </a:rPr>
                            <a:t>60 GHz</a:t>
                          </a:r>
                        </a:p>
                      </a:txBody>
                      <a:tcPr marL="68580" marR="68580" marT="0" marB="0"/>
                    </a:tc>
                    <a:extLst>
                      <a:ext uri="{0D108BD9-81ED-4DB2-BD59-A6C34878D82A}">
                        <a16:rowId xmlns:a16="http://schemas.microsoft.com/office/drawing/2014/main" val="2431657406"/>
                      </a:ext>
                    </a:extLst>
                  </a:tr>
                  <a:tr h="552682">
                    <a:tc>
                      <a:txBody>
                        <a:bodyPr/>
                        <a:lstStyle/>
                        <a:p>
                          <a:pPr algn="just">
                            <a:lnSpc>
                              <a:spcPct val="150000"/>
                            </a:lnSpc>
                            <a:spcAft>
                              <a:spcPts val="800"/>
                            </a:spcAft>
                          </a:pPr>
                          <a:r>
                            <a:rPr lang="en-IN" sz="1800" kern="1200" dirty="0">
                              <a:solidFill>
                                <a:srgbClr val="424242"/>
                              </a:solidFill>
                              <a:latin typeface="Verdana" panose="020B0604030504040204" pitchFamily="34" charset="0"/>
                              <a:ea typeface="+mn-ea"/>
                              <a:cs typeface="+mn-cs"/>
                            </a:rPr>
                            <a:t>Gain</a:t>
                          </a:r>
                        </a:p>
                      </a:txBody>
                      <a:tcPr marL="68580" marR="68580" marT="0" marB="0"/>
                    </a:tc>
                    <a:tc>
                      <a:txBody>
                        <a:bodyPr/>
                        <a:lstStyle/>
                        <a:p>
                          <a:endParaRPr lang="en-US"/>
                        </a:p>
                      </a:txBody>
                      <a:tcPr marL="68580" marR="68580" marT="0" marB="0">
                        <a:blipFill>
                          <a:blip r:embed="rId2"/>
                          <a:stretch>
                            <a:fillRect l="-100355" t="-143956" r="-355" b="-302198"/>
                          </a:stretch>
                        </a:blipFill>
                      </a:tcPr>
                    </a:tc>
                    <a:extLst>
                      <a:ext uri="{0D108BD9-81ED-4DB2-BD59-A6C34878D82A}">
                        <a16:rowId xmlns:a16="http://schemas.microsoft.com/office/drawing/2014/main" val="1133011893"/>
                      </a:ext>
                    </a:extLst>
                  </a:tr>
                  <a:tr h="552682">
                    <a:tc>
                      <a:txBody>
                        <a:bodyPr/>
                        <a:lstStyle/>
                        <a:p>
                          <a:pPr algn="just">
                            <a:lnSpc>
                              <a:spcPct val="150000"/>
                            </a:lnSpc>
                            <a:spcAft>
                              <a:spcPts val="800"/>
                            </a:spcAft>
                          </a:pPr>
                          <a:r>
                            <a:rPr lang="en-IN" sz="1800" kern="1200" dirty="0">
                              <a:solidFill>
                                <a:srgbClr val="424242"/>
                              </a:solidFill>
                              <a:latin typeface="Verdana" panose="020B0604030504040204" pitchFamily="34" charset="0"/>
                              <a:ea typeface="+mn-ea"/>
                              <a:cs typeface="+mn-cs"/>
                            </a:rPr>
                            <a:t>Noise Figure</a:t>
                          </a:r>
                        </a:p>
                      </a:txBody>
                      <a:tcPr marL="68580" marR="68580" marT="0" marB="0"/>
                    </a:tc>
                    <a:tc>
                      <a:txBody>
                        <a:bodyPr/>
                        <a:lstStyle/>
                        <a:p>
                          <a:endParaRPr lang="en-US"/>
                        </a:p>
                      </a:txBody>
                      <a:tcPr marL="68580" marR="68580" marT="0" marB="0">
                        <a:blipFill>
                          <a:blip r:embed="rId2"/>
                          <a:stretch>
                            <a:fillRect l="-100355" t="-246667" r="-355" b="-205556"/>
                          </a:stretch>
                        </a:blipFill>
                      </a:tcPr>
                    </a:tc>
                    <a:extLst>
                      <a:ext uri="{0D108BD9-81ED-4DB2-BD59-A6C34878D82A}">
                        <a16:rowId xmlns:a16="http://schemas.microsoft.com/office/drawing/2014/main" val="2321485288"/>
                      </a:ext>
                    </a:extLst>
                  </a:tr>
                  <a:tr h="552682">
                    <a:tc>
                      <a:txBody>
                        <a:bodyPr/>
                        <a:lstStyle/>
                        <a:p>
                          <a:pPr algn="just">
                            <a:lnSpc>
                              <a:spcPct val="150000"/>
                            </a:lnSpc>
                            <a:spcAft>
                              <a:spcPts val="800"/>
                            </a:spcAft>
                          </a:pPr>
                          <a:r>
                            <a:rPr lang="en-IN" sz="1800" kern="1200" dirty="0">
                              <a:solidFill>
                                <a:srgbClr val="424242"/>
                              </a:solidFill>
                              <a:latin typeface="Verdana" panose="020B0604030504040204" pitchFamily="34" charset="0"/>
                              <a:ea typeface="+mn-ea"/>
                              <a:cs typeface="+mn-cs"/>
                            </a:rPr>
                            <a:t>Input return Loss</a:t>
                          </a:r>
                        </a:p>
                      </a:txBody>
                      <a:tcPr marL="68580" marR="68580" marT="0" marB="0"/>
                    </a:tc>
                    <a:tc>
                      <a:txBody>
                        <a:bodyPr/>
                        <a:lstStyle/>
                        <a:p>
                          <a:endParaRPr lang="en-US"/>
                        </a:p>
                      </a:txBody>
                      <a:tcPr marL="68580" marR="68580" marT="0" marB="0">
                        <a:blipFill>
                          <a:blip r:embed="rId2"/>
                          <a:stretch>
                            <a:fillRect l="-100355" t="-342857" r="-355" b="-103297"/>
                          </a:stretch>
                        </a:blipFill>
                      </a:tcPr>
                    </a:tc>
                    <a:extLst>
                      <a:ext uri="{0D108BD9-81ED-4DB2-BD59-A6C34878D82A}">
                        <a16:rowId xmlns:a16="http://schemas.microsoft.com/office/drawing/2014/main" val="951644001"/>
                      </a:ext>
                    </a:extLst>
                  </a:tr>
                  <a:tr h="552682">
                    <a:tc>
                      <a:txBody>
                        <a:bodyPr/>
                        <a:lstStyle/>
                        <a:p>
                          <a:pPr algn="just">
                            <a:lnSpc>
                              <a:spcPct val="150000"/>
                            </a:lnSpc>
                            <a:spcAft>
                              <a:spcPts val="800"/>
                            </a:spcAft>
                          </a:pPr>
                          <a:r>
                            <a:rPr lang="en-IN" sz="1800" kern="1200" dirty="0">
                              <a:solidFill>
                                <a:srgbClr val="424242"/>
                              </a:solidFill>
                              <a:latin typeface="Verdana" panose="020B0604030504040204" pitchFamily="34" charset="0"/>
                              <a:ea typeface="+mn-ea"/>
                              <a:cs typeface="+mn-cs"/>
                            </a:rPr>
                            <a:t>Output return loss</a:t>
                          </a:r>
                        </a:p>
                      </a:txBody>
                      <a:tcPr marL="68580" marR="68580" marT="0" marB="0"/>
                    </a:tc>
                    <a:tc>
                      <a:txBody>
                        <a:bodyPr/>
                        <a:lstStyle/>
                        <a:p>
                          <a:endParaRPr lang="en-US"/>
                        </a:p>
                      </a:txBody>
                      <a:tcPr marL="68580" marR="68580" marT="0" marB="0">
                        <a:blipFill>
                          <a:blip r:embed="rId2"/>
                          <a:stretch>
                            <a:fillRect l="-100355" t="-442857" r="-355" b="-3297"/>
                          </a:stretch>
                        </a:blipFill>
                      </a:tcPr>
                    </a:tc>
                    <a:extLst>
                      <a:ext uri="{0D108BD9-81ED-4DB2-BD59-A6C34878D82A}">
                        <a16:rowId xmlns:a16="http://schemas.microsoft.com/office/drawing/2014/main" val="3413516636"/>
                      </a:ext>
                    </a:extLst>
                  </a:tr>
                </a:tbl>
              </a:graphicData>
            </a:graphic>
          </p:graphicFrame>
        </mc:Fallback>
      </mc:AlternateContent>
    </p:spTree>
    <p:extLst>
      <p:ext uri="{BB962C8B-B14F-4D97-AF65-F5344CB8AC3E}">
        <p14:creationId xmlns:p14="http://schemas.microsoft.com/office/powerpoint/2010/main" val="59406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C8A9B-76A4-404D-BB72-96B91A427ECD}"/>
              </a:ext>
            </a:extLst>
          </p:cNvPr>
          <p:cNvSpPr>
            <a:spLocks noGrp="1"/>
          </p:cNvSpPr>
          <p:nvPr>
            <p:ph type="title"/>
          </p:nvPr>
        </p:nvSpPr>
        <p:spPr/>
        <p:txBody>
          <a:bodyPr/>
          <a:lstStyle/>
          <a:p>
            <a:r>
              <a:rPr lang="en-IN" b="1" u="sng" cap="none" dirty="0"/>
              <a:t>Tools And Technology</a:t>
            </a:r>
          </a:p>
        </p:txBody>
      </p:sp>
      <p:sp>
        <p:nvSpPr>
          <p:cNvPr id="3" name="Content Placeholder 2">
            <a:extLst>
              <a:ext uri="{FF2B5EF4-FFF2-40B4-BE49-F238E27FC236}">
                <a16:creationId xmlns:a16="http://schemas.microsoft.com/office/drawing/2014/main" id="{E21270EB-9460-48AD-9F41-D27744E74782}"/>
              </a:ext>
            </a:extLst>
          </p:cNvPr>
          <p:cNvSpPr>
            <a:spLocks noGrp="1"/>
          </p:cNvSpPr>
          <p:nvPr>
            <p:ph idx="1"/>
          </p:nvPr>
        </p:nvSpPr>
        <p:spPr/>
        <p:txBody>
          <a:bodyPr/>
          <a:lstStyle/>
          <a:p>
            <a:pPr>
              <a:buFontTx/>
              <a:buNone/>
            </a:pPr>
            <a:r>
              <a:rPr lang="en-US" altLang="zh-CN" sz="2000" b="1" dirty="0">
                <a:solidFill>
                  <a:srgbClr val="424242"/>
                </a:solidFill>
                <a:latin typeface="Verdana" panose="020B0604030504040204" pitchFamily="34" charset="0"/>
              </a:rPr>
              <a:t>Tools</a:t>
            </a:r>
            <a:r>
              <a:rPr lang="en-US" altLang="zh-CN" sz="2000" dirty="0">
                <a:solidFill>
                  <a:srgbClr val="424242"/>
                </a:solidFill>
                <a:latin typeface="Verdana" panose="020B0604030504040204" pitchFamily="34" charset="0"/>
              </a:rPr>
              <a:t> : Virtuoso Schematic Composer and Spectre </a:t>
            </a:r>
          </a:p>
          <a:p>
            <a:pPr>
              <a:buFontTx/>
              <a:buNone/>
            </a:pPr>
            <a:r>
              <a:rPr lang="en-US" altLang="zh-CN" sz="2000" dirty="0">
                <a:solidFill>
                  <a:srgbClr val="424242"/>
                </a:solidFill>
                <a:latin typeface="Verdana" panose="020B0604030504040204" pitchFamily="34" charset="0"/>
              </a:rPr>
              <a:t>          Simulator from Cadence Design Systems, Inc.</a:t>
            </a:r>
          </a:p>
          <a:p>
            <a:pPr>
              <a:buFontTx/>
              <a:buNone/>
            </a:pPr>
            <a:endParaRPr lang="en-US" altLang="zh-CN" sz="2000" dirty="0">
              <a:solidFill>
                <a:srgbClr val="424242"/>
              </a:solidFill>
              <a:latin typeface="Verdana" panose="020B0604030504040204" pitchFamily="34" charset="0"/>
            </a:endParaRPr>
          </a:p>
          <a:p>
            <a:pPr>
              <a:buFontTx/>
              <a:buNone/>
            </a:pPr>
            <a:r>
              <a:rPr lang="en-US" altLang="zh-CN" sz="2000" b="1" dirty="0">
                <a:solidFill>
                  <a:srgbClr val="424242"/>
                </a:solidFill>
                <a:latin typeface="Verdana" panose="020B0604030504040204" pitchFamily="34" charset="0"/>
              </a:rPr>
              <a:t>Technology </a:t>
            </a:r>
            <a:r>
              <a:rPr lang="en-US" altLang="zh-CN" sz="2000" dirty="0">
                <a:solidFill>
                  <a:srgbClr val="424242"/>
                </a:solidFill>
                <a:latin typeface="Verdana" panose="020B0604030504040204" pitchFamily="34" charset="0"/>
              </a:rPr>
              <a:t>: 90 nm CMOS process (gpdk090 package)</a:t>
            </a:r>
          </a:p>
          <a:p>
            <a:pPr marL="0" indent="0">
              <a:buNone/>
            </a:pPr>
            <a:endParaRPr lang="en-IN" dirty="0"/>
          </a:p>
        </p:txBody>
      </p:sp>
    </p:spTree>
    <p:extLst>
      <p:ext uri="{BB962C8B-B14F-4D97-AF65-F5344CB8AC3E}">
        <p14:creationId xmlns:p14="http://schemas.microsoft.com/office/powerpoint/2010/main" val="199637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3E19-B938-4EF8-BFB1-1E146D1A2411}"/>
              </a:ext>
            </a:extLst>
          </p:cNvPr>
          <p:cNvSpPr>
            <a:spLocks noGrp="1"/>
          </p:cNvSpPr>
          <p:nvPr>
            <p:ph type="title"/>
          </p:nvPr>
        </p:nvSpPr>
        <p:spPr>
          <a:xfrm>
            <a:off x="680835" y="190102"/>
            <a:ext cx="9905998" cy="1478570"/>
          </a:xfrm>
        </p:spPr>
        <p:txBody>
          <a:bodyPr>
            <a:normAutofit/>
          </a:bodyPr>
          <a:lstStyle/>
          <a:p>
            <a:pPr algn="ctr"/>
            <a:r>
              <a:rPr lang="en-IN" sz="4000" b="1" u="sng" dirty="0"/>
              <a:t>CMOS LNA </a:t>
            </a:r>
            <a:r>
              <a:rPr lang="en-IN" sz="4000" b="1" u="sng" cap="none" dirty="0"/>
              <a:t>Design</a:t>
            </a:r>
            <a:endParaRPr lang="en-IN" sz="4000" b="1" u="sng" dirty="0"/>
          </a:p>
        </p:txBody>
      </p:sp>
      <p:sp>
        <p:nvSpPr>
          <p:cNvPr id="3" name="Content Placeholder 2">
            <a:extLst>
              <a:ext uri="{FF2B5EF4-FFF2-40B4-BE49-F238E27FC236}">
                <a16:creationId xmlns:a16="http://schemas.microsoft.com/office/drawing/2014/main" id="{9BDAA47B-CCEC-46FE-94C7-3A2CCE9A3061}"/>
              </a:ext>
            </a:extLst>
          </p:cNvPr>
          <p:cNvSpPr>
            <a:spLocks noGrp="1"/>
          </p:cNvSpPr>
          <p:nvPr>
            <p:ph idx="1"/>
          </p:nvPr>
        </p:nvSpPr>
        <p:spPr>
          <a:xfrm>
            <a:off x="1210068" y="4340287"/>
            <a:ext cx="10066730" cy="2139823"/>
          </a:xfrm>
        </p:spPr>
        <p:txBody>
          <a:bodyPr>
            <a:normAutofit/>
          </a:bodyPr>
          <a:lstStyle/>
          <a:p>
            <a:pPr marL="0" indent="0">
              <a:buNone/>
            </a:pPr>
            <a:r>
              <a:rPr lang="en-IN" sz="2000" dirty="0">
                <a:solidFill>
                  <a:srgbClr val="424242"/>
                </a:solidFill>
                <a:latin typeface="Verdana" panose="020B0604030504040204" pitchFamily="34" charset="0"/>
              </a:rPr>
              <a:t>Above diagram show high frequency small signal model of a </a:t>
            </a:r>
            <a:r>
              <a:rPr lang="en-IN" sz="2000" dirty="0" err="1">
                <a:solidFill>
                  <a:srgbClr val="424242"/>
                </a:solidFill>
                <a:latin typeface="Verdana" panose="020B0604030504040204" pitchFamily="34" charset="0"/>
              </a:rPr>
              <a:t>mosfet</a:t>
            </a:r>
            <a:r>
              <a:rPr lang="en-IN" sz="2000" dirty="0">
                <a:solidFill>
                  <a:srgbClr val="424242"/>
                </a:solidFill>
                <a:latin typeface="Verdana" panose="020B0604030504040204" pitchFamily="34" charset="0"/>
              </a:rPr>
              <a:t>.</a:t>
            </a:r>
          </a:p>
          <a:p>
            <a:pPr marL="0" indent="0">
              <a:buNone/>
            </a:pPr>
            <a:r>
              <a:rPr lang="en-IN" sz="2000" dirty="0">
                <a:solidFill>
                  <a:srgbClr val="424242"/>
                </a:solidFill>
                <a:latin typeface="Verdana" panose="020B0604030504040204" pitchFamily="34" charset="0"/>
              </a:rPr>
              <a:t>At high frequencies, parasitic capacitance become dominant.</a:t>
            </a:r>
          </a:p>
        </p:txBody>
      </p:sp>
      <p:grpSp>
        <p:nvGrpSpPr>
          <p:cNvPr id="4" name="Group 3">
            <a:extLst>
              <a:ext uri="{FF2B5EF4-FFF2-40B4-BE49-F238E27FC236}">
                <a16:creationId xmlns:a16="http://schemas.microsoft.com/office/drawing/2014/main" id="{11997241-F290-47BD-9A9E-5D4F66BA4F05}"/>
              </a:ext>
            </a:extLst>
          </p:cNvPr>
          <p:cNvGrpSpPr/>
          <p:nvPr/>
        </p:nvGrpSpPr>
        <p:grpSpPr>
          <a:xfrm>
            <a:off x="1448429" y="1865344"/>
            <a:ext cx="2895600" cy="1905000"/>
            <a:chOff x="990600" y="1143000"/>
            <a:chExt cx="2895600" cy="1905000"/>
          </a:xfrm>
        </p:grpSpPr>
        <p:grpSp>
          <p:nvGrpSpPr>
            <p:cNvPr id="5" name="Group 85">
              <a:extLst>
                <a:ext uri="{FF2B5EF4-FFF2-40B4-BE49-F238E27FC236}">
                  <a16:creationId xmlns:a16="http://schemas.microsoft.com/office/drawing/2014/main" id="{5547E79C-D9E6-4165-A697-BB1B8199402E}"/>
                </a:ext>
              </a:extLst>
            </p:cNvPr>
            <p:cNvGrpSpPr>
              <a:grpSpLocks noChangeAspect="1"/>
            </p:cNvGrpSpPr>
            <p:nvPr/>
          </p:nvGrpSpPr>
          <p:grpSpPr bwMode="auto">
            <a:xfrm flipH="1">
              <a:off x="1828800" y="1676400"/>
              <a:ext cx="576263" cy="922338"/>
              <a:chOff x="3312" y="1344"/>
              <a:chExt cx="240" cy="384"/>
            </a:xfrm>
          </p:grpSpPr>
          <p:sp>
            <p:nvSpPr>
              <p:cNvPr id="45" name="Freeform 86">
                <a:extLst>
                  <a:ext uri="{FF2B5EF4-FFF2-40B4-BE49-F238E27FC236}">
                    <a16:creationId xmlns:a16="http://schemas.microsoft.com/office/drawing/2014/main" id="{6FE2EF3D-FBD8-46BB-98FD-4B2465C206A1}"/>
                  </a:ext>
                </a:extLst>
              </p:cNvPr>
              <p:cNvSpPr>
                <a:spLocks noChangeAspect="1"/>
              </p:cNvSpPr>
              <p:nvPr/>
            </p:nvSpPr>
            <p:spPr bwMode="auto">
              <a:xfrm>
                <a:off x="3312" y="1344"/>
                <a:ext cx="96" cy="384"/>
              </a:xfrm>
              <a:custGeom>
                <a:avLst/>
                <a:gdLst>
                  <a:gd name="T0" fmla="*/ 0 w 192"/>
                  <a:gd name="T1" fmla="*/ 0 h 768"/>
                  <a:gd name="T2" fmla="*/ 0 w 192"/>
                  <a:gd name="T3" fmla="*/ 192 h 768"/>
                  <a:gd name="T4" fmla="*/ 192 w 192"/>
                  <a:gd name="T5" fmla="*/ 192 h 768"/>
                  <a:gd name="T6" fmla="*/ 192 w 192"/>
                  <a:gd name="T7" fmla="*/ 576 h 768"/>
                  <a:gd name="T8" fmla="*/ 0 w 192"/>
                  <a:gd name="T9" fmla="*/ 576 h 768"/>
                  <a:gd name="T10" fmla="*/ 0 w 192"/>
                  <a:gd name="T11" fmla="*/ 768 h 768"/>
                  <a:gd name="T12" fmla="*/ 0 60000 65536"/>
                  <a:gd name="T13" fmla="*/ 0 60000 65536"/>
                  <a:gd name="T14" fmla="*/ 0 60000 65536"/>
                  <a:gd name="T15" fmla="*/ 0 60000 65536"/>
                  <a:gd name="T16" fmla="*/ 0 60000 65536"/>
                  <a:gd name="T17" fmla="*/ 0 60000 65536"/>
                  <a:gd name="T18" fmla="*/ 0 w 192"/>
                  <a:gd name="T19" fmla="*/ 0 h 768"/>
                  <a:gd name="T20" fmla="*/ 192 w 192"/>
                  <a:gd name="T21" fmla="*/ 768 h 768"/>
                </a:gdLst>
                <a:ahLst/>
                <a:cxnLst>
                  <a:cxn ang="T12">
                    <a:pos x="T0" y="T1"/>
                  </a:cxn>
                  <a:cxn ang="T13">
                    <a:pos x="T2" y="T3"/>
                  </a:cxn>
                  <a:cxn ang="T14">
                    <a:pos x="T4" y="T5"/>
                  </a:cxn>
                  <a:cxn ang="T15">
                    <a:pos x="T6" y="T7"/>
                  </a:cxn>
                  <a:cxn ang="T16">
                    <a:pos x="T8" y="T9"/>
                  </a:cxn>
                  <a:cxn ang="T17">
                    <a:pos x="T10" y="T11"/>
                  </a:cxn>
                </a:cxnLst>
                <a:rect l="T18" t="T19" r="T20" b="T21"/>
                <a:pathLst>
                  <a:path w="192" h="768">
                    <a:moveTo>
                      <a:pt x="0" y="0"/>
                    </a:moveTo>
                    <a:lnTo>
                      <a:pt x="0" y="192"/>
                    </a:lnTo>
                    <a:lnTo>
                      <a:pt x="192" y="192"/>
                    </a:lnTo>
                    <a:lnTo>
                      <a:pt x="192" y="576"/>
                    </a:lnTo>
                    <a:lnTo>
                      <a:pt x="0" y="576"/>
                    </a:lnTo>
                    <a:lnTo>
                      <a:pt x="0" y="768"/>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6" name="Line 87">
                <a:extLst>
                  <a:ext uri="{FF2B5EF4-FFF2-40B4-BE49-F238E27FC236}">
                    <a16:creationId xmlns:a16="http://schemas.microsoft.com/office/drawing/2014/main" id="{7B45D7DD-F49F-4F11-9F2F-128B28413A39}"/>
                  </a:ext>
                </a:extLst>
              </p:cNvPr>
              <p:cNvSpPr>
                <a:spLocks noChangeAspect="1" noChangeShapeType="1"/>
              </p:cNvSpPr>
              <p:nvPr/>
            </p:nvSpPr>
            <p:spPr bwMode="auto">
              <a:xfrm>
                <a:off x="3432" y="1536"/>
                <a:ext cx="1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7" name="Freeform 88">
                <a:extLst>
                  <a:ext uri="{FF2B5EF4-FFF2-40B4-BE49-F238E27FC236}">
                    <a16:creationId xmlns:a16="http://schemas.microsoft.com/office/drawing/2014/main" id="{813FDBE7-6963-45E8-8343-55E3E77F98D8}"/>
                  </a:ext>
                </a:extLst>
              </p:cNvPr>
              <p:cNvSpPr>
                <a:spLocks noChangeAspect="1"/>
              </p:cNvSpPr>
              <p:nvPr/>
            </p:nvSpPr>
            <p:spPr bwMode="auto">
              <a:xfrm>
                <a:off x="3312" y="1608"/>
                <a:ext cx="48" cy="48"/>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5400" cmpd="sng">
                <a:solidFill>
                  <a:schemeClr val="tx1"/>
                </a:solidFill>
                <a:round/>
                <a:headEnd/>
                <a:tailEnd/>
              </a:ln>
            </p:spPr>
            <p:txBody>
              <a:bodyPr/>
              <a:lstStyle/>
              <a:p>
                <a:endParaRPr lang="en-IN"/>
              </a:p>
            </p:txBody>
          </p:sp>
          <p:sp>
            <p:nvSpPr>
              <p:cNvPr id="48" name="Line 89">
                <a:extLst>
                  <a:ext uri="{FF2B5EF4-FFF2-40B4-BE49-F238E27FC236}">
                    <a16:creationId xmlns:a16="http://schemas.microsoft.com/office/drawing/2014/main" id="{B4E5D6CF-D750-4CD3-8085-031B746EB2B2}"/>
                  </a:ext>
                </a:extLst>
              </p:cNvPr>
              <p:cNvSpPr>
                <a:spLocks noChangeAspect="1" noChangeShapeType="1"/>
              </p:cNvSpPr>
              <p:nvPr/>
            </p:nvSpPr>
            <p:spPr bwMode="auto">
              <a:xfrm>
                <a:off x="3432" y="144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6" name="Group 90">
              <a:extLst>
                <a:ext uri="{FF2B5EF4-FFF2-40B4-BE49-F238E27FC236}">
                  <a16:creationId xmlns:a16="http://schemas.microsoft.com/office/drawing/2014/main" id="{7E95753B-1151-47A0-B696-8B1E09D6A3BC}"/>
                </a:ext>
              </a:extLst>
            </p:cNvPr>
            <p:cNvGrpSpPr>
              <a:grpSpLocks/>
            </p:cNvGrpSpPr>
            <p:nvPr/>
          </p:nvGrpSpPr>
          <p:grpSpPr bwMode="auto">
            <a:xfrm>
              <a:off x="2328863" y="2743200"/>
              <a:ext cx="152400" cy="304800"/>
              <a:chOff x="3264" y="3072"/>
              <a:chExt cx="96" cy="192"/>
            </a:xfrm>
          </p:grpSpPr>
          <p:sp>
            <p:nvSpPr>
              <p:cNvPr id="43" name="Line 91">
                <a:extLst>
                  <a:ext uri="{FF2B5EF4-FFF2-40B4-BE49-F238E27FC236}">
                    <a16:creationId xmlns:a16="http://schemas.microsoft.com/office/drawing/2014/main" id="{C93FED75-D0D3-461B-80A4-9C0DFD92F3DE}"/>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 name="Freeform 92">
                <a:extLst>
                  <a:ext uri="{FF2B5EF4-FFF2-40B4-BE49-F238E27FC236}">
                    <a16:creationId xmlns:a16="http://schemas.microsoft.com/office/drawing/2014/main" id="{027861A6-4C66-4D2E-A268-9BC5065272B8}"/>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7" name="Line 107">
              <a:extLst>
                <a:ext uri="{FF2B5EF4-FFF2-40B4-BE49-F238E27FC236}">
                  <a16:creationId xmlns:a16="http://schemas.microsoft.com/office/drawing/2014/main" id="{4B93BB37-F694-4F14-8AC3-0FDD93250DEC}"/>
                </a:ext>
              </a:extLst>
            </p:cNvPr>
            <p:cNvSpPr>
              <a:spLocks noChangeShapeType="1"/>
            </p:cNvSpPr>
            <p:nvPr/>
          </p:nvSpPr>
          <p:spPr bwMode="auto">
            <a:xfrm>
              <a:off x="2405063" y="2514600"/>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 name="Line 113">
              <a:extLst>
                <a:ext uri="{FF2B5EF4-FFF2-40B4-BE49-F238E27FC236}">
                  <a16:creationId xmlns:a16="http://schemas.microsoft.com/office/drawing/2014/main" id="{C42A0467-2AB1-46AA-A6FD-DA65167ADF61}"/>
                </a:ext>
              </a:extLst>
            </p:cNvPr>
            <p:cNvSpPr>
              <a:spLocks noChangeShapeType="1"/>
            </p:cNvSpPr>
            <p:nvPr/>
          </p:nvSpPr>
          <p:spPr bwMode="auto">
            <a:xfrm rot="16200000">
              <a:off x="1828800" y="1905000"/>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 name="Text Box 114">
              <a:extLst>
                <a:ext uri="{FF2B5EF4-FFF2-40B4-BE49-F238E27FC236}">
                  <a16:creationId xmlns:a16="http://schemas.microsoft.com/office/drawing/2014/main" id="{428FAE38-6AFA-4214-85F8-8A0A161D89A8}"/>
                </a:ext>
              </a:extLst>
            </p:cNvPr>
            <p:cNvSpPr txBox="1">
              <a:spLocks noChangeArrowheads="1"/>
            </p:cNvSpPr>
            <p:nvPr/>
          </p:nvSpPr>
          <p:spPr bwMode="auto">
            <a:xfrm>
              <a:off x="1524000" y="160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i</a:t>
              </a:r>
              <a:r>
                <a:rPr lang="en-US" altLang="en-US" b="0" baseline="-25000">
                  <a:solidFill>
                    <a:schemeClr val="tx1"/>
                  </a:solidFill>
                </a:rPr>
                <a:t>1</a:t>
              </a:r>
            </a:p>
          </p:txBody>
        </p:sp>
        <p:sp>
          <p:nvSpPr>
            <p:cNvPr id="10" name="Text Box 115">
              <a:extLst>
                <a:ext uri="{FF2B5EF4-FFF2-40B4-BE49-F238E27FC236}">
                  <a16:creationId xmlns:a16="http://schemas.microsoft.com/office/drawing/2014/main" id="{BEAED00F-0E44-4353-AFC6-9D952D61EBEE}"/>
                </a:ext>
              </a:extLst>
            </p:cNvPr>
            <p:cNvSpPr txBox="1">
              <a:spLocks noChangeArrowheads="1"/>
            </p:cNvSpPr>
            <p:nvPr/>
          </p:nvSpPr>
          <p:spPr bwMode="auto">
            <a:xfrm>
              <a:off x="2514600" y="1143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i</a:t>
              </a:r>
              <a:r>
                <a:rPr lang="en-US" altLang="en-US" b="0" baseline="-25000">
                  <a:solidFill>
                    <a:schemeClr val="tx1"/>
                  </a:solidFill>
                </a:rPr>
                <a:t>2</a:t>
              </a:r>
            </a:p>
          </p:txBody>
        </p:sp>
        <p:grpSp>
          <p:nvGrpSpPr>
            <p:cNvPr id="11" name="Group 134">
              <a:extLst>
                <a:ext uri="{FF2B5EF4-FFF2-40B4-BE49-F238E27FC236}">
                  <a16:creationId xmlns:a16="http://schemas.microsoft.com/office/drawing/2014/main" id="{92319D24-6084-439E-890E-D8115D1B074F}"/>
                </a:ext>
              </a:extLst>
            </p:cNvPr>
            <p:cNvGrpSpPr>
              <a:grpSpLocks/>
            </p:cNvGrpSpPr>
            <p:nvPr/>
          </p:nvGrpSpPr>
          <p:grpSpPr bwMode="auto">
            <a:xfrm>
              <a:off x="1447800" y="2133600"/>
              <a:ext cx="304800" cy="762000"/>
              <a:chOff x="4560" y="2400"/>
              <a:chExt cx="192" cy="480"/>
            </a:xfrm>
          </p:grpSpPr>
          <p:sp>
            <p:nvSpPr>
              <p:cNvPr id="34" name="Oval 135">
                <a:extLst>
                  <a:ext uri="{FF2B5EF4-FFF2-40B4-BE49-F238E27FC236}">
                    <a16:creationId xmlns:a16="http://schemas.microsoft.com/office/drawing/2014/main" id="{8DE642FA-EF5F-4DA8-93B5-C7AC34E923B2}"/>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endParaRPr lang="en-US" altLang="en-US" sz="2000" b="0">
                  <a:solidFill>
                    <a:schemeClr val="tx1"/>
                  </a:solidFill>
                  <a:latin typeface="Times New Roman" panose="02020603050405020304" pitchFamily="18" charset="0"/>
                </a:endParaRPr>
              </a:p>
            </p:txBody>
          </p:sp>
          <p:sp>
            <p:nvSpPr>
              <p:cNvPr id="35" name="Line 136">
                <a:extLst>
                  <a:ext uri="{FF2B5EF4-FFF2-40B4-BE49-F238E27FC236}">
                    <a16:creationId xmlns:a16="http://schemas.microsoft.com/office/drawing/2014/main" id="{5E147EF4-2167-4737-9011-863F2B019EDB}"/>
                  </a:ext>
                </a:extLst>
              </p:cNvPr>
              <p:cNvSpPr>
                <a:spLocks noChangeAspect="1" noChangeShapeType="1"/>
              </p:cNvSpPr>
              <p:nvPr/>
            </p:nvSpPr>
            <p:spPr bwMode="auto">
              <a:xfrm flipV="1">
                <a:off x="4656" y="240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6" name="Line 137">
                <a:extLst>
                  <a:ext uri="{FF2B5EF4-FFF2-40B4-BE49-F238E27FC236}">
                    <a16:creationId xmlns:a16="http://schemas.microsoft.com/office/drawing/2014/main" id="{1CC4A77C-28DB-420D-9C0F-959B8359AB0A}"/>
                  </a:ext>
                </a:extLst>
              </p:cNvPr>
              <p:cNvSpPr>
                <a:spLocks noChangeAspect="1" noChangeShapeType="1"/>
              </p:cNvSpPr>
              <p:nvPr/>
            </p:nvSpPr>
            <p:spPr bwMode="auto">
              <a:xfrm flipV="1">
                <a:off x="4656" y="273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7" name="Line 138">
                <a:extLst>
                  <a:ext uri="{FF2B5EF4-FFF2-40B4-BE49-F238E27FC236}">
                    <a16:creationId xmlns:a16="http://schemas.microsoft.com/office/drawing/2014/main" id="{07C56521-345F-43E5-A00D-B810074E3EFB}"/>
                  </a:ext>
                </a:extLst>
              </p:cNvPr>
              <p:cNvSpPr>
                <a:spLocks noChangeAspect="1" noChangeShapeType="1"/>
              </p:cNvSpPr>
              <p:nvPr/>
            </p:nvSpPr>
            <p:spPr bwMode="auto">
              <a:xfrm>
                <a:off x="4584" y="2496"/>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8" name="Line 139">
                <a:extLst>
                  <a:ext uri="{FF2B5EF4-FFF2-40B4-BE49-F238E27FC236}">
                    <a16:creationId xmlns:a16="http://schemas.microsoft.com/office/drawing/2014/main" id="{8D3F978F-0832-4465-95A3-D10CB3BB0071}"/>
                  </a:ext>
                </a:extLst>
              </p:cNvPr>
              <p:cNvSpPr>
                <a:spLocks noChangeAspect="1" noChangeShapeType="1"/>
              </p:cNvSpPr>
              <p:nvPr/>
            </p:nvSpPr>
            <p:spPr bwMode="auto">
              <a:xfrm>
                <a:off x="4608" y="24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 name="Line 140">
                <a:extLst>
                  <a:ext uri="{FF2B5EF4-FFF2-40B4-BE49-F238E27FC236}">
                    <a16:creationId xmlns:a16="http://schemas.microsoft.com/office/drawing/2014/main" id="{F67AF567-7468-4556-B67D-7CED2593C5EF}"/>
                  </a:ext>
                </a:extLst>
              </p:cNvPr>
              <p:cNvSpPr>
                <a:spLocks noChangeAspect="1" noChangeShapeType="1"/>
              </p:cNvSpPr>
              <p:nvPr/>
            </p:nvSpPr>
            <p:spPr bwMode="auto">
              <a:xfrm>
                <a:off x="4584" y="2784"/>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0" name="Group 141">
                <a:extLst>
                  <a:ext uri="{FF2B5EF4-FFF2-40B4-BE49-F238E27FC236}">
                    <a16:creationId xmlns:a16="http://schemas.microsoft.com/office/drawing/2014/main" id="{9F4BEAAF-1F83-4278-BB64-B60FC4ACAD38}"/>
                  </a:ext>
                </a:extLst>
              </p:cNvPr>
              <p:cNvGrpSpPr>
                <a:grpSpLocks noChangeAspect="1"/>
              </p:cNvGrpSpPr>
              <p:nvPr/>
            </p:nvGrpSpPr>
            <p:grpSpPr bwMode="auto">
              <a:xfrm>
                <a:off x="4608" y="2592"/>
                <a:ext cx="96" cy="96"/>
                <a:chOff x="2929" y="3217"/>
                <a:chExt cx="383" cy="191"/>
              </a:xfrm>
            </p:grpSpPr>
            <p:sp>
              <p:nvSpPr>
                <p:cNvPr id="41" name="Arc 142">
                  <a:extLst>
                    <a:ext uri="{FF2B5EF4-FFF2-40B4-BE49-F238E27FC236}">
                      <a16:creationId xmlns:a16="http://schemas.microsoft.com/office/drawing/2014/main" id="{45E8772F-2298-4E73-A4D6-D69A1D85D838}"/>
                    </a:ext>
                  </a:extLst>
                </p:cNvPr>
                <p:cNvSpPr>
                  <a:spLocks noChangeAspect="1"/>
                </p:cNvSpPr>
                <p:nvPr/>
              </p:nvSpPr>
              <p:spPr bwMode="auto">
                <a:xfrm>
                  <a:off x="2929" y="3217"/>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2" name="Arc 143">
                  <a:extLst>
                    <a:ext uri="{FF2B5EF4-FFF2-40B4-BE49-F238E27FC236}">
                      <a16:creationId xmlns:a16="http://schemas.microsoft.com/office/drawing/2014/main" id="{5A996F0E-69E8-4655-9979-8ECCCAE958CA}"/>
                    </a:ext>
                  </a:extLst>
                </p:cNvPr>
                <p:cNvSpPr>
                  <a:spLocks noChangeAspect="1"/>
                </p:cNvSpPr>
                <p:nvPr/>
              </p:nvSpPr>
              <p:spPr bwMode="auto">
                <a:xfrm flipV="1">
                  <a:off x="3120" y="3312"/>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12" name="Group 144">
              <a:extLst>
                <a:ext uri="{FF2B5EF4-FFF2-40B4-BE49-F238E27FC236}">
                  <a16:creationId xmlns:a16="http://schemas.microsoft.com/office/drawing/2014/main" id="{1ACAB8E0-9DA5-4001-BBE8-321A2884A125}"/>
                </a:ext>
              </a:extLst>
            </p:cNvPr>
            <p:cNvGrpSpPr>
              <a:grpSpLocks/>
            </p:cNvGrpSpPr>
            <p:nvPr/>
          </p:nvGrpSpPr>
          <p:grpSpPr bwMode="auto">
            <a:xfrm>
              <a:off x="1524000" y="2743200"/>
              <a:ext cx="152400" cy="304800"/>
              <a:chOff x="3264" y="3072"/>
              <a:chExt cx="96" cy="192"/>
            </a:xfrm>
          </p:grpSpPr>
          <p:sp>
            <p:nvSpPr>
              <p:cNvPr id="32" name="Line 145">
                <a:extLst>
                  <a:ext uri="{FF2B5EF4-FFF2-40B4-BE49-F238E27FC236}">
                    <a16:creationId xmlns:a16="http://schemas.microsoft.com/office/drawing/2014/main" id="{FD10A4FA-86F3-444E-AC9D-D9821718890A}"/>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3" name="Freeform 146">
                <a:extLst>
                  <a:ext uri="{FF2B5EF4-FFF2-40B4-BE49-F238E27FC236}">
                    <a16:creationId xmlns:a16="http://schemas.microsoft.com/office/drawing/2014/main" id="{F087489D-1D8D-4689-A916-B86894FA5ED0}"/>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3" name="Text Box 147">
              <a:extLst>
                <a:ext uri="{FF2B5EF4-FFF2-40B4-BE49-F238E27FC236}">
                  <a16:creationId xmlns:a16="http://schemas.microsoft.com/office/drawing/2014/main" id="{5875BFFE-C3F0-41EA-98FB-CBA955E43A80}"/>
                </a:ext>
              </a:extLst>
            </p:cNvPr>
            <p:cNvSpPr txBox="1">
              <a:spLocks noChangeArrowheads="1"/>
            </p:cNvSpPr>
            <p:nvPr/>
          </p:nvSpPr>
          <p:spPr bwMode="auto">
            <a:xfrm>
              <a:off x="990600" y="2286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dirty="0">
                  <a:solidFill>
                    <a:schemeClr val="tx1"/>
                  </a:solidFill>
                </a:rPr>
                <a:t>V</a:t>
              </a:r>
              <a:r>
                <a:rPr lang="en-US" altLang="en-US" b="0" baseline="-25000" dirty="0">
                  <a:solidFill>
                    <a:schemeClr val="tx1"/>
                  </a:solidFill>
                </a:rPr>
                <a:t>s</a:t>
              </a:r>
            </a:p>
          </p:txBody>
        </p:sp>
        <p:sp>
          <p:nvSpPr>
            <p:cNvPr id="14" name="Line 148">
              <a:extLst>
                <a:ext uri="{FF2B5EF4-FFF2-40B4-BE49-F238E27FC236}">
                  <a16:creationId xmlns:a16="http://schemas.microsoft.com/office/drawing/2014/main" id="{0743E30F-9442-4DBA-A424-6804B224E408}"/>
                </a:ext>
              </a:extLst>
            </p:cNvPr>
            <p:cNvSpPr>
              <a:spLocks noChangeShapeType="1"/>
            </p:cNvSpPr>
            <p:nvPr/>
          </p:nvSpPr>
          <p:spPr bwMode="auto">
            <a:xfrm flipH="1">
              <a:off x="1600200" y="2133600"/>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5" name="Group 149">
              <a:extLst>
                <a:ext uri="{FF2B5EF4-FFF2-40B4-BE49-F238E27FC236}">
                  <a16:creationId xmlns:a16="http://schemas.microsoft.com/office/drawing/2014/main" id="{EAB31D40-080A-4361-B189-F6542360147D}"/>
                </a:ext>
              </a:extLst>
            </p:cNvPr>
            <p:cNvGrpSpPr>
              <a:grpSpLocks/>
            </p:cNvGrpSpPr>
            <p:nvPr/>
          </p:nvGrpSpPr>
          <p:grpSpPr bwMode="auto">
            <a:xfrm>
              <a:off x="2743200" y="2133600"/>
              <a:ext cx="304800" cy="762000"/>
              <a:chOff x="4560" y="2400"/>
              <a:chExt cx="192" cy="480"/>
            </a:xfrm>
          </p:grpSpPr>
          <p:sp>
            <p:nvSpPr>
              <p:cNvPr id="23" name="Oval 150">
                <a:extLst>
                  <a:ext uri="{FF2B5EF4-FFF2-40B4-BE49-F238E27FC236}">
                    <a16:creationId xmlns:a16="http://schemas.microsoft.com/office/drawing/2014/main" id="{E5A2A57B-2FF3-42A9-BCEF-75E8358A0CC0}"/>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endParaRPr lang="en-US" altLang="en-US" sz="2000" b="0">
                  <a:solidFill>
                    <a:schemeClr val="tx1"/>
                  </a:solidFill>
                  <a:latin typeface="Times New Roman" panose="02020603050405020304" pitchFamily="18" charset="0"/>
                </a:endParaRPr>
              </a:p>
            </p:txBody>
          </p:sp>
          <p:sp>
            <p:nvSpPr>
              <p:cNvPr id="24" name="Line 151">
                <a:extLst>
                  <a:ext uri="{FF2B5EF4-FFF2-40B4-BE49-F238E27FC236}">
                    <a16:creationId xmlns:a16="http://schemas.microsoft.com/office/drawing/2014/main" id="{8443267D-7E6E-4C06-9D99-247BE2504548}"/>
                  </a:ext>
                </a:extLst>
              </p:cNvPr>
              <p:cNvSpPr>
                <a:spLocks noChangeAspect="1" noChangeShapeType="1"/>
              </p:cNvSpPr>
              <p:nvPr/>
            </p:nvSpPr>
            <p:spPr bwMode="auto">
              <a:xfrm flipV="1">
                <a:off x="4656" y="240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5" name="Line 152">
                <a:extLst>
                  <a:ext uri="{FF2B5EF4-FFF2-40B4-BE49-F238E27FC236}">
                    <a16:creationId xmlns:a16="http://schemas.microsoft.com/office/drawing/2014/main" id="{74E37780-6D03-448C-B253-CC51E1830FCB}"/>
                  </a:ext>
                </a:extLst>
              </p:cNvPr>
              <p:cNvSpPr>
                <a:spLocks noChangeAspect="1" noChangeShapeType="1"/>
              </p:cNvSpPr>
              <p:nvPr/>
            </p:nvSpPr>
            <p:spPr bwMode="auto">
              <a:xfrm flipV="1">
                <a:off x="4656" y="273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 name="Line 153">
                <a:extLst>
                  <a:ext uri="{FF2B5EF4-FFF2-40B4-BE49-F238E27FC236}">
                    <a16:creationId xmlns:a16="http://schemas.microsoft.com/office/drawing/2014/main" id="{D09D70B6-651D-433F-81BA-E4AE7D88673E}"/>
                  </a:ext>
                </a:extLst>
              </p:cNvPr>
              <p:cNvSpPr>
                <a:spLocks noChangeAspect="1" noChangeShapeType="1"/>
              </p:cNvSpPr>
              <p:nvPr/>
            </p:nvSpPr>
            <p:spPr bwMode="auto">
              <a:xfrm>
                <a:off x="4584" y="2496"/>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Line 154">
                <a:extLst>
                  <a:ext uri="{FF2B5EF4-FFF2-40B4-BE49-F238E27FC236}">
                    <a16:creationId xmlns:a16="http://schemas.microsoft.com/office/drawing/2014/main" id="{0E4D35D6-5EC2-4442-A39B-E38013F2010A}"/>
                  </a:ext>
                </a:extLst>
              </p:cNvPr>
              <p:cNvSpPr>
                <a:spLocks noChangeAspect="1" noChangeShapeType="1"/>
              </p:cNvSpPr>
              <p:nvPr/>
            </p:nvSpPr>
            <p:spPr bwMode="auto">
              <a:xfrm>
                <a:off x="4608" y="24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 name="Line 155">
                <a:extLst>
                  <a:ext uri="{FF2B5EF4-FFF2-40B4-BE49-F238E27FC236}">
                    <a16:creationId xmlns:a16="http://schemas.microsoft.com/office/drawing/2014/main" id="{722C3BA1-AB19-449A-95C9-E4D1BA93AB57}"/>
                  </a:ext>
                </a:extLst>
              </p:cNvPr>
              <p:cNvSpPr>
                <a:spLocks noChangeAspect="1" noChangeShapeType="1"/>
              </p:cNvSpPr>
              <p:nvPr/>
            </p:nvSpPr>
            <p:spPr bwMode="auto">
              <a:xfrm>
                <a:off x="4584" y="2784"/>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9" name="Group 156">
                <a:extLst>
                  <a:ext uri="{FF2B5EF4-FFF2-40B4-BE49-F238E27FC236}">
                    <a16:creationId xmlns:a16="http://schemas.microsoft.com/office/drawing/2014/main" id="{1D4CD0E3-341C-4DE2-B665-9B6C7E373EC0}"/>
                  </a:ext>
                </a:extLst>
              </p:cNvPr>
              <p:cNvGrpSpPr>
                <a:grpSpLocks noChangeAspect="1"/>
              </p:cNvGrpSpPr>
              <p:nvPr/>
            </p:nvGrpSpPr>
            <p:grpSpPr bwMode="auto">
              <a:xfrm>
                <a:off x="4608" y="2592"/>
                <a:ext cx="96" cy="96"/>
                <a:chOff x="2929" y="3217"/>
                <a:chExt cx="383" cy="191"/>
              </a:xfrm>
            </p:grpSpPr>
            <p:sp>
              <p:nvSpPr>
                <p:cNvPr id="30" name="Arc 157">
                  <a:extLst>
                    <a:ext uri="{FF2B5EF4-FFF2-40B4-BE49-F238E27FC236}">
                      <a16:creationId xmlns:a16="http://schemas.microsoft.com/office/drawing/2014/main" id="{95F225A6-80A3-4FAA-9FB2-839D9C051684}"/>
                    </a:ext>
                  </a:extLst>
                </p:cNvPr>
                <p:cNvSpPr>
                  <a:spLocks noChangeAspect="1"/>
                </p:cNvSpPr>
                <p:nvPr/>
              </p:nvSpPr>
              <p:spPr bwMode="auto">
                <a:xfrm>
                  <a:off x="2929" y="3217"/>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1" name="Arc 158">
                  <a:extLst>
                    <a:ext uri="{FF2B5EF4-FFF2-40B4-BE49-F238E27FC236}">
                      <a16:creationId xmlns:a16="http://schemas.microsoft.com/office/drawing/2014/main" id="{68D161BD-1CE2-4CDE-9635-5E7F2FDAB0B7}"/>
                    </a:ext>
                  </a:extLst>
                </p:cNvPr>
                <p:cNvSpPr>
                  <a:spLocks noChangeAspect="1"/>
                </p:cNvSpPr>
                <p:nvPr/>
              </p:nvSpPr>
              <p:spPr bwMode="auto">
                <a:xfrm flipV="1">
                  <a:off x="3120" y="3312"/>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16" name="Group 159">
              <a:extLst>
                <a:ext uri="{FF2B5EF4-FFF2-40B4-BE49-F238E27FC236}">
                  <a16:creationId xmlns:a16="http://schemas.microsoft.com/office/drawing/2014/main" id="{19006561-5756-4BE9-93AA-B328D9F2B3C4}"/>
                </a:ext>
              </a:extLst>
            </p:cNvPr>
            <p:cNvGrpSpPr>
              <a:grpSpLocks/>
            </p:cNvGrpSpPr>
            <p:nvPr/>
          </p:nvGrpSpPr>
          <p:grpSpPr bwMode="auto">
            <a:xfrm>
              <a:off x="2819400" y="2743200"/>
              <a:ext cx="152400" cy="304800"/>
              <a:chOff x="3264" y="3072"/>
              <a:chExt cx="96" cy="192"/>
            </a:xfrm>
          </p:grpSpPr>
          <p:sp>
            <p:nvSpPr>
              <p:cNvPr id="21" name="Line 160">
                <a:extLst>
                  <a:ext uri="{FF2B5EF4-FFF2-40B4-BE49-F238E27FC236}">
                    <a16:creationId xmlns:a16="http://schemas.microsoft.com/office/drawing/2014/main" id="{A91C87A3-1984-4523-8083-B20E016F47F1}"/>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2" name="Freeform 161">
                <a:extLst>
                  <a:ext uri="{FF2B5EF4-FFF2-40B4-BE49-F238E27FC236}">
                    <a16:creationId xmlns:a16="http://schemas.microsoft.com/office/drawing/2014/main" id="{14969F66-18D4-4216-AA29-AE1C2A2434A7}"/>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7" name="Text Box 162">
              <a:extLst>
                <a:ext uri="{FF2B5EF4-FFF2-40B4-BE49-F238E27FC236}">
                  <a16:creationId xmlns:a16="http://schemas.microsoft.com/office/drawing/2014/main" id="{E57F5254-E7F8-4EE3-818F-FA42ABC5338C}"/>
                </a:ext>
              </a:extLst>
            </p:cNvPr>
            <p:cNvSpPr txBox="1">
              <a:spLocks noChangeArrowheads="1"/>
            </p:cNvSpPr>
            <p:nvPr/>
          </p:nvSpPr>
          <p:spPr bwMode="auto">
            <a:xfrm>
              <a:off x="3048000" y="228600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2</a:t>
              </a:r>
            </a:p>
          </p:txBody>
        </p:sp>
        <p:sp>
          <p:nvSpPr>
            <p:cNvPr id="18" name="Line 163">
              <a:extLst>
                <a:ext uri="{FF2B5EF4-FFF2-40B4-BE49-F238E27FC236}">
                  <a16:creationId xmlns:a16="http://schemas.microsoft.com/office/drawing/2014/main" id="{99994948-5CE8-47EA-9BEA-D5E7221BA831}"/>
                </a:ext>
              </a:extLst>
            </p:cNvPr>
            <p:cNvSpPr>
              <a:spLocks noChangeShapeType="1"/>
            </p:cNvSpPr>
            <p:nvPr/>
          </p:nvSpPr>
          <p:spPr bwMode="auto">
            <a:xfrm flipH="1">
              <a:off x="2438400" y="1676400"/>
              <a:ext cx="457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9" name="Line 164">
              <a:extLst>
                <a:ext uri="{FF2B5EF4-FFF2-40B4-BE49-F238E27FC236}">
                  <a16:creationId xmlns:a16="http://schemas.microsoft.com/office/drawing/2014/main" id="{D354B7C6-AB33-4E33-B646-A65A04F9BC1A}"/>
                </a:ext>
              </a:extLst>
            </p:cNvPr>
            <p:cNvSpPr>
              <a:spLocks noChangeShapeType="1"/>
            </p:cNvSpPr>
            <p:nvPr/>
          </p:nvSpPr>
          <p:spPr bwMode="auto">
            <a:xfrm>
              <a:off x="2895600" y="1676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Line 165">
              <a:extLst>
                <a:ext uri="{FF2B5EF4-FFF2-40B4-BE49-F238E27FC236}">
                  <a16:creationId xmlns:a16="http://schemas.microsoft.com/office/drawing/2014/main" id="{B98127B3-CFE8-467B-8A9C-4BC4E096AD4C}"/>
                </a:ext>
              </a:extLst>
            </p:cNvPr>
            <p:cNvSpPr>
              <a:spLocks noChangeShapeType="1"/>
            </p:cNvSpPr>
            <p:nvPr/>
          </p:nvSpPr>
          <p:spPr bwMode="auto">
            <a:xfrm rot="5400000" flipH="1">
              <a:off x="2667000" y="1447800"/>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49" name="Group 48">
            <a:extLst>
              <a:ext uri="{FF2B5EF4-FFF2-40B4-BE49-F238E27FC236}">
                <a16:creationId xmlns:a16="http://schemas.microsoft.com/office/drawing/2014/main" id="{31482801-AAD9-44F5-BD46-1C17A6469E66}"/>
              </a:ext>
            </a:extLst>
          </p:cNvPr>
          <p:cNvGrpSpPr/>
          <p:nvPr/>
        </p:nvGrpSpPr>
        <p:grpSpPr>
          <a:xfrm>
            <a:off x="6243433" y="1598643"/>
            <a:ext cx="4419600" cy="2362200"/>
            <a:chOff x="152400" y="3962399"/>
            <a:chExt cx="4419600" cy="2362200"/>
          </a:xfrm>
        </p:grpSpPr>
        <p:sp>
          <p:nvSpPr>
            <p:cNvPr id="50" name="Text Box 70">
              <a:extLst>
                <a:ext uri="{FF2B5EF4-FFF2-40B4-BE49-F238E27FC236}">
                  <a16:creationId xmlns:a16="http://schemas.microsoft.com/office/drawing/2014/main" id="{211D8172-FFED-42A7-83A7-04CD82B53259}"/>
                </a:ext>
              </a:extLst>
            </p:cNvPr>
            <p:cNvSpPr txBox="1">
              <a:spLocks noChangeArrowheads="1"/>
            </p:cNvSpPr>
            <p:nvPr/>
          </p:nvSpPr>
          <p:spPr bwMode="auto">
            <a:xfrm>
              <a:off x="3657600" y="3962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i</a:t>
              </a:r>
              <a:r>
                <a:rPr lang="en-US" altLang="en-US" b="0" baseline="-25000">
                  <a:solidFill>
                    <a:schemeClr val="tx1"/>
                  </a:solidFill>
                </a:rPr>
                <a:t>2</a:t>
              </a:r>
            </a:p>
          </p:txBody>
        </p:sp>
        <p:grpSp>
          <p:nvGrpSpPr>
            <p:cNvPr id="51" name="Group 5">
              <a:extLst>
                <a:ext uri="{FF2B5EF4-FFF2-40B4-BE49-F238E27FC236}">
                  <a16:creationId xmlns:a16="http://schemas.microsoft.com/office/drawing/2014/main" id="{6B6C8C60-54ED-4A0A-89E2-D3F0B9BB5FC3}"/>
                </a:ext>
              </a:extLst>
            </p:cNvPr>
            <p:cNvGrpSpPr>
              <a:grpSpLocks/>
            </p:cNvGrpSpPr>
            <p:nvPr/>
          </p:nvGrpSpPr>
          <p:grpSpPr bwMode="auto">
            <a:xfrm>
              <a:off x="1295400" y="5791199"/>
              <a:ext cx="152400" cy="304800"/>
              <a:chOff x="3264" y="3072"/>
              <a:chExt cx="96" cy="192"/>
            </a:xfrm>
          </p:grpSpPr>
          <p:sp>
            <p:nvSpPr>
              <p:cNvPr id="133" name="Line 6">
                <a:extLst>
                  <a:ext uri="{FF2B5EF4-FFF2-40B4-BE49-F238E27FC236}">
                    <a16:creationId xmlns:a16="http://schemas.microsoft.com/office/drawing/2014/main" id="{669508CC-C329-4A46-BE81-3E7483E6DE01}"/>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4" name="Freeform 7">
                <a:extLst>
                  <a:ext uri="{FF2B5EF4-FFF2-40B4-BE49-F238E27FC236}">
                    <a16:creationId xmlns:a16="http://schemas.microsoft.com/office/drawing/2014/main" id="{8A0F4517-7D9E-4B47-8492-5B8506B6E33A}"/>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2" name="Line 22">
              <a:extLst>
                <a:ext uri="{FF2B5EF4-FFF2-40B4-BE49-F238E27FC236}">
                  <a16:creationId xmlns:a16="http://schemas.microsoft.com/office/drawing/2014/main" id="{51447902-1952-4998-ADC8-782EC477DC48}"/>
                </a:ext>
              </a:extLst>
            </p:cNvPr>
            <p:cNvSpPr>
              <a:spLocks noChangeShapeType="1"/>
            </p:cNvSpPr>
            <p:nvPr/>
          </p:nvSpPr>
          <p:spPr bwMode="auto">
            <a:xfrm>
              <a:off x="1371600" y="5029199"/>
              <a:ext cx="0" cy="228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3" name="Group 25">
              <a:extLst>
                <a:ext uri="{FF2B5EF4-FFF2-40B4-BE49-F238E27FC236}">
                  <a16:creationId xmlns:a16="http://schemas.microsoft.com/office/drawing/2014/main" id="{1B41513B-CAEF-4068-B0C7-1435660F06FA}"/>
                </a:ext>
              </a:extLst>
            </p:cNvPr>
            <p:cNvGrpSpPr>
              <a:grpSpLocks/>
            </p:cNvGrpSpPr>
            <p:nvPr/>
          </p:nvGrpSpPr>
          <p:grpSpPr bwMode="auto">
            <a:xfrm>
              <a:off x="1219200" y="4571999"/>
              <a:ext cx="304800" cy="762000"/>
              <a:chOff x="3216" y="1728"/>
              <a:chExt cx="192" cy="480"/>
            </a:xfrm>
          </p:grpSpPr>
          <p:sp>
            <p:nvSpPr>
              <p:cNvPr id="129" name="Line 26">
                <a:extLst>
                  <a:ext uri="{FF2B5EF4-FFF2-40B4-BE49-F238E27FC236}">
                    <a16:creationId xmlns:a16="http://schemas.microsoft.com/office/drawing/2014/main" id="{65EAF579-8674-4BAC-B794-92F9B5D8C680}"/>
                  </a:ext>
                </a:extLst>
              </p:cNvPr>
              <p:cNvSpPr>
                <a:spLocks noChangeAspect="1" noChangeShapeType="1"/>
              </p:cNvSpPr>
              <p:nvPr/>
            </p:nvSpPr>
            <p:spPr bwMode="auto">
              <a:xfrm>
                <a:off x="3312" y="1728"/>
                <a:ext cx="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0" name="Line 27">
                <a:extLst>
                  <a:ext uri="{FF2B5EF4-FFF2-40B4-BE49-F238E27FC236}">
                    <a16:creationId xmlns:a16="http://schemas.microsoft.com/office/drawing/2014/main" id="{C1542BD0-1DAC-4D80-BF80-0C5C4F4F1122}"/>
                  </a:ext>
                </a:extLst>
              </p:cNvPr>
              <p:cNvSpPr>
                <a:spLocks noChangeAspect="1" noChangeShapeType="1"/>
              </p:cNvSpPr>
              <p:nvPr/>
            </p:nvSpPr>
            <p:spPr bwMode="auto">
              <a:xfrm>
                <a:off x="3312" y="1992"/>
                <a:ext cx="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1" name="Line 28">
                <a:extLst>
                  <a:ext uri="{FF2B5EF4-FFF2-40B4-BE49-F238E27FC236}">
                    <a16:creationId xmlns:a16="http://schemas.microsoft.com/office/drawing/2014/main" id="{D0BC0EC0-BB4A-40B9-BC4B-112472251086}"/>
                  </a:ext>
                </a:extLst>
              </p:cNvPr>
              <p:cNvSpPr>
                <a:spLocks noChangeAspect="1" noChangeShapeType="1"/>
              </p:cNvSpPr>
              <p:nvPr/>
            </p:nvSpPr>
            <p:spPr bwMode="auto">
              <a:xfrm>
                <a:off x="3216" y="1944"/>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32" name="Line 29">
                <a:extLst>
                  <a:ext uri="{FF2B5EF4-FFF2-40B4-BE49-F238E27FC236}">
                    <a16:creationId xmlns:a16="http://schemas.microsoft.com/office/drawing/2014/main" id="{6BF00ABB-00EA-49CF-BDDE-64880CF6F030}"/>
                  </a:ext>
                </a:extLst>
              </p:cNvPr>
              <p:cNvSpPr>
                <a:spLocks noChangeAspect="1" noChangeShapeType="1"/>
              </p:cNvSpPr>
              <p:nvPr/>
            </p:nvSpPr>
            <p:spPr bwMode="auto">
              <a:xfrm>
                <a:off x="3216" y="1992"/>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4" name="Line 30">
              <a:extLst>
                <a:ext uri="{FF2B5EF4-FFF2-40B4-BE49-F238E27FC236}">
                  <a16:creationId xmlns:a16="http://schemas.microsoft.com/office/drawing/2014/main" id="{D61F7B9A-31C5-4101-AC7E-DD4108018741}"/>
                </a:ext>
              </a:extLst>
            </p:cNvPr>
            <p:cNvSpPr>
              <a:spLocks noChangeShapeType="1"/>
            </p:cNvSpPr>
            <p:nvPr/>
          </p:nvSpPr>
          <p:spPr bwMode="auto">
            <a:xfrm flipH="1">
              <a:off x="1143000" y="457199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5" name="Group 31">
              <a:extLst>
                <a:ext uri="{FF2B5EF4-FFF2-40B4-BE49-F238E27FC236}">
                  <a16:creationId xmlns:a16="http://schemas.microsoft.com/office/drawing/2014/main" id="{0BBACD4D-CFC8-4E4D-B7EF-7CB5D5A3EC31}"/>
                </a:ext>
              </a:extLst>
            </p:cNvPr>
            <p:cNvGrpSpPr>
              <a:grpSpLocks/>
            </p:cNvGrpSpPr>
            <p:nvPr/>
          </p:nvGrpSpPr>
          <p:grpSpPr bwMode="auto">
            <a:xfrm>
              <a:off x="3124200" y="4800599"/>
              <a:ext cx="304800" cy="762000"/>
              <a:chOff x="3216" y="2400"/>
              <a:chExt cx="192" cy="480"/>
            </a:xfrm>
          </p:grpSpPr>
          <p:sp>
            <p:nvSpPr>
              <p:cNvPr id="124" name="Line 32">
                <a:extLst>
                  <a:ext uri="{FF2B5EF4-FFF2-40B4-BE49-F238E27FC236}">
                    <a16:creationId xmlns:a16="http://schemas.microsoft.com/office/drawing/2014/main" id="{2F51B4DF-A2A7-41E0-8142-33647F5CD709}"/>
                  </a:ext>
                </a:extLst>
              </p:cNvPr>
              <p:cNvSpPr>
                <a:spLocks noChangeAspect="1" noChangeShapeType="1"/>
              </p:cNvSpPr>
              <p:nvPr/>
            </p:nvSpPr>
            <p:spPr bwMode="auto">
              <a:xfrm flipV="1">
                <a:off x="3312" y="2400"/>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5" name="Line 33">
                <a:extLst>
                  <a:ext uri="{FF2B5EF4-FFF2-40B4-BE49-F238E27FC236}">
                    <a16:creationId xmlns:a16="http://schemas.microsoft.com/office/drawing/2014/main" id="{97F6D44C-FBD4-436D-95EA-7DB7F852EA40}"/>
                  </a:ext>
                </a:extLst>
              </p:cNvPr>
              <p:cNvSpPr>
                <a:spLocks noChangeAspect="1" noChangeShapeType="1"/>
              </p:cNvSpPr>
              <p:nvPr/>
            </p:nvSpPr>
            <p:spPr bwMode="auto">
              <a:xfrm flipV="1">
                <a:off x="3312" y="2784"/>
                <a:ext cx="0" cy="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6" name="Line 34">
                <a:extLst>
                  <a:ext uri="{FF2B5EF4-FFF2-40B4-BE49-F238E27FC236}">
                    <a16:creationId xmlns:a16="http://schemas.microsoft.com/office/drawing/2014/main" id="{F4FA1520-713A-45BC-8948-3B47909504F2}"/>
                  </a:ext>
                </a:extLst>
              </p:cNvPr>
              <p:cNvSpPr>
                <a:spLocks noChangeAspect="1" noChangeShapeType="1"/>
              </p:cNvSpPr>
              <p:nvPr/>
            </p:nvSpPr>
            <p:spPr bwMode="auto">
              <a:xfrm>
                <a:off x="3312" y="2568"/>
                <a:ext cx="0" cy="120"/>
              </a:xfrm>
              <a:prstGeom prst="line">
                <a:avLst/>
              </a:prstGeom>
              <a:noFill/>
              <a:ln w="25400">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en-IN"/>
              </a:p>
            </p:txBody>
          </p:sp>
          <p:sp>
            <p:nvSpPr>
              <p:cNvPr id="127" name="Freeform 35">
                <a:extLst>
                  <a:ext uri="{FF2B5EF4-FFF2-40B4-BE49-F238E27FC236}">
                    <a16:creationId xmlns:a16="http://schemas.microsoft.com/office/drawing/2014/main" id="{AC7F4DD6-C093-4320-A607-94C1BB18B9C8}"/>
                  </a:ext>
                </a:extLst>
              </p:cNvPr>
              <p:cNvSpPr>
                <a:spLocks noChangeAspect="1"/>
              </p:cNvSpPr>
              <p:nvPr/>
            </p:nvSpPr>
            <p:spPr bwMode="auto">
              <a:xfrm rot="5400000" flipH="1">
                <a:off x="3288" y="2664"/>
                <a:ext cx="48" cy="48"/>
              </a:xfrm>
              <a:custGeom>
                <a:avLst/>
                <a:gdLst>
                  <a:gd name="T0" fmla="*/ 0 w 96"/>
                  <a:gd name="T1" fmla="*/ 48 h 96"/>
                  <a:gd name="T2" fmla="*/ 96 w 96"/>
                  <a:gd name="T3" fmla="*/ 0 h 96"/>
                  <a:gd name="T4" fmla="*/ 96 w 96"/>
                  <a:gd name="T5" fmla="*/ 96 h 96"/>
                  <a:gd name="T6" fmla="*/ 0 w 96"/>
                  <a:gd name="T7" fmla="*/ 48 h 96"/>
                  <a:gd name="T8" fmla="*/ 0 60000 65536"/>
                  <a:gd name="T9" fmla="*/ 0 60000 65536"/>
                  <a:gd name="T10" fmla="*/ 0 60000 65536"/>
                  <a:gd name="T11" fmla="*/ 0 60000 65536"/>
                  <a:gd name="T12" fmla="*/ 0 w 96"/>
                  <a:gd name="T13" fmla="*/ 0 h 96"/>
                  <a:gd name="T14" fmla="*/ 96 w 96"/>
                  <a:gd name="T15" fmla="*/ 96 h 96"/>
                </a:gdLst>
                <a:ahLst/>
                <a:cxnLst>
                  <a:cxn ang="T8">
                    <a:pos x="T0" y="T1"/>
                  </a:cxn>
                  <a:cxn ang="T9">
                    <a:pos x="T2" y="T3"/>
                  </a:cxn>
                  <a:cxn ang="T10">
                    <a:pos x="T4" y="T5"/>
                  </a:cxn>
                  <a:cxn ang="T11">
                    <a:pos x="T6" y="T7"/>
                  </a:cxn>
                </a:cxnLst>
                <a:rect l="T12" t="T13" r="T14" b="T15"/>
                <a:pathLst>
                  <a:path w="96" h="96">
                    <a:moveTo>
                      <a:pt x="0" y="48"/>
                    </a:moveTo>
                    <a:lnTo>
                      <a:pt x="96" y="0"/>
                    </a:lnTo>
                    <a:lnTo>
                      <a:pt x="96" y="96"/>
                    </a:lnTo>
                    <a:lnTo>
                      <a:pt x="0" y="48"/>
                    </a:lnTo>
                    <a:close/>
                  </a:path>
                </a:pathLst>
              </a:custGeom>
              <a:solidFill>
                <a:schemeClr val="tx1"/>
              </a:solidFill>
              <a:ln w="25400" cmpd="sng">
                <a:solidFill>
                  <a:schemeClr val="tx1"/>
                </a:solidFill>
                <a:round/>
                <a:headEnd/>
                <a:tailEnd/>
              </a:ln>
            </p:spPr>
            <p:txBody>
              <a:bodyPr/>
              <a:lstStyle/>
              <a:p>
                <a:endParaRPr lang="en-IN"/>
              </a:p>
            </p:txBody>
          </p:sp>
          <p:sp>
            <p:nvSpPr>
              <p:cNvPr id="128" name="Freeform 36">
                <a:extLst>
                  <a:ext uri="{FF2B5EF4-FFF2-40B4-BE49-F238E27FC236}">
                    <a16:creationId xmlns:a16="http://schemas.microsoft.com/office/drawing/2014/main" id="{3D616D82-F6AB-4066-8A63-1925624BB030}"/>
                  </a:ext>
                </a:extLst>
              </p:cNvPr>
              <p:cNvSpPr>
                <a:spLocks noChangeAspect="1"/>
              </p:cNvSpPr>
              <p:nvPr/>
            </p:nvSpPr>
            <p:spPr bwMode="auto">
              <a:xfrm>
                <a:off x="3216" y="2496"/>
                <a:ext cx="192" cy="288"/>
              </a:xfrm>
              <a:custGeom>
                <a:avLst/>
                <a:gdLst>
                  <a:gd name="T0" fmla="*/ 192 w 384"/>
                  <a:gd name="T1" fmla="*/ 0 h 576"/>
                  <a:gd name="T2" fmla="*/ 0 w 384"/>
                  <a:gd name="T3" fmla="*/ 288 h 576"/>
                  <a:gd name="T4" fmla="*/ 192 w 384"/>
                  <a:gd name="T5" fmla="*/ 576 h 576"/>
                  <a:gd name="T6" fmla="*/ 384 w 384"/>
                  <a:gd name="T7" fmla="*/ 288 h 576"/>
                  <a:gd name="T8" fmla="*/ 192 w 384"/>
                  <a:gd name="T9" fmla="*/ 0 h 576"/>
                  <a:gd name="T10" fmla="*/ 0 60000 65536"/>
                  <a:gd name="T11" fmla="*/ 0 60000 65536"/>
                  <a:gd name="T12" fmla="*/ 0 60000 65536"/>
                  <a:gd name="T13" fmla="*/ 0 60000 65536"/>
                  <a:gd name="T14" fmla="*/ 0 60000 65536"/>
                  <a:gd name="T15" fmla="*/ 0 w 384"/>
                  <a:gd name="T16" fmla="*/ 0 h 576"/>
                  <a:gd name="T17" fmla="*/ 384 w 384"/>
                  <a:gd name="T18" fmla="*/ 576 h 576"/>
                </a:gdLst>
                <a:ahLst/>
                <a:cxnLst>
                  <a:cxn ang="T10">
                    <a:pos x="T0" y="T1"/>
                  </a:cxn>
                  <a:cxn ang="T11">
                    <a:pos x="T2" y="T3"/>
                  </a:cxn>
                  <a:cxn ang="T12">
                    <a:pos x="T4" y="T5"/>
                  </a:cxn>
                  <a:cxn ang="T13">
                    <a:pos x="T6" y="T7"/>
                  </a:cxn>
                  <a:cxn ang="T14">
                    <a:pos x="T8" y="T9"/>
                  </a:cxn>
                </a:cxnLst>
                <a:rect l="T15" t="T16" r="T17" b="T18"/>
                <a:pathLst>
                  <a:path w="384" h="576">
                    <a:moveTo>
                      <a:pt x="192" y="0"/>
                    </a:moveTo>
                    <a:lnTo>
                      <a:pt x="0" y="288"/>
                    </a:lnTo>
                    <a:lnTo>
                      <a:pt x="192" y="576"/>
                    </a:lnTo>
                    <a:lnTo>
                      <a:pt x="384" y="288"/>
                    </a:lnTo>
                    <a:lnTo>
                      <a:pt x="192" y="0"/>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6" name="Line 42">
              <a:extLst>
                <a:ext uri="{FF2B5EF4-FFF2-40B4-BE49-F238E27FC236}">
                  <a16:creationId xmlns:a16="http://schemas.microsoft.com/office/drawing/2014/main" id="{DC117868-DBF4-450A-8FEA-7E479A9E5D5A}"/>
                </a:ext>
              </a:extLst>
            </p:cNvPr>
            <p:cNvSpPr>
              <a:spLocks noChangeShapeType="1"/>
            </p:cNvSpPr>
            <p:nvPr/>
          </p:nvSpPr>
          <p:spPr bwMode="auto">
            <a:xfrm>
              <a:off x="2286000" y="4571999"/>
              <a:ext cx="2057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7" name="Group 51">
              <a:extLst>
                <a:ext uri="{FF2B5EF4-FFF2-40B4-BE49-F238E27FC236}">
                  <a16:creationId xmlns:a16="http://schemas.microsoft.com/office/drawing/2014/main" id="{0C490566-B117-4467-A192-8B6A23976F31}"/>
                </a:ext>
              </a:extLst>
            </p:cNvPr>
            <p:cNvGrpSpPr>
              <a:grpSpLocks/>
            </p:cNvGrpSpPr>
            <p:nvPr/>
          </p:nvGrpSpPr>
          <p:grpSpPr bwMode="auto">
            <a:xfrm>
              <a:off x="1447800" y="4686299"/>
              <a:ext cx="76200" cy="495300"/>
              <a:chOff x="888" y="3720"/>
              <a:chExt cx="48" cy="312"/>
            </a:xfrm>
          </p:grpSpPr>
          <p:sp>
            <p:nvSpPr>
              <p:cNvPr id="121" name="Line 52">
                <a:extLst>
                  <a:ext uri="{FF2B5EF4-FFF2-40B4-BE49-F238E27FC236}">
                    <a16:creationId xmlns:a16="http://schemas.microsoft.com/office/drawing/2014/main" id="{41BFCB83-95C9-4CC3-AD9F-5F85C0E60F4B}"/>
                  </a:ext>
                </a:extLst>
              </p:cNvPr>
              <p:cNvSpPr>
                <a:spLocks noChangeAspect="1" noChangeShapeType="1"/>
              </p:cNvSpPr>
              <p:nvPr/>
            </p:nvSpPr>
            <p:spPr bwMode="auto">
              <a:xfrm>
                <a:off x="888" y="3744"/>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2" name="Line 53">
                <a:extLst>
                  <a:ext uri="{FF2B5EF4-FFF2-40B4-BE49-F238E27FC236}">
                    <a16:creationId xmlns:a16="http://schemas.microsoft.com/office/drawing/2014/main" id="{2B8EFCFA-B7F5-4835-86A6-007E6084376E}"/>
                  </a:ext>
                </a:extLst>
              </p:cNvPr>
              <p:cNvSpPr>
                <a:spLocks noChangeAspect="1" noChangeShapeType="1"/>
              </p:cNvSpPr>
              <p:nvPr/>
            </p:nvSpPr>
            <p:spPr bwMode="auto">
              <a:xfrm>
                <a:off x="912" y="3720"/>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3" name="Line 54">
                <a:extLst>
                  <a:ext uri="{FF2B5EF4-FFF2-40B4-BE49-F238E27FC236}">
                    <a16:creationId xmlns:a16="http://schemas.microsoft.com/office/drawing/2014/main" id="{1834CFA5-AE25-4DC1-8FE7-FADC541B4687}"/>
                  </a:ext>
                </a:extLst>
              </p:cNvPr>
              <p:cNvSpPr>
                <a:spLocks noChangeAspect="1" noChangeShapeType="1"/>
              </p:cNvSpPr>
              <p:nvPr/>
            </p:nvSpPr>
            <p:spPr bwMode="auto">
              <a:xfrm>
                <a:off x="888" y="4032"/>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58" name="Text Box 55">
              <a:extLst>
                <a:ext uri="{FF2B5EF4-FFF2-40B4-BE49-F238E27FC236}">
                  <a16:creationId xmlns:a16="http://schemas.microsoft.com/office/drawing/2014/main" id="{6D600408-D088-496F-9F17-BA5008FEE6D1}"/>
                </a:ext>
              </a:extLst>
            </p:cNvPr>
            <p:cNvSpPr txBox="1">
              <a:spLocks noChangeArrowheads="1"/>
            </p:cNvSpPr>
            <p:nvPr/>
          </p:nvSpPr>
          <p:spPr bwMode="auto">
            <a:xfrm>
              <a:off x="1447800" y="472439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gs</a:t>
              </a:r>
            </a:p>
          </p:txBody>
        </p:sp>
        <p:sp>
          <p:nvSpPr>
            <p:cNvPr id="59" name="Text Box 56">
              <a:extLst>
                <a:ext uri="{FF2B5EF4-FFF2-40B4-BE49-F238E27FC236}">
                  <a16:creationId xmlns:a16="http://schemas.microsoft.com/office/drawing/2014/main" id="{26457692-F906-4C55-BF43-C87A989B7FCB}"/>
                </a:ext>
              </a:extLst>
            </p:cNvPr>
            <p:cNvSpPr txBox="1">
              <a:spLocks noChangeArrowheads="1"/>
            </p:cNvSpPr>
            <p:nvPr/>
          </p:nvSpPr>
          <p:spPr bwMode="auto">
            <a:xfrm>
              <a:off x="2971800" y="5867399"/>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g</a:t>
              </a:r>
              <a:r>
                <a:rPr lang="en-US" altLang="en-US" b="0" baseline="-25000">
                  <a:solidFill>
                    <a:schemeClr val="tx1"/>
                  </a:solidFill>
                </a:rPr>
                <a:t>m</a:t>
              </a:r>
              <a:r>
                <a:rPr lang="en-US" altLang="en-US" b="0">
                  <a:solidFill>
                    <a:schemeClr val="tx1"/>
                  </a:solidFill>
                </a:rPr>
                <a:t>V’</a:t>
              </a:r>
              <a:r>
                <a:rPr lang="en-US" altLang="en-US" b="0" baseline="-25000">
                  <a:solidFill>
                    <a:schemeClr val="tx1"/>
                  </a:solidFill>
                </a:rPr>
                <a:t>gs</a:t>
              </a:r>
            </a:p>
          </p:txBody>
        </p:sp>
        <p:grpSp>
          <p:nvGrpSpPr>
            <p:cNvPr id="60" name="Group 58">
              <a:extLst>
                <a:ext uri="{FF2B5EF4-FFF2-40B4-BE49-F238E27FC236}">
                  <a16:creationId xmlns:a16="http://schemas.microsoft.com/office/drawing/2014/main" id="{374CCEED-E958-423D-B5F9-5CFFE5906EE0}"/>
                </a:ext>
              </a:extLst>
            </p:cNvPr>
            <p:cNvGrpSpPr>
              <a:grpSpLocks/>
            </p:cNvGrpSpPr>
            <p:nvPr/>
          </p:nvGrpSpPr>
          <p:grpSpPr bwMode="auto">
            <a:xfrm rot="16200000">
              <a:off x="1752600" y="4190999"/>
              <a:ext cx="304800" cy="762000"/>
              <a:chOff x="3216" y="1728"/>
              <a:chExt cx="192" cy="480"/>
            </a:xfrm>
          </p:grpSpPr>
          <p:sp>
            <p:nvSpPr>
              <p:cNvPr id="117" name="Line 59">
                <a:extLst>
                  <a:ext uri="{FF2B5EF4-FFF2-40B4-BE49-F238E27FC236}">
                    <a16:creationId xmlns:a16="http://schemas.microsoft.com/office/drawing/2014/main" id="{188B61F0-6BBB-4106-8BF8-3C4066747DF5}"/>
                  </a:ext>
                </a:extLst>
              </p:cNvPr>
              <p:cNvSpPr>
                <a:spLocks noChangeAspect="1" noChangeShapeType="1"/>
              </p:cNvSpPr>
              <p:nvPr/>
            </p:nvSpPr>
            <p:spPr bwMode="auto">
              <a:xfrm>
                <a:off x="3312" y="1728"/>
                <a:ext cx="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8" name="Line 60">
                <a:extLst>
                  <a:ext uri="{FF2B5EF4-FFF2-40B4-BE49-F238E27FC236}">
                    <a16:creationId xmlns:a16="http://schemas.microsoft.com/office/drawing/2014/main" id="{FA3D5B2B-EA18-47ED-9A0F-A52FC173E343}"/>
                  </a:ext>
                </a:extLst>
              </p:cNvPr>
              <p:cNvSpPr>
                <a:spLocks noChangeAspect="1" noChangeShapeType="1"/>
              </p:cNvSpPr>
              <p:nvPr/>
            </p:nvSpPr>
            <p:spPr bwMode="auto">
              <a:xfrm>
                <a:off x="3312" y="1992"/>
                <a:ext cx="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9" name="Line 61">
                <a:extLst>
                  <a:ext uri="{FF2B5EF4-FFF2-40B4-BE49-F238E27FC236}">
                    <a16:creationId xmlns:a16="http://schemas.microsoft.com/office/drawing/2014/main" id="{081A382D-C29E-431E-9F9E-461308821D93}"/>
                  </a:ext>
                </a:extLst>
              </p:cNvPr>
              <p:cNvSpPr>
                <a:spLocks noChangeAspect="1" noChangeShapeType="1"/>
              </p:cNvSpPr>
              <p:nvPr/>
            </p:nvSpPr>
            <p:spPr bwMode="auto">
              <a:xfrm>
                <a:off x="3216" y="1944"/>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20" name="Line 62">
                <a:extLst>
                  <a:ext uri="{FF2B5EF4-FFF2-40B4-BE49-F238E27FC236}">
                    <a16:creationId xmlns:a16="http://schemas.microsoft.com/office/drawing/2014/main" id="{8C8A53C8-0915-4126-9FAE-EFD784579B69}"/>
                  </a:ext>
                </a:extLst>
              </p:cNvPr>
              <p:cNvSpPr>
                <a:spLocks noChangeAspect="1" noChangeShapeType="1"/>
              </p:cNvSpPr>
              <p:nvPr/>
            </p:nvSpPr>
            <p:spPr bwMode="auto">
              <a:xfrm>
                <a:off x="3216" y="1992"/>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61" name="Text Box 65">
              <a:extLst>
                <a:ext uri="{FF2B5EF4-FFF2-40B4-BE49-F238E27FC236}">
                  <a16:creationId xmlns:a16="http://schemas.microsoft.com/office/drawing/2014/main" id="{EE1B2DD5-583B-4B4B-8E0C-A23C5FD9942E}"/>
                </a:ext>
              </a:extLst>
            </p:cNvPr>
            <p:cNvSpPr txBox="1">
              <a:spLocks noChangeArrowheads="1"/>
            </p:cNvSpPr>
            <p:nvPr/>
          </p:nvSpPr>
          <p:spPr bwMode="auto">
            <a:xfrm>
              <a:off x="1676400" y="403859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dirty="0">
                  <a:solidFill>
                    <a:schemeClr val="tx1"/>
                  </a:solidFill>
                </a:rPr>
                <a:t>C</a:t>
              </a:r>
              <a:r>
                <a:rPr lang="en-US" altLang="en-US" b="0" baseline="-25000" dirty="0">
                  <a:solidFill>
                    <a:schemeClr val="tx1"/>
                  </a:solidFill>
                </a:rPr>
                <a:t>gd</a:t>
              </a:r>
            </a:p>
          </p:txBody>
        </p:sp>
        <p:sp>
          <p:nvSpPr>
            <p:cNvPr id="62" name="Line 67">
              <a:extLst>
                <a:ext uri="{FF2B5EF4-FFF2-40B4-BE49-F238E27FC236}">
                  <a16:creationId xmlns:a16="http://schemas.microsoft.com/office/drawing/2014/main" id="{20D00A4A-ABEA-4205-9818-17664019C456}"/>
                </a:ext>
              </a:extLst>
            </p:cNvPr>
            <p:cNvSpPr>
              <a:spLocks noChangeShapeType="1"/>
            </p:cNvSpPr>
            <p:nvPr/>
          </p:nvSpPr>
          <p:spPr bwMode="auto">
            <a:xfrm rot="16200000">
              <a:off x="457200" y="4267199"/>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3" name="Line 68">
              <a:extLst>
                <a:ext uri="{FF2B5EF4-FFF2-40B4-BE49-F238E27FC236}">
                  <a16:creationId xmlns:a16="http://schemas.microsoft.com/office/drawing/2014/main" id="{DF9FB0E6-7939-4143-B7A1-BD48AB79A5D8}"/>
                </a:ext>
              </a:extLst>
            </p:cNvPr>
            <p:cNvSpPr>
              <a:spLocks noChangeShapeType="1"/>
            </p:cNvSpPr>
            <p:nvPr/>
          </p:nvSpPr>
          <p:spPr bwMode="auto">
            <a:xfrm rot="5400000" flipH="1">
              <a:off x="3810000" y="4267199"/>
              <a:ext cx="0" cy="3048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4" name="Text Box 69">
              <a:extLst>
                <a:ext uri="{FF2B5EF4-FFF2-40B4-BE49-F238E27FC236}">
                  <a16:creationId xmlns:a16="http://schemas.microsoft.com/office/drawing/2014/main" id="{F7B422A5-530B-4805-947A-D0C6E28F7B5E}"/>
                </a:ext>
              </a:extLst>
            </p:cNvPr>
            <p:cNvSpPr txBox="1">
              <a:spLocks noChangeArrowheads="1"/>
            </p:cNvSpPr>
            <p:nvPr/>
          </p:nvSpPr>
          <p:spPr bwMode="auto">
            <a:xfrm>
              <a:off x="152400" y="39623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i</a:t>
              </a:r>
              <a:r>
                <a:rPr lang="en-US" altLang="en-US" b="0" baseline="-25000">
                  <a:solidFill>
                    <a:schemeClr val="tx1"/>
                  </a:solidFill>
                </a:rPr>
                <a:t>1</a:t>
              </a:r>
            </a:p>
          </p:txBody>
        </p:sp>
        <p:sp>
          <p:nvSpPr>
            <p:cNvPr id="65" name="Freeform 72">
              <a:extLst>
                <a:ext uri="{FF2B5EF4-FFF2-40B4-BE49-F238E27FC236}">
                  <a16:creationId xmlns:a16="http://schemas.microsoft.com/office/drawing/2014/main" id="{F408EC88-99F5-4C86-BF7A-C5996199D2D6}"/>
                </a:ext>
              </a:extLst>
            </p:cNvPr>
            <p:cNvSpPr>
              <a:spLocks noChangeAspect="1"/>
            </p:cNvSpPr>
            <p:nvPr/>
          </p:nvSpPr>
          <p:spPr bwMode="auto">
            <a:xfrm rot="10800000">
              <a:off x="1295400" y="5181599"/>
              <a:ext cx="152400" cy="762000"/>
            </a:xfrm>
            <a:custGeom>
              <a:avLst/>
              <a:gdLst>
                <a:gd name="T0" fmla="*/ 96 w 192"/>
                <a:gd name="T1" fmla="*/ 0 h 960"/>
                <a:gd name="T2" fmla="*/ 96 w 192"/>
                <a:gd name="T3" fmla="*/ 192 h 960"/>
                <a:gd name="T4" fmla="*/ 192 w 192"/>
                <a:gd name="T5" fmla="*/ 240 h 960"/>
                <a:gd name="T6" fmla="*/ 0 w 192"/>
                <a:gd name="T7" fmla="*/ 336 h 960"/>
                <a:gd name="T8" fmla="*/ 192 w 192"/>
                <a:gd name="T9" fmla="*/ 432 h 960"/>
                <a:gd name="T10" fmla="*/ 0 w 192"/>
                <a:gd name="T11" fmla="*/ 528 h 960"/>
                <a:gd name="T12" fmla="*/ 192 w 192"/>
                <a:gd name="T13" fmla="*/ 624 h 960"/>
                <a:gd name="T14" fmla="*/ 0 w 192"/>
                <a:gd name="T15" fmla="*/ 720 h 960"/>
                <a:gd name="T16" fmla="*/ 96 w 192"/>
                <a:gd name="T17" fmla="*/ 768 h 960"/>
                <a:gd name="T18" fmla="*/ 96 w 192"/>
                <a:gd name="T19" fmla="*/ 96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66" name="Line 73">
              <a:extLst>
                <a:ext uri="{FF2B5EF4-FFF2-40B4-BE49-F238E27FC236}">
                  <a16:creationId xmlns:a16="http://schemas.microsoft.com/office/drawing/2014/main" id="{85E3313C-9547-4712-A9EE-C1B6F16CE530}"/>
                </a:ext>
              </a:extLst>
            </p:cNvPr>
            <p:cNvSpPr>
              <a:spLocks noChangeShapeType="1"/>
            </p:cNvSpPr>
            <p:nvPr/>
          </p:nvSpPr>
          <p:spPr bwMode="auto">
            <a:xfrm>
              <a:off x="3276600" y="5562599"/>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67" name="Text Box 75">
              <a:extLst>
                <a:ext uri="{FF2B5EF4-FFF2-40B4-BE49-F238E27FC236}">
                  <a16:creationId xmlns:a16="http://schemas.microsoft.com/office/drawing/2014/main" id="{F0DA3D97-95E9-4B03-A745-9C754B8553EE}"/>
                </a:ext>
              </a:extLst>
            </p:cNvPr>
            <p:cNvSpPr txBox="1">
              <a:spLocks noChangeArrowheads="1"/>
            </p:cNvSpPr>
            <p:nvPr/>
          </p:nvSpPr>
          <p:spPr bwMode="auto">
            <a:xfrm>
              <a:off x="1447800" y="533399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r</a:t>
              </a:r>
              <a:r>
                <a:rPr lang="en-US" altLang="en-US" b="0" baseline="-25000">
                  <a:solidFill>
                    <a:schemeClr val="tx1"/>
                  </a:solidFill>
                </a:rPr>
                <a:t>i</a:t>
              </a:r>
            </a:p>
          </p:txBody>
        </p:sp>
        <p:sp>
          <p:nvSpPr>
            <p:cNvPr id="68" name="Line 76">
              <a:extLst>
                <a:ext uri="{FF2B5EF4-FFF2-40B4-BE49-F238E27FC236}">
                  <a16:creationId xmlns:a16="http://schemas.microsoft.com/office/drawing/2014/main" id="{1BEA4AE6-5786-430B-BEFD-20ED0F3310E8}"/>
                </a:ext>
              </a:extLst>
            </p:cNvPr>
            <p:cNvSpPr>
              <a:spLocks noChangeShapeType="1"/>
            </p:cNvSpPr>
            <p:nvPr/>
          </p:nvSpPr>
          <p:spPr bwMode="auto">
            <a:xfrm>
              <a:off x="3276600" y="4571999"/>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69" name="Text Box 78">
              <a:extLst>
                <a:ext uri="{FF2B5EF4-FFF2-40B4-BE49-F238E27FC236}">
                  <a16:creationId xmlns:a16="http://schemas.microsoft.com/office/drawing/2014/main" id="{2332547E-A911-48F3-B7BE-98C91AB8DFCF}"/>
                </a:ext>
              </a:extLst>
            </p:cNvPr>
            <p:cNvSpPr txBox="1">
              <a:spLocks noChangeArrowheads="1"/>
            </p:cNvSpPr>
            <p:nvPr/>
          </p:nvSpPr>
          <p:spPr bwMode="auto">
            <a:xfrm>
              <a:off x="685800" y="472439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C</a:t>
              </a:r>
              <a:r>
                <a:rPr lang="en-US" altLang="en-US" b="0" baseline="-25000">
                  <a:solidFill>
                    <a:schemeClr val="tx1"/>
                  </a:solidFill>
                </a:rPr>
                <a:t>gs</a:t>
              </a:r>
            </a:p>
          </p:txBody>
        </p:sp>
        <p:sp>
          <p:nvSpPr>
            <p:cNvPr id="70" name="Line 84">
              <a:extLst>
                <a:ext uri="{FF2B5EF4-FFF2-40B4-BE49-F238E27FC236}">
                  <a16:creationId xmlns:a16="http://schemas.microsoft.com/office/drawing/2014/main" id="{82E9ADED-A06D-4208-9344-F0242FDA767F}"/>
                </a:ext>
              </a:extLst>
            </p:cNvPr>
            <p:cNvSpPr>
              <a:spLocks noChangeShapeType="1"/>
            </p:cNvSpPr>
            <p:nvPr/>
          </p:nvSpPr>
          <p:spPr bwMode="auto">
            <a:xfrm flipH="1">
              <a:off x="1371600" y="5867399"/>
              <a:ext cx="1905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1" name="Freeform 116">
              <a:extLst>
                <a:ext uri="{FF2B5EF4-FFF2-40B4-BE49-F238E27FC236}">
                  <a16:creationId xmlns:a16="http://schemas.microsoft.com/office/drawing/2014/main" id="{5AC5F9F0-375F-4655-ADA3-22548DB1C2DA}"/>
                </a:ext>
              </a:extLst>
            </p:cNvPr>
            <p:cNvSpPr>
              <a:spLocks noChangeAspect="1"/>
            </p:cNvSpPr>
            <p:nvPr/>
          </p:nvSpPr>
          <p:spPr bwMode="auto">
            <a:xfrm rot="10800000">
              <a:off x="2209800" y="4876799"/>
              <a:ext cx="152400" cy="762000"/>
            </a:xfrm>
            <a:custGeom>
              <a:avLst/>
              <a:gdLst>
                <a:gd name="T0" fmla="*/ 96 w 192"/>
                <a:gd name="T1" fmla="*/ 0 h 960"/>
                <a:gd name="T2" fmla="*/ 96 w 192"/>
                <a:gd name="T3" fmla="*/ 192 h 960"/>
                <a:gd name="T4" fmla="*/ 192 w 192"/>
                <a:gd name="T5" fmla="*/ 240 h 960"/>
                <a:gd name="T6" fmla="*/ 0 w 192"/>
                <a:gd name="T7" fmla="*/ 336 h 960"/>
                <a:gd name="T8" fmla="*/ 192 w 192"/>
                <a:gd name="T9" fmla="*/ 432 h 960"/>
                <a:gd name="T10" fmla="*/ 0 w 192"/>
                <a:gd name="T11" fmla="*/ 528 h 960"/>
                <a:gd name="T12" fmla="*/ 192 w 192"/>
                <a:gd name="T13" fmla="*/ 624 h 960"/>
                <a:gd name="T14" fmla="*/ 0 w 192"/>
                <a:gd name="T15" fmla="*/ 720 h 960"/>
                <a:gd name="T16" fmla="*/ 96 w 192"/>
                <a:gd name="T17" fmla="*/ 768 h 960"/>
                <a:gd name="T18" fmla="*/ 96 w 192"/>
                <a:gd name="T19" fmla="*/ 96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2" name="Line 117">
              <a:extLst>
                <a:ext uri="{FF2B5EF4-FFF2-40B4-BE49-F238E27FC236}">
                  <a16:creationId xmlns:a16="http://schemas.microsoft.com/office/drawing/2014/main" id="{394D3FFA-E0EF-49A5-83EF-62C6B07BE1A4}"/>
                </a:ext>
              </a:extLst>
            </p:cNvPr>
            <p:cNvSpPr>
              <a:spLocks noChangeShapeType="1"/>
            </p:cNvSpPr>
            <p:nvPr/>
          </p:nvSpPr>
          <p:spPr bwMode="auto">
            <a:xfrm>
              <a:off x="2286000" y="5562599"/>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73" name="Line 118">
              <a:extLst>
                <a:ext uri="{FF2B5EF4-FFF2-40B4-BE49-F238E27FC236}">
                  <a16:creationId xmlns:a16="http://schemas.microsoft.com/office/drawing/2014/main" id="{CD8C9DC8-D046-4CAD-9648-DE434EE12617}"/>
                </a:ext>
              </a:extLst>
            </p:cNvPr>
            <p:cNvSpPr>
              <a:spLocks noChangeShapeType="1"/>
            </p:cNvSpPr>
            <p:nvPr/>
          </p:nvSpPr>
          <p:spPr bwMode="auto">
            <a:xfrm>
              <a:off x="2286000" y="4571999"/>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grpSp>
          <p:nvGrpSpPr>
            <p:cNvPr id="74" name="Group 119">
              <a:extLst>
                <a:ext uri="{FF2B5EF4-FFF2-40B4-BE49-F238E27FC236}">
                  <a16:creationId xmlns:a16="http://schemas.microsoft.com/office/drawing/2014/main" id="{87EB85AE-FD62-40C9-A818-A7D744A5F86C}"/>
                </a:ext>
              </a:extLst>
            </p:cNvPr>
            <p:cNvGrpSpPr>
              <a:grpSpLocks/>
            </p:cNvGrpSpPr>
            <p:nvPr/>
          </p:nvGrpSpPr>
          <p:grpSpPr bwMode="auto">
            <a:xfrm>
              <a:off x="2667000" y="4800599"/>
              <a:ext cx="304800" cy="762000"/>
              <a:chOff x="3216" y="1728"/>
              <a:chExt cx="192" cy="480"/>
            </a:xfrm>
          </p:grpSpPr>
          <p:sp>
            <p:nvSpPr>
              <p:cNvPr id="113" name="Line 120">
                <a:extLst>
                  <a:ext uri="{FF2B5EF4-FFF2-40B4-BE49-F238E27FC236}">
                    <a16:creationId xmlns:a16="http://schemas.microsoft.com/office/drawing/2014/main" id="{4827F01B-D62A-4DC7-A685-BE739ED6C0C1}"/>
                  </a:ext>
                </a:extLst>
              </p:cNvPr>
              <p:cNvSpPr>
                <a:spLocks noChangeAspect="1" noChangeShapeType="1"/>
              </p:cNvSpPr>
              <p:nvPr/>
            </p:nvSpPr>
            <p:spPr bwMode="auto">
              <a:xfrm>
                <a:off x="3312" y="1728"/>
                <a:ext cx="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4" name="Line 121">
                <a:extLst>
                  <a:ext uri="{FF2B5EF4-FFF2-40B4-BE49-F238E27FC236}">
                    <a16:creationId xmlns:a16="http://schemas.microsoft.com/office/drawing/2014/main" id="{A217D5F5-AFBF-49C2-AE27-5A446079B7BF}"/>
                  </a:ext>
                </a:extLst>
              </p:cNvPr>
              <p:cNvSpPr>
                <a:spLocks noChangeAspect="1" noChangeShapeType="1"/>
              </p:cNvSpPr>
              <p:nvPr/>
            </p:nvSpPr>
            <p:spPr bwMode="auto">
              <a:xfrm>
                <a:off x="3312" y="1992"/>
                <a:ext cx="0" cy="2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5" name="Line 122">
                <a:extLst>
                  <a:ext uri="{FF2B5EF4-FFF2-40B4-BE49-F238E27FC236}">
                    <a16:creationId xmlns:a16="http://schemas.microsoft.com/office/drawing/2014/main" id="{6EA77764-75CA-4FBE-9F45-FBC220753A6B}"/>
                  </a:ext>
                </a:extLst>
              </p:cNvPr>
              <p:cNvSpPr>
                <a:spLocks noChangeAspect="1" noChangeShapeType="1"/>
              </p:cNvSpPr>
              <p:nvPr/>
            </p:nvSpPr>
            <p:spPr bwMode="auto">
              <a:xfrm>
                <a:off x="3216" y="1944"/>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6" name="Line 123">
                <a:extLst>
                  <a:ext uri="{FF2B5EF4-FFF2-40B4-BE49-F238E27FC236}">
                    <a16:creationId xmlns:a16="http://schemas.microsoft.com/office/drawing/2014/main" id="{BDDD4997-6B82-463C-8C3F-CCC7C98DB206}"/>
                  </a:ext>
                </a:extLst>
              </p:cNvPr>
              <p:cNvSpPr>
                <a:spLocks noChangeAspect="1" noChangeShapeType="1"/>
              </p:cNvSpPr>
              <p:nvPr/>
            </p:nvSpPr>
            <p:spPr bwMode="auto">
              <a:xfrm>
                <a:off x="3216" y="1992"/>
                <a:ext cx="19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75" name="Line 125">
              <a:extLst>
                <a:ext uri="{FF2B5EF4-FFF2-40B4-BE49-F238E27FC236}">
                  <a16:creationId xmlns:a16="http://schemas.microsoft.com/office/drawing/2014/main" id="{AD69471C-E83F-451C-9E0A-E4C827CB7FEF}"/>
                </a:ext>
              </a:extLst>
            </p:cNvPr>
            <p:cNvSpPr>
              <a:spLocks noChangeShapeType="1"/>
            </p:cNvSpPr>
            <p:nvPr/>
          </p:nvSpPr>
          <p:spPr bwMode="auto">
            <a:xfrm>
              <a:off x="2819400" y="5562599"/>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76" name="Line 126">
              <a:extLst>
                <a:ext uri="{FF2B5EF4-FFF2-40B4-BE49-F238E27FC236}">
                  <a16:creationId xmlns:a16="http://schemas.microsoft.com/office/drawing/2014/main" id="{DFAA991A-A981-446E-BFC9-F0454FA69C31}"/>
                </a:ext>
              </a:extLst>
            </p:cNvPr>
            <p:cNvSpPr>
              <a:spLocks noChangeShapeType="1"/>
            </p:cNvSpPr>
            <p:nvPr/>
          </p:nvSpPr>
          <p:spPr bwMode="auto">
            <a:xfrm>
              <a:off x="2819400" y="4571999"/>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77" name="Text Box 127">
              <a:extLst>
                <a:ext uri="{FF2B5EF4-FFF2-40B4-BE49-F238E27FC236}">
                  <a16:creationId xmlns:a16="http://schemas.microsoft.com/office/drawing/2014/main" id="{077F4DEE-F034-4BD9-AF29-2DA183C8EA32}"/>
                </a:ext>
              </a:extLst>
            </p:cNvPr>
            <p:cNvSpPr txBox="1">
              <a:spLocks noChangeArrowheads="1"/>
            </p:cNvSpPr>
            <p:nvPr/>
          </p:nvSpPr>
          <p:spPr bwMode="auto">
            <a:xfrm>
              <a:off x="2286000" y="457199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C</a:t>
              </a:r>
              <a:r>
                <a:rPr lang="en-US" altLang="en-US" b="0" baseline="-25000">
                  <a:solidFill>
                    <a:schemeClr val="tx1"/>
                  </a:solidFill>
                </a:rPr>
                <a:t>db</a:t>
              </a:r>
            </a:p>
          </p:txBody>
        </p:sp>
        <p:sp>
          <p:nvSpPr>
            <p:cNvPr id="78" name="Text Box 128">
              <a:extLst>
                <a:ext uri="{FF2B5EF4-FFF2-40B4-BE49-F238E27FC236}">
                  <a16:creationId xmlns:a16="http://schemas.microsoft.com/office/drawing/2014/main" id="{5BB499C1-30B7-4A6E-8819-E3F924DE5896}"/>
                </a:ext>
              </a:extLst>
            </p:cNvPr>
            <p:cNvSpPr txBox="1">
              <a:spLocks noChangeArrowheads="1"/>
            </p:cNvSpPr>
            <p:nvPr/>
          </p:nvSpPr>
          <p:spPr bwMode="auto">
            <a:xfrm>
              <a:off x="1828800" y="525779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r</a:t>
              </a:r>
              <a:r>
                <a:rPr lang="en-US" altLang="en-US" b="0" baseline="-25000">
                  <a:solidFill>
                    <a:schemeClr val="tx1"/>
                  </a:solidFill>
                </a:rPr>
                <a:t>ds</a:t>
              </a:r>
            </a:p>
          </p:txBody>
        </p:sp>
        <p:sp>
          <p:nvSpPr>
            <p:cNvPr id="79" name="Freeform 131">
              <a:extLst>
                <a:ext uri="{FF2B5EF4-FFF2-40B4-BE49-F238E27FC236}">
                  <a16:creationId xmlns:a16="http://schemas.microsoft.com/office/drawing/2014/main" id="{C2D0E0B4-0CF9-4057-86CC-4068D02C985A}"/>
                </a:ext>
              </a:extLst>
            </p:cNvPr>
            <p:cNvSpPr>
              <a:spLocks noChangeAspect="1"/>
            </p:cNvSpPr>
            <p:nvPr/>
          </p:nvSpPr>
          <p:spPr bwMode="auto">
            <a:xfrm rot="16200000">
              <a:off x="838200" y="4190999"/>
              <a:ext cx="152400" cy="762000"/>
            </a:xfrm>
            <a:custGeom>
              <a:avLst/>
              <a:gdLst>
                <a:gd name="T0" fmla="*/ 96 w 192"/>
                <a:gd name="T1" fmla="*/ 0 h 960"/>
                <a:gd name="T2" fmla="*/ 96 w 192"/>
                <a:gd name="T3" fmla="*/ 192 h 960"/>
                <a:gd name="T4" fmla="*/ 192 w 192"/>
                <a:gd name="T5" fmla="*/ 240 h 960"/>
                <a:gd name="T6" fmla="*/ 0 w 192"/>
                <a:gd name="T7" fmla="*/ 336 h 960"/>
                <a:gd name="T8" fmla="*/ 192 w 192"/>
                <a:gd name="T9" fmla="*/ 432 h 960"/>
                <a:gd name="T10" fmla="*/ 0 w 192"/>
                <a:gd name="T11" fmla="*/ 528 h 960"/>
                <a:gd name="T12" fmla="*/ 192 w 192"/>
                <a:gd name="T13" fmla="*/ 624 h 960"/>
                <a:gd name="T14" fmla="*/ 0 w 192"/>
                <a:gd name="T15" fmla="*/ 720 h 960"/>
                <a:gd name="T16" fmla="*/ 96 w 192"/>
                <a:gd name="T17" fmla="*/ 768 h 960"/>
                <a:gd name="T18" fmla="*/ 96 w 192"/>
                <a:gd name="T19" fmla="*/ 960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2"/>
                <a:gd name="T31" fmla="*/ 0 h 960"/>
                <a:gd name="T32" fmla="*/ 192 w 192"/>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2" h="960">
                  <a:moveTo>
                    <a:pt x="96" y="0"/>
                  </a:moveTo>
                  <a:lnTo>
                    <a:pt x="96" y="192"/>
                  </a:lnTo>
                  <a:lnTo>
                    <a:pt x="192" y="240"/>
                  </a:lnTo>
                  <a:lnTo>
                    <a:pt x="0" y="336"/>
                  </a:lnTo>
                  <a:lnTo>
                    <a:pt x="192" y="432"/>
                  </a:lnTo>
                  <a:lnTo>
                    <a:pt x="0" y="528"/>
                  </a:lnTo>
                  <a:lnTo>
                    <a:pt x="192" y="624"/>
                  </a:lnTo>
                  <a:lnTo>
                    <a:pt x="0" y="720"/>
                  </a:lnTo>
                  <a:lnTo>
                    <a:pt x="96" y="768"/>
                  </a:lnTo>
                  <a:lnTo>
                    <a:pt x="96" y="960"/>
                  </a:lnTo>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0" name="Line 132">
              <a:extLst>
                <a:ext uri="{FF2B5EF4-FFF2-40B4-BE49-F238E27FC236}">
                  <a16:creationId xmlns:a16="http://schemas.microsoft.com/office/drawing/2014/main" id="{D1086E97-C7D1-4941-A05B-8D5971DE8BE5}"/>
                </a:ext>
              </a:extLst>
            </p:cNvPr>
            <p:cNvSpPr>
              <a:spLocks noChangeShapeType="1"/>
            </p:cNvSpPr>
            <p:nvPr/>
          </p:nvSpPr>
          <p:spPr bwMode="auto">
            <a:xfrm flipH="1">
              <a:off x="304800" y="4571999"/>
              <a:ext cx="381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 name="Text Box 133">
              <a:extLst>
                <a:ext uri="{FF2B5EF4-FFF2-40B4-BE49-F238E27FC236}">
                  <a16:creationId xmlns:a16="http://schemas.microsoft.com/office/drawing/2014/main" id="{58A2CAF4-B46C-48B2-97AE-352532729923}"/>
                </a:ext>
              </a:extLst>
            </p:cNvPr>
            <p:cNvSpPr txBox="1">
              <a:spLocks noChangeArrowheads="1"/>
            </p:cNvSpPr>
            <p:nvPr/>
          </p:nvSpPr>
          <p:spPr bwMode="auto">
            <a:xfrm>
              <a:off x="762000" y="403859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R</a:t>
              </a:r>
              <a:r>
                <a:rPr lang="en-US" altLang="en-US" b="0" baseline="-25000">
                  <a:solidFill>
                    <a:schemeClr val="tx1"/>
                  </a:solidFill>
                </a:rPr>
                <a:t>g</a:t>
              </a:r>
            </a:p>
          </p:txBody>
        </p:sp>
        <p:grpSp>
          <p:nvGrpSpPr>
            <p:cNvPr id="82" name="Group 166">
              <a:extLst>
                <a:ext uri="{FF2B5EF4-FFF2-40B4-BE49-F238E27FC236}">
                  <a16:creationId xmlns:a16="http://schemas.microsoft.com/office/drawing/2014/main" id="{ABAA3BB7-FD28-46FE-A5C0-81B1D9897F2D}"/>
                </a:ext>
              </a:extLst>
            </p:cNvPr>
            <p:cNvGrpSpPr>
              <a:grpSpLocks/>
            </p:cNvGrpSpPr>
            <p:nvPr/>
          </p:nvGrpSpPr>
          <p:grpSpPr bwMode="auto">
            <a:xfrm>
              <a:off x="152400" y="5181599"/>
              <a:ext cx="304800" cy="762000"/>
              <a:chOff x="4560" y="2400"/>
              <a:chExt cx="192" cy="480"/>
            </a:xfrm>
          </p:grpSpPr>
          <p:sp>
            <p:nvSpPr>
              <p:cNvPr id="104" name="Oval 167">
                <a:extLst>
                  <a:ext uri="{FF2B5EF4-FFF2-40B4-BE49-F238E27FC236}">
                    <a16:creationId xmlns:a16="http://schemas.microsoft.com/office/drawing/2014/main" id="{731A22B7-6C23-45A9-8B51-0D1B98FD0D20}"/>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endParaRPr lang="en-US" altLang="en-US" sz="2000" b="0">
                  <a:solidFill>
                    <a:schemeClr val="tx1"/>
                  </a:solidFill>
                  <a:latin typeface="Times New Roman" panose="02020603050405020304" pitchFamily="18" charset="0"/>
                </a:endParaRPr>
              </a:p>
            </p:txBody>
          </p:sp>
          <p:sp>
            <p:nvSpPr>
              <p:cNvPr id="105" name="Line 168">
                <a:extLst>
                  <a:ext uri="{FF2B5EF4-FFF2-40B4-BE49-F238E27FC236}">
                    <a16:creationId xmlns:a16="http://schemas.microsoft.com/office/drawing/2014/main" id="{E9FC9661-1AAD-430F-9332-6292643CC7F6}"/>
                  </a:ext>
                </a:extLst>
              </p:cNvPr>
              <p:cNvSpPr>
                <a:spLocks noChangeAspect="1" noChangeShapeType="1"/>
              </p:cNvSpPr>
              <p:nvPr/>
            </p:nvSpPr>
            <p:spPr bwMode="auto">
              <a:xfrm flipV="1">
                <a:off x="4656" y="240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 name="Line 169">
                <a:extLst>
                  <a:ext uri="{FF2B5EF4-FFF2-40B4-BE49-F238E27FC236}">
                    <a16:creationId xmlns:a16="http://schemas.microsoft.com/office/drawing/2014/main" id="{45F0AEA1-E54F-4CE2-824C-0E2A4240F102}"/>
                  </a:ext>
                </a:extLst>
              </p:cNvPr>
              <p:cNvSpPr>
                <a:spLocks noChangeAspect="1" noChangeShapeType="1"/>
              </p:cNvSpPr>
              <p:nvPr/>
            </p:nvSpPr>
            <p:spPr bwMode="auto">
              <a:xfrm flipV="1">
                <a:off x="4656" y="273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7" name="Line 170">
                <a:extLst>
                  <a:ext uri="{FF2B5EF4-FFF2-40B4-BE49-F238E27FC236}">
                    <a16:creationId xmlns:a16="http://schemas.microsoft.com/office/drawing/2014/main" id="{CFB54F9C-C614-4B59-BD60-043AC1F5369C}"/>
                  </a:ext>
                </a:extLst>
              </p:cNvPr>
              <p:cNvSpPr>
                <a:spLocks noChangeAspect="1" noChangeShapeType="1"/>
              </p:cNvSpPr>
              <p:nvPr/>
            </p:nvSpPr>
            <p:spPr bwMode="auto">
              <a:xfrm>
                <a:off x="4584" y="2496"/>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8" name="Line 171">
                <a:extLst>
                  <a:ext uri="{FF2B5EF4-FFF2-40B4-BE49-F238E27FC236}">
                    <a16:creationId xmlns:a16="http://schemas.microsoft.com/office/drawing/2014/main" id="{BADC417A-BBF5-4954-A637-1EBDAD01A7A1}"/>
                  </a:ext>
                </a:extLst>
              </p:cNvPr>
              <p:cNvSpPr>
                <a:spLocks noChangeAspect="1" noChangeShapeType="1"/>
              </p:cNvSpPr>
              <p:nvPr/>
            </p:nvSpPr>
            <p:spPr bwMode="auto">
              <a:xfrm>
                <a:off x="4608" y="24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9" name="Line 172">
                <a:extLst>
                  <a:ext uri="{FF2B5EF4-FFF2-40B4-BE49-F238E27FC236}">
                    <a16:creationId xmlns:a16="http://schemas.microsoft.com/office/drawing/2014/main" id="{4309AEDE-81CA-434E-89C3-303DF51CB607}"/>
                  </a:ext>
                </a:extLst>
              </p:cNvPr>
              <p:cNvSpPr>
                <a:spLocks noChangeAspect="1" noChangeShapeType="1"/>
              </p:cNvSpPr>
              <p:nvPr/>
            </p:nvSpPr>
            <p:spPr bwMode="auto">
              <a:xfrm>
                <a:off x="4584" y="2784"/>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10" name="Group 173">
                <a:extLst>
                  <a:ext uri="{FF2B5EF4-FFF2-40B4-BE49-F238E27FC236}">
                    <a16:creationId xmlns:a16="http://schemas.microsoft.com/office/drawing/2014/main" id="{6259FE68-84DC-4F55-A1D1-22FD7F477B72}"/>
                  </a:ext>
                </a:extLst>
              </p:cNvPr>
              <p:cNvGrpSpPr>
                <a:grpSpLocks noChangeAspect="1"/>
              </p:cNvGrpSpPr>
              <p:nvPr/>
            </p:nvGrpSpPr>
            <p:grpSpPr bwMode="auto">
              <a:xfrm>
                <a:off x="4608" y="2592"/>
                <a:ext cx="96" cy="96"/>
                <a:chOff x="2929" y="3217"/>
                <a:chExt cx="383" cy="191"/>
              </a:xfrm>
            </p:grpSpPr>
            <p:sp>
              <p:nvSpPr>
                <p:cNvPr id="111" name="Arc 174">
                  <a:extLst>
                    <a:ext uri="{FF2B5EF4-FFF2-40B4-BE49-F238E27FC236}">
                      <a16:creationId xmlns:a16="http://schemas.microsoft.com/office/drawing/2014/main" id="{7684F585-4A72-419F-9B0E-A6A6DB03A56E}"/>
                    </a:ext>
                  </a:extLst>
                </p:cNvPr>
                <p:cNvSpPr>
                  <a:spLocks noChangeAspect="1"/>
                </p:cNvSpPr>
                <p:nvPr/>
              </p:nvSpPr>
              <p:spPr bwMode="auto">
                <a:xfrm>
                  <a:off x="2929" y="3217"/>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2" name="Arc 175">
                  <a:extLst>
                    <a:ext uri="{FF2B5EF4-FFF2-40B4-BE49-F238E27FC236}">
                      <a16:creationId xmlns:a16="http://schemas.microsoft.com/office/drawing/2014/main" id="{CB34DAA5-904C-48C2-8144-218D99652C7F}"/>
                    </a:ext>
                  </a:extLst>
                </p:cNvPr>
                <p:cNvSpPr>
                  <a:spLocks noChangeAspect="1"/>
                </p:cNvSpPr>
                <p:nvPr/>
              </p:nvSpPr>
              <p:spPr bwMode="auto">
                <a:xfrm flipV="1">
                  <a:off x="3120" y="3312"/>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83" name="Group 176">
              <a:extLst>
                <a:ext uri="{FF2B5EF4-FFF2-40B4-BE49-F238E27FC236}">
                  <a16:creationId xmlns:a16="http://schemas.microsoft.com/office/drawing/2014/main" id="{BF541891-BAE9-4672-8D3C-F2EB80F5C901}"/>
                </a:ext>
              </a:extLst>
            </p:cNvPr>
            <p:cNvGrpSpPr>
              <a:grpSpLocks/>
            </p:cNvGrpSpPr>
            <p:nvPr/>
          </p:nvGrpSpPr>
          <p:grpSpPr bwMode="auto">
            <a:xfrm>
              <a:off x="228600" y="5791199"/>
              <a:ext cx="152400" cy="304800"/>
              <a:chOff x="3264" y="3072"/>
              <a:chExt cx="96" cy="192"/>
            </a:xfrm>
          </p:grpSpPr>
          <p:sp>
            <p:nvSpPr>
              <p:cNvPr id="102" name="Line 177">
                <a:extLst>
                  <a:ext uri="{FF2B5EF4-FFF2-40B4-BE49-F238E27FC236}">
                    <a16:creationId xmlns:a16="http://schemas.microsoft.com/office/drawing/2014/main" id="{2ACEF35C-A9D1-4D1D-83B9-4E103A75F9DE}"/>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3" name="Freeform 178">
                <a:extLst>
                  <a:ext uri="{FF2B5EF4-FFF2-40B4-BE49-F238E27FC236}">
                    <a16:creationId xmlns:a16="http://schemas.microsoft.com/office/drawing/2014/main" id="{8ED72517-785B-44A0-977D-A926118AAE16}"/>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84" name="Text Box 179">
              <a:extLst>
                <a:ext uri="{FF2B5EF4-FFF2-40B4-BE49-F238E27FC236}">
                  <a16:creationId xmlns:a16="http://schemas.microsoft.com/office/drawing/2014/main" id="{036DEF27-B12C-43D5-B14C-5F453FECA557}"/>
                </a:ext>
              </a:extLst>
            </p:cNvPr>
            <p:cNvSpPr txBox="1">
              <a:spLocks noChangeArrowheads="1"/>
            </p:cNvSpPr>
            <p:nvPr/>
          </p:nvSpPr>
          <p:spPr bwMode="auto">
            <a:xfrm>
              <a:off x="457200" y="533399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a:solidFill>
                    <a:schemeClr val="tx1"/>
                  </a:solidFill>
                </a:rPr>
                <a:t>V</a:t>
              </a:r>
              <a:r>
                <a:rPr lang="en-US" altLang="en-US" b="0" baseline="-25000">
                  <a:solidFill>
                    <a:schemeClr val="tx1"/>
                  </a:solidFill>
                </a:rPr>
                <a:t>1</a:t>
              </a:r>
            </a:p>
          </p:txBody>
        </p:sp>
        <p:sp>
          <p:nvSpPr>
            <p:cNvPr id="85" name="Line 180">
              <a:extLst>
                <a:ext uri="{FF2B5EF4-FFF2-40B4-BE49-F238E27FC236}">
                  <a16:creationId xmlns:a16="http://schemas.microsoft.com/office/drawing/2014/main" id="{087D04BB-62FC-47DB-A8D9-9E3D846BD1BE}"/>
                </a:ext>
              </a:extLst>
            </p:cNvPr>
            <p:cNvSpPr>
              <a:spLocks noChangeShapeType="1"/>
            </p:cNvSpPr>
            <p:nvPr/>
          </p:nvSpPr>
          <p:spPr bwMode="auto">
            <a:xfrm>
              <a:off x="304800" y="4571999"/>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grpSp>
          <p:nvGrpSpPr>
            <p:cNvPr id="86" name="Group 182">
              <a:extLst>
                <a:ext uri="{FF2B5EF4-FFF2-40B4-BE49-F238E27FC236}">
                  <a16:creationId xmlns:a16="http://schemas.microsoft.com/office/drawing/2014/main" id="{554EECD0-EBB3-4167-8810-EC9D747DE11C}"/>
                </a:ext>
              </a:extLst>
            </p:cNvPr>
            <p:cNvGrpSpPr>
              <a:grpSpLocks/>
            </p:cNvGrpSpPr>
            <p:nvPr/>
          </p:nvGrpSpPr>
          <p:grpSpPr bwMode="auto">
            <a:xfrm>
              <a:off x="4191000" y="4952999"/>
              <a:ext cx="304800" cy="762000"/>
              <a:chOff x="4560" y="2400"/>
              <a:chExt cx="192" cy="480"/>
            </a:xfrm>
          </p:grpSpPr>
          <p:sp>
            <p:nvSpPr>
              <p:cNvPr id="93" name="Oval 183">
                <a:extLst>
                  <a:ext uri="{FF2B5EF4-FFF2-40B4-BE49-F238E27FC236}">
                    <a16:creationId xmlns:a16="http://schemas.microsoft.com/office/drawing/2014/main" id="{7BEE121A-D5ED-4FD8-AEDC-7AFF1C115BC5}"/>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endParaRPr lang="en-US" altLang="en-US" sz="2000" b="0" dirty="0">
                  <a:solidFill>
                    <a:schemeClr val="tx1"/>
                  </a:solidFill>
                  <a:latin typeface="Times New Roman" panose="02020603050405020304" pitchFamily="18" charset="0"/>
                </a:endParaRPr>
              </a:p>
            </p:txBody>
          </p:sp>
          <p:sp>
            <p:nvSpPr>
              <p:cNvPr id="94" name="Line 184">
                <a:extLst>
                  <a:ext uri="{FF2B5EF4-FFF2-40B4-BE49-F238E27FC236}">
                    <a16:creationId xmlns:a16="http://schemas.microsoft.com/office/drawing/2014/main" id="{9742BEC5-8925-4207-A111-E7D5EE6A8503}"/>
                  </a:ext>
                </a:extLst>
              </p:cNvPr>
              <p:cNvSpPr>
                <a:spLocks noChangeAspect="1" noChangeShapeType="1"/>
              </p:cNvSpPr>
              <p:nvPr/>
            </p:nvSpPr>
            <p:spPr bwMode="auto">
              <a:xfrm flipV="1">
                <a:off x="4656" y="2400"/>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5" name="Line 185">
                <a:extLst>
                  <a:ext uri="{FF2B5EF4-FFF2-40B4-BE49-F238E27FC236}">
                    <a16:creationId xmlns:a16="http://schemas.microsoft.com/office/drawing/2014/main" id="{6579C9EB-A03A-4C6A-A0BD-F67AE2A5CC76}"/>
                  </a:ext>
                </a:extLst>
              </p:cNvPr>
              <p:cNvSpPr>
                <a:spLocks noChangeAspect="1" noChangeShapeType="1"/>
              </p:cNvSpPr>
              <p:nvPr/>
            </p:nvSpPr>
            <p:spPr bwMode="auto">
              <a:xfrm flipV="1">
                <a:off x="4656" y="2736"/>
                <a:ext cx="0" cy="1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6" name="Line 186">
                <a:extLst>
                  <a:ext uri="{FF2B5EF4-FFF2-40B4-BE49-F238E27FC236}">
                    <a16:creationId xmlns:a16="http://schemas.microsoft.com/office/drawing/2014/main" id="{9420AF1F-EC38-4604-9509-D18B765941DA}"/>
                  </a:ext>
                </a:extLst>
              </p:cNvPr>
              <p:cNvSpPr>
                <a:spLocks noChangeAspect="1" noChangeShapeType="1"/>
              </p:cNvSpPr>
              <p:nvPr/>
            </p:nvSpPr>
            <p:spPr bwMode="auto">
              <a:xfrm>
                <a:off x="4584" y="2496"/>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7" name="Line 187">
                <a:extLst>
                  <a:ext uri="{FF2B5EF4-FFF2-40B4-BE49-F238E27FC236}">
                    <a16:creationId xmlns:a16="http://schemas.microsoft.com/office/drawing/2014/main" id="{44083768-49EE-4ED6-84E5-1182AAB7D9B2}"/>
                  </a:ext>
                </a:extLst>
              </p:cNvPr>
              <p:cNvSpPr>
                <a:spLocks noChangeAspect="1" noChangeShapeType="1"/>
              </p:cNvSpPr>
              <p:nvPr/>
            </p:nvSpPr>
            <p:spPr bwMode="auto">
              <a:xfrm>
                <a:off x="4608" y="2472"/>
                <a:ext cx="0" cy="4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8" name="Line 188">
                <a:extLst>
                  <a:ext uri="{FF2B5EF4-FFF2-40B4-BE49-F238E27FC236}">
                    <a16:creationId xmlns:a16="http://schemas.microsoft.com/office/drawing/2014/main" id="{A50B9AC5-0CE9-45B4-A1E5-CC9CB6E4BA4D}"/>
                  </a:ext>
                </a:extLst>
              </p:cNvPr>
              <p:cNvSpPr>
                <a:spLocks noChangeAspect="1" noChangeShapeType="1"/>
              </p:cNvSpPr>
              <p:nvPr/>
            </p:nvSpPr>
            <p:spPr bwMode="auto">
              <a:xfrm>
                <a:off x="4584" y="2784"/>
                <a:ext cx="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99" name="Group 189">
                <a:extLst>
                  <a:ext uri="{FF2B5EF4-FFF2-40B4-BE49-F238E27FC236}">
                    <a16:creationId xmlns:a16="http://schemas.microsoft.com/office/drawing/2014/main" id="{FDF766D9-F2ED-485B-B2AB-D7E402E1520E}"/>
                  </a:ext>
                </a:extLst>
              </p:cNvPr>
              <p:cNvGrpSpPr>
                <a:grpSpLocks noChangeAspect="1"/>
              </p:cNvGrpSpPr>
              <p:nvPr/>
            </p:nvGrpSpPr>
            <p:grpSpPr bwMode="auto">
              <a:xfrm>
                <a:off x="4604" y="2592"/>
                <a:ext cx="100" cy="97"/>
                <a:chOff x="2929" y="3217"/>
                <a:chExt cx="401" cy="193"/>
              </a:xfrm>
            </p:grpSpPr>
            <p:sp>
              <p:nvSpPr>
                <p:cNvPr id="100" name="Arc 190">
                  <a:extLst>
                    <a:ext uri="{FF2B5EF4-FFF2-40B4-BE49-F238E27FC236}">
                      <a16:creationId xmlns:a16="http://schemas.microsoft.com/office/drawing/2014/main" id="{219DE8E3-7264-4F9C-BE66-F1C8B5C74D22}"/>
                    </a:ext>
                  </a:extLst>
                </p:cNvPr>
                <p:cNvSpPr>
                  <a:spLocks noChangeAspect="1"/>
                </p:cNvSpPr>
                <p:nvPr/>
              </p:nvSpPr>
              <p:spPr bwMode="auto">
                <a:xfrm>
                  <a:off x="2929" y="3217"/>
                  <a:ext cx="192"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01" name="Arc 191">
                  <a:extLst>
                    <a:ext uri="{FF2B5EF4-FFF2-40B4-BE49-F238E27FC236}">
                      <a16:creationId xmlns:a16="http://schemas.microsoft.com/office/drawing/2014/main" id="{8A36DC65-EA9B-41F9-ADE9-AB95E9149144}"/>
                    </a:ext>
                  </a:extLst>
                </p:cNvPr>
                <p:cNvSpPr>
                  <a:spLocks noChangeAspect="1"/>
                </p:cNvSpPr>
                <p:nvPr/>
              </p:nvSpPr>
              <p:spPr bwMode="auto">
                <a:xfrm flipV="1">
                  <a:off x="3137" y="3314"/>
                  <a:ext cx="193" cy="96"/>
                </a:xfrm>
                <a:custGeom>
                  <a:avLst/>
                  <a:gdLst>
                    <a:gd name="T0" fmla="*/ 0 w 43200"/>
                    <a:gd name="T1" fmla="*/ 96 h 21600"/>
                    <a:gd name="T2" fmla="*/ 192 w 43200"/>
                    <a:gd name="T3" fmla="*/ 96 h 21600"/>
                    <a:gd name="T4" fmla="*/ 96 w 43200"/>
                    <a:gd name="T5" fmla="*/ 96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0" y="21600"/>
                      </a:moveTo>
                      <a:cubicBezTo>
                        <a:pt x="0" y="9670"/>
                        <a:pt x="9670" y="0"/>
                        <a:pt x="21600" y="0"/>
                      </a:cubicBezTo>
                      <a:cubicBezTo>
                        <a:pt x="33529" y="0"/>
                        <a:pt x="43200" y="9670"/>
                        <a:pt x="43200" y="21600"/>
                      </a:cubicBezTo>
                    </a:path>
                    <a:path w="43200" h="21600" stroke="0" extrusionOk="0">
                      <a:moveTo>
                        <a:pt x="0" y="21600"/>
                      </a:moveTo>
                      <a:cubicBezTo>
                        <a:pt x="0" y="9670"/>
                        <a:pt x="9670" y="0"/>
                        <a:pt x="21600" y="0"/>
                      </a:cubicBezTo>
                      <a:cubicBezTo>
                        <a:pt x="33529" y="0"/>
                        <a:pt x="43200" y="9670"/>
                        <a:pt x="43200" y="21600"/>
                      </a:cubicBezTo>
                      <a:lnTo>
                        <a:pt x="21600" y="2160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grpSp>
        <p:grpSp>
          <p:nvGrpSpPr>
            <p:cNvPr id="87" name="Group 192">
              <a:extLst>
                <a:ext uri="{FF2B5EF4-FFF2-40B4-BE49-F238E27FC236}">
                  <a16:creationId xmlns:a16="http://schemas.microsoft.com/office/drawing/2014/main" id="{37730102-D4DC-40C3-A8B4-5EC3103B72C9}"/>
                </a:ext>
              </a:extLst>
            </p:cNvPr>
            <p:cNvGrpSpPr>
              <a:grpSpLocks/>
            </p:cNvGrpSpPr>
            <p:nvPr/>
          </p:nvGrpSpPr>
          <p:grpSpPr bwMode="auto">
            <a:xfrm>
              <a:off x="4267200" y="5791199"/>
              <a:ext cx="152400" cy="304800"/>
              <a:chOff x="3264" y="3072"/>
              <a:chExt cx="96" cy="192"/>
            </a:xfrm>
          </p:grpSpPr>
          <p:sp>
            <p:nvSpPr>
              <p:cNvPr id="91" name="Line 193">
                <a:extLst>
                  <a:ext uri="{FF2B5EF4-FFF2-40B4-BE49-F238E27FC236}">
                    <a16:creationId xmlns:a16="http://schemas.microsoft.com/office/drawing/2014/main" id="{BD98653C-FF64-4357-8228-51470AEEA6EF}"/>
                  </a:ext>
                </a:extLst>
              </p:cNvPr>
              <p:cNvSpPr>
                <a:spLocks noChangeAspect="1" noChangeShapeType="1"/>
              </p:cNvSpPr>
              <p:nvPr/>
            </p:nvSpPr>
            <p:spPr bwMode="auto">
              <a:xfrm>
                <a:off x="3312" y="3072"/>
                <a:ext cx="0"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92" name="Freeform 194">
                <a:extLst>
                  <a:ext uri="{FF2B5EF4-FFF2-40B4-BE49-F238E27FC236}">
                    <a16:creationId xmlns:a16="http://schemas.microsoft.com/office/drawing/2014/main" id="{ED9E0B5D-498B-425E-A0F7-A22B1CE29A79}"/>
                  </a:ext>
                </a:extLst>
              </p:cNvPr>
              <p:cNvSpPr>
                <a:spLocks noChangeAspect="1"/>
              </p:cNvSpPr>
              <p:nvPr/>
            </p:nvSpPr>
            <p:spPr bwMode="auto">
              <a:xfrm>
                <a:off x="3264" y="3192"/>
                <a:ext cx="96" cy="72"/>
              </a:xfrm>
              <a:custGeom>
                <a:avLst/>
                <a:gdLst>
                  <a:gd name="T0" fmla="*/ 96 w 192"/>
                  <a:gd name="T1" fmla="*/ 144 h 144"/>
                  <a:gd name="T2" fmla="*/ 192 w 192"/>
                  <a:gd name="T3" fmla="*/ 0 h 144"/>
                  <a:gd name="T4" fmla="*/ 0 w 192"/>
                  <a:gd name="T5" fmla="*/ 0 h 144"/>
                  <a:gd name="T6" fmla="*/ 96 w 192"/>
                  <a:gd name="T7" fmla="*/ 144 h 144"/>
                  <a:gd name="T8" fmla="*/ 0 60000 65536"/>
                  <a:gd name="T9" fmla="*/ 0 60000 65536"/>
                  <a:gd name="T10" fmla="*/ 0 60000 65536"/>
                  <a:gd name="T11" fmla="*/ 0 60000 65536"/>
                  <a:gd name="T12" fmla="*/ 0 w 192"/>
                  <a:gd name="T13" fmla="*/ 0 h 144"/>
                  <a:gd name="T14" fmla="*/ 192 w 192"/>
                  <a:gd name="T15" fmla="*/ 144 h 144"/>
                </a:gdLst>
                <a:ahLst/>
                <a:cxnLst>
                  <a:cxn ang="T8">
                    <a:pos x="T0" y="T1"/>
                  </a:cxn>
                  <a:cxn ang="T9">
                    <a:pos x="T2" y="T3"/>
                  </a:cxn>
                  <a:cxn ang="T10">
                    <a:pos x="T4" y="T5"/>
                  </a:cxn>
                  <a:cxn ang="T11">
                    <a:pos x="T6" y="T7"/>
                  </a:cxn>
                </a:cxnLst>
                <a:rect l="T12" t="T13" r="T14" b="T15"/>
                <a:pathLst>
                  <a:path w="192" h="144">
                    <a:moveTo>
                      <a:pt x="96" y="144"/>
                    </a:moveTo>
                    <a:lnTo>
                      <a:pt x="192" y="0"/>
                    </a:lnTo>
                    <a:lnTo>
                      <a:pt x="0" y="0"/>
                    </a:lnTo>
                    <a:lnTo>
                      <a:pt x="96" y="144"/>
                    </a:lnTo>
                    <a:close/>
                  </a:path>
                </a:pathLst>
              </a:custGeom>
              <a:noFill/>
              <a:ln w="254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88" name="Line 195">
              <a:extLst>
                <a:ext uri="{FF2B5EF4-FFF2-40B4-BE49-F238E27FC236}">
                  <a16:creationId xmlns:a16="http://schemas.microsoft.com/office/drawing/2014/main" id="{D6E3C394-9F95-47D8-8F26-5070659600BC}"/>
                </a:ext>
              </a:extLst>
            </p:cNvPr>
            <p:cNvSpPr>
              <a:spLocks noChangeShapeType="1"/>
            </p:cNvSpPr>
            <p:nvPr/>
          </p:nvSpPr>
          <p:spPr bwMode="auto">
            <a:xfrm>
              <a:off x="4343400" y="4571999"/>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89" name="Line 196">
              <a:extLst>
                <a:ext uri="{FF2B5EF4-FFF2-40B4-BE49-F238E27FC236}">
                  <a16:creationId xmlns:a16="http://schemas.microsoft.com/office/drawing/2014/main" id="{AB15A6ED-A8A7-4530-928E-BC5B367623AE}"/>
                </a:ext>
              </a:extLst>
            </p:cNvPr>
            <p:cNvSpPr>
              <a:spLocks noChangeShapeType="1"/>
            </p:cNvSpPr>
            <p:nvPr/>
          </p:nvSpPr>
          <p:spPr bwMode="auto">
            <a:xfrm>
              <a:off x="4343400" y="5638799"/>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IN"/>
            </a:p>
          </p:txBody>
        </p:sp>
        <p:sp>
          <p:nvSpPr>
            <p:cNvPr id="90" name="Text Box 197">
              <a:extLst>
                <a:ext uri="{FF2B5EF4-FFF2-40B4-BE49-F238E27FC236}">
                  <a16:creationId xmlns:a16="http://schemas.microsoft.com/office/drawing/2014/main" id="{B2F1A280-44BB-41D1-B2AF-9DF7B00F5921}"/>
                </a:ext>
              </a:extLst>
            </p:cNvPr>
            <p:cNvSpPr txBox="1">
              <a:spLocks noChangeArrowheads="1"/>
            </p:cNvSpPr>
            <p:nvPr/>
          </p:nvSpPr>
          <p:spPr bwMode="auto">
            <a:xfrm>
              <a:off x="3733800" y="510539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en-US" b="0" dirty="0">
                  <a:solidFill>
                    <a:schemeClr val="tx1"/>
                  </a:solidFill>
                </a:rPr>
                <a:t>V</a:t>
              </a:r>
              <a:r>
                <a:rPr lang="en-US" altLang="en-US" b="0" baseline="-25000" dirty="0">
                  <a:solidFill>
                    <a:schemeClr val="tx1"/>
                  </a:solidFill>
                </a:rPr>
                <a:t>2</a:t>
              </a:r>
            </a:p>
          </p:txBody>
        </p:sp>
      </p:grpSp>
    </p:spTree>
    <p:extLst>
      <p:ext uri="{BB962C8B-B14F-4D97-AF65-F5344CB8AC3E}">
        <p14:creationId xmlns:p14="http://schemas.microsoft.com/office/powerpoint/2010/main" val="5911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DC4C-6BB5-4092-BB21-F2BD8EC74055}"/>
              </a:ext>
            </a:extLst>
          </p:cNvPr>
          <p:cNvSpPr>
            <a:spLocks noGrp="1"/>
          </p:cNvSpPr>
          <p:nvPr>
            <p:ph type="title"/>
          </p:nvPr>
        </p:nvSpPr>
        <p:spPr/>
        <p:txBody>
          <a:bodyPr/>
          <a:lstStyle/>
          <a:p>
            <a:r>
              <a:rPr lang="en-IN" sz="4000" b="1" u="sng" cap="none" dirty="0"/>
              <a:t>CMOS Amplifier Noise Figure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B29A35-D9C6-4360-B409-67E92BB0FBCC}"/>
                  </a:ext>
                </a:extLst>
              </p:cNvPr>
              <p:cNvSpPr>
                <a:spLocks noGrp="1"/>
              </p:cNvSpPr>
              <p:nvPr>
                <p:ph idx="1"/>
              </p:nvPr>
            </p:nvSpPr>
            <p:spPr>
              <a:xfrm>
                <a:off x="1143000" y="2355504"/>
                <a:ext cx="9905999" cy="4403105"/>
              </a:xfrm>
            </p:spPr>
            <p:txBody>
              <a:bodyPr>
                <a:normAutofit/>
              </a:bodyPr>
              <a:lstStyle/>
              <a:p>
                <a:pPr marL="0" indent="0">
                  <a:buNone/>
                </a:pPr>
                <a:r>
                  <a:rPr lang="en-IN" sz="2000" dirty="0">
                    <a:solidFill>
                      <a:srgbClr val="424242"/>
                    </a:solidFill>
                    <a:latin typeface="Verdana" panose="020B0604030504040204" pitchFamily="34" charset="0"/>
                  </a:rPr>
                  <a:t>From above model, current gain of amplifier can be given by</a:t>
                </a:r>
              </a:p>
              <a:p>
                <a:pPr marL="0" indent="0" algn="ctr">
                  <a:buNone/>
                </a:pPr>
                <a14:m>
                  <m:oMath xmlns:m="http://schemas.openxmlformats.org/officeDocument/2006/math">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𝑖</m:t>
                        </m:r>
                      </m:e>
                      <m:sub>
                        <m:r>
                          <a:rPr lang="en-IN" sz="2000">
                            <a:solidFill>
                              <a:srgbClr val="424242"/>
                            </a:solidFill>
                            <a:latin typeface="Cambria Math" panose="02040503050406030204" pitchFamily="18" charset="0"/>
                            <a:ea typeface="Cambria Math" panose="02040503050406030204" pitchFamily="18" charset="0"/>
                          </a:rPr>
                          <m:t>2</m:t>
                        </m:r>
                      </m:sub>
                    </m:sSub>
                    <m:r>
                      <a:rPr lang="en-IN" sz="2000">
                        <a:solidFill>
                          <a:srgbClr val="424242"/>
                        </a:solidFill>
                        <a:latin typeface="Cambria Math" panose="02040503050406030204" pitchFamily="18" charset="0"/>
                        <a:ea typeface="Cambria Math" panose="02040503050406030204" pitchFamily="18" charset="0"/>
                      </a:rPr>
                      <m:t>=</m:t>
                    </m:r>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𝑔</m:t>
                        </m:r>
                      </m:e>
                      <m:sub>
                        <m:r>
                          <a:rPr lang="en-IN" sz="2000">
                            <a:solidFill>
                              <a:srgbClr val="424242"/>
                            </a:solidFill>
                            <a:latin typeface="Cambria Math" panose="02040503050406030204" pitchFamily="18" charset="0"/>
                            <a:ea typeface="Cambria Math" panose="02040503050406030204" pitchFamily="18" charset="0"/>
                          </a:rPr>
                          <m:t>𝑚</m:t>
                        </m:r>
                      </m:sub>
                    </m:sSub>
                    <m:r>
                      <a:rPr lang="en-IN" sz="2000">
                        <a:solidFill>
                          <a:srgbClr val="424242"/>
                        </a:solidFill>
                        <a:latin typeface="Cambria Math" panose="02040503050406030204" pitchFamily="18" charset="0"/>
                        <a:ea typeface="Cambria Math" panose="02040503050406030204" pitchFamily="18" charset="0"/>
                      </a:rPr>
                      <m:t> </m:t>
                    </m:r>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𝑉</m:t>
                        </m:r>
                      </m:e>
                      <m:sub>
                        <m:r>
                          <a:rPr lang="en-IN" sz="2000">
                            <a:solidFill>
                              <a:srgbClr val="424242"/>
                            </a:solidFill>
                            <a:latin typeface="Cambria Math" panose="02040503050406030204" pitchFamily="18" charset="0"/>
                            <a:ea typeface="Cambria Math" panose="02040503050406030204" pitchFamily="18" charset="0"/>
                          </a:rPr>
                          <m:t>𝑔𝑠</m:t>
                        </m:r>
                      </m:sub>
                    </m:sSub>
                    <m:r>
                      <a:rPr lang="en-IN" sz="2000">
                        <a:solidFill>
                          <a:srgbClr val="424242"/>
                        </a:solidFill>
                        <a:latin typeface="Cambria Math" panose="02040503050406030204" pitchFamily="18" charset="0"/>
                        <a:ea typeface="Cambria Math" panose="02040503050406030204" pitchFamily="18" charset="0"/>
                      </a:rPr>
                      <m:t>=</m:t>
                    </m:r>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𝑔</m:t>
                        </m:r>
                      </m:e>
                      <m:sub>
                        <m:r>
                          <a:rPr lang="en-IN" sz="2000">
                            <a:solidFill>
                              <a:srgbClr val="424242"/>
                            </a:solidFill>
                            <a:latin typeface="Cambria Math" panose="02040503050406030204" pitchFamily="18" charset="0"/>
                            <a:ea typeface="Cambria Math" panose="02040503050406030204" pitchFamily="18" charset="0"/>
                          </a:rPr>
                          <m:t>𝑚</m:t>
                        </m:r>
                      </m:sub>
                    </m:sSub>
                    <m:f>
                      <m:fPr>
                        <m:ctrlPr>
                          <a:rPr lang="en-IN" sz="2000">
                            <a:solidFill>
                              <a:srgbClr val="424242"/>
                            </a:solidFill>
                            <a:latin typeface="Cambria Math" panose="02040503050406030204" pitchFamily="18" charset="0"/>
                            <a:ea typeface="Cambria Math" panose="02040503050406030204" pitchFamily="18" charset="0"/>
                          </a:rPr>
                        </m:ctrlPr>
                      </m:fPr>
                      <m:num>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𝑉</m:t>
                            </m:r>
                          </m:e>
                          <m:sub>
                            <m:r>
                              <a:rPr lang="en-IN" sz="2000">
                                <a:solidFill>
                                  <a:srgbClr val="424242"/>
                                </a:solidFill>
                                <a:latin typeface="Cambria Math" panose="02040503050406030204" pitchFamily="18" charset="0"/>
                                <a:ea typeface="Cambria Math" panose="02040503050406030204" pitchFamily="18" charset="0"/>
                              </a:rPr>
                              <m:t>1</m:t>
                            </m:r>
                          </m:sub>
                        </m:sSub>
                      </m:num>
                      <m:den>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𝑅</m:t>
                            </m:r>
                          </m:e>
                          <m:sub>
                            <m:r>
                              <a:rPr lang="en-IN" sz="2000">
                                <a:solidFill>
                                  <a:srgbClr val="424242"/>
                                </a:solidFill>
                                <a:latin typeface="Cambria Math" panose="02040503050406030204" pitchFamily="18" charset="0"/>
                                <a:ea typeface="Cambria Math" panose="02040503050406030204" pitchFamily="18" charset="0"/>
                              </a:rPr>
                              <m:t>𝑠</m:t>
                            </m:r>
                          </m:sub>
                        </m:sSub>
                        <m:r>
                          <a:rPr lang="en-IN" sz="2000">
                            <a:solidFill>
                              <a:srgbClr val="424242"/>
                            </a:solidFill>
                            <a:latin typeface="Cambria Math" panose="02040503050406030204" pitchFamily="18" charset="0"/>
                            <a:ea typeface="Cambria Math" panose="02040503050406030204" pitchFamily="18" charset="0"/>
                          </a:rPr>
                          <m:t>+</m:t>
                        </m:r>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𝑅</m:t>
                            </m:r>
                          </m:e>
                          <m:sub>
                            <m:r>
                              <a:rPr lang="en-IN" sz="2000">
                                <a:solidFill>
                                  <a:srgbClr val="424242"/>
                                </a:solidFill>
                                <a:latin typeface="Cambria Math" panose="02040503050406030204" pitchFamily="18" charset="0"/>
                                <a:ea typeface="Cambria Math" panose="02040503050406030204" pitchFamily="18" charset="0"/>
                              </a:rPr>
                              <m:t>𝑔</m:t>
                            </m:r>
                          </m:sub>
                        </m:sSub>
                        <m:r>
                          <a:rPr lang="en-IN" sz="2000">
                            <a:solidFill>
                              <a:srgbClr val="424242"/>
                            </a:solidFill>
                            <a:latin typeface="Cambria Math" panose="02040503050406030204" pitchFamily="18" charset="0"/>
                            <a:ea typeface="Cambria Math" panose="02040503050406030204" pitchFamily="18" charset="0"/>
                          </a:rPr>
                          <m:t>+</m:t>
                        </m:r>
                        <m:f>
                          <m:fPr>
                            <m:ctrlPr>
                              <a:rPr lang="en-IN" sz="2000">
                                <a:solidFill>
                                  <a:srgbClr val="424242"/>
                                </a:solidFill>
                                <a:latin typeface="Cambria Math" panose="02040503050406030204" pitchFamily="18" charset="0"/>
                                <a:ea typeface="Cambria Math" panose="02040503050406030204" pitchFamily="18" charset="0"/>
                              </a:rPr>
                            </m:ctrlPr>
                          </m:fPr>
                          <m:num>
                            <m:r>
                              <a:rPr lang="en-IN" sz="2000">
                                <a:solidFill>
                                  <a:srgbClr val="424242"/>
                                </a:solidFill>
                                <a:latin typeface="Cambria Math" panose="02040503050406030204" pitchFamily="18" charset="0"/>
                                <a:ea typeface="Cambria Math" panose="02040503050406030204" pitchFamily="18" charset="0"/>
                              </a:rPr>
                              <m:t>1</m:t>
                            </m:r>
                          </m:num>
                          <m:den>
                            <m:r>
                              <a:rPr lang="en-IN" sz="2000">
                                <a:solidFill>
                                  <a:srgbClr val="424242"/>
                                </a:solidFill>
                                <a:latin typeface="Cambria Math" panose="02040503050406030204" pitchFamily="18" charset="0"/>
                                <a:ea typeface="Cambria Math" panose="02040503050406030204" pitchFamily="18" charset="0"/>
                              </a:rPr>
                              <m:t>𝑗</m:t>
                            </m:r>
                            <m:r>
                              <a:rPr lang="en-IN" sz="2000">
                                <a:solidFill>
                                  <a:srgbClr val="424242"/>
                                </a:solidFill>
                                <a:latin typeface="Cambria Math" panose="02040503050406030204" pitchFamily="18" charset="0"/>
                                <a:ea typeface="Cambria Math" panose="02040503050406030204" pitchFamily="18" charset="0"/>
                              </a:rPr>
                              <m:t>𝜔</m:t>
                            </m:r>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𝐶</m:t>
                                </m:r>
                              </m:e>
                              <m:sub>
                                <m:r>
                                  <a:rPr lang="en-IN" sz="2000">
                                    <a:solidFill>
                                      <a:srgbClr val="424242"/>
                                    </a:solidFill>
                                    <a:latin typeface="Cambria Math" panose="02040503050406030204" pitchFamily="18" charset="0"/>
                                    <a:ea typeface="Cambria Math" panose="02040503050406030204" pitchFamily="18" charset="0"/>
                                  </a:rPr>
                                  <m:t>𝑔𝑠</m:t>
                                </m:r>
                              </m:sub>
                            </m:sSub>
                          </m:den>
                        </m:f>
                      </m:den>
                    </m:f>
                    <m:d>
                      <m:dPr>
                        <m:ctrlPr>
                          <a:rPr lang="en-IN" sz="2000">
                            <a:solidFill>
                              <a:srgbClr val="424242"/>
                            </a:solidFill>
                            <a:latin typeface="Cambria Math" panose="02040503050406030204" pitchFamily="18" charset="0"/>
                            <a:ea typeface="Cambria Math" panose="02040503050406030204" pitchFamily="18" charset="0"/>
                          </a:rPr>
                        </m:ctrlPr>
                      </m:dPr>
                      <m:e>
                        <m:f>
                          <m:fPr>
                            <m:ctrlPr>
                              <a:rPr lang="en-IN" sz="2000">
                                <a:solidFill>
                                  <a:srgbClr val="424242"/>
                                </a:solidFill>
                                <a:latin typeface="Cambria Math" panose="02040503050406030204" pitchFamily="18" charset="0"/>
                                <a:ea typeface="Cambria Math" panose="02040503050406030204" pitchFamily="18" charset="0"/>
                              </a:rPr>
                            </m:ctrlPr>
                          </m:fPr>
                          <m:num>
                            <m:r>
                              <a:rPr lang="en-IN" sz="2000">
                                <a:solidFill>
                                  <a:srgbClr val="424242"/>
                                </a:solidFill>
                                <a:latin typeface="Cambria Math" panose="02040503050406030204" pitchFamily="18" charset="0"/>
                                <a:ea typeface="Cambria Math" panose="02040503050406030204" pitchFamily="18" charset="0"/>
                              </a:rPr>
                              <m:t>1</m:t>
                            </m:r>
                          </m:num>
                          <m:den>
                            <m:r>
                              <a:rPr lang="en-IN" sz="2000">
                                <a:solidFill>
                                  <a:srgbClr val="424242"/>
                                </a:solidFill>
                                <a:latin typeface="Cambria Math" panose="02040503050406030204" pitchFamily="18" charset="0"/>
                                <a:ea typeface="Cambria Math" panose="02040503050406030204" pitchFamily="18" charset="0"/>
                              </a:rPr>
                              <m:t>𝑗</m:t>
                            </m:r>
                            <m:r>
                              <a:rPr lang="en-IN" sz="2000">
                                <a:solidFill>
                                  <a:srgbClr val="424242"/>
                                </a:solidFill>
                                <a:latin typeface="Cambria Math" panose="02040503050406030204" pitchFamily="18" charset="0"/>
                                <a:ea typeface="Cambria Math" panose="02040503050406030204" pitchFamily="18" charset="0"/>
                              </a:rPr>
                              <m:t>𝜔</m:t>
                            </m:r>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𝐶</m:t>
                                </m:r>
                              </m:e>
                              <m:sub>
                                <m:r>
                                  <a:rPr lang="en-IN" sz="2000">
                                    <a:solidFill>
                                      <a:srgbClr val="424242"/>
                                    </a:solidFill>
                                    <a:latin typeface="Cambria Math" panose="02040503050406030204" pitchFamily="18" charset="0"/>
                                    <a:ea typeface="Cambria Math" panose="02040503050406030204" pitchFamily="18" charset="0"/>
                                  </a:rPr>
                                  <m:t>𝑔𝑠</m:t>
                                </m:r>
                              </m:sub>
                            </m:sSub>
                          </m:den>
                        </m:f>
                      </m:e>
                    </m:d>
                    <m:r>
                      <a:rPr lang="en-IN" sz="2000">
                        <a:solidFill>
                          <a:srgbClr val="424242"/>
                        </a:solidFill>
                        <a:latin typeface="Cambria Math" panose="02040503050406030204" pitchFamily="18" charset="0"/>
                        <a:ea typeface="Cambria Math" panose="02040503050406030204" pitchFamily="18" charset="0"/>
                      </a:rPr>
                      <m:t>≈</m:t>
                    </m:r>
                  </m:oMath>
                </a14:m>
                <a:r>
                  <a:rPr lang="en-IN" sz="2000" dirty="0">
                    <a:solidFill>
                      <a:srgbClr val="424242"/>
                    </a:solidFill>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𝑉</m:t>
                        </m:r>
                      </m:e>
                      <m:sub>
                        <m:r>
                          <a:rPr lang="en-IN" sz="2000">
                            <a:solidFill>
                              <a:srgbClr val="424242"/>
                            </a:solidFill>
                            <a:latin typeface="Cambria Math" panose="02040503050406030204" pitchFamily="18" charset="0"/>
                            <a:ea typeface="Cambria Math" panose="02040503050406030204" pitchFamily="18" charset="0"/>
                          </a:rPr>
                          <m:t>1</m:t>
                        </m:r>
                      </m:sub>
                    </m:sSub>
                    <m:f>
                      <m:fPr>
                        <m:ctrlPr>
                          <a:rPr lang="en-IN" sz="2000">
                            <a:solidFill>
                              <a:srgbClr val="424242"/>
                            </a:solidFill>
                            <a:latin typeface="Cambria Math" panose="02040503050406030204" pitchFamily="18" charset="0"/>
                            <a:ea typeface="Cambria Math" panose="02040503050406030204" pitchFamily="18" charset="0"/>
                          </a:rPr>
                        </m:ctrlPr>
                      </m:fPr>
                      <m:num>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𝑔</m:t>
                            </m:r>
                          </m:e>
                          <m:sub>
                            <m:r>
                              <a:rPr lang="en-IN" sz="2000">
                                <a:solidFill>
                                  <a:srgbClr val="424242"/>
                                </a:solidFill>
                                <a:latin typeface="Cambria Math" panose="02040503050406030204" pitchFamily="18" charset="0"/>
                                <a:ea typeface="Cambria Math" panose="02040503050406030204" pitchFamily="18" charset="0"/>
                              </a:rPr>
                              <m:t>𝑚</m:t>
                            </m:r>
                          </m:sub>
                        </m:sSub>
                      </m:num>
                      <m:den>
                        <m:r>
                          <a:rPr lang="en-IN" sz="2000">
                            <a:solidFill>
                              <a:srgbClr val="424242"/>
                            </a:solidFill>
                            <a:latin typeface="Cambria Math" panose="02040503050406030204" pitchFamily="18" charset="0"/>
                            <a:ea typeface="Cambria Math" panose="02040503050406030204" pitchFamily="18" charset="0"/>
                          </a:rPr>
                          <m:t>𝑗</m:t>
                        </m:r>
                        <m:r>
                          <a:rPr lang="en-IN" sz="2000">
                            <a:solidFill>
                              <a:srgbClr val="424242"/>
                            </a:solidFill>
                            <a:latin typeface="Cambria Math" panose="02040503050406030204" pitchFamily="18" charset="0"/>
                            <a:ea typeface="Cambria Math" panose="02040503050406030204" pitchFamily="18" charset="0"/>
                          </a:rPr>
                          <m:t>𝜔</m:t>
                        </m:r>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𝐶</m:t>
                            </m:r>
                          </m:e>
                          <m:sub>
                            <m:r>
                              <a:rPr lang="en-IN" sz="2000">
                                <a:solidFill>
                                  <a:srgbClr val="424242"/>
                                </a:solidFill>
                                <a:latin typeface="Cambria Math" panose="02040503050406030204" pitchFamily="18" charset="0"/>
                                <a:ea typeface="Cambria Math" panose="02040503050406030204" pitchFamily="18" charset="0"/>
                              </a:rPr>
                              <m:t>𝑔𝑠</m:t>
                            </m:r>
                          </m:sub>
                        </m:sSub>
                        <m:r>
                          <a:rPr lang="en-IN" sz="2000">
                            <a:solidFill>
                              <a:srgbClr val="424242"/>
                            </a:solidFill>
                            <a:latin typeface="Cambria Math" panose="02040503050406030204" pitchFamily="18" charset="0"/>
                            <a:ea typeface="Cambria Math" panose="02040503050406030204" pitchFamily="18" charset="0"/>
                          </a:rPr>
                          <m:t>(</m:t>
                        </m:r>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𝑅</m:t>
                            </m:r>
                          </m:e>
                          <m:sub>
                            <m:r>
                              <a:rPr lang="en-IN" sz="2000">
                                <a:solidFill>
                                  <a:srgbClr val="424242"/>
                                </a:solidFill>
                                <a:latin typeface="Cambria Math" panose="02040503050406030204" pitchFamily="18" charset="0"/>
                                <a:ea typeface="Cambria Math" panose="02040503050406030204" pitchFamily="18" charset="0"/>
                              </a:rPr>
                              <m:t>𝑠</m:t>
                            </m:r>
                          </m:sub>
                        </m:sSub>
                        <m:r>
                          <a:rPr lang="en-IN" sz="2000">
                            <a:solidFill>
                              <a:srgbClr val="424242"/>
                            </a:solidFill>
                            <a:latin typeface="Cambria Math" panose="02040503050406030204" pitchFamily="18" charset="0"/>
                            <a:ea typeface="Cambria Math" panose="02040503050406030204" pitchFamily="18" charset="0"/>
                          </a:rPr>
                          <m:t>+</m:t>
                        </m:r>
                        <m:sSub>
                          <m:sSubPr>
                            <m:ctrlPr>
                              <a:rPr lang="en-IN" sz="2000">
                                <a:solidFill>
                                  <a:srgbClr val="424242"/>
                                </a:solidFill>
                                <a:latin typeface="Cambria Math" panose="02040503050406030204" pitchFamily="18" charset="0"/>
                                <a:ea typeface="Cambria Math" panose="02040503050406030204" pitchFamily="18" charset="0"/>
                              </a:rPr>
                            </m:ctrlPr>
                          </m:sSubPr>
                          <m:e>
                            <m:r>
                              <a:rPr lang="en-IN" sz="2000">
                                <a:solidFill>
                                  <a:srgbClr val="424242"/>
                                </a:solidFill>
                                <a:latin typeface="Cambria Math" panose="02040503050406030204" pitchFamily="18" charset="0"/>
                                <a:ea typeface="Cambria Math" panose="02040503050406030204" pitchFamily="18" charset="0"/>
                              </a:rPr>
                              <m:t>𝑅</m:t>
                            </m:r>
                          </m:e>
                          <m:sub>
                            <m:r>
                              <a:rPr lang="en-IN" sz="2000">
                                <a:solidFill>
                                  <a:srgbClr val="424242"/>
                                </a:solidFill>
                                <a:latin typeface="Cambria Math" panose="02040503050406030204" pitchFamily="18" charset="0"/>
                                <a:ea typeface="Cambria Math" panose="02040503050406030204" pitchFamily="18" charset="0"/>
                              </a:rPr>
                              <m:t>𝑔</m:t>
                            </m:r>
                          </m:sub>
                        </m:sSub>
                        <m:r>
                          <a:rPr lang="en-IN" sz="2000">
                            <a:solidFill>
                              <a:srgbClr val="424242"/>
                            </a:solidFill>
                            <a:latin typeface="Cambria Math" panose="02040503050406030204" pitchFamily="18" charset="0"/>
                            <a:ea typeface="Cambria Math" panose="02040503050406030204" pitchFamily="18" charset="0"/>
                          </a:rPr>
                          <m:t>)</m:t>
                        </m:r>
                      </m:den>
                    </m:f>
                  </m:oMath>
                </a14:m>
                <a:endParaRPr lang="en-IN" sz="2000" dirty="0">
                  <a:solidFill>
                    <a:srgbClr val="424242"/>
                  </a:solidFill>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endParaRPr lang="en-IN" sz="2000" dirty="0">
                  <a:solidFill>
                    <a:srgbClr val="424242"/>
                  </a:solidFill>
                  <a:latin typeface="Verdana" panose="020B0604030504040204" pitchFamily="34" charset="0"/>
                </a:endParaRPr>
              </a:p>
              <a:p>
                <a:pPr marL="0" indent="0">
                  <a:buNone/>
                </a:pPr>
                <a:r>
                  <a:rPr lang="en-IN" sz="2000" dirty="0">
                    <a:solidFill>
                      <a:srgbClr val="424242"/>
                    </a:solidFill>
                    <a:latin typeface="Verdana" panose="020B0604030504040204" pitchFamily="34" charset="0"/>
                  </a:rPr>
                  <a:t>This can be rewritten as </a:t>
                </a:r>
                <a14:m>
                  <m:oMath xmlns:m="http://schemas.openxmlformats.org/officeDocument/2006/math">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𝑖</m:t>
                        </m:r>
                      </m:e>
                      <m:sub>
                        <m:r>
                          <a:rPr lang="en-IN" sz="2000">
                            <a:solidFill>
                              <a:srgbClr val="424242"/>
                            </a:solidFill>
                            <a:latin typeface="Verdana" panose="020B0604030504040204" pitchFamily="34" charset="0"/>
                          </a:rPr>
                          <m:t>2</m:t>
                        </m:r>
                      </m:sub>
                    </m:sSub>
                  </m:oMath>
                </a14:m>
                <a:r>
                  <a:rPr lang="en-IN" sz="2000" dirty="0">
                    <a:solidFill>
                      <a:srgbClr val="424242"/>
                    </a:solidFill>
                    <a:latin typeface="Verdana" panose="020B0604030504040204" pitchFamily="34" charset="0"/>
                  </a:rPr>
                  <a:t> = </a:t>
                </a:r>
                <a14:m>
                  <m:oMath xmlns:m="http://schemas.openxmlformats.org/officeDocument/2006/math">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𝐺</m:t>
                        </m:r>
                      </m:e>
                      <m:sub>
                        <m:r>
                          <a:rPr lang="en-IN" sz="2000">
                            <a:solidFill>
                              <a:srgbClr val="424242"/>
                            </a:solidFill>
                            <a:latin typeface="Verdana" panose="020B0604030504040204" pitchFamily="34" charset="0"/>
                          </a:rPr>
                          <m:t>𝑚</m:t>
                        </m:r>
                      </m:sub>
                    </m:sSub>
                  </m:oMath>
                </a14:m>
                <a:r>
                  <a:rPr lang="en-IN" sz="2000" dirty="0">
                    <a:solidFill>
                      <a:srgbClr val="424242"/>
                    </a:solidFill>
                    <a:latin typeface="Verdana" panose="020B0604030504040204" pitchFamily="34" charset="0"/>
                  </a:rPr>
                  <a:t> </a:t>
                </a:r>
                <a14:m>
                  <m:oMath xmlns:m="http://schemas.openxmlformats.org/officeDocument/2006/math">
                    <m:sSub>
                      <m:sSubPr>
                        <m:ctrlPr>
                          <a:rPr lang="en-IN" sz="2000">
                            <a:solidFill>
                              <a:srgbClr val="424242"/>
                            </a:solidFill>
                            <a:latin typeface="Verdana" panose="020B0604030504040204" pitchFamily="34" charset="0"/>
                          </a:rPr>
                        </m:ctrlPr>
                      </m:sSubPr>
                      <m:e>
                        <m:r>
                          <a:rPr lang="en-IN" sz="2000">
                            <a:solidFill>
                              <a:srgbClr val="424242"/>
                            </a:solidFill>
                            <a:latin typeface="Verdana" panose="020B0604030504040204" pitchFamily="34" charset="0"/>
                          </a:rPr>
                          <m:t>𝑉</m:t>
                        </m:r>
                      </m:e>
                      <m:sub>
                        <m:r>
                          <a:rPr lang="en-IN" sz="2000">
                            <a:solidFill>
                              <a:srgbClr val="424242"/>
                            </a:solidFill>
                            <a:latin typeface="Verdana" panose="020B0604030504040204" pitchFamily="34" charset="0"/>
                          </a:rPr>
                          <m:t>𝑔𝑠</m:t>
                        </m:r>
                      </m:sub>
                    </m:sSub>
                  </m:oMath>
                </a14:m>
                <a:r>
                  <a:rPr lang="en-IN" sz="2000" dirty="0">
                    <a:solidFill>
                      <a:srgbClr val="424242"/>
                    </a:solidFill>
                    <a:latin typeface="Verdana" panose="020B0604030504040204" pitchFamily="34" charset="0"/>
                  </a:rPr>
                  <a:t>, where</a:t>
                </a:r>
              </a:p>
              <a:p>
                <a:pPr marL="0" indent="0">
                  <a:buNone/>
                </a:pPr>
                <a:endParaRPr lang="en-IN" sz="2000" dirty="0">
                  <a:solidFill>
                    <a:srgbClr val="424242"/>
                  </a:solidFill>
                  <a:latin typeface="Verdana" panose="020B0604030504040204"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IN" sz="2000" i="1" smtClean="0">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𝐺</m:t>
                          </m:r>
                        </m:e>
                        <m:sub>
                          <m:r>
                            <a:rPr lang="en-IN" sz="2000">
                              <a:solidFill>
                                <a:srgbClr val="424242"/>
                              </a:solidFill>
                              <a:latin typeface="Cambria Math" panose="02040503050406030204" pitchFamily="18" charset="0"/>
                            </a:rPr>
                            <m:t>𝑚</m:t>
                          </m:r>
                        </m:sub>
                      </m:sSub>
                      <m:r>
                        <a:rPr lang="en-IN" sz="2000" b="0" i="1" smtClean="0">
                          <a:solidFill>
                            <a:srgbClr val="424242"/>
                          </a:solidFill>
                          <a:latin typeface="Cambria Math" panose="02040503050406030204" pitchFamily="18" charset="0"/>
                        </a:rPr>
                        <m:t>=</m:t>
                      </m:r>
                      <m:f>
                        <m:fPr>
                          <m:ctrlPr>
                            <a:rPr lang="en-IN" sz="2000" b="0" i="1" smtClean="0">
                              <a:solidFill>
                                <a:srgbClr val="424242"/>
                              </a:solidFill>
                              <a:latin typeface="Cambria Math" panose="02040503050406030204" pitchFamily="18" charset="0"/>
                            </a:rPr>
                          </m:ctrlPr>
                        </m:fPr>
                        <m:num>
                          <m:sSub>
                            <m:sSubPr>
                              <m:ctrlPr>
                                <a:rPr lang="en-IN" sz="2000" b="0" i="1" smtClean="0">
                                  <a:solidFill>
                                    <a:srgbClr val="424242"/>
                                  </a:solidFill>
                                  <a:latin typeface="Cambria Math" panose="02040503050406030204" pitchFamily="18" charset="0"/>
                                </a:rPr>
                              </m:ctrlPr>
                            </m:sSubPr>
                            <m:e>
                              <m:r>
                                <a:rPr lang="en-IN" sz="2000" b="0" i="1" smtClean="0">
                                  <a:solidFill>
                                    <a:srgbClr val="424242"/>
                                  </a:solidFill>
                                  <a:latin typeface="Cambria Math" panose="02040503050406030204" pitchFamily="18" charset="0"/>
                                  <a:ea typeface="Cambria Math" panose="02040503050406030204" pitchFamily="18" charset="0"/>
                                </a:rPr>
                                <m:t>𝜔</m:t>
                              </m:r>
                            </m:e>
                            <m:sub>
                              <m:r>
                                <a:rPr lang="en-IN" sz="2000" b="0" i="1" smtClean="0">
                                  <a:solidFill>
                                    <a:srgbClr val="424242"/>
                                  </a:solidFill>
                                  <a:latin typeface="Cambria Math" panose="02040503050406030204" pitchFamily="18" charset="0"/>
                                </a:rPr>
                                <m:t>𝑇</m:t>
                              </m:r>
                            </m:sub>
                          </m:sSub>
                        </m:num>
                        <m:den>
                          <m:r>
                            <a:rPr lang="en-IN" sz="2000">
                              <a:solidFill>
                                <a:srgbClr val="424242"/>
                              </a:solidFill>
                              <a:latin typeface="Cambria Math" panose="02040503050406030204" pitchFamily="18" charset="0"/>
                            </a:rPr>
                            <m:t>𝑗</m:t>
                          </m:r>
                          <m:r>
                            <a:rPr lang="en-IN" sz="2000">
                              <a:solidFill>
                                <a:srgbClr val="424242"/>
                              </a:solidFill>
                              <a:latin typeface="Cambria Math" panose="02040503050406030204" pitchFamily="18" charset="0"/>
                            </a:rPr>
                            <m:t>𝜔</m:t>
                          </m:r>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𝐶</m:t>
                              </m:r>
                            </m:e>
                            <m:sub>
                              <m:r>
                                <a:rPr lang="en-IN" sz="2000">
                                  <a:solidFill>
                                    <a:srgbClr val="424242"/>
                                  </a:solidFill>
                                  <a:latin typeface="Cambria Math" panose="02040503050406030204" pitchFamily="18" charset="0"/>
                                </a:rPr>
                                <m:t>𝑔𝑠</m:t>
                              </m:r>
                            </m:sub>
                          </m:sSub>
                          <m:r>
                            <a:rPr lang="en-IN" sz="2000">
                              <a:solidFill>
                                <a:srgbClr val="424242"/>
                              </a:solidFill>
                              <a:latin typeface="Cambria Math" panose="02040503050406030204" pitchFamily="18" charset="0"/>
                            </a:rPr>
                            <m:t>(</m:t>
                          </m:r>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𝑅</m:t>
                              </m:r>
                            </m:e>
                            <m:sub>
                              <m:r>
                                <a:rPr lang="en-IN" sz="2000">
                                  <a:solidFill>
                                    <a:srgbClr val="424242"/>
                                  </a:solidFill>
                                  <a:latin typeface="Cambria Math" panose="02040503050406030204" pitchFamily="18" charset="0"/>
                                </a:rPr>
                                <m:t>𝑠</m:t>
                              </m:r>
                            </m:sub>
                          </m:sSub>
                          <m:r>
                            <a:rPr lang="en-IN" sz="2000">
                              <a:solidFill>
                                <a:srgbClr val="424242"/>
                              </a:solidFill>
                              <a:latin typeface="Cambria Math" panose="02040503050406030204" pitchFamily="18" charset="0"/>
                            </a:rPr>
                            <m:t>+</m:t>
                          </m:r>
                          <m:sSub>
                            <m:sSubPr>
                              <m:ctrlPr>
                                <a:rPr lang="en-IN" sz="2000" i="1">
                                  <a:solidFill>
                                    <a:srgbClr val="424242"/>
                                  </a:solidFill>
                                  <a:latin typeface="Cambria Math" panose="02040503050406030204" pitchFamily="18" charset="0"/>
                                </a:rPr>
                              </m:ctrlPr>
                            </m:sSubPr>
                            <m:e>
                              <m:r>
                                <a:rPr lang="en-IN" sz="2000">
                                  <a:solidFill>
                                    <a:srgbClr val="424242"/>
                                  </a:solidFill>
                                  <a:latin typeface="Cambria Math" panose="02040503050406030204" pitchFamily="18" charset="0"/>
                                </a:rPr>
                                <m:t>𝑅</m:t>
                              </m:r>
                            </m:e>
                            <m:sub>
                              <m:r>
                                <a:rPr lang="en-IN" sz="2000">
                                  <a:solidFill>
                                    <a:srgbClr val="424242"/>
                                  </a:solidFill>
                                  <a:latin typeface="Cambria Math" panose="02040503050406030204" pitchFamily="18" charset="0"/>
                                </a:rPr>
                                <m:t>𝑔</m:t>
                              </m:r>
                            </m:sub>
                          </m:sSub>
                          <m:r>
                            <a:rPr lang="en-IN" sz="2000" b="0" i="1" smtClean="0">
                              <a:solidFill>
                                <a:srgbClr val="424242"/>
                              </a:solidFill>
                              <a:latin typeface="Cambria Math" panose="02040503050406030204" pitchFamily="18" charset="0"/>
                            </a:rPr>
                            <m:t>)</m:t>
                          </m:r>
                        </m:den>
                      </m:f>
                    </m:oMath>
                  </m:oMathPara>
                </a14:m>
                <a:endParaRPr lang="en-IN" sz="2000" dirty="0">
                  <a:solidFill>
                    <a:srgbClr val="424242"/>
                  </a:solidFill>
                  <a:latin typeface="Verdana" panose="020B0604030504040204" pitchFamily="34" charset="0"/>
                </a:endParaRPr>
              </a:p>
              <a:p>
                <a:pPr marL="0" indent="0">
                  <a:buNone/>
                </a:pPr>
                <a:endParaRPr lang="en-IN" sz="2000" dirty="0">
                  <a:solidFill>
                    <a:srgbClr val="424242"/>
                  </a:solidFill>
                  <a:latin typeface="Verdana" panose="020B0604030504040204" pitchFamily="34" charset="0"/>
                </a:endParaRPr>
              </a:p>
              <a:p>
                <a:pPr marL="0" indent="0">
                  <a:buNone/>
                </a:pPr>
                <a:endParaRPr lang="en-IN" sz="2000" dirty="0">
                  <a:solidFill>
                    <a:srgbClr val="424242"/>
                  </a:solidFill>
                  <a:latin typeface="Verdana" panose="020B0604030504040204" pitchFamily="34" charset="0"/>
                </a:endParaRPr>
              </a:p>
            </p:txBody>
          </p:sp>
        </mc:Choice>
        <mc:Fallback>
          <p:sp>
            <p:nvSpPr>
              <p:cNvPr id="3" name="Content Placeholder 2">
                <a:extLst>
                  <a:ext uri="{FF2B5EF4-FFF2-40B4-BE49-F238E27FC236}">
                    <a16:creationId xmlns:a16="http://schemas.microsoft.com/office/drawing/2014/main" id="{D0B29A35-D9C6-4360-B409-67E92BB0FBCC}"/>
                  </a:ext>
                </a:extLst>
              </p:cNvPr>
              <p:cNvSpPr>
                <a:spLocks noGrp="1" noRot="1" noChangeAspect="1" noMove="1" noResize="1" noEditPoints="1" noAdjustHandles="1" noChangeArrowheads="1" noChangeShapeType="1" noTextEdit="1"/>
              </p:cNvSpPr>
              <p:nvPr>
                <p:ph idx="1"/>
              </p:nvPr>
            </p:nvSpPr>
            <p:spPr>
              <a:xfrm>
                <a:off x="1143000" y="2355504"/>
                <a:ext cx="9905999" cy="4403105"/>
              </a:xfrm>
              <a:blipFill>
                <a:blip r:embed="rId2"/>
                <a:stretch>
                  <a:fillRect l="-677" t="-138"/>
                </a:stretch>
              </a:blipFill>
            </p:spPr>
            <p:txBody>
              <a:bodyPr/>
              <a:lstStyle/>
              <a:p>
                <a:r>
                  <a:rPr lang="en-IN">
                    <a:noFill/>
                  </a:rPr>
                  <a:t> </a:t>
                </a:r>
              </a:p>
            </p:txBody>
          </p:sp>
        </mc:Fallback>
      </mc:AlternateContent>
    </p:spTree>
    <p:extLst>
      <p:ext uri="{BB962C8B-B14F-4D97-AF65-F5344CB8AC3E}">
        <p14:creationId xmlns:p14="http://schemas.microsoft.com/office/powerpoint/2010/main" val="2714076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1">
      <a:dk1>
        <a:srgbClr val="000000"/>
      </a:dk1>
      <a:lt1>
        <a:srgbClr val="000000"/>
      </a:lt1>
      <a:dk2>
        <a:srgbClr val="FFFFFF"/>
      </a:dk2>
      <a:lt2>
        <a:srgbClr val="000000"/>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1368</TotalTime>
  <Words>2376</Words>
  <Application>Microsoft Office PowerPoint</Application>
  <PresentationFormat>Widescreen</PresentationFormat>
  <Paragraphs>354</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18thCentury</vt:lpstr>
      <vt:lpstr>Arial</vt:lpstr>
      <vt:lpstr>Calibri</vt:lpstr>
      <vt:lpstr>Cambria</vt:lpstr>
      <vt:lpstr>Cambria Math</vt:lpstr>
      <vt:lpstr>CMR12</vt:lpstr>
      <vt:lpstr>Symbol</vt:lpstr>
      <vt:lpstr>Times New Roman</vt:lpstr>
      <vt:lpstr>Tw Cen MT</vt:lpstr>
      <vt:lpstr>Verdana</vt:lpstr>
      <vt:lpstr>Circuit</vt:lpstr>
      <vt:lpstr>LOW-NOISE AMPLIFIER DESIGN FOR 60GHZ APPLICATIONS</vt:lpstr>
      <vt:lpstr>What is a LNA ?</vt:lpstr>
      <vt:lpstr>A RF Receiver</vt:lpstr>
      <vt:lpstr>Why 60 ghz ?</vt:lpstr>
      <vt:lpstr>LNA Design Consideration</vt:lpstr>
      <vt:lpstr>Objectives</vt:lpstr>
      <vt:lpstr>Tools And Technology</vt:lpstr>
      <vt:lpstr>CMOS LNA Design</vt:lpstr>
      <vt:lpstr>CMOS Amplifier Noise Figure</vt:lpstr>
      <vt:lpstr>PowerPoint Presentation</vt:lpstr>
      <vt:lpstr>CMOS LNA Topologies</vt:lpstr>
      <vt:lpstr>Source Inductor Degeneration</vt:lpstr>
      <vt:lpstr>PowerPoint Presentation</vt:lpstr>
      <vt:lpstr>Input Matching For Inductive Degeneration</vt:lpstr>
      <vt:lpstr>Effective Transconductance</vt:lpstr>
      <vt:lpstr>Noise Factor Of ID Structure</vt:lpstr>
      <vt:lpstr>Cascoding</vt:lpstr>
      <vt:lpstr>Single Stage Vs Multi Stage</vt:lpstr>
      <vt:lpstr>Proposed LNA  </vt:lpstr>
      <vt:lpstr>PowerPoint Presentation</vt:lpstr>
      <vt:lpstr>PowerPoint Presentation</vt:lpstr>
      <vt:lpstr>Simulation And Results</vt:lpstr>
      <vt:lpstr>PowerPoint Presentation</vt:lpstr>
      <vt:lpstr>Power Gain And Available Gain</vt:lpstr>
      <vt:lpstr>PowerPoint Presentation</vt:lpstr>
      <vt:lpstr>Noise Factor</vt:lpstr>
      <vt:lpstr>Input And Output Return Losses</vt:lpstr>
      <vt:lpstr>PowerPoint Presentation</vt:lpstr>
      <vt:lpstr>Reverse Isolation</vt:lpstr>
      <vt:lpstr>S- Parameters Summary</vt:lpstr>
      <vt:lpstr>Stability</vt:lpstr>
      <vt:lpstr>PowerPoint Presentation</vt:lpstr>
      <vt:lpstr>Linearity</vt:lpstr>
      <vt:lpstr>PowerPoint Presentation</vt:lpstr>
      <vt:lpstr>Transient Analysis</vt:lpstr>
      <vt:lpstr>Comparison With Other LNAs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gupta</dc:creator>
  <cp:lastModifiedBy>shivam gupta</cp:lastModifiedBy>
  <cp:revision>87</cp:revision>
  <dcterms:created xsi:type="dcterms:W3CDTF">2021-06-12T08:50:25Z</dcterms:created>
  <dcterms:modified xsi:type="dcterms:W3CDTF">2021-06-13T07:39:14Z</dcterms:modified>
</cp:coreProperties>
</file>