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ontent"/>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ntent-regular.fnt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Content-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19ff5c7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719ff5c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19ff5c7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719ff5c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719ff5c7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719ff5c7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173896b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173896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719ff5c7a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719ff5c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719ff5c7a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719ff5c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7173896b7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7173896b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719ff5c7a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719ff5c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719ff5c7a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719ff5c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7173896b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7173896b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719ff5c7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719ff5c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mlg.ucd.ie/datasets/bbc.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ontent"/>
              <a:buNone/>
            </a:pPr>
            <a:r>
              <a:rPr lang="en-GB">
                <a:latin typeface="Content"/>
                <a:ea typeface="Content"/>
                <a:cs typeface="Content"/>
                <a:sym typeface="Content"/>
              </a:rPr>
              <a:t>News Article </a:t>
            </a:r>
            <a:r>
              <a:rPr b="0" i="0" lang="en-GB">
                <a:latin typeface="Content"/>
                <a:ea typeface="Content"/>
                <a:cs typeface="Content"/>
                <a:sym typeface="Content"/>
              </a:rPr>
              <a:t>Classification</a:t>
            </a:r>
            <a:br>
              <a:rPr b="0" i="0" lang="en-GB">
                <a:latin typeface="Content"/>
                <a:ea typeface="Content"/>
                <a:cs typeface="Content"/>
                <a:sym typeface="Content"/>
              </a:rPr>
            </a:br>
            <a:endParaRPr/>
          </a:p>
        </p:txBody>
      </p:sp>
      <p:pic>
        <p:nvPicPr>
          <p:cNvPr id="85" name="Google Shape;85;p13"/>
          <p:cNvPicPr preferRelativeResize="0"/>
          <p:nvPr/>
        </p:nvPicPr>
        <p:blipFill>
          <a:blip r:embed="rId3">
            <a:alphaModFix/>
          </a:blip>
          <a:stretch>
            <a:fillRect/>
          </a:stretch>
        </p:blipFill>
        <p:spPr>
          <a:xfrm>
            <a:off x="3803500" y="2949550"/>
            <a:ext cx="4585004" cy="3124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tent"/>
              <a:buNone/>
            </a:pPr>
            <a:r>
              <a:rPr b="1" i="0" lang="en-GB">
                <a:latin typeface="Content"/>
                <a:ea typeface="Content"/>
                <a:cs typeface="Content"/>
                <a:sym typeface="Content"/>
              </a:rPr>
              <a:t> Feature Engineering</a:t>
            </a:r>
            <a:endParaRPr/>
          </a:p>
        </p:txBody>
      </p:sp>
      <p:sp>
        <p:nvSpPr>
          <p:cNvPr id="140" name="Google Shape;14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0" i="0" lang="en-GB">
                <a:latin typeface="Content"/>
                <a:ea typeface="Content"/>
                <a:cs typeface="Content"/>
                <a:sym typeface="Content"/>
              </a:rPr>
              <a:t>Feature engineering is the process of transforming data into features to act as inputs for machine learning models such that good quality features help in improving the model performance.</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When dealing with text data, there are several ways of obtaining features that represent the data. We will cover some of the most common methods and then choose the most suitable for our needs.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Final DataSet will be in the form:</a:t>
            </a:r>
            <a:endParaRPr/>
          </a:p>
        </p:txBody>
      </p:sp>
      <p:pic>
        <p:nvPicPr>
          <p:cNvPr id="146" name="Google Shape;146;p23"/>
          <p:cNvPicPr preferRelativeResize="0"/>
          <p:nvPr/>
        </p:nvPicPr>
        <p:blipFill>
          <a:blip r:embed="rId3">
            <a:alphaModFix/>
          </a:blip>
          <a:stretch>
            <a:fillRect/>
          </a:stretch>
        </p:blipFill>
        <p:spPr>
          <a:xfrm>
            <a:off x="581025" y="2552700"/>
            <a:ext cx="11029950" cy="17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0"/>
              </a:spcBef>
              <a:spcAft>
                <a:spcPts val="0"/>
              </a:spcAft>
              <a:buSzPts val="1800"/>
              <a:buFont typeface="Content"/>
              <a:buChar char="❏"/>
            </a:pPr>
            <a:r>
              <a:rPr b="1" i="0" lang="en-GB">
                <a:latin typeface="Content"/>
                <a:ea typeface="Content"/>
                <a:cs typeface="Content"/>
                <a:sym typeface="Content"/>
              </a:rPr>
              <a:t> Text representation</a:t>
            </a:r>
            <a:endParaRPr/>
          </a:p>
        </p:txBody>
      </p:sp>
      <p:sp>
        <p:nvSpPr>
          <p:cNvPr id="152" name="Google Shape;15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0"/>
              </a:spcBef>
              <a:spcAft>
                <a:spcPts val="0"/>
              </a:spcAft>
              <a:buSzPts val="2200"/>
              <a:buChar char="•"/>
            </a:pPr>
            <a:r>
              <a:rPr lang="en-GB" sz="2200">
                <a:latin typeface="Arial"/>
                <a:ea typeface="Arial"/>
                <a:cs typeface="Arial"/>
                <a:sym typeface="Arial"/>
              </a:rPr>
              <a:t>We intend to provide the data to the training model in form of Vectors.</a:t>
            </a:r>
            <a:endParaRPr sz="2200">
              <a:latin typeface="Arial"/>
              <a:ea typeface="Arial"/>
              <a:cs typeface="Arial"/>
              <a:sym typeface="Arial"/>
            </a:endParaRPr>
          </a:p>
          <a:p>
            <a:pPr indent="-368300" lvl="0" marL="457200" rtl="0" algn="l">
              <a:lnSpc>
                <a:spcPct val="90000"/>
              </a:lnSpc>
              <a:spcBef>
                <a:spcPts val="0"/>
              </a:spcBef>
              <a:spcAft>
                <a:spcPts val="0"/>
              </a:spcAft>
              <a:buSzPts val="2200"/>
              <a:buChar char="•"/>
            </a:pPr>
            <a:r>
              <a:rPr lang="en-GB" sz="2200">
                <a:latin typeface="Arial"/>
                <a:ea typeface="Arial"/>
                <a:cs typeface="Arial"/>
                <a:sym typeface="Arial"/>
              </a:rPr>
              <a:t>This can be achieved by using TD-IDF vectorizer.</a:t>
            </a:r>
            <a:endParaRPr sz="2200">
              <a:latin typeface="Arial"/>
              <a:ea typeface="Arial"/>
              <a:cs typeface="Arial"/>
              <a:sym typeface="Arial"/>
            </a:endParaRPr>
          </a:p>
          <a:p>
            <a:pPr indent="-368300" lvl="0" marL="457200" rtl="0" algn="l">
              <a:lnSpc>
                <a:spcPct val="90000"/>
              </a:lnSpc>
              <a:spcBef>
                <a:spcPts val="0"/>
              </a:spcBef>
              <a:spcAft>
                <a:spcPts val="0"/>
              </a:spcAft>
              <a:buSzPts val="2200"/>
              <a:buChar char="•"/>
            </a:pPr>
            <a:r>
              <a:rPr i="1" lang="en-GB" sz="2200">
                <a:highlight>
                  <a:srgbClr val="FFFFFF"/>
                </a:highlight>
                <a:latin typeface="Arial"/>
                <a:ea typeface="Arial"/>
                <a:cs typeface="Arial"/>
                <a:sym typeface="Arial"/>
              </a:rPr>
              <a:t>TF-IDF</a:t>
            </a:r>
            <a:r>
              <a:rPr lang="en-GB" sz="2200">
                <a:highlight>
                  <a:srgbClr val="FFFFFF"/>
                </a:highlight>
                <a:latin typeface="Arial"/>
                <a:ea typeface="Arial"/>
                <a:cs typeface="Arial"/>
                <a:sym typeface="Arial"/>
              </a:rPr>
              <a:t> is a score that represents the relative importance of a term in the document and the entire corpus. </a:t>
            </a:r>
            <a:r>
              <a:rPr i="1" lang="en-GB" sz="2200">
                <a:highlight>
                  <a:srgbClr val="FFFFFF"/>
                </a:highlight>
                <a:latin typeface="Arial"/>
                <a:ea typeface="Arial"/>
                <a:cs typeface="Arial"/>
                <a:sym typeface="Arial"/>
              </a:rPr>
              <a:t>TF </a:t>
            </a:r>
            <a:r>
              <a:rPr lang="en-GB" sz="2200">
                <a:highlight>
                  <a:srgbClr val="FFFFFF"/>
                </a:highlight>
                <a:latin typeface="Arial"/>
                <a:ea typeface="Arial"/>
                <a:cs typeface="Arial"/>
                <a:sym typeface="Arial"/>
              </a:rPr>
              <a:t>stands for </a:t>
            </a:r>
            <a:r>
              <a:rPr i="1" lang="en-GB" sz="2200">
                <a:highlight>
                  <a:srgbClr val="FFFFFF"/>
                </a:highlight>
                <a:latin typeface="Arial"/>
                <a:ea typeface="Arial"/>
                <a:cs typeface="Arial"/>
                <a:sym typeface="Arial"/>
              </a:rPr>
              <a:t>Term Frequency</a:t>
            </a:r>
            <a:r>
              <a:rPr lang="en-GB" sz="2200">
                <a:highlight>
                  <a:srgbClr val="FFFFFF"/>
                </a:highlight>
                <a:latin typeface="Arial"/>
                <a:ea typeface="Arial"/>
                <a:cs typeface="Arial"/>
                <a:sym typeface="Arial"/>
              </a:rPr>
              <a:t>, and </a:t>
            </a:r>
            <a:r>
              <a:rPr i="1" lang="en-GB" sz="2200">
                <a:highlight>
                  <a:srgbClr val="FFFFFF"/>
                </a:highlight>
                <a:latin typeface="Arial"/>
                <a:ea typeface="Arial"/>
                <a:cs typeface="Arial"/>
                <a:sym typeface="Arial"/>
              </a:rPr>
              <a:t>IDF</a:t>
            </a:r>
            <a:r>
              <a:rPr lang="en-GB" sz="2200">
                <a:highlight>
                  <a:srgbClr val="FFFFFF"/>
                </a:highlight>
                <a:latin typeface="Arial"/>
                <a:ea typeface="Arial"/>
                <a:cs typeface="Arial"/>
                <a:sym typeface="Arial"/>
              </a:rPr>
              <a:t> stands for </a:t>
            </a:r>
            <a:r>
              <a:rPr i="1" lang="en-GB" sz="2200">
                <a:highlight>
                  <a:srgbClr val="FFFFFF"/>
                </a:highlight>
                <a:latin typeface="Arial"/>
                <a:ea typeface="Arial"/>
                <a:cs typeface="Arial"/>
                <a:sym typeface="Arial"/>
              </a:rPr>
              <a:t>Inverse Document Frequency.</a:t>
            </a:r>
            <a:endParaRPr i="1" sz="2200">
              <a:highlight>
                <a:srgbClr val="FFFFFF"/>
              </a:highlight>
              <a:latin typeface="Arial"/>
              <a:ea typeface="Arial"/>
              <a:cs typeface="Arial"/>
              <a:sym typeface="Arial"/>
            </a:endParaRPr>
          </a:p>
          <a:p>
            <a:pPr indent="-368300" lvl="0" marL="457200" rtl="0" algn="l">
              <a:lnSpc>
                <a:spcPct val="90000"/>
              </a:lnSpc>
              <a:spcBef>
                <a:spcPts val="0"/>
              </a:spcBef>
              <a:spcAft>
                <a:spcPts val="0"/>
              </a:spcAft>
              <a:buSzPts val="2200"/>
              <a:buFont typeface="Arial"/>
              <a:buChar char="•"/>
            </a:pPr>
            <a:r>
              <a:rPr lang="en-GB" sz="2200">
                <a:highlight>
                  <a:srgbClr val="FFFFFF"/>
                </a:highlight>
                <a:latin typeface="Arial"/>
                <a:ea typeface="Arial"/>
                <a:cs typeface="Arial"/>
                <a:sym typeface="Arial"/>
              </a:rPr>
              <a:t>The </a:t>
            </a:r>
            <a:r>
              <a:rPr i="1" lang="en-GB" sz="2200">
                <a:highlight>
                  <a:srgbClr val="FFFFFF"/>
                </a:highlight>
                <a:latin typeface="Arial"/>
                <a:ea typeface="Arial"/>
                <a:cs typeface="Arial"/>
                <a:sym typeface="Arial"/>
              </a:rPr>
              <a:t>TF-IDF</a:t>
            </a:r>
            <a:r>
              <a:rPr lang="en-GB" sz="2200">
                <a:highlight>
                  <a:srgbClr val="FFFFFF"/>
                </a:highlight>
                <a:latin typeface="Arial"/>
                <a:ea typeface="Arial"/>
                <a:cs typeface="Arial"/>
                <a:sym typeface="Arial"/>
              </a:rPr>
              <a:t> value increases proportionally to the number of times a word appears in the document and is offset by the number of documents in the corpus that contain the word, which helps to adjust for the fact that some words appear more frequently in general</a:t>
            </a:r>
            <a:r>
              <a:rPr b="1" lang="en-GB" sz="2200">
                <a:highlight>
                  <a:srgbClr val="FFFFFF"/>
                </a:highlight>
                <a:latin typeface="Arial"/>
                <a:ea typeface="Arial"/>
                <a:cs typeface="Arial"/>
                <a:sym typeface="Arial"/>
              </a:rPr>
              <a:t>.</a:t>
            </a:r>
            <a:endParaRPr b="1" sz="2200">
              <a:highlight>
                <a:srgbClr val="FFFFFF"/>
              </a:highlight>
              <a:latin typeface="Arial"/>
              <a:ea typeface="Arial"/>
              <a:cs typeface="Arial"/>
              <a:sym typeface="Arial"/>
            </a:endParaRPr>
          </a:p>
          <a:p>
            <a:pPr indent="-368300" lvl="0" marL="457200" rtl="0" algn="l">
              <a:lnSpc>
                <a:spcPct val="90000"/>
              </a:lnSpc>
              <a:spcBef>
                <a:spcPts val="0"/>
              </a:spcBef>
              <a:spcAft>
                <a:spcPts val="0"/>
              </a:spcAft>
              <a:buSzPts val="2200"/>
              <a:buChar char="•"/>
            </a:pPr>
            <a:r>
              <a:rPr lang="en-GB" sz="2200">
                <a:highlight>
                  <a:srgbClr val="FFFFFF"/>
                </a:highlight>
                <a:latin typeface="Arial"/>
                <a:ea typeface="Arial"/>
                <a:cs typeface="Arial"/>
                <a:sym typeface="Arial"/>
              </a:rPr>
              <a:t>It also takes into account the fact that some documents may be larger than others by normalizing the </a:t>
            </a:r>
            <a:r>
              <a:rPr i="1" lang="en-GB" sz="2200">
                <a:highlight>
                  <a:srgbClr val="FFFFFF"/>
                </a:highlight>
                <a:latin typeface="Arial"/>
                <a:ea typeface="Arial"/>
                <a:cs typeface="Arial"/>
                <a:sym typeface="Arial"/>
              </a:rPr>
              <a:t>TF </a:t>
            </a:r>
            <a:r>
              <a:rPr lang="en-GB" sz="2200">
                <a:highlight>
                  <a:srgbClr val="FFFFFF"/>
                </a:highlight>
                <a:latin typeface="Arial"/>
                <a:ea typeface="Arial"/>
                <a:cs typeface="Arial"/>
                <a:sym typeface="Arial"/>
              </a:rPr>
              <a:t>term (expressing instead relative term frequencies).</a:t>
            </a:r>
            <a:endParaRPr sz="2200">
              <a:highlight>
                <a:srgbClr val="FFFFFF"/>
              </a:highlight>
              <a:latin typeface="Arial"/>
              <a:ea typeface="Arial"/>
              <a:cs typeface="Arial"/>
              <a:sym typeface="Arial"/>
            </a:endParaRPr>
          </a:p>
          <a:p>
            <a:pPr indent="-368300" lvl="0" marL="457200" rtl="0" algn="l">
              <a:lnSpc>
                <a:spcPct val="90000"/>
              </a:lnSpc>
              <a:spcBef>
                <a:spcPts val="0"/>
              </a:spcBef>
              <a:spcAft>
                <a:spcPts val="0"/>
              </a:spcAft>
              <a:buSzPts val="2200"/>
              <a:buFont typeface="Arial"/>
              <a:buChar char="•"/>
            </a:pPr>
            <a:r>
              <a:rPr lang="en-GB" sz="2200">
                <a:highlight>
                  <a:srgbClr val="FFFFFF"/>
                </a:highlight>
                <a:latin typeface="Arial"/>
                <a:ea typeface="Arial"/>
                <a:cs typeface="Arial"/>
                <a:sym typeface="Arial"/>
              </a:rPr>
              <a:t>These Vectors are generally called the “Bag of Words”.</a:t>
            </a:r>
            <a:endParaRPr sz="2200">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GB" sz="2400"/>
              <a:t>Code for </a:t>
            </a:r>
            <a:r>
              <a:rPr lang="en-GB" sz="2400"/>
              <a:t>Vectorizing</a:t>
            </a:r>
            <a:r>
              <a:rPr lang="en-GB" sz="2400"/>
              <a:t> the features:</a:t>
            </a:r>
            <a:endParaRPr sz="24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p:txBody>
      </p:sp>
      <p:pic>
        <p:nvPicPr>
          <p:cNvPr id="159" name="Google Shape;159;p25"/>
          <p:cNvPicPr preferRelativeResize="0"/>
          <p:nvPr/>
        </p:nvPicPr>
        <p:blipFill>
          <a:blip r:embed="rId3">
            <a:alphaModFix/>
          </a:blip>
          <a:stretch>
            <a:fillRect/>
          </a:stretch>
        </p:blipFill>
        <p:spPr>
          <a:xfrm>
            <a:off x="1666875" y="3099525"/>
            <a:ext cx="8858250"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0"/>
              </a:spcBef>
              <a:spcAft>
                <a:spcPts val="0"/>
              </a:spcAft>
              <a:buSzPts val="1800"/>
              <a:buFont typeface="Content"/>
              <a:buChar char="❏"/>
            </a:pPr>
            <a:r>
              <a:rPr b="1" i="0" lang="en-GB">
                <a:latin typeface="Content"/>
                <a:ea typeface="Content"/>
                <a:cs typeface="Content"/>
                <a:sym typeface="Content"/>
              </a:rPr>
              <a:t>Text cleaning</a:t>
            </a:r>
            <a:endParaRPr/>
          </a:p>
        </p:txBody>
      </p:sp>
      <p:sp>
        <p:nvSpPr>
          <p:cNvPr id="165" name="Google Shape;16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1750"/>
              <a:buChar char="•"/>
            </a:pPr>
            <a:r>
              <a:rPr i="0" lang="en-GB" sz="1750">
                <a:latin typeface="Arial"/>
                <a:ea typeface="Arial"/>
                <a:cs typeface="Arial"/>
                <a:sym typeface="Arial"/>
              </a:rPr>
              <a:t>Before creating any feature from the raw text, we must perform a cleaning process to ensure no distortions are introduced to the model. We have followed these steps:</a:t>
            </a:r>
            <a:endParaRPr>
              <a:latin typeface="Arial"/>
              <a:ea typeface="Arial"/>
              <a:cs typeface="Arial"/>
              <a:sym typeface="Arial"/>
            </a:endParaRPr>
          </a:p>
          <a:p>
            <a:pPr indent="-228600" lvl="0" marL="228600" rtl="0" algn="l">
              <a:lnSpc>
                <a:spcPct val="70000"/>
              </a:lnSpc>
              <a:spcBef>
                <a:spcPts val="1000"/>
              </a:spcBef>
              <a:spcAft>
                <a:spcPts val="0"/>
              </a:spcAft>
              <a:buClr>
                <a:schemeClr val="dk1"/>
              </a:buClr>
              <a:buSzPts val="1750"/>
              <a:buChar char="•"/>
            </a:pPr>
            <a:r>
              <a:rPr b="1" i="0" lang="en-GB" sz="1750">
                <a:latin typeface="Arial"/>
                <a:ea typeface="Arial"/>
                <a:cs typeface="Arial"/>
                <a:sym typeface="Arial"/>
              </a:rPr>
              <a:t>Special character cleaning: </a:t>
            </a:r>
            <a:r>
              <a:rPr i="0" lang="en-GB" sz="1750">
                <a:latin typeface="Arial"/>
                <a:ea typeface="Arial"/>
                <a:cs typeface="Arial"/>
                <a:sym typeface="Arial"/>
              </a:rPr>
              <a:t>special characters such as “</a:t>
            </a:r>
            <a:r>
              <a:rPr i="1" lang="en-GB" sz="1750">
                <a:latin typeface="Arial"/>
                <a:ea typeface="Arial"/>
                <a:cs typeface="Arial"/>
                <a:sym typeface="Arial"/>
              </a:rPr>
              <a:t>\n</a:t>
            </a:r>
            <a:r>
              <a:rPr i="0" lang="en-GB" sz="1750">
                <a:latin typeface="Arial"/>
                <a:ea typeface="Arial"/>
                <a:cs typeface="Arial"/>
                <a:sym typeface="Arial"/>
              </a:rPr>
              <a:t>” double quotes must be removed from the text since we aren’t expecting any predicting power from them.</a:t>
            </a:r>
            <a:endParaRPr>
              <a:latin typeface="Arial"/>
              <a:ea typeface="Arial"/>
              <a:cs typeface="Arial"/>
              <a:sym typeface="Arial"/>
            </a:endParaRPr>
          </a:p>
          <a:p>
            <a:pPr indent="-228600" lvl="0" marL="228600" rtl="0" algn="l">
              <a:lnSpc>
                <a:spcPct val="70000"/>
              </a:lnSpc>
              <a:spcBef>
                <a:spcPts val="1000"/>
              </a:spcBef>
              <a:spcAft>
                <a:spcPts val="0"/>
              </a:spcAft>
              <a:buClr>
                <a:schemeClr val="dk1"/>
              </a:buClr>
              <a:buSzPts val="1750"/>
              <a:buChar char="•"/>
            </a:pPr>
            <a:r>
              <a:rPr b="1" i="0" lang="en-GB" sz="1750">
                <a:latin typeface="Arial"/>
                <a:ea typeface="Arial"/>
                <a:cs typeface="Arial"/>
                <a:sym typeface="Arial"/>
              </a:rPr>
              <a:t>Upcase/downcase: </a:t>
            </a:r>
            <a:r>
              <a:rPr i="0" lang="en-GB" sz="1750">
                <a:latin typeface="Arial"/>
                <a:ea typeface="Arial"/>
                <a:cs typeface="Arial"/>
                <a:sym typeface="Arial"/>
              </a:rPr>
              <a:t>we would expect, for example, “Book” and “book” to be the same word and have the same predicting power. For that reason we have downcased every word.</a:t>
            </a:r>
            <a:endParaRPr>
              <a:latin typeface="Arial"/>
              <a:ea typeface="Arial"/>
              <a:cs typeface="Arial"/>
              <a:sym typeface="Arial"/>
            </a:endParaRPr>
          </a:p>
          <a:p>
            <a:pPr indent="-228600" lvl="0" marL="228600" rtl="0" algn="l">
              <a:lnSpc>
                <a:spcPct val="70000"/>
              </a:lnSpc>
              <a:spcBef>
                <a:spcPts val="1000"/>
              </a:spcBef>
              <a:spcAft>
                <a:spcPts val="0"/>
              </a:spcAft>
              <a:buClr>
                <a:schemeClr val="dk1"/>
              </a:buClr>
              <a:buSzPts val="1750"/>
              <a:buChar char="•"/>
            </a:pPr>
            <a:r>
              <a:rPr b="1" i="0" lang="en-GB" sz="1750">
                <a:latin typeface="Arial"/>
                <a:ea typeface="Arial"/>
                <a:cs typeface="Arial"/>
                <a:sym typeface="Arial"/>
              </a:rPr>
              <a:t>Punctuation signs: </a:t>
            </a:r>
            <a:r>
              <a:rPr i="0" lang="en-GB" sz="1750">
                <a:latin typeface="Arial"/>
                <a:ea typeface="Arial"/>
                <a:cs typeface="Arial"/>
                <a:sym typeface="Arial"/>
              </a:rPr>
              <a:t>characters such as “?”, “!”, “;” have been removed.</a:t>
            </a:r>
            <a:endParaRPr>
              <a:latin typeface="Arial"/>
              <a:ea typeface="Arial"/>
              <a:cs typeface="Arial"/>
              <a:sym typeface="Arial"/>
            </a:endParaRPr>
          </a:p>
          <a:p>
            <a:pPr indent="-228600" lvl="0" marL="228600" rtl="0" algn="l">
              <a:lnSpc>
                <a:spcPct val="70000"/>
              </a:lnSpc>
              <a:spcBef>
                <a:spcPts val="1000"/>
              </a:spcBef>
              <a:spcAft>
                <a:spcPts val="0"/>
              </a:spcAft>
              <a:buClr>
                <a:schemeClr val="dk1"/>
              </a:buClr>
              <a:buSzPts val="1750"/>
              <a:buChar char="•"/>
            </a:pPr>
            <a:r>
              <a:rPr b="1" i="0" lang="en-GB" sz="1750">
                <a:latin typeface="Arial"/>
                <a:ea typeface="Arial"/>
                <a:cs typeface="Arial"/>
                <a:sym typeface="Arial"/>
              </a:rPr>
              <a:t>Possessive pronouns: </a:t>
            </a:r>
            <a:r>
              <a:rPr i="0" lang="en-GB" sz="1750">
                <a:latin typeface="Arial"/>
                <a:ea typeface="Arial"/>
                <a:cs typeface="Arial"/>
                <a:sym typeface="Arial"/>
              </a:rPr>
              <a:t>in addition, we would expect that “Trump” and “Trump’s” had the same predicting power.</a:t>
            </a:r>
            <a:endParaRPr>
              <a:latin typeface="Arial"/>
              <a:ea typeface="Arial"/>
              <a:cs typeface="Arial"/>
              <a:sym typeface="Arial"/>
            </a:endParaRPr>
          </a:p>
          <a:p>
            <a:pPr indent="-228600" lvl="0" marL="228600" rtl="0" algn="l">
              <a:lnSpc>
                <a:spcPct val="70000"/>
              </a:lnSpc>
              <a:spcBef>
                <a:spcPts val="1000"/>
              </a:spcBef>
              <a:spcAft>
                <a:spcPts val="0"/>
              </a:spcAft>
              <a:buClr>
                <a:schemeClr val="dk1"/>
              </a:buClr>
              <a:buSzPts val="1750"/>
              <a:buChar char="•"/>
            </a:pPr>
            <a:r>
              <a:rPr b="1" i="0" lang="en-GB" sz="1750">
                <a:latin typeface="Arial"/>
                <a:ea typeface="Arial"/>
                <a:cs typeface="Arial"/>
                <a:sym typeface="Arial"/>
              </a:rPr>
              <a:t>Stemming or Lemmatization: </a:t>
            </a:r>
            <a:r>
              <a:rPr i="0" lang="en-GB" sz="1750">
                <a:latin typeface="Arial"/>
                <a:ea typeface="Arial"/>
                <a:cs typeface="Arial"/>
                <a:sym typeface="Arial"/>
              </a:rPr>
              <a:t>stemming is the process of reducing derived words to their root. Lemmatization is the process of reducing a word to its lemma. The main difference between both methods is that lemmatization provides existing words, whereas stemming provides the root, which may not be an existing word. We have used a Lemmatizer based in WordNet.</a:t>
            </a:r>
            <a:endParaRPr>
              <a:latin typeface="Arial"/>
              <a:ea typeface="Arial"/>
              <a:cs typeface="Arial"/>
              <a:sym typeface="Arial"/>
            </a:endParaRPr>
          </a:p>
          <a:p>
            <a:pPr indent="-228600" lvl="0" marL="228600" rtl="0" algn="l">
              <a:lnSpc>
                <a:spcPct val="70000"/>
              </a:lnSpc>
              <a:spcBef>
                <a:spcPts val="1000"/>
              </a:spcBef>
              <a:spcAft>
                <a:spcPts val="0"/>
              </a:spcAft>
              <a:buClr>
                <a:schemeClr val="dk1"/>
              </a:buClr>
              <a:buSzPts val="1750"/>
              <a:buChar char="•"/>
            </a:pPr>
            <a:r>
              <a:rPr b="1" i="0" lang="en-GB" sz="1750">
                <a:latin typeface="Arial"/>
                <a:ea typeface="Arial"/>
                <a:cs typeface="Arial"/>
                <a:sym typeface="Arial"/>
              </a:rPr>
              <a:t>Stop words: </a:t>
            </a:r>
            <a:r>
              <a:rPr i="0" lang="en-GB" sz="1750">
                <a:latin typeface="Arial"/>
                <a:ea typeface="Arial"/>
                <a:cs typeface="Arial"/>
                <a:sym typeface="Arial"/>
              </a:rPr>
              <a:t>words such as “what” or “the” won’t have any predicting power since they will presumably be common to all the documents. For this reason, they may represent noise that can be eliminated. We have downloaded a list of English stop words from the </a:t>
            </a:r>
            <a:r>
              <a:rPr i="1" lang="en-GB" sz="1750">
                <a:latin typeface="Arial"/>
                <a:ea typeface="Arial"/>
                <a:cs typeface="Arial"/>
                <a:sym typeface="Arial"/>
              </a:rPr>
              <a:t>nltk </a:t>
            </a:r>
            <a:r>
              <a:rPr i="0" lang="en-GB" sz="1750">
                <a:latin typeface="Arial"/>
                <a:ea typeface="Arial"/>
                <a:cs typeface="Arial"/>
                <a:sym typeface="Arial"/>
              </a:rPr>
              <a:t>package and then deleted them from the corpus.</a:t>
            </a:r>
            <a:endParaRPr>
              <a:latin typeface="Arial"/>
              <a:ea typeface="Arial"/>
              <a:cs typeface="Arial"/>
              <a:sym typeface="Arial"/>
            </a:endParaRPr>
          </a:p>
          <a:p>
            <a:pPr indent="0" lvl="0" marL="0" rtl="0" algn="l">
              <a:lnSpc>
                <a:spcPct val="70000"/>
              </a:lnSpc>
              <a:spcBef>
                <a:spcPts val="1000"/>
              </a:spcBef>
              <a:spcAft>
                <a:spcPts val="0"/>
              </a:spcAft>
              <a:buClr>
                <a:schemeClr val="dk1"/>
              </a:buClr>
              <a:buSzPts val="1750"/>
              <a:buNone/>
            </a:pPr>
            <a:r>
              <a:t/>
            </a:r>
            <a:endParaRPr sz="17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172" name="Google Shape;172;p27"/>
          <p:cNvPicPr preferRelativeResize="0"/>
          <p:nvPr/>
        </p:nvPicPr>
        <p:blipFill>
          <a:blip r:embed="rId3">
            <a:alphaModFix/>
          </a:blip>
          <a:stretch>
            <a:fillRect/>
          </a:stretch>
        </p:blipFill>
        <p:spPr>
          <a:xfrm>
            <a:off x="756886" y="0"/>
            <a:ext cx="10678229"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0"/>
              </a:spcBef>
              <a:spcAft>
                <a:spcPts val="0"/>
              </a:spcAft>
              <a:buSzPts val="1800"/>
              <a:buFont typeface="Content"/>
              <a:buChar char="❏"/>
            </a:pPr>
            <a:r>
              <a:rPr b="1" i="0" lang="en-GB">
                <a:latin typeface="Content"/>
                <a:ea typeface="Content"/>
                <a:cs typeface="Content"/>
                <a:sym typeface="Content"/>
              </a:rPr>
              <a:t>Label coding</a:t>
            </a:r>
            <a:endParaRPr/>
          </a:p>
        </p:txBody>
      </p:sp>
      <p:sp>
        <p:nvSpPr>
          <p:cNvPr id="178" name="Google Shape;17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i="0" lang="en-GB">
                <a:latin typeface="Arial"/>
                <a:ea typeface="Arial"/>
                <a:cs typeface="Arial"/>
                <a:sym typeface="Arial"/>
              </a:rPr>
              <a:t>Machine learning models require numeric features and labels to provide a prediction. For this reason we must create a dictionary to map each label to a numerical ID. We have created this mapping scheme:</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179" name="Google Shape;179;p28"/>
          <p:cNvPicPr preferRelativeResize="0"/>
          <p:nvPr/>
        </p:nvPicPr>
        <p:blipFill rotWithShape="1">
          <a:blip r:embed="rId3">
            <a:alphaModFix/>
          </a:blip>
          <a:srcRect b="0" l="0" r="0" t="0"/>
          <a:stretch/>
        </p:blipFill>
        <p:spPr>
          <a:xfrm>
            <a:off x="3264307" y="3592613"/>
            <a:ext cx="4352410" cy="2391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0"/>
              </a:spcBef>
              <a:spcAft>
                <a:spcPts val="0"/>
              </a:spcAft>
              <a:buSzPts val="1800"/>
              <a:buFont typeface="Content"/>
              <a:buChar char="❏"/>
            </a:pPr>
            <a:r>
              <a:rPr b="1" i="0" lang="en-GB">
                <a:latin typeface="Content"/>
                <a:ea typeface="Content"/>
                <a:cs typeface="Content"/>
                <a:sym typeface="Content"/>
              </a:rPr>
              <a:t>Train — test split</a:t>
            </a:r>
            <a:endParaRPr/>
          </a:p>
        </p:txBody>
      </p:sp>
      <p:sp>
        <p:nvSpPr>
          <p:cNvPr id="185" name="Google Shape;18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i="0" lang="en-GB">
                <a:latin typeface="Arial"/>
                <a:ea typeface="Arial"/>
                <a:cs typeface="Arial"/>
                <a:sym typeface="Arial"/>
              </a:rPr>
              <a:t>We need to set apart a test set in order to prove the quality of our models when predicting unseen data.</a:t>
            </a:r>
            <a:endParaRPr i="0">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i="0" lang="en-GB">
                <a:latin typeface="Arial"/>
                <a:ea typeface="Arial"/>
                <a:cs typeface="Arial"/>
                <a:sym typeface="Arial"/>
              </a:rPr>
              <a:t>We have chosen a random split with 85% of the observations composing the training test and 15% of the observations composing the test set. </a:t>
            </a:r>
            <a:endParaRPr i="0">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i="0" lang="en-GB">
                <a:latin typeface="Arial"/>
                <a:ea typeface="Arial"/>
                <a:cs typeface="Arial"/>
                <a:sym typeface="Arial"/>
              </a:rPr>
              <a:t>We will perform the hyperparameter tuning process with cross validation in the training data, fit the final model to it and then evaluate it with </a:t>
            </a:r>
            <a:r>
              <a:rPr b="1" i="0" lang="en-GB">
                <a:latin typeface="Arial"/>
                <a:ea typeface="Arial"/>
                <a:cs typeface="Arial"/>
                <a:sym typeface="Arial"/>
              </a:rPr>
              <a:t>totally unseen</a:t>
            </a:r>
            <a:r>
              <a:rPr i="0" lang="en-GB">
                <a:latin typeface="Arial"/>
                <a:ea typeface="Arial"/>
                <a:cs typeface="Arial"/>
                <a:sym typeface="Arial"/>
              </a:rPr>
              <a:t> data so as to obtain an evaluation metric as less biased as possible.</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ontent"/>
              <a:buNone/>
            </a:pPr>
            <a:r>
              <a:rPr b="1" i="0" lang="en-GB" sz="3959">
                <a:latin typeface="Content"/>
                <a:ea typeface="Content"/>
                <a:cs typeface="Content"/>
                <a:sym typeface="Content"/>
              </a:rPr>
              <a:t>Predictive Models</a:t>
            </a:r>
            <a:endParaRPr sz="3959"/>
          </a:p>
        </p:txBody>
      </p:sp>
      <p:sp>
        <p:nvSpPr>
          <p:cNvPr id="191" name="Google Shape;19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i="0" lang="en-GB">
                <a:latin typeface="Arial"/>
                <a:ea typeface="Arial"/>
                <a:cs typeface="Arial"/>
                <a:sym typeface="Arial"/>
              </a:rPr>
              <a:t>We have tried the following models:</a:t>
            </a:r>
            <a:endParaRPr>
              <a:latin typeface="Arial"/>
              <a:ea typeface="Arial"/>
              <a:cs typeface="Arial"/>
              <a:sym typeface="Arial"/>
            </a:endParaRPr>
          </a:p>
          <a:p>
            <a:pPr indent="-292100" lvl="1" marL="685800" rtl="0" algn="l">
              <a:lnSpc>
                <a:spcPct val="90000"/>
              </a:lnSpc>
              <a:spcBef>
                <a:spcPts val="1000"/>
              </a:spcBef>
              <a:spcAft>
                <a:spcPts val="0"/>
              </a:spcAft>
              <a:buClr>
                <a:schemeClr val="dk1"/>
              </a:buClr>
              <a:buSzPts val="2800"/>
              <a:buChar char="•"/>
            </a:pPr>
            <a:r>
              <a:rPr i="0" lang="en-GB">
                <a:latin typeface="Arial"/>
                <a:ea typeface="Arial"/>
                <a:cs typeface="Arial"/>
                <a:sym typeface="Arial"/>
              </a:rPr>
              <a:t>Random Forest</a:t>
            </a:r>
            <a:endParaRPr>
              <a:latin typeface="Arial"/>
              <a:ea typeface="Arial"/>
              <a:cs typeface="Arial"/>
              <a:sym typeface="Arial"/>
            </a:endParaRPr>
          </a:p>
          <a:p>
            <a:pPr indent="-292100" lvl="1" marL="685800" rtl="0" algn="l">
              <a:lnSpc>
                <a:spcPct val="90000"/>
              </a:lnSpc>
              <a:spcBef>
                <a:spcPts val="1000"/>
              </a:spcBef>
              <a:spcAft>
                <a:spcPts val="0"/>
              </a:spcAft>
              <a:buClr>
                <a:schemeClr val="dk1"/>
              </a:buClr>
              <a:buSzPts val="2800"/>
              <a:buChar char="•"/>
            </a:pPr>
            <a:r>
              <a:rPr i="0" lang="en-GB">
                <a:latin typeface="Arial"/>
                <a:ea typeface="Arial"/>
                <a:cs typeface="Arial"/>
                <a:sym typeface="Arial"/>
              </a:rPr>
              <a:t>Support Vector Machine</a:t>
            </a:r>
            <a:endParaRPr>
              <a:latin typeface="Arial"/>
              <a:ea typeface="Arial"/>
              <a:cs typeface="Arial"/>
              <a:sym typeface="Arial"/>
            </a:endParaRPr>
          </a:p>
          <a:p>
            <a:pPr indent="-292100" lvl="1" marL="685800" rtl="0" algn="l">
              <a:lnSpc>
                <a:spcPct val="90000"/>
              </a:lnSpc>
              <a:spcBef>
                <a:spcPts val="1000"/>
              </a:spcBef>
              <a:spcAft>
                <a:spcPts val="0"/>
              </a:spcAft>
              <a:buClr>
                <a:schemeClr val="dk1"/>
              </a:buClr>
              <a:buSzPts val="2800"/>
              <a:buChar char="•"/>
            </a:pPr>
            <a:r>
              <a:rPr i="0" lang="en-GB">
                <a:latin typeface="Arial"/>
                <a:ea typeface="Arial"/>
                <a:cs typeface="Arial"/>
                <a:sym typeface="Arial"/>
              </a:rPr>
              <a:t>K Nearest Neighbors</a:t>
            </a:r>
            <a:endParaRPr>
              <a:latin typeface="Arial"/>
              <a:ea typeface="Arial"/>
              <a:cs typeface="Arial"/>
              <a:sym typeface="Arial"/>
            </a:endParaRPr>
          </a:p>
          <a:p>
            <a:pPr indent="-292100" lvl="1" marL="685800" rtl="0" algn="l">
              <a:lnSpc>
                <a:spcPct val="90000"/>
              </a:lnSpc>
              <a:spcBef>
                <a:spcPts val="1000"/>
              </a:spcBef>
              <a:spcAft>
                <a:spcPts val="0"/>
              </a:spcAft>
              <a:buClr>
                <a:schemeClr val="dk1"/>
              </a:buClr>
              <a:buSzPts val="2800"/>
              <a:buChar char="•"/>
            </a:pPr>
            <a:r>
              <a:rPr i="0" lang="en-GB">
                <a:latin typeface="Arial"/>
                <a:ea typeface="Arial"/>
                <a:cs typeface="Arial"/>
                <a:sym typeface="Arial"/>
              </a:rPr>
              <a:t>Multinomial Naïve Bayes</a:t>
            </a:r>
            <a:endParaRPr>
              <a:latin typeface="Arial"/>
              <a:ea typeface="Arial"/>
              <a:cs typeface="Arial"/>
              <a:sym typeface="Arial"/>
            </a:endParaRPr>
          </a:p>
          <a:p>
            <a:pPr indent="-292100" lvl="1" marL="685800" rtl="0" algn="l">
              <a:lnSpc>
                <a:spcPct val="90000"/>
              </a:lnSpc>
              <a:spcBef>
                <a:spcPts val="1000"/>
              </a:spcBef>
              <a:spcAft>
                <a:spcPts val="0"/>
              </a:spcAft>
              <a:buClr>
                <a:schemeClr val="dk1"/>
              </a:buClr>
              <a:buSzPts val="2800"/>
              <a:buChar char="•"/>
            </a:pPr>
            <a:r>
              <a:rPr i="0" lang="en-GB">
                <a:latin typeface="Arial"/>
                <a:ea typeface="Arial"/>
                <a:cs typeface="Arial"/>
                <a:sym typeface="Arial"/>
              </a:rPr>
              <a:t>Multinomial Logistic Regression</a:t>
            </a:r>
            <a:endParaRPr>
              <a:latin typeface="Arial"/>
              <a:ea typeface="Arial"/>
              <a:cs typeface="Arial"/>
              <a:sym typeface="Arial"/>
            </a:endParaRPr>
          </a:p>
          <a:p>
            <a:pPr indent="-292100" lvl="1" marL="685800" rtl="0" algn="l">
              <a:lnSpc>
                <a:spcPct val="90000"/>
              </a:lnSpc>
              <a:spcBef>
                <a:spcPts val="1000"/>
              </a:spcBef>
              <a:spcAft>
                <a:spcPts val="0"/>
              </a:spcAft>
              <a:buClr>
                <a:schemeClr val="dk1"/>
              </a:buClr>
              <a:buSzPts val="2800"/>
              <a:buChar char="•"/>
            </a:pPr>
            <a:r>
              <a:rPr i="0" lang="en-GB">
                <a:latin typeface="Arial"/>
                <a:ea typeface="Arial"/>
                <a:cs typeface="Arial"/>
                <a:sym typeface="Arial"/>
              </a:rPr>
              <a:t>Gradient Boosting</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480060" lvl="0" marL="457200" rtl="0" algn="l">
              <a:spcBef>
                <a:spcPts val="0"/>
              </a:spcBef>
              <a:spcAft>
                <a:spcPts val="0"/>
              </a:spcAft>
              <a:buSzPts val="3960"/>
              <a:buFont typeface="Content"/>
              <a:buChar char="❏"/>
            </a:pPr>
            <a:r>
              <a:rPr b="1" lang="en-GB" sz="3959">
                <a:latin typeface="Content"/>
                <a:ea typeface="Content"/>
                <a:cs typeface="Content"/>
                <a:sym typeface="Content"/>
              </a:rPr>
              <a:t>Hyperparameter tuning methodology and models</a:t>
            </a:r>
            <a:endParaRPr/>
          </a:p>
        </p:txBody>
      </p:sp>
      <p:sp>
        <p:nvSpPr>
          <p:cNvPr id="197" name="Google Shape;19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Font typeface="Georgia"/>
              <a:buChar char="•"/>
            </a:pPr>
            <a:r>
              <a:rPr lang="en-GB" sz="2400">
                <a:highlight>
                  <a:srgbClr val="FFFFFF"/>
                </a:highlight>
                <a:latin typeface="Arial"/>
                <a:ea typeface="Arial"/>
                <a:cs typeface="Arial"/>
                <a:sym typeface="Arial"/>
              </a:rPr>
              <a:t>We have defined a grid of possible values and performed a </a:t>
            </a:r>
            <a:r>
              <a:rPr b="1" lang="en-GB" sz="2400">
                <a:highlight>
                  <a:srgbClr val="FFFFFF"/>
                </a:highlight>
                <a:latin typeface="Arial"/>
                <a:ea typeface="Arial"/>
                <a:cs typeface="Arial"/>
                <a:sym typeface="Arial"/>
              </a:rPr>
              <a:t>Randomized Search</a:t>
            </a:r>
            <a:r>
              <a:rPr lang="en-GB" sz="2400">
                <a:highlight>
                  <a:srgbClr val="FFFFFF"/>
                </a:highlight>
                <a:latin typeface="Arial"/>
                <a:ea typeface="Arial"/>
                <a:cs typeface="Arial"/>
                <a:sym typeface="Arial"/>
              </a:rPr>
              <a:t> using 3-Fold Cross Validation (with 50 iterations).</a:t>
            </a:r>
            <a:endParaRPr sz="2400">
              <a:highlight>
                <a:srgbClr val="FFFFFF"/>
              </a:highlight>
              <a:latin typeface="Arial"/>
              <a:ea typeface="Arial"/>
              <a:cs typeface="Arial"/>
              <a:sym typeface="Arial"/>
            </a:endParaRPr>
          </a:p>
          <a:p>
            <a:pPr indent="-381000" lvl="0" marL="457200" rtl="0" algn="l">
              <a:lnSpc>
                <a:spcPct val="90000"/>
              </a:lnSpc>
              <a:spcBef>
                <a:spcPts val="0"/>
              </a:spcBef>
              <a:spcAft>
                <a:spcPts val="0"/>
              </a:spcAft>
              <a:buSzPts val="2400"/>
              <a:buFont typeface="Georgia"/>
              <a:buChar char="•"/>
            </a:pPr>
            <a:r>
              <a:rPr lang="en-GB" sz="2400">
                <a:highlight>
                  <a:srgbClr val="FFFFFF"/>
                </a:highlight>
                <a:latin typeface="Arial"/>
                <a:ea typeface="Arial"/>
                <a:cs typeface="Arial"/>
                <a:sym typeface="Arial"/>
              </a:rPr>
              <a:t>Once we get the model with the best hyperparameters, we have performed a </a:t>
            </a:r>
            <a:r>
              <a:rPr b="1" lang="en-GB" sz="2400">
                <a:highlight>
                  <a:srgbClr val="FFFFFF"/>
                </a:highlight>
                <a:latin typeface="Arial"/>
                <a:ea typeface="Arial"/>
                <a:cs typeface="Arial"/>
                <a:sym typeface="Arial"/>
              </a:rPr>
              <a:t>Grid Search</a:t>
            </a:r>
            <a:r>
              <a:rPr lang="en-GB" sz="2400">
                <a:highlight>
                  <a:srgbClr val="FFFFFF"/>
                </a:highlight>
                <a:latin typeface="Arial"/>
                <a:ea typeface="Arial"/>
                <a:cs typeface="Arial"/>
                <a:sym typeface="Arial"/>
              </a:rPr>
              <a:t> using 3-Fold Cross Validation centered in those values in order to exhaustively search in the hyperparameter space for the best performing combination.</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GB"/>
              <a:t>Contents</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b="0" i="0">
              <a:latin typeface="Content"/>
              <a:ea typeface="Content"/>
              <a:cs typeface="Content"/>
              <a:sym typeface="Content"/>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Problem definition and solution approach</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Input data</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Creation of the initial dataset</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Exploratory Data Analysis</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Feature Engineering</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Predictive Models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479425" lvl="0" marL="457200" rtl="0" algn="l">
              <a:lnSpc>
                <a:spcPct val="112000"/>
              </a:lnSpc>
              <a:spcBef>
                <a:spcPts val="4500"/>
              </a:spcBef>
              <a:spcAft>
                <a:spcPts val="0"/>
              </a:spcAft>
              <a:buSzPts val="3950"/>
              <a:buFont typeface="Content"/>
              <a:buChar char="❏"/>
            </a:pPr>
            <a:r>
              <a:rPr b="1" lang="en-GB" sz="3950">
                <a:highlight>
                  <a:srgbClr val="FFFFFF"/>
                </a:highlight>
                <a:latin typeface="Content"/>
                <a:ea typeface="Content"/>
                <a:cs typeface="Content"/>
                <a:sym typeface="Content"/>
              </a:rPr>
              <a:t>Performance Measurement</a:t>
            </a:r>
            <a:endParaRPr sz="3950">
              <a:latin typeface="Content"/>
              <a:ea typeface="Content"/>
              <a:cs typeface="Content"/>
              <a:sym typeface="Content"/>
            </a:endParaRPr>
          </a:p>
        </p:txBody>
      </p:sp>
      <p:sp>
        <p:nvSpPr>
          <p:cNvPr id="203" name="Google Shape;203;p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en-GB" sz="2400">
                <a:highlight>
                  <a:srgbClr val="FFFFFF"/>
                </a:highlight>
                <a:latin typeface="Arial"/>
                <a:ea typeface="Arial"/>
                <a:cs typeface="Arial"/>
                <a:sym typeface="Arial"/>
              </a:rPr>
              <a:t>After performing the hyperparameter tuning process with the training data via cross validation and fitting the model to this training data, we need to evaluate its performance on totally unseen data (the test set).</a:t>
            </a:r>
            <a:endParaRPr sz="2400">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GB" sz="2400">
                <a:highlight>
                  <a:srgbClr val="FFFFFF"/>
                </a:highlight>
                <a:latin typeface="Arial"/>
                <a:ea typeface="Arial"/>
                <a:cs typeface="Arial"/>
                <a:sym typeface="Arial"/>
              </a:rPr>
              <a:t>Metrics we use are from Classification report:</a:t>
            </a:r>
            <a:endParaRPr sz="2400">
              <a:highlight>
                <a:srgbClr val="FFFFFF"/>
              </a:highlight>
              <a:latin typeface="Arial"/>
              <a:ea typeface="Arial"/>
              <a:cs typeface="Arial"/>
              <a:sym typeface="Arial"/>
            </a:endParaRPr>
          </a:p>
          <a:p>
            <a:pPr indent="-381000" lvl="1" marL="914400" rtl="0" algn="l">
              <a:spcBef>
                <a:spcPts val="0"/>
              </a:spcBef>
              <a:spcAft>
                <a:spcPts val="0"/>
              </a:spcAft>
              <a:buSzPts val="2400"/>
              <a:buFont typeface="Arial"/>
              <a:buChar char="•"/>
            </a:pPr>
            <a:r>
              <a:rPr lang="en-GB">
                <a:highlight>
                  <a:srgbClr val="FFFFFF"/>
                </a:highlight>
                <a:latin typeface="Arial"/>
                <a:ea typeface="Arial"/>
                <a:cs typeface="Arial"/>
                <a:sym typeface="Arial"/>
              </a:rPr>
              <a:t>Accuracy</a:t>
            </a:r>
            <a:endParaRPr>
              <a:highlight>
                <a:srgbClr val="FFFFFF"/>
              </a:highlight>
              <a:latin typeface="Arial"/>
              <a:ea typeface="Arial"/>
              <a:cs typeface="Arial"/>
              <a:sym typeface="Arial"/>
            </a:endParaRPr>
          </a:p>
          <a:p>
            <a:pPr indent="-381000" lvl="1" marL="914400" rtl="0" algn="l">
              <a:spcBef>
                <a:spcPts val="0"/>
              </a:spcBef>
              <a:spcAft>
                <a:spcPts val="0"/>
              </a:spcAft>
              <a:buSzPts val="2400"/>
              <a:buFont typeface="Arial"/>
              <a:buChar char="•"/>
            </a:pPr>
            <a:r>
              <a:rPr lang="en-GB">
                <a:highlight>
                  <a:srgbClr val="FFFFFF"/>
                </a:highlight>
                <a:latin typeface="Arial"/>
                <a:ea typeface="Arial"/>
                <a:cs typeface="Arial"/>
                <a:sym typeface="Arial"/>
              </a:rPr>
              <a:t>Precision</a:t>
            </a:r>
            <a:endParaRPr>
              <a:highlight>
                <a:srgbClr val="FFFFFF"/>
              </a:highlight>
              <a:latin typeface="Arial"/>
              <a:ea typeface="Arial"/>
              <a:cs typeface="Arial"/>
              <a:sym typeface="Arial"/>
            </a:endParaRPr>
          </a:p>
          <a:p>
            <a:pPr indent="-381000" lvl="1" marL="914400" rtl="0" algn="l">
              <a:spcBef>
                <a:spcPts val="0"/>
              </a:spcBef>
              <a:spcAft>
                <a:spcPts val="0"/>
              </a:spcAft>
              <a:buSzPts val="2400"/>
              <a:buFont typeface="Arial"/>
              <a:buChar char="•"/>
            </a:pPr>
            <a:r>
              <a:rPr lang="en-GB">
                <a:highlight>
                  <a:srgbClr val="FFFFFF"/>
                </a:highlight>
                <a:latin typeface="Arial"/>
                <a:ea typeface="Arial"/>
                <a:cs typeface="Arial"/>
                <a:sym typeface="Arial"/>
              </a:rPr>
              <a:t>Recall</a:t>
            </a:r>
            <a:endParaRPr>
              <a:highlight>
                <a:srgbClr val="FFFFFF"/>
              </a:highlight>
              <a:latin typeface="Arial"/>
              <a:ea typeface="Arial"/>
              <a:cs typeface="Arial"/>
              <a:sym typeface="Arial"/>
            </a:endParaRPr>
          </a:p>
          <a:p>
            <a:pPr indent="-381000" lvl="1" marL="914400" rtl="0" algn="l">
              <a:spcBef>
                <a:spcPts val="0"/>
              </a:spcBef>
              <a:spcAft>
                <a:spcPts val="0"/>
              </a:spcAft>
              <a:buSzPts val="2400"/>
              <a:buFont typeface="Arial"/>
              <a:buChar char="•"/>
            </a:pPr>
            <a:r>
              <a:rPr lang="en-GB">
                <a:highlight>
                  <a:srgbClr val="FFFFFF"/>
                </a:highlight>
                <a:latin typeface="Arial"/>
                <a:ea typeface="Arial"/>
                <a:cs typeface="Arial"/>
                <a:sym typeface="Arial"/>
              </a:rPr>
              <a:t>F1 - Score</a:t>
            </a:r>
            <a:endParaRPr>
              <a:highlight>
                <a:srgbClr val="FFFFFF"/>
              </a:highlight>
              <a:latin typeface="Arial"/>
              <a:ea typeface="Arial"/>
              <a:cs typeface="Arial"/>
              <a:sym typeface="Arial"/>
            </a:endParaRPr>
          </a:p>
          <a:p>
            <a:pPr indent="-381000" lvl="1" marL="914400" rtl="0" algn="l">
              <a:spcBef>
                <a:spcPts val="0"/>
              </a:spcBef>
              <a:spcAft>
                <a:spcPts val="0"/>
              </a:spcAft>
              <a:buSzPts val="2400"/>
              <a:buFont typeface="Arial"/>
              <a:buChar char="•"/>
            </a:pPr>
            <a:r>
              <a:rPr lang="en-GB">
                <a:highlight>
                  <a:srgbClr val="FFFFFF"/>
                </a:highlight>
                <a:latin typeface="Arial"/>
                <a:ea typeface="Arial"/>
                <a:cs typeface="Arial"/>
                <a:sym typeface="Arial"/>
              </a:rPr>
              <a:t>Confusion Matrix</a:t>
            </a:r>
            <a:endParaRPr>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idx="1" type="body"/>
          </p:nvPr>
        </p:nvSpPr>
        <p:spPr>
          <a:xfrm>
            <a:off x="838200" y="710825"/>
            <a:ext cx="10515600" cy="5571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A Classification Report for Naive Bayes Model</a:t>
            </a:r>
            <a:endParaRPr/>
          </a:p>
        </p:txBody>
      </p:sp>
      <p:pic>
        <p:nvPicPr>
          <p:cNvPr id="209" name="Google Shape;209;p33"/>
          <p:cNvPicPr preferRelativeResize="0"/>
          <p:nvPr/>
        </p:nvPicPr>
        <p:blipFill>
          <a:blip r:embed="rId3">
            <a:alphaModFix/>
          </a:blip>
          <a:stretch>
            <a:fillRect/>
          </a:stretch>
        </p:blipFill>
        <p:spPr>
          <a:xfrm>
            <a:off x="3419475" y="1771650"/>
            <a:ext cx="5353050" cy="3314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4"/>
          <p:cNvSpPr txBox="1"/>
          <p:nvPr>
            <p:ph idx="1" type="body"/>
          </p:nvPr>
        </p:nvSpPr>
        <p:spPr>
          <a:xfrm>
            <a:off x="838200" y="566025"/>
            <a:ext cx="10515600" cy="5610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Confusion Matrix for Naive Bayes Model:</a:t>
            </a:r>
            <a:endParaRPr/>
          </a:p>
        </p:txBody>
      </p:sp>
      <p:pic>
        <p:nvPicPr>
          <p:cNvPr id="215" name="Google Shape;215;p34"/>
          <p:cNvPicPr preferRelativeResize="0"/>
          <p:nvPr/>
        </p:nvPicPr>
        <p:blipFill>
          <a:blip r:embed="rId3">
            <a:alphaModFix/>
          </a:blip>
          <a:stretch>
            <a:fillRect/>
          </a:stretch>
        </p:blipFill>
        <p:spPr>
          <a:xfrm>
            <a:off x="1614475" y="2057150"/>
            <a:ext cx="8963025" cy="453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479425" lvl="0" marL="457200" rtl="0" algn="l">
              <a:spcBef>
                <a:spcPts val="0"/>
              </a:spcBef>
              <a:spcAft>
                <a:spcPts val="0"/>
              </a:spcAft>
              <a:buSzPts val="3950"/>
              <a:buFont typeface="Content"/>
              <a:buChar char="❏"/>
            </a:pPr>
            <a:r>
              <a:rPr b="1" lang="en-GB" sz="3950">
                <a:latin typeface="Content"/>
                <a:ea typeface="Content"/>
                <a:cs typeface="Content"/>
                <a:sym typeface="Content"/>
              </a:rPr>
              <a:t> Model Implementation</a:t>
            </a:r>
            <a:endParaRPr b="1" sz="3950">
              <a:latin typeface="Content"/>
              <a:ea typeface="Content"/>
              <a:cs typeface="Content"/>
              <a:sym typeface="Content"/>
            </a:endParaRPr>
          </a:p>
        </p:txBody>
      </p:sp>
      <p:sp>
        <p:nvSpPr>
          <p:cNvPr id="221" name="Google Shape;221;p3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latin typeface="Arial"/>
                <a:ea typeface="Arial"/>
                <a:cs typeface="Arial"/>
                <a:sym typeface="Arial"/>
              </a:rPr>
              <a:t>For implementing the model, we are creating a function which takes text we need to classify and the model you want to use as the parameters.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And this function returns us the predicted category the text belongs to and the probability of that text belonging to all the respective categories.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GB">
                <a:latin typeface="Arial"/>
                <a:ea typeface="Arial"/>
                <a:cs typeface="Arial"/>
                <a:sym typeface="Arial"/>
              </a:rPr>
              <a:t>If the probability for every category of text belonging to it is less than 65%, then model classifies the text to be belonging to “Others” Category.</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3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8" name="Google Shape;228;p36"/>
          <p:cNvPicPr preferRelativeResize="0"/>
          <p:nvPr/>
        </p:nvPicPr>
        <p:blipFill>
          <a:blip r:embed="rId3">
            <a:alphaModFix/>
          </a:blip>
          <a:stretch>
            <a:fillRect/>
          </a:stretch>
        </p:blipFill>
        <p:spPr>
          <a:xfrm>
            <a:off x="626032" y="0"/>
            <a:ext cx="10939938" cy="6858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34" name="Google Shape;234;p37"/>
          <p:cNvPicPr preferRelativeResize="0"/>
          <p:nvPr/>
        </p:nvPicPr>
        <p:blipFill>
          <a:blip r:embed="rId3">
            <a:alphaModFix/>
          </a:blip>
          <a:stretch>
            <a:fillRect/>
          </a:stretch>
        </p:blipFill>
        <p:spPr>
          <a:xfrm>
            <a:off x="109538" y="119063"/>
            <a:ext cx="11972925" cy="661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838200" y="365125"/>
            <a:ext cx="10515600" cy="5676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GB"/>
              <a:t>Thank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Project by:</a:t>
            </a:r>
            <a:endParaRPr/>
          </a:p>
          <a:p>
            <a:pPr indent="0" lvl="0" marL="0" rtl="0" algn="l">
              <a:spcBef>
                <a:spcPts val="0"/>
              </a:spcBef>
              <a:spcAft>
                <a:spcPts val="0"/>
              </a:spcAft>
              <a:buNone/>
            </a:pPr>
            <a:r>
              <a:rPr lang="en-GB" sz="2400"/>
              <a:t>Geddam Sai Sreekanth (BL.EN.U4CSE17034)</a:t>
            </a:r>
            <a:endParaRPr sz="2400"/>
          </a:p>
          <a:p>
            <a:pPr indent="0" lvl="0" marL="0" rtl="0" algn="l">
              <a:spcBef>
                <a:spcPts val="0"/>
              </a:spcBef>
              <a:spcAft>
                <a:spcPts val="0"/>
              </a:spcAft>
              <a:buNone/>
            </a:pPr>
            <a:r>
              <a:rPr lang="en-GB" sz="2400"/>
              <a:t>Garlapati Danussh (BL.EN.U4CSE17032)</a:t>
            </a:r>
            <a:endParaRPr sz="2400"/>
          </a:p>
          <a:p>
            <a:pPr indent="0" lvl="0" marL="0" rtl="0" algn="l">
              <a:spcBef>
                <a:spcPts val="0"/>
              </a:spcBef>
              <a:spcAft>
                <a:spcPts val="0"/>
              </a:spcAft>
              <a:buNone/>
            </a:pPr>
            <a:r>
              <a:rPr lang="en-GB" sz="2400"/>
              <a:t>Bollimuntha Daya Sagarudu (BL.EN.U4CSE17534)</a:t>
            </a:r>
            <a:endParaRPr sz="2400"/>
          </a:p>
          <a:p>
            <a:pPr indent="0" lvl="0" marL="0" rtl="0" algn="l">
              <a:spcBef>
                <a:spcPts val="0"/>
              </a:spcBef>
              <a:spcAft>
                <a:spcPts val="0"/>
              </a:spcAft>
              <a:buNone/>
            </a:pPr>
            <a:r>
              <a:rPr lang="en-GB" sz="2400"/>
              <a:t>Kasaraneni Yasaschandra Naga Sai(BL.EN.U4CSE17511)</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tent"/>
              <a:buNone/>
            </a:pPr>
            <a:r>
              <a:rPr b="1" i="0" lang="en-GB">
                <a:latin typeface="Content"/>
                <a:ea typeface="Content"/>
                <a:cs typeface="Content"/>
                <a:sym typeface="Content"/>
              </a:rPr>
              <a:t>Problem definition and solution approach</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en-GB">
                <a:latin typeface="Arial"/>
                <a:ea typeface="Arial"/>
                <a:cs typeface="Arial"/>
                <a:sym typeface="Arial"/>
              </a:rPr>
              <a:t>The problem we intend to solve is NewsPaper article Classification.</a:t>
            </a:r>
            <a:endParaRPr>
              <a:latin typeface="Arial"/>
              <a:ea typeface="Arial"/>
              <a:cs typeface="Arial"/>
              <a:sym typeface="Arial"/>
            </a:endParaRPr>
          </a:p>
          <a:p>
            <a:pPr indent="-406400" lvl="0" marL="457200" rtl="0" algn="l">
              <a:spcBef>
                <a:spcPts val="1000"/>
              </a:spcBef>
              <a:spcAft>
                <a:spcPts val="0"/>
              </a:spcAft>
              <a:buSzPts val="2800"/>
              <a:buChar char="●"/>
            </a:pPr>
            <a:r>
              <a:rPr lang="en-GB">
                <a:latin typeface="Arial"/>
                <a:ea typeface="Arial"/>
                <a:cs typeface="Arial"/>
                <a:sym typeface="Arial"/>
              </a:rPr>
              <a:t>This can be seen as a text classification problem. Text classification is one of the widely used natural language processing (NLP) applications in different business problems.</a:t>
            </a:r>
            <a:endParaRPr>
              <a:latin typeface="Arial"/>
              <a:ea typeface="Arial"/>
              <a:cs typeface="Arial"/>
              <a:sym typeface="Arial"/>
            </a:endParaRPr>
          </a:p>
          <a:p>
            <a:pPr indent="-406400" lvl="0" marL="457200" rtl="0" algn="l">
              <a:spcBef>
                <a:spcPts val="1000"/>
              </a:spcBef>
              <a:spcAft>
                <a:spcPts val="0"/>
              </a:spcAft>
              <a:buSzPts val="2800"/>
              <a:buChar char="●"/>
            </a:pPr>
            <a:r>
              <a:rPr lang="en-GB">
                <a:latin typeface="Arial"/>
                <a:ea typeface="Arial"/>
                <a:cs typeface="Arial"/>
                <a:sym typeface="Arial"/>
              </a:rPr>
              <a:t>We are talking about a supervised learning problem. </a:t>
            </a:r>
            <a:endParaRPr>
              <a:latin typeface="Arial"/>
              <a:ea typeface="Arial"/>
              <a:cs typeface="Arial"/>
              <a:sym typeface="Arial"/>
            </a:endParaRPr>
          </a:p>
          <a:p>
            <a:pPr indent="-406400" lvl="0" marL="457200" rtl="0" algn="l">
              <a:spcBef>
                <a:spcPts val="1000"/>
              </a:spcBef>
              <a:spcAft>
                <a:spcPts val="0"/>
              </a:spcAft>
              <a:buSzPts val="2800"/>
              <a:buChar char="●"/>
            </a:pPr>
            <a:r>
              <a:rPr lang="en-GB">
                <a:latin typeface="Arial"/>
                <a:ea typeface="Arial"/>
                <a:cs typeface="Arial"/>
                <a:sym typeface="Arial"/>
              </a:rPr>
              <a:t>This means we need a labeled dataset so the algorithms can learn the patterns and correlations in the data.</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tent"/>
              <a:buNone/>
            </a:pPr>
            <a:r>
              <a:rPr b="1" i="0" lang="en-GB">
                <a:latin typeface="Content"/>
                <a:ea typeface="Content"/>
                <a:cs typeface="Content"/>
                <a:sym typeface="Content"/>
              </a:rPr>
              <a:t> Input data</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b="0" i="0" lang="en-GB" sz="2400">
                <a:latin typeface="Content"/>
                <a:ea typeface="Content"/>
                <a:cs typeface="Content"/>
                <a:sym typeface="Content"/>
              </a:rPr>
              <a:t>The dataset used in this project is the BBC News Raw Dataset.  </a:t>
            </a:r>
            <a:endParaRPr sz="2400"/>
          </a:p>
          <a:p>
            <a:pPr indent="-203200" lvl="0" marL="228600" rtl="0" algn="l">
              <a:lnSpc>
                <a:spcPct val="90000"/>
              </a:lnSpc>
              <a:spcBef>
                <a:spcPts val="1000"/>
              </a:spcBef>
              <a:spcAft>
                <a:spcPts val="0"/>
              </a:spcAft>
              <a:buClr>
                <a:schemeClr val="dk1"/>
              </a:buClr>
              <a:buSzPts val="2400"/>
              <a:buChar char="•"/>
            </a:pPr>
            <a:r>
              <a:rPr b="0" i="0" lang="en-GB" sz="2400">
                <a:latin typeface="Content"/>
                <a:ea typeface="Content"/>
                <a:cs typeface="Content"/>
                <a:sym typeface="Content"/>
              </a:rPr>
              <a:t>It consists of 2</a:t>
            </a:r>
            <a:r>
              <a:rPr lang="en-GB" sz="2400">
                <a:latin typeface="Content"/>
                <a:ea typeface="Content"/>
                <a:cs typeface="Content"/>
                <a:sym typeface="Content"/>
              </a:rPr>
              <a:t>,</a:t>
            </a:r>
            <a:r>
              <a:rPr b="0" i="0" lang="en-GB" sz="2400">
                <a:latin typeface="Content"/>
                <a:ea typeface="Content"/>
                <a:cs typeface="Content"/>
                <a:sym typeface="Content"/>
              </a:rPr>
              <a:t>225 documents from the BBC news website corresponding to stories in five topical areas from 2004 to 2005. These areas are:</a:t>
            </a:r>
            <a:endParaRPr b="0" i="0" sz="2400">
              <a:latin typeface="Content"/>
              <a:ea typeface="Content"/>
              <a:cs typeface="Content"/>
              <a:sym typeface="Content"/>
            </a:endParaRPr>
          </a:p>
          <a:p>
            <a:pPr indent="-292100" lvl="1" marL="6858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Business</a:t>
            </a:r>
            <a:endParaRPr/>
          </a:p>
          <a:p>
            <a:pPr indent="-292100" lvl="1" marL="6858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Entertainment</a:t>
            </a:r>
            <a:endParaRPr/>
          </a:p>
          <a:p>
            <a:pPr indent="-292100" lvl="1" marL="6858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Politics</a:t>
            </a:r>
            <a:endParaRPr/>
          </a:p>
          <a:p>
            <a:pPr indent="-292100" lvl="1" marL="6858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Sport</a:t>
            </a:r>
            <a:endParaRPr/>
          </a:p>
          <a:p>
            <a:pPr indent="-292100" lvl="1" marL="6858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Tech</a:t>
            </a:r>
            <a:endParaRPr/>
          </a:p>
          <a:p>
            <a:pPr indent="-50800" lvl="0" marL="228600" rtl="0" algn="l">
              <a:lnSpc>
                <a:spcPct val="90000"/>
              </a:lnSpc>
              <a:spcBef>
                <a:spcPts val="1000"/>
              </a:spcBef>
              <a:spcAft>
                <a:spcPts val="0"/>
              </a:spcAft>
              <a:buClr>
                <a:schemeClr val="dk1"/>
              </a:buClr>
              <a:buSzPts val="2800"/>
              <a:buNone/>
            </a:pPr>
            <a:r>
              <a:rPr lang="en-GB"/>
              <a:t>This data is Available at: </a:t>
            </a:r>
            <a:r>
              <a:rPr lang="en-GB" u="sng">
                <a:solidFill>
                  <a:schemeClr val="hlink"/>
                </a:solidFill>
                <a:latin typeface="Arial"/>
                <a:ea typeface="Arial"/>
                <a:cs typeface="Arial"/>
                <a:sym typeface="Arial"/>
                <a:hlinkClick r:id="rId3"/>
              </a:rPr>
              <a:t>http://mlg.ucd.ie/datasets/bbc.html</a:t>
            </a:r>
            <a:endParaRPr sz="4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tent"/>
              <a:buNone/>
            </a:pPr>
            <a:r>
              <a:rPr b="1" lang="en-GB">
                <a:latin typeface="Content"/>
                <a:ea typeface="Content"/>
                <a:cs typeface="Content"/>
                <a:sym typeface="Content"/>
              </a:rPr>
              <a:t> </a:t>
            </a:r>
            <a:r>
              <a:rPr b="1" i="0" lang="en-GB">
                <a:latin typeface="Content"/>
                <a:ea typeface="Content"/>
                <a:cs typeface="Content"/>
                <a:sym typeface="Content"/>
              </a:rPr>
              <a:t>Creation of the initial dataset</a:t>
            </a:r>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0" i="0" lang="en-GB">
                <a:latin typeface="Content"/>
                <a:ea typeface="Content"/>
                <a:cs typeface="Content"/>
                <a:sym typeface="Content"/>
              </a:rPr>
              <a:t>The aim of this step is to get a dataset with the following structure:</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We have created this dataset with an R script, because the package </a:t>
            </a:r>
            <a:r>
              <a:rPr b="0" i="1" lang="en-GB">
                <a:latin typeface="Content"/>
                <a:ea typeface="Content"/>
                <a:cs typeface="Content"/>
                <a:sym typeface="Content"/>
              </a:rPr>
              <a:t>readtext </a:t>
            </a:r>
            <a:r>
              <a:rPr b="0" i="0" lang="en-GB">
                <a:latin typeface="Content"/>
                <a:ea typeface="Content"/>
                <a:cs typeface="Content"/>
                <a:sym typeface="Content"/>
              </a:rPr>
              <a:t>simplifies a lot this procedure. </a:t>
            </a:r>
            <a:endParaRPr>
              <a:latin typeface="Content"/>
              <a:ea typeface="Content"/>
              <a:cs typeface="Content"/>
              <a:sym typeface="Content"/>
            </a:endParaRPr>
          </a:p>
          <a:p>
            <a:pPr indent="-165100" lvl="0" marL="228600" rtl="0" algn="l">
              <a:lnSpc>
                <a:spcPct val="90000"/>
              </a:lnSpc>
              <a:spcBef>
                <a:spcPts val="1000"/>
              </a:spcBef>
              <a:spcAft>
                <a:spcPts val="0"/>
              </a:spcAft>
              <a:buSzPts val="1800"/>
              <a:buFont typeface="Content"/>
              <a:buChar char="•"/>
            </a:pPr>
            <a:r>
              <a:rPr lang="en-GB">
                <a:latin typeface="Content"/>
                <a:ea typeface="Content"/>
                <a:cs typeface="Content"/>
                <a:sym typeface="Content"/>
              </a:rPr>
              <a:t>We get our Initial Dataset as follows:</a:t>
            </a:r>
            <a:endParaRPr>
              <a:latin typeface="Content"/>
              <a:ea typeface="Content"/>
              <a:cs typeface="Content"/>
              <a:sym typeface="Content"/>
            </a:endParaRPr>
          </a:p>
          <a:p>
            <a:pPr indent="0" lvl="0" marL="228600" rtl="0" algn="l">
              <a:lnSpc>
                <a:spcPct val="90000"/>
              </a:lnSpc>
              <a:spcBef>
                <a:spcPts val="1000"/>
              </a:spcBef>
              <a:spcAft>
                <a:spcPts val="0"/>
              </a:spcAft>
              <a:buNone/>
            </a:pPr>
            <a:r>
              <a:t/>
            </a:r>
            <a:endParaRPr>
              <a:latin typeface="Content"/>
              <a:ea typeface="Content"/>
              <a:cs typeface="Content"/>
              <a:sym typeface="Content"/>
            </a:endParaRPr>
          </a:p>
          <a:p>
            <a:pPr indent="-50800" lvl="0" marL="228600" rtl="0" algn="l">
              <a:lnSpc>
                <a:spcPct val="90000"/>
              </a:lnSpc>
              <a:spcBef>
                <a:spcPts val="1000"/>
              </a:spcBef>
              <a:spcAft>
                <a:spcPts val="0"/>
              </a:spcAft>
              <a:buClr>
                <a:schemeClr val="dk1"/>
              </a:buClr>
              <a:buSzPts val="2800"/>
              <a:buNone/>
            </a:pPr>
            <a:r>
              <a:t/>
            </a:r>
            <a:endParaRPr/>
          </a:p>
        </p:txBody>
      </p:sp>
      <p:pic>
        <p:nvPicPr>
          <p:cNvPr id="110" name="Google Shape;110;p17"/>
          <p:cNvPicPr preferRelativeResize="0"/>
          <p:nvPr/>
        </p:nvPicPr>
        <p:blipFill rotWithShape="1">
          <a:blip r:embed="rId3">
            <a:alphaModFix/>
          </a:blip>
          <a:srcRect b="0" l="0" r="0" t="0"/>
          <a:stretch/>
        </p:blipFill>
        <p:spPr>
          <a:xfrm>
            <a:off x="2853924" y="4164763"/>
            <a:ext cx="5715000" cy="123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ontent"/>
              <a:buNone/>
            </a:pPr>
            <a:r>
              <a:rPr b="1" lang="en-GB">
                <a:latin typeface="Content"/>
                <a:ea typeface="Content"/>
                <a:cs typeface="Content"/>
                <a:sym typeface="Content"/>
              </a:rPr>
              <a:t> </a:t>
            </a:r>
            <a:r>
              <a:rPr b="1" i="0" lang="en-GB">
                <a:latin typeface="Content"/>
                <a:ea typeface="Content"/>
                <a:cs typeface="Content"/>
                <a:sym typeface="Content"/>
              </a:rPr>
              <a:t>Exploratory Data Analysis</a:t>
            </a:r>
            <a:endParaRPr/>
          </a:p>
        </p:txBody>
      </p:sp>
      <p:sp>
        <p:nvSpPr>
          <p:cNvPr id="116" name="Google Shape;116;p18"/>
          <p:cNvSpPr txBox="1"/>
          <p:nvPr>
            <p:ph idx="1" type="body"/>
          </p:nvPr>
        </p:nvSpPr>
        <p:spPr>
          <a:xfrm>
            <a:off x="851831" y="1549187"/>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0" i="0" lang="en-GB">
                <a:latin typeface="Content"/>
                <a:ea typeface="Content"/>
                <a:cs typeface="Content"/>
                <a:sym typeface="Content"/>
              </a:rPr>
              <a:t>One of our main concerns when developing a classification model is whether the different classes are </a:t>
            </a:r>
            <a:r>
              <a:rPr b="1" i="0" lang="en-GB">
                <a:latin typeface="Content"/>
                <a:ea typeface="Content"/>
                <a:cs typeface="Content"/>
                <a:sym typeface="Content"/>
              </a:rPr>
              <a:t>balanced</a:t>
            </a:r>
            <a:r>
              <a:rPr b="0" i="0" lang="en-GB">
                <a:latin typeface="Content"/>
                <a:ea typeface="Content"/>
                <a:cs typeface="Content"/>
                <a:sym typeface="Content"/>
              </a:rPr>
              <a:t>. This means that the dataset contains an approximately equal portion of each class.</a:t>
            </a:r>
            <a:endParaRPr b="0" i="0">
              <a:latin typeface="Content"/>
              <a:ea typeface="Content"/>
              <a:cs typeface="Content"/>
              <a:sym typeface="Content"/>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Looking at our data, we can get the % of observations belonging to each class: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7" name="Google Shape;117;p18"/>
          <p:cNvPicPr preferRelativeResize="0"/>
          <p:nvPr/>
        </p:nvPicPr>
        <p:blipFill rotWithShape="1">
          <a:blip r:embed="rId3">
            <a:alphaModFix/>
          </a:blip>
          <a:srcRect b="0" l="0" r="0" t="0"/>
          <a:stretch/>
        </p:blipFill>
        <p:spPr>
          <a:xfrm>
            <a:off x="2886350" y="3357325"/>
            <a:ext cx="7233950" cy="320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838200" y="877850"/>
            <a:ext cx="10515600" cy="2675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0" i="0" lang="en-GB">
                <a:latin typeface="Content"/>
                <a:ea typeface="Content"/>
                <a:cs typeface="Content"/>
                <a:sym typeface="Content"/>
              </a:rPr>
              <a:t>We can see that the classes are approximately balanced, so we won’t perform any undersampling or oversampling method. However, we will anyway use precision and recall to evaluate model performance.</a:t>
            </a:r>
            <a:endParaRPr/>
          </a:p>
          <a:p>
            <a:pPr indent="-228600" lvl="0" marL="228600" rtl="0" algn="l">
              <a:lnSpc>
                <a:spcPct val="90000"/>
              </a:lnSpc>
              <a:spcBef>
                <a:spcPts val="1000"/>
              </a:spcBef>
              <a:spcAft>
                <a:spcPts val="0"/>
              </a:spcAft>
              <a:buClr>
                <a:schemeClr val="dk1"/>
              </a:buClr>
              <a:buSzPts val="2800"/>
              <a:buChar char="•"/>
            </a:pPr>
            <a:r>
              <a:rPr b="0" i="0" lang="en-GB">
                <a:latin typeface="Content"/>
                <a:ea typeface="Content"/>
                <a:cs typeface="Content"/>
                <a:sym typeface="Content"/>
              </a:rPr>
              <a:t>Another variable of interest can be the length of the news articles. We can obtain the length distribution across categories:</a:t>
            </a:r>
            <a:endParaRPr/>
          </a:p>
          <a:p>
            <a:pPr indent="0" lvl="0" marL="0" rtl="0" algn="l">
              <a:lnSpc>
                <a:spcPct val="90000"/>
              </a:lnSpc>
              <a:spcBef>
                <a:spcPts val="1000"/>
              </a:spcBef>
              <a:spcAft>
                <a:spcPts val="0"/>
              </a:spcAft>
              <a:buClr>
                <a:schemeClr val="dk1"/>
              </a:buClr>
              <a:buSzPts val="2800"/>
              <a:buNone/>
            </a:pPr>
            <a:r>
              <a:t/>
            </a:r>
            <a:endParaRPr/>
          </a:p>
        </p:txBody>
      </p:sp>
      <p:pic>
        <p:nvPicPr>
          <p:cNvPr id="123" name="Google Shape;123;p19"/>
          <p:cNvPicPr preferRelativeResize="0"/>
          <p:nvPr/>
        </p:nvPicPr>
        <p:blipFill rotWithShape="1">
          <a:blip r:embed="rId3">
            <a:alphaModFix/>
          </a:blip>
          <a:srcRect b="0" l="0" r="0" t="0"/>
          <a:stretch/>
        </p:blipFill>
        <p:spPr>
          <a:xfrm>
            <a:off x="1922836" y="3553548"/>
            <a:ext cx="7305675" cy="2849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838200" y="812050"/>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GB"/>
              <a:t>Considering Outliers</a:t>
            </a:r>
            <a:endParaRPr/>
          </a:p>
        </p:txBody>
      </p:sp>
      <p:pic>
        <p:nvPicPr>
          <p:cNvPr id="129" name="Google Shape;129;p20"/>
          <p:cNvPicPr preferRelativeResize="0"/>
          <p:nvPr/>
        </p:nvPicPr>
        <p:blipFill>
          <a:blip r:embed="rId3">
            <a:alphaModFix/>
          </a:blip>
          <a:stretch>
            <a:fillRect/>
          </a:stretch>
        </p:blipFill>
        <p:spPr>
          <a:xfrm>
            <a:off x="2400300" y="2329788"/>
            <a:ext cx="7391400" cy="351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838200" y="746250"/>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0" i="0" lang="en-GB">
                <a:latin typeface="Content"/>
                <a:ea typeface="Content"/>
                <a:cs typeface="Content"/>
                <a:sym typeface="Content"/>
              </a:rPr>
              <a:t>We can see that politics and tech articles tend to be longer, but not in a significant way. In addition, we will see in the next section that the length of the articles is taken into account and corrected by the method we use to create the features. So this should not matter too much to us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