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39"/>
  </p:notesMasterIdLst>
  <p:sldIdLst>
    <p:sldId id="256" r:id="rId2"/>
    <p:sldId id="260" r:id="rId3"/>
    <p:sldId id="278" r:id="rId4"/>
    <p:sldId id="257" r:id="rId5"/>
    <p:sldId id="281" r:id="rId6"/>
    <p:sldId id="258" r:id="rId7"/>
    <p:sldId id="288" r:id="rId8"/>
    <p:sldId id="265" r:id="rId9"/>
    <p:sldId id="264" r:id="rId10"/>
    <p:sldId id="266" r:id="rId11"/>
    <p:sldId id="267" r:id="rId12"/>
    <p:sldId id="295" r:id="rId13"/>
    <p:sldId id="296" r:id="rId14"/>
    <p:sldId id="274" r:id="rId15"/>
    <p:sldId id="271" r:id="rId16"/>
    <p:sldId id="286" r:id="rId17"/>
    <p:sldId id="272" r:id="rId18"/>
    <p:sldId id="279" r:id="rId19"/>
    <p:sldId id="299" r:id="rId20"/>
    <p:sldId id="268" r:id="rId21"/>
    <p:sldId id="298" r:id="rId22"/>
    <p:sldId id="297" r:id="rId23"/>
    <p:sldId id="287" r:id="rId24"/>
    <p:sldId id="269" r:id="rId25"/>
    <p:sldId id="294" r:id="rId26"/>
    <p:sldId id="307" r:id="rId27"/>
    <p:sldId id="289" r:id="rId28"/>
    <p:sldId id="300" r:id="rId29"/>
    <p:sldId id="302" r:id="rId30"/>
    <p:sldId id="305" r:id="rId31"/>
    <p:sldId id="306" r:id="rId32"/>
    <p:sldId id="290" r:id="rId33"/>
    <p:sldId id="304" r:id="rId34"/>
    <p:sldId id="303" r:id="rId35"/>
    <p:sldId id="293" r:id="rId36"/>
    <p:sldId id="280" r:id="rId37"/>
    <p:sldId id="277"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79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0" autoAdjust="0"/>
    <p:restoredTop sz="95302" autoAdjust="0"/>
  </p:normalViewPr>
  <p:slideViewPr>
    <p:cSldViewPr snapToGrid="0">
      <p:cViewPr varScale="1">
        <p:scale>
          <a:sx n="116" d="100"/>
          <a:sy n="116" d="100"/>
        </p:scale>
        <p:origin x="108"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7E8AA1-30A3-484D-9697-B673806C74C8}" type="datetimeFigureOut">
              <a:rPr lang="en-US" smtClean="0"/>
              <a:t>01-May-21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4D2583-C0D7-498B-9D4F-78BA3CC0BE09}" type="slidenum">
              <a:rPr lang="en-US" smtClean="0"/>
              <a:t>‹#›</a:t>
            </a:fld>
            <a:endParaRPr lang="en-US"/>
          </a:p>
        </p:txBody>
      </p:sp>
    </p:spTree>
    <p:extLst>
      <p:ext uri="{BB962C8B-B14F-4D97-AF65-F5344CB8AC3E}">
        <p14:creationId xmlns:p14="http://schemas.microsoft.com/office/powerpoint/2010/main" val="2453301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DBAF8DC-7C6C-4C73-A0ED-21A3EBF29C36}" type="datetimeFigureOut">
              <a:rPr lang="en-US" smtClean="0"/>
              <a:t>01-May-21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57A897B-602C-41FF-BD9C-2D80D276424A}" type="slidenum">
              <a:rPr lang="en-US" smtClean="0"/>
              <a:t>‹#›</a:t>
            </a:fld>
            <a:endParaRPr lang="en-US"/>
          </a:p>
        </p:txBody>
      </p:sp>
    </p:spTree>
    <p:extLst>
      <p:ext uri="{BB962C8B-B14F-4D97-AF65-F5344CB8AC3E}">
        <p14:creationId xmlns:p14="http://schemas.microsoft.com/office/powerpoint/2010/main" val="796572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BAF8DC-7C6C-4C73-A0ED-21A3EBF29C36}" type="datetimeFigureOut">
              <a:rPr lang="en-US" smtClean="0"/>
              <a:t>01-May-21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7A897B-602C-41FF-BD9C-2D80D276424A}" type="slidenum">
              <a:rPr lang="en-US" smtClean="0"/>
              <a:t>‹#›</a:t>
            </a:fld>
            <a:endParaRPr lang="en-US"/>
          </a:p>
        </p:txBody>
      </p:sp>
    </p:spTree>
    <p:extLst>
      <p:ext uri="{BB962C8B-B14F-4D97-AF65-F5344CB8AC3E}">
        <p14:creationId xmlns:p14="http://schemas.microsoft.com/office/powerpoint/2010/main" val="1346521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BAF8DC-7C6C-4C73-A0ED-21A3EBF29C36}" type="datetimeFigureOut">
              <a:rPr lang="en-US" smtClean="0"/>
              <a:t>01-May-21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7A897B-602C-41FF-BD9C-2D80D276424A}" type="slidenum">
              <a:rPr lang="en-US" smtClean="0"/>
              <a:t>‹#›</a:t>
            </a:fld>
            <a:endParaRPr lang="en-US"/>
          </a:p>
        </p:txBody>
      </p:sp>
    </p:spTree>
    <p:extLst>
      <p:ext uri="{BB962C8B-B14F-4D97-AF65-F5344CB8AC3E}">
        <p14:creationId xmlns:p14="http://schemas.microsoft.com/office/powerpoint/2010/main" val="2644881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BAF8DC-7C6C-4C73-A0ED-21A3EBF29C36}" type="datetimeFigureOut">
              <a:rPr lang="en-US" smtClean="0"/>
              <a:t>01-May-21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7A897B-602C-41FF-BD9C-2D80D276424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34842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BAF8DC-7C6C-4C73-A0ED-21A3EBF29C36}" type="datetimeFigureOut">
              <a:rPr lang="en-US" smtClean="0"/>
              <a:t>01-May-21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7A897B-602C-41FF-BD9C-2D80D276424A}" type="slidenum">
              <a:rPr lang="en-US" smtClean="0"/>
              <a:t>‹#›</a:t>
            </a:fld>
            <a:endParaRPr lang="en-US"/>
          </a:p>
        </p:txBody>
      </p:sp>
    </p:spTree>
    <p:extLst>
      <p:ext uri="{BB962C8B-B14F-4D97-AF65-F5344CB8AC3E}">
        <p14:creationId xmlns:p14="http://schemas.microsoft.com/office/powerpoint/2010/main" val="2669266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DBAF8DC-7C6C-4C73-A0ED-21A3EBF29C36}" type="datetimeFigureOut">
              <a:rPr lang="en-US" smtClean="0"/>
              <a:t>01-May-21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7A897B-602C-41FF-BD9C-2D80D276424A}" type="slidenum">
              <a:rPr lang="en-US" smtClean="0"/>
              <a:t>‹#›</a:t>
            </a:fld>
            <a:endParaRPr lang="en-US"/>
          </a:p>
        </p:txBody>
      </p:sp>
    </p:spTree>
    <p:extLst>
      <p:ext uri="{BB962C8B-B14F-4D97-AF65-F5344CB8AC3E}">
        <p14:creationId xmlns:p14="http://schemas.microsoft.com/office/powerpoint/2010/main" val="6213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DBAF8DC-7C6C-4C73-A0ED-21A3EBF29C36}" type="datetimeFigureOut">
              <a:rPr lang="en-US" smtClean="0"/>
              <a:t>01-May-21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7A897B-602C-41FF-BD9C-2D80D276424A}" type="slidenum">
              <a:rPr lang="en-US" smtClean="0"/>
              <a:t>‹#›</a:t>
            </a:fld>
            <a:endParaRPr lang="en-US"/>
          </a:p>
        </p:txBody>
      </p:sp>
    </p:spTree>
    <p:extLst>
      <p:ext uri="{BB962C8B-B14F-4D97-AF65-F5344CB8AC3E}">
        <p14:creationId xmlns:p14="http://schemas.microsoft.com/office/powerpoint/2010/main" val="1375335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BAF8DC-7C6C-4C73-A0ED-21A3EBF29C36}" type="datetimeFigureOut">
              <a:rPr lang="en-US" smtClean="0"/>
              <a:t>01-May-21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A897B-602C-41FF-BD9C-2D80D276424A}" type="slidenum">
              <a:rPr lang="en-US" smtClean="0"/>
              <a:t>‹#›</a:t>
            </a:fld>
            <a:endParaRPr lang="en-US"/>
          </a:p>
        </p:txBody>
      </p:sp>
    </p:spTree>
    <p:extLst>
      <p:ext uri="{BB962C8B-B14F-4D97-AF65-F5344CB8AC3E}">
        <p14:creationId xmlns:p14="http://schemas.microsoft.com/office/powerpoint/2010/main" val="4140520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BAF8DC-7C6C-4C73-A0ED-21A3EBF29C36}" type="datetimeFigureOut">
              <a:rPr lang="en-US" smtClean="0"/>
              <a:t>01-May-21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A897B-602C-41FF-BD9C-2D80D276424A}" type="slidenum">
              <a:rPr lang="en-US" smtClean="0"/>
              <a:t>‹#›</a:t>
            </a:fld>
            <a:endParaRPr lang="en-US"/>
          </a:p>
        </p:txBody>
      </p:sp>
    </p:spTree>
    <p:extLst>
      <p:ext uri="{BB962C8B-B14F-4D97-AF65-F5344CB8AC3E}">
        <p14:creationId xmlns:p14="http://schemas.microsoft.com/office/powerpoint/2010/main" val="3044252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BAF8DC-7C6C-4C73-A0ED-21A3EBF29C36}" type="datetimeFigureOut">
              <a:rPr lang="en-US" smtClean="0"/>
              <a:t>01-May-21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A897B-602C-41FF-BD9C-2D80D276424A}" type="slidenum">
              <a:rPr lang="en-US" smtClean="0"/>
              <a:t>‹#›</a:t>
            </a:fld>
            <a:endParaRPr lang="en-US"/>
          </a:p>
        </p:txBody>
      </p:sp>
    </p:spTree>
    <p:extLst>
      <p:ext uri="{BB962C8B-B14F-4D97-AF65-F5344CB8AC3E}">
        <p14:creationId xmlns:p14="http://schemas.microsoft.com/office/powerpoint/2010/main" val="28761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BAF8DC-7C6C-4C73-A0ED-21A3EBF29C36}" type="datetimeFigureOut">
              <a:rPr lang="en-US" smtClean="0"/>
              <a:t>01-May-21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A897B-602C-41FF-BD9C-2D80D276424A}" type="slidenum">
              <a:rPr lang="en-US" smtClean="0"/>
              <a:t>‹#›</a:t>
            </a:fld>
            <a:endParaRPr lang="en-US"/>
          </a:p>
        </p:txBody>
      </p:sp>
    </p:spTree>
    <p:extLst>
      <p:ext uri="{BB962C8B-B14F-4D97-AF65-F5344CB8AC3E}">
        <p14:creationId xmlns:p14="http://schemas.microsoft.com/office/powerpoint/2010/main" val="4153594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BAF8DC-7C6C-4C73-A0ED-21A3EBF29C36}" type="datetimeFigureOut">
              <a:rPr lang="en-US" smtClean="0"/>
              <a:t>01-May-21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7A897B-602C-41FF-BD9C-2D80D276424A}" type="slidenum">
              <a:rPr lang="en-US" smtClean="0"/>
              <a:t>‹#›</a:t>
            </a:fld>
            <a:endParaRPr lang="en-US"/>
          </a:p>
        </p:txBody>
      </p:sp>
    </p:spTree>
    <p:extLst>
      <p:ext uri="{BB962C8B-B14F-4D97-AF65-F5344CB8AC3E}">
        <p14:creationId xmlns:p14="http://schemas.microsoft.com/office/powerpoint/2010/main" val="3685990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BAF8DC-7C6C-4C73-A0ED-21A3EBF29C36}" type="datetimeFigureOut">
              <a:rPr lang="en-US" smtClean="0"/>
              <a:t>01-May-21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7A897B-602C-41FF-BD9C-2D80D276424A}" type="slidenum">
              <a:rPr lang="en-US" smtClean="0"/>
              <a:t>‹#›</a:t>
            </a:fld>
            <a:endParaRPr lang="en-US"/>
          </a:p>
        </p:txBody>
      </p:sp>
    </p:spTree>
    <p:extLst>
      <p:ext uri="{BB962C8B-B14F-4D97-AF65-F5344CB8AC3E}">
        <p14:creationId xmlns:p14="http://schemas.microsoft.com/office/powerpoint/2010/main" val="1050768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BAF8DC-7C6C-4C73-A0ED-21A3EBF29C36}" type="datetimeFigureOut">
              <a:rPr lang="en-US" smtClean="0"/>
              <a:t>01-May-21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7A897B-602C-41FF-BD9C-2D80D276424A}" type="slidenum">
              <a:rPr lang="en-US" smtClean="0"/>
              <a:t>‹#›</a:t>
            </a:fld>
            <a:endParaRPr lang="en-US"/>
          </a:p>
        </p:txBody>
      </p:sp>
    </p:spTree>
    <p:extLst>
      <p:ext uri="{BB962C8B-B14F-4D97-AF65-F5344CB8AC3E}">
        <p14:creationId xmlns:p14="http://schemas.microsoft.com/office/powerpoint/2010/main" val="4214751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AF8DC-7C6C-4C73-A0ED-21A3EBF29C36}" type="datetimeFigureOut">
              <a:rPr lang="en-US" smtClean="0"/>
              <a:t>01-May-21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7A897B-602C-41FF-BD9C-2D80D276424A}" type="slidenum">
              <a:rPr lang="en-US" smtClean="0"/>
              <a:t>‹#›</a:t>
            </a:fld>
            <a:endParaRPr lang="en-US"/>
          </a:p>
        </p:txBody>
      </p:sp>
    </p:spTree>
    <p:extLst>
      <p:ext uri="{BB962C8B-B14F-4D97-AF65-F5344CB8AC3E}">
        <p14:creationId xmlns:p14="http://schemas.microsoft.com/office/powerpoint/2010/main" val="1877980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BAF8DC-7C6C-4C73-A0ED-21A3EBF29C36}" type="datetimeFigureOut">
              <a:rPr lang="en-US" smtClean="0"/>
              <a:t>01-May-21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7A897B-602C-41FF-BD9C-2D80D276424A}" type="slidenum">
              <a:rPr lang="en-US" smtClean="0"/>
              <a:t>‹#›</a:t>
            </a:fld>
            <a:endParaRPr lang="en-US"/>
          </a:p>
        </p:txBody>
      </p:sp>
    </p:spTree>
    <p:extLst>
      <p:ext uri="{BB962C8B-B14F-4D97-AF65-F5344CB8AC3E}">
        <p14:creationId xmlns:p14="http://schemas.microsoft.com/office/powerpoint/2010/main" val="4285047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BAF8DC-7C6C-4C73-A0ED-21A3EBF29C36}" type="datetimeFigureOut">
              <a:rPr lang="en-US" smtClean="0"/>
              <a:t>01-May-21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7A897B-602C-41FF-BD9C-2D80D276424A}" type="slidenum">
              <a:rPr lang="en-US" smtClean="0"/>
              <a:t>‹#›</a:t>
            </a:fld>
            <a:endParaRPr lang="en-US"/>
          </a:p>
        </p:txBody>
      </p:sp>
    </p:spTree>
    <p:extLst>
      <p:ext uri="{BB962C8B-B14F-4D97-AF65-F5344CB8AC3E}">
        <p14:creationId xmlns:p14="http://schemas.microsoft.com/office/powerpoint/2010/main" val="805182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DBAF8DC-7C6C-4C73-A0ED-21A3EBF29C36}" type="datetimeFigureOut">
              <a:rPr lang="en-US" smtClean="0"/>
              <a:t>01-May-21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57A897B-602C-41FF-BD9C-2D80D276424A}" type="slidenum">
              <a:rPr lang="en-US" smtClean="0"/>
              <a:t>‹#›</a:t>
            </a:fld>
            <a:endParaRPr lang="en-US"/>
          </a:p>
        </p:txBody>
      </p:sp>
    </p:spTree>
    <p:extLst>
      <p:ext uri="{BB962C8B-B14F-4D97-AF65-F5344CB8AC3E}">
        <p14:creationId xmlns:p14="http://schemas.microsoft.com/office/powerpoint/2010/main" val="1634332171"/>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phishtank.com/" TargetMode="External"/><Relationship Id="rId2" Type="http://schemas.openxmlformats.org/officeDocument/2006/relationships/hyperlink" Target="https://archive.ics.uci.edu/ml/datasets/phishing+websites" TargetMode="Externa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www.alexa.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mansoorrangwala/PhishingDetectionSystem"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ieeexplore.ieee.org/abstract/document/6906016" TargetMode="External"/><Relationship Id="rId3" Type="http://schemas.openxmlformats.org/officeDocument/2006/relationships/hyperlink" Target="https://www.phishtank.com/" TargetMode="External"/><Relationship Id="rId7" Type="http://schemas.openxmlformats.org/officeDocument/2006/relationships/hyperlink" Target="https://www.cs.cmu.edu/~jasonh/publications/www2007-cantina-final.pdf" TargetMode="External"/><Relationship Id="rId2" Type="http://schemas.openxmlformats.org/officeDocument/2006/relationships/hyperlink" Target="https://archive.ics.uci.edu/ml/datasets/phishing+websites" TargetMode="External"/><Relationship Id="rId1" Type="http://schemas.openxmlformats.org/officeDocument/2006/relationships/slideLayout" Target="../slideLayouts/slideLayout2.xml"/><Relationship Id="rId6" Type="http://schemas.openxmlformats.org/officeDocument/2006/relationships/hyperlink" Target="https://medium.com/intel-software-innovators/detecting-phishing-websites-using-machine-learning-de723bf2f946" TargetMode="External"/><Relationship Id="rId5" Type="http://schemas.openxmlformats.org/officeDocument/2006/relationships/hyperlink" Target="https://ieeexplore.ieee.org/abstract/document/8858325" TargetMode="External"/><Relationship Id="rId4" Type="http://schemas.openxmlformats.org/officeDocument/2006/relationships/hyperlink" Target="https://ieeexplore.ieee.org/document/8862697"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0"/>
            <a:lum/>
          </a:blip>
          <a:srcRect/>
          <a:tile tx="0" ty="0" sx="100000" sy="100000" flip="none" algn="tl"/>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E0423D-C084-42DE-A1D4-8FFFF29469CA}"/>
              </a:ext>
            </a:extLst>
          </p:cNvPr>
          <p:cNvSpPr txBox="1"/>
          <p:nvPr/>
        </p:nvSpPr>
        <p:spPr>
          <a:xfrm>
            <a:off x="1828800" y="656616"/>
            <a:ext cx="10363200" cy="584775"/>
          </a:xfrm>
          <a:prstGeom prst="rect">
            <a:avLst/>
          </a:prstGeom>
          <a:noFill/>
        </p:spPr>
        <p:txBody>
          <a:bodyPr wrap="square" rtlCol="0">
            <a:spAutoFit/>
          </a:bodyPr>
          <a:lstStyle/>
          <a:p>
            <a:pPr algn="ctr"/>
            <a:r>
              <a:rPr lang="en-US" sz="3200" dirty="0">
                <a:solidFill>
                  <a:schemeClr val="bg1"/>
                </a:solidFill>
                <a:latin typeface="+mj-lt"/>
              </a:rPr>
              <a:t>Shri Govindram Seksaria Institute of Technology and Science</a:t>
            </a:r>
          </a:p>
        </p:txBody>
      </p:sp>
      <p:pic>
        <p:nvPicPr>
          <p:cNvPr id="8" name="Picture 7">
            <a:extLst>
              <a:ext uri="{FF2B5EF4-FFF2-40B4-BE49-F238E27FC236}">
                <a16:creationId xmlns:a16="http://schemas.microsoft.com/office/drawing/2014/main" id="{5B8633A7-D029-4807-95C5-2E8CDC26FE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715" y="123684"/>
            <a:ext cx="1589085" cy="1589085"/>
          </a:xfrm>
          <a:prstGeom prst="rect">
            <a:avLst/>
          </a:prstGeom>
        </p:spPr>
      </p:pic>
      <p:sp>
        <p:nvSpPr>
          <p:cNvPr id="9" name="TextBox 8">
            <a:extLst>
              <a:ext uri="{FF2B5EF4-FFF2-40B4-BE49-F238E27FC236}">
                <a16:creationId xmlns:a16="http://schemas.microsoft.com/office/drawing/2014/main" id="{2775DF70-ADB7-47B5-99D7-BC5AAF3CD77B}"/>
              </a:ext>
            </a:extLst>
          </p:cNvPr>
          <p:cNvSpPr txBox="1"/>
          <p:nvPr/>
        </p:nvSpPr>
        <p:spPr>
          <a:xfrm>
            <a:off x="7671744" y="4658476"/>
            <a:ext cx="4362048" cy="2062103"/>
          </a:xfrm>
          <a:prstGeom prst="rect">
            <a:avLst/>
          </a:prstGeom>
          <a:noFill/>
        </p:spPr>
        <p:txBody>
          <a:bodyPr wrap="square" rtlCol="0">
            <a:spAutoFit/>
          </a:bodyPr>
          <a:lstStyle/>
          <a:p>
            <a:r>
              <a:rPr lang="en-US" sz="2400" u="sng" dirty="0">
                <a:solidFill>
                  <a:schemeClr val="bg1"/>
                </a:solidFill>
              </a:rPr>
              <a:t>Submitted By</a:t>
            </a:r>
            <a:r>
              <a:rPr lang="en-US" sz="2400" dirty="0">
                <a:solidFill>
                  <a:schemeClr val="bg1"/>
                </a:solidFill>
              </a:rPr>
              <a:t>: </a:t>
            </a:r>
          </a:p>
          <a:p>
            <a:r>
              <a:rPr lang="en-US" sz="2000" dirty="0">
                <a:solidFill>
                  <a:schemeClr val="bg1"/>
                </a:solidFill>
              </a:rPr>
              <a:t>Aditya Raj Patidar (0801CS171006) </a:t>
            </a:r>
          </a:p>
          <a:p>
            <a:r>
              <a:rPr lang="en-US" sz="2000" dirty="0">
                <a:solidFill>
                  <a:schemeClr val="bg1"/>
                </a:solidFill>
              </a:rPr>
              <a:t>Harsh Pastaria (0801CS171027) </a:t>
            </a:r>
          </a:p>
          <a:p>
            <a:r>
              <a:rPr lang="en-US" sz="2000" dirty="0">
                <a:solidFill>
                  <a:schemeClr val="bg1"/>
                </a:solidFill>
              </a:rPr>
              <a:t>Mansoor Rangwala (0801CS171042) </a:t>
            </a:r>
          </a:p>
          <a:p>
            <a:r>
              <a:rPr lang="en-US" sz="2000" dirty="0">
                <a:solidFill>
                  <a:schemeClr val="bg1"/>
                </a:solidFill>
              </a:rPr>
              <a:t>Raghav Parsai (0801CS171060) </a:t>
            </a:r>
          </a:p>
          <a:p>
            <a:r>
              <a:rPr lang="en-US" sz="2000" dirty="0">
                <a:solidFill>
                  <a:schemeClr val="bg1"/>
                </a:solidFill>
              </a:rPr>
              <a:t>Sarvesh Gupta (0801CS171068)</a:t>
            </a:r>
          </a:p>
        </p:txBody>
      </p:sp>
      <p:sp>
        <p:nvSpPr>
          <p:cNvPr id="10" name="TextBox 9">
            <a:extLst>
              <a:ext uri="{FF2B5EF4-FFF2-40B4-BE49-F238E27FC236}">
                <a16:creationId xmlns:a16="http://schemas.microsoft.com/office/drawing/2014/main" id="{3702F5BD-1410-4990-81DF-39CAEADD548F}"/>
              </a:ext>
            </a:extLst>
          </p:cNvPr>
          <p:cNvSpPr txBox="1"/>
          <p:nvPr/>
        </p:nvSpPr>
        <p:spPr>
          <a:xfrm>
            <a:off x="1828800" y="3182778"/>
            <a:ext cx="10363199" cy="707886"/>
          </a:xfrm>
          <a:prstGeom prst="rect">
            <a:avLst/>
          </a:prstGeom>
          <a:noFill/>
        </p:spPr>
        <p:txBody>
          <a:bodyPr wrap="square" rtlCol="0">
            <a:spAutoFit/>
          </a:bodyPr>
          <a:lstStyle/>
          <a:p>
            <a:pPr algn="ctr"/>
            <a:r>
              <a:rPr lang="en-US" sz="4000" dirty="0">
                <a:solidFill>
                  <a:schemeClr val="bg1"/>
                </a:solidFill>
                <a:latin typeface="+mj-lt"/>
              </a:rPr>
              <a:t>“</a:t>
            </a:r>
            <a:r>
              <a:rPr lang="en-US" sz="4000" u="sng" dirty="0">
                <a:solidFill>
                  <a:schemeClr val="bg1"/>
                </a:solidFill>
                <a:latin typeface="+mj-lt"/>
              </a:rPr>
              <a:t>PHISHING WEBSITES DETECTION SYSTEM</a:t>
            </a:r>
            <a:r>
              <a:rPr lang="en-US" sz="4000" dirty="0">
                <a:solidFill>
                  <a:schemeClr val="bg1"/>
                </a:solidFill>
                <a:latin typeface="+mj-lt"/>
              </a:rPr>
              <a:t>”</a:t>
            </a:r>
          </a:p>
        </p:txBody>
      </p:sp>
      <p:sp>
        <p:nvSpPr>
          <p:cNvPr id="11" name="TextBox 10">
            <a:extLst>
              <a:ext uri="{FF2B5EF4-FFF2-40B4-BE49-F238E27FC236}">
                <a16:creationId xmlns:a16="http://schemas.microsoft.com/office/drawing/2014/main" id="{D30D2686-2E92-420D-9A88-D96498AA10D8}"/>
              </a:ext>
            </a:extLst>
          </p:cNvPr>
          <p:cNvSpPr txBox="1"/>
          <p:nvPr/>
        </p:nvSpPr>
        <p:spPr>
          <a:xfrm>
            <a:off x="1828799" y="2484842"/>
            <a:ext cx="10363199" cy="584775"/>
          </a:xfrm>
          <a:prstGeom prst="rect">
            <a:avLst/>
          </a:prstGeom>
          <a:noFill/>
        </p:spPr>
        <p:txBody>
          <a:bodyPr wrap="square" rtlCol="0">
            <a:spAutoFit/>
          </a:bodyPr>
          <a:lstStyle/>
          <a:p>
            <a:pPr algn="ctr"/>
            <a:r>
              <a:rPr lang="en-US" sz="3200" dirty="0">
                <a:solidFill>
                  <a:schemeClr val="bg1"/>
                </a:solidFill>
                <a:latin typeface="+mj-lt"/>
              </a:rPr>
              <a:t>CSE Major Project 2021</a:t>
            </a:r>
          </a:p>
        </p:txBody>
      </p:sp>
      <p:sp>
        <p:nvSpPr>
          <p:cNvPr id="12" name="TextBox 11">
            <a:extLst>
              <a:ext uri="{FF2B5EF4-FFF2-40B4-BE49-F238E27FC236}">
                <a16:creationId xmlns:a16="http://schemas.microsoft.com/office/drawing/2014/main" id="{B0F9DE1F-7CDB-4783-8252-D1D8A1CBF020}"/>
              </a:ext>
            </a:extLst>
          </p:cNvPr>
          <p:cNvSpPr txBox="1"/>
          <p:nvPr/>
        </p:nvSpPr>
        <p:spPr>
          <a:xfrm>
            <a:off x="2422120" y="4658476"/>
            <a:ext cx="2089739" cy="769441"/>
          </a:xfrm>
          <a:prstGeom prst="rect">
            <a:avLst/>
          </a:prstGeom>
          <a:noFill/>
        </p:spPr>
        <p:txBody>
          <a:bodyPr wrap="none" rtlCol="0">
            <a:spAutoFit/>
          </a:bodyPr>
          <a:lstStyle/>
          <a:p>
            <a:r>
              <a:rPr lang="en-US" sz="2400" u="sng" dirty="0">
                <a:solidFill>
                  <a:schemeClr val="bg1"/>
                </a:solidFill>
              </a:rPr>
              <a:t>Guide</a:t>
            </a:r>
            <a:r>
              <a:rPr lang="en-US" sz="2400" dirty="0">
                <a:solidFill>
                  <a:schemeClr val="bg1"/>
                </a:solidFill>
              </a:rPr>
              <a:t>:</a:t>
            </a:r>
          </a:p>
          <a:p>
            <a:r>
              <a:rPr lang="en-US" sz="2000" dirty="0">
                <a:solidFill>
                  <a:schemeClr val="bg1"/>
                </a:solidFill>
              </a:rPr>
              <a:t>Mr. Rajesh Dhakad</a:t>
            </a:r>
          </a:p>
        </p:txBody>
      </p:sp>
    </p:spTree>
    <p:extLst>
      <p:ext uri="{BB962C8B-B14F-4D97-AF65-F5344CB8AC3E}">
        <p14:creationId xmlns:p14="http://schemas.microsoft.com/office/powerpoint/2010/main" val="3998484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43000">
              <a:schemeClr val="accent2">
                <a:lumMod val="20000"/>
                <a:lumOff val="80000"/>
              </a:schemeClr>
            </a:gs>
            <a:gs pos="72000">
              <a:schemeClr val="accent2">
                <a:lumMod val="40000"/>
                <a:lumOff val="60000"/>
              </a:schemeClr>
            </a:gs>
            <a:gs pos="92000">
              <a:schemeClr val="accent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C26C91-6B1C-4889-BF91-11B1509FAAA3}"/>
              </a:ext>
            </a:extLst>
          </p:cNvPr>
          <p:cNvSpPr txBox="1"/>
          <p:nvPr/>
        </p:nvSpPr>
        <p:spPr>
          <a:xfrm>
            <a:off x="3040933" y="681135"/>
            <a:ext cx="6110134" cy="707886"/>
          </a:xfrm>
          <a:prstGeom prst="rect">
            <a:avLst/>
          </a:prstGeom>
          <a:noFill/>
        </p:spPr>
        <p:txBody>
          <a:bodyPr wrap="none" rtlCol="0">
            <a:spAutoFit/>
          </a:bodyPr>
          <a:lstStyle/>
          <a:p>
            <a:r>
              <a:rPr lang="en-US" sz="4000" dirty="0">
                <a:solidFill>
                  <a:schemeClr val="bg1"/>
                </a:solidFill>
              </a:rPr>
              <a:t>Non-Functional Requirements:</a:t>
            </a:r>
          </a:p>
        </p:txBody>
      </p:sp>
      <p:sp>
        <p:nvSpPr>
          <p:cNvPr id="6" name="TextBox 5">
            <a:extLst>
              <a:ext uri="{FF2B5EF4-FFF2-40B4-BE49-F238E27FC236}">
                <a16:creationId xmlns:a16="http://schemas.microsoft.com/office/drawing/2014/main" id="{2CB155A3-075F-442A-8A97-E261E60CDF35}"/>
              </a:ext>
            </a:extLst>
          </p:cNvPr>
          <p:cNvSpPr txBox="1"/>
          <p:nvPr/>
        </p:nvSpPr>
        <p:spPr>
          <a:xfrm>
            <a:off x="1239417" y="2151727"/>
            <a:ext cx="9713166" cy="25545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lgn="just">
              <a:buFont typeface="Wingdings" panose="05000000000000000000" pitchFamily="2" charset="2"/>
              <a:buChar char="Ø"/>
            </a:pPr>
            <a:r>
              <a:rPr lang="en-IN" sz="2000" b="1" kern="150" dirty="0">
                <a:solidFill>
                  <a:schemeClr val="bg1"/>
                </a:solidFill>
                <a:effectLst/>
                <a:latin typeface="Arial" panose="020B0604020202020204" pitchFamily="34" charset="0"/>
                <a:ea typeface="Bitstream Vera Sans"/>
                <a:cs typeface="Arial" panose="020B0604020202020204" pitchFamily="34" charset="0"/>
              </a:rPr>
              <a:t>Minimum Time should be taken </a:t>
            </a:r>
            <a:r>
              <a:rPr lang="en-IN" sz="2000" kern="150" dirty="0">
                <a:solidFill>
                  <a:schemeClr val="bg1"/>
                </a:solidFill>
                <a:effectLst/>
                <a:latin typeface="Arial" panose="020B0604020202020204" pitchFamily="34" charset="0"/>
                <a:ea typeface="Bitstream Vera Sans"/>
                <a:cs typeface="Arial" panose="020B0604020202020204" pitchFamily="34" charset="0"/>
              </a:rPr>
              <a:t>to detect a URL is phishing or not, so in order to achieve that, we have implemented </a:t>
            </a:r>
            <a:r>
              <a:rPr lang="en-IN" sz="2000" b="1" kern="150" dirty="0">
                <a:solidFill>
                  <a:schemeClr val="bg1"/>
                </a:solidFill>
                <a:effectLst/>
                <a:latin typeface="Arial" panose="020B0604020202020204" pitchFamily="34" charset="0"/>
                <a:ea typeface="Bitstream Vera Sans"/>
                <a:cs typeface="Arial" panose="020B0604020202020204" pitchFamily="34" charset="0"/>
              </a:rPr>
              <a:t>caching mechanism</a:t>
            </a:r>
            <a:r>
              <a:rPr lang="en-IN" sz="2000" kern="150" dirty="0">
                <a:solidFill>
                  <a:schemeClr val="bg1"/>
                </a:solidFill>
                <a:effectLst/>
                <a:latin typeface="Arial" panose="020B0604020202020204" pitchFamily="34" charset="0"/>
                <a:ea typeface="Bitstream Vera Sans"/>
                <a:cs typeface="Arial" panose="020B0604020202020204" pitchFamily="34" charset="0"/>
              </a:rPr>
              <a:t>.</a:t>
            </a:r>
          </a:p>
          <a:p>
            <a:pPr marL="285750" marR="0" indent="-285750" algn="just">
              <a:spcBef>
                <a:spcPts val="0"/>
              </a:spcBef>
              <a:spcAft>
                <a:spcPts val="0"/>
              </a:spcAft>
              <a:buFont typeface="Wingdings" panose="05000000000000000000" pitchFamily="2" charset="2"/>
              <a:buChar char="Ø"/>
            </a:pPr>
            <a:endParaRPr lang="en-IN" sz="2000" kern="150" dirty="0">
              <a:solidFill>
                <a:schemeClr val="bg1"/>
              </a:solidFill>
              <a:latin typeface="Arial" panose="020B0604020202020204" pitchFamily="34" charset="0"/>
              <a:ea typeface="Bitstream Vera Sans"/>
              <a:cs typeface="Arial" panose="020B0604020202020204" pitchFamily="34" charset="0"/>
            </a:endParaRPr>
          </a:p>
          <a:p>
            <a:pPr marL="285750" indent="-285750" algn="just">
              <a:buFont typeface="Wingdings" panose="05000000000000000000" pitchFamily="2" charset="2"/>
              <a:buChar char="Ø"/>
            </a:pPr>
            <a:r>
              <a:rPr lang="en-IN" sz="2000" b="1" kern="150" dirty="0">
                <a:solidFill>
                  <a:schemeClr val="bg1"/>
                </a:solidFill>
                <a:effectLst/>
                <a:latin typeface="Arial" panose="020B0604020202020204" pitchFamily="34" charset="0"/>
                <a:ea typeface="Bitstream Vera Sans"/>
                <a:cs typeface="Arial" panose="020B0604020202020204" pitchFamily="34" charset="0"/>
              </a:rPr>
              <a:t>Higher accuracy </a:t>
            </a:r>
            <a:r>
              <a:rPr lang="en-IN" sz="2000" kern="150" dirty="0">
                <a:solidFill>
                  <a:schemeClr val="bg1"/>
                </a:solidFill>
                <a:effectLst/>
                <a:latin typeface="Arial" panose="020B0604020202020204" pitchFamily="34" charset="0"/>
                <a:ea typeface="Bitstream Vera Sans"/>
                <a:cs typeface="Arial" panose="020B0604020202020204" pitchFamily="34" charset="0"/>
              </a:rPr>
              <a:t>in detecting whether a website is phishing or not.</a:t>
            </a:r>
            <a:endParaRPr lang="en-US" sz="2000" kern="150" dirty="0">
              <a:solidFill>
                <a:schemeClr val="bg1"/>
              </a:solidFill>
              <a:effectLst/>
              <a:latin typeface="Arial" panose="020B0604020202020204" pitchFamily="34" charset="0"/>
              <a:ea typeface="Bitstream Vera Sans"/>
              <a:cs typeface="Arial" panose="020B0604020202020204" pitchFamily="34" charset="0"/>
            </a:endParaRPr>
          </a:p>
          <a:p>
            <a:pPr marR="0" algn="just">
              <a:spcBef>
                <a:spcPts val="0"/>
              </a:spcBef>
              <a:spcAft>
                <a:spcPts val="0"/>
              </a:spcAft>
            </a:pPr>
            <a:endParaRPr lang="en-IN" sz="2000" kern="150" dirty="0">
              <a:solidFill>
                <a:schemeClr val="bg1"/>
              </a:solidFill>
              <a:effectLst/>
              <a:latin typeface="Arial" panose="020B0604020202020204" pitchFamily="34" charset="0"/>
              <a:ea typeface="Bitstream Vera Sans"/>
              <a:cs typeface="Arial" panose="020B0604020202020204" pitchFamily="34" charset="0"/>
            </a:endParaRPr>
          </a:p>
          <a:p>
            <a:pPr marL="285750" marR="0" indent="-285750" algn="just">
              <a:spcBef>
                <a:spcPts val="0"/>
              </a:spcBef>
              <a:spcAft>
                <a:spcPts val="0"/>
              </a:spcAft>
              <a:buFont typeface="Wingdings" panose="05000000000000000000" pitchFamily="2" charset="2"/>
              <a:buChar char="Ø"/>
            </a:pPr>
            <a:r>
              <a:rPr lang="en-IN" sz="2000" kern="150" dirty="0">
                <a:solidFill>
                  <a:schemeClr val="bg1"/>
                </a:solidFill>
                <a:effectLst/>
                <a:latin typeface="Arial" panose="020B0604020202020204" pitchFamily="34" charset="0"/>
                <a:ea typeface="Bitstream Vera Sans"/>
                <a:cs typeface="Arial" panose="020B0604020202020204" pitchFamily="34" charset="0"/>
              </a:rPr>
              <a:t>User should be able to submit </a:t>
            </a:r>
            <a:r>
              <a:rPr lang="en-IN" sz="2000" b="1" kern="150" dirty="0">
                <a:solidFill>
                  <a:schemeClr val="bg1"/>
                </a:solidFill>
                <a:effectLst/>
                <a:latin typeface="Arial" panose="020B0604020202020204" pitchFamily="34" charset="0"/>
                <a:ea typeface="Bitstream Vera Sans"/>
                <a:cs typeface="Arial" panose="020B0604020202020204" pitchFamily="34" charset="0"/>
              </a:rPr>
              <a:t>feedback</a:t>
            </a:r>
            <a:r>
              <a:rPr lang="en-IN" sz="2000" kern="150" dirty="0">
                <a:solidFill>
                  <a:schemeClr val="bg1"/>
                </a:solidFill>
                <a:effectLst/>
                <a:latin typeface="Arial" panose="020B0604020202020204" pitchFamily="34" charset="0"/>
                <a:ea typeface="Bitstream Vera Sans"/>
                <a:cs typeface="Arial" panose="020B0604020202020204" pitchFamily="34" charset="0"/>
              </a:rPr>
              <a:t> regarding particular domain if it is prone to phishing</a:t>
            </a:r>
            <a:r>
              <a:rPr lang="en-US" sz="2000" kern="150" dirty="0">
                <a:solidFill>
                  <a:schemeClr val="bg1"/>
                </a:solidFill>
                <a:latin typeface="Arial" panose="020B0604020202020204" pitchFamily="34" charset="0"/>
                <a:ea typeface="Bitstream Vera Sans"/>
                <a:cs typeface="Arial" panose="020B0604020202020204" pitchFamily="34" charset="0"/>
              </a:rPr>
              <a:t> </a:t>
            </a:r>
            <a:r>
              <a:rPr lang="en-IN" sz="2000" kern="150" dirty="0">
                <a:solidFill>
                  <a:schemeClr val="bg1"/>
                </a:solidFill>
                <a:effectLst/>
                <a:latin typeface="Arial" panose="020B0604020202020204" pitchFamily="34" charset="0"/>
                <a:ea typeface="Bitstream Vera Sans"/>
                <a:cs typeface="Arial" panose="020B0604020202020204" pitchFamily="34" charset="0"/>
              </a:rPr>
              <a:t>&amp; particular URL will be marked as phishing if it is reported by several users.</a:t>
            </a:r>
            <a:endParaRPr lang="en-US" sz="2000" kern="150" dirty="0">
              <a:solidFill>
                <a:schemeClr val="bg1"/>
              </a:solidFill>
              <a:effectLst/>
              <a:latin typeface="Arial" panose="020B0604020202020204" pitchFamily="34" charset="0"/>
              <a:ea typeface="Bitstream Vera Sans"/>
              <a:cs typeface="Arial" panose="020B0604020202020204" pitchFamily="34" charset="0"/>
            </a:endParaRPr>
          </a:p>
        </p:txBody>
      </p:sp>
    </p:spTree>
    <p:extLst>
      <p:ext uri="{BB962C8B-B14F-4D97-AF65-F5344CB8AC3E}">
        <p14:creationId xmlns:p14="http://schemas.microsoft.com/office/powerpoint/2010/main" val="2053604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43000">
              <a:schemeClr val="accent2">
                <a:lumMod val="20000"/>
                <a:lumOff val="80000"/>
              </a:schemeClr>
            </a:gs>
            <a:gs pos="72000">
              <a:schemeClr val="accent2">
                <a:lumMod val="40000"/>
                <a:lumOff val="60000"/>
              </a:schemeClr>
            </a:gs>
            <a:gs pos="92000">
              <a:schemeClr val="accent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5F9BB3-0F41-48B8-930A-83A02E943DC6}"/>
              </a:ext>
            </a:extLst>
          </p:cNvPr>
          <p:cNvSpPr txBox="1"/>
          <p:nvPr/>
        </p:nvSpPr>
        <p:spPr>
          <a:xfrm>
            <a:off x="5103840" y="329364"/>
            <a:ext cx="1984311" cy="707886"/>
          </a:xfrm>
          <a:prstGeom prst="rect">
            <a:avLst/>
          </a:prstGeom>
          <a:noFill/>
        </p:spPr>
        <p:txBody>
          <a:bodyPr wrap="square" rtlCol="0">
            <a:spAutoFit/>
          </a:bodyPr>
          <a:lstStyle/>
          <a:p>
            <a:r>
              <a:rPr lang="en-US" sz="4000" dirty="0">
                <a:solidFill>
                  <a:schemeClr val="bg1"/>
                </a:solidFill>
              </a:rPr>
              <a:t>Analysis:</a:t>
            </a:r>
          </a:p>
        </p:txBody>
      </p:sp>
      <p:sp>
        <p:nvSpPr>
          <p:cNvPr id="5" name="TextBox 4">
            <a:extLst>
              <a:ext uri="{FF2B5EF4-FFF2-40B4-BE49-F238E27FC236}">
                <a16:creationId xmlns:a16="http://schemas.microsoft.com/office/drawing/2014/main" id="{C251FE3D-786C-45A6-B594-3212D4624305}"/>
              </a:ext>
            </a:extLst>
          </p:cNvPr>
          <p:cNvSpPr txBox="1"/>
          <p:nvPr/>
        </p:nvSpPr>
        <p:spPr>
          <a:xfrm>
            <a:off x="800874" y="3708919"/>
            <a:ext cx="10590245" cy="25545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0" marR="0" algn="just">
              <a:spcBef>
                <a:spcPts val="0"/>
              </a:spcBef>
              <a:spcAft>
                <a:spcPts val="0"/>
              </a:spcAft>
            </a:pPr>
            <a:r>
              <a:rPr lang="en-IN" sz="2000" kern="150" dirty="0">
                <a:solidFill>
                  <a:schemeClr val="bg1"/>
                </a:solidFill>
                <a:effectLst/>
                <a:latin typeface="Arial" panose="020B0604020202020204" pitchFamily="34" charset="0"/>
                <a:ea typeface="Bitstream Vera Sans"/>
                <a:cs typeface="Arial" panose="020B0604020202020204" pitchFamily="34" charset="0"/>
              </a:rPr>
              <a:t>The project contains two major modules:</a:t>
            </a:r>
          </a:p>
          <a:p>
            <a:pPr marL="0" marR="0" algn="just">
              <a:spcBef>
                <a:spcPts val="0"/>
              </a:spcBef>
              <a:spcAft>
                <a:spcPts val="0"/>
              </a:spcAft>
            </a:pPr>
            <a:endParaRPr lang="en-US" sz="2000" kern="150" dirty="0">
              <a:solidFill>
                <a:schemeClr val="bg1"/>
              </a:solidFill>
              <a:effectLst/>
              <a:latin typeface="Arial" panose="020B0604020202020204" pitchFamily="34" charset="0"/>
              <a:ea typeface="Bitstream Vera Sans"/>
              <a:cs typeface="Arial" panose="020B0604020202020204" pitchFamily="34" charset="0"/>
            </a:endParaRPr>
          </a:p>
          <a:p>
            <a:pPr marL="342900" marR="0" indent="-342900" algn="just">
              <a:spcBef>
                <a:spcPts val="0"/>
              </a:spcBef>
              <a:spcAft>
                <a:spcPts val="0"/>
              </a:spcAft>
              <a:buFont typeface="Wingdings" panose="05000000000000000000" pitchFamily="2" charset="2"/>
              <a:buChar char="v"/>
            </a:pPr>
            <a:r>
              <a:rPr lang="en-IN" sz="2000" b="1" kern="150" dirty="0">
                <a:solidFill>
                  <a:schemeClr val="bg1"/>
                </a:solidFill>
                <a:effectLst/>
                <a:latin typeface="Arial" panose="020B0604020202020204" pitchFamily="34" charset="0"/>
                <a:ea typeface="Bitstream Vera Sans"/>
                <a:cs typeface="Arial" panose="020B0604020202020204" pitchFamily="34" charset="0"/>
              </a:rPr>
              <a:t>Module 1 - URL Detector: </a:t>
            </a:r>
            <a:r>
              <a:rPr lang="en-IN" sz="2000" kern="150" dirty="0">
                <a:solidFill>
                  <a:schemeClr val="bg1"/>
                </a:solidFill>
                <a:effectLst/>
                <a:latin typeface="Arial" panose="020B0604020202020204" pitchFamily="34" charset="0"/>
                <a:ea typeface="Bitstream Vera Sans"/>
                <a:cs typeface="Arial" panose="020B0604020202020204" pitchFamily="34" charset="0"/>
              </a:rPr>
              <a:t>Detecting URL is phishing or not via machine learning</a:t>
            </a:r>
            <a:endParaRPr lang="en-US" sz="2000" kern="150" dirty="0">
              <a:solidFill>
                <a:schemeClr val="bg1"/>
              </a:solidFill>
              <a:effectLst/>
              <a:latin typeface="Arial" panose="020B0604020202020204" pitchFamily="34" charset="0"/>
              <a:ea typeface="Bitstream Vera Sans"/>
              <a:cs typeface="Arial" panose="020B0604020202020204" pitchFamily="34" charset="0"/>
            </a:endParaRPr>
          </a:p>
          <a:p>
            <a:pPr marL="342900" marR="0" indent="-342900" algn="just">
              <a:spcBef>
                <a:spcPts val="0"/>
              </a:spcBef>
              <a:spcAft>
                <a:spcPts val="0"/>
              </a:spcAft>
              <a:buFont typeface="Wingdings" panose="05000000000000000000" pitchFamily="2" charset="2"/>
              <a:buChar char="v"/>
            </a:pPr>
            <a:r>
              <a:rPr lang="en-IN" sz="2000" b="1" kern="150" dirty="0">
                <a:solidFill>
                  <a:schemeClr val="bg1"/>
                </a:solidFill>
                <a:effectLst/>
                <a:latin typeface="Arial" panose="020B0604020202020204" pitchFamily="34" charset="0"/>
                <a:ea typeface="Bitstream Vera Sans"/>
                <a:cs typeface="Arial" panose="020B0604020202020204" pitchFamily="34" charset="0"/>
              </a:rPr>
              <a:t>Module 2 - Structure Analyzer: </a:t>
            </a:r>
            <a:r>
              <a:rPr lang="en-IN" sz="2000" kern="150" dirty="0">
                <a:solidFill>
                  <a:schemeClr val="bg1"/>
                </a:solidFill>
                <a:effectLst/>
                <a:latin typeface="Arial" panose="020B0604020202020204" pitchFamily="34" charset="0"/>
                <a:ea typeface="Bitstream Vera Sans"/>
                <a:cs typeface="Arial" panose="020B0604020202020204" pitchFamily="34" charset="0"/>
              </a:rPr>
              <a:t>Verify the URL is phishing or not by analysing HTML Structure.</a:t>
            </a:r>
            <a:endParaRPr lang="en-US" sz="2000" kern="150" dirty="0">
              <a:solidFill>
                <a:schemeClr val="bg1"/>
              </a:solidFill>
              <a:effectLst/>
              <a:latin typeface="Arial" panose="020B0604020202020204" pitchFamily="34" charset="0"/>
              <a:ea typeface="Bitstream Vera Sans"/>
              <a:cs typeface="Arial" panose="020B0604020202020204" pitchFamily="34" charset="0"/>
            </a:endParaRPr>
          </a:p>
          <a:p>
            <a:pPr marL="0" marR="0" algn="just">
              <a:spcBef>
                <a:spcPts val="0"/>
              </a:spcBef>
              <a:spcAft>
                <a:spcPts val="0"/>
              </a:spcAft>
            </a:pPr>
            <a:endParaRPr lang="en-IN" sz="2000" kern="150" dirty="0">
              <a:solidFill>
                <a:schemeClr val="bg1"/>
              </a:solidFill>
              <a:effectLst/>
              <a:latin typeface="Arial" panose="020B0604020202020204" pitchFamily="34" charset="0"/>
              <a:ea typeface="Bitstream Vera Sans"/>
              <a:cs typeface="Arial" panose="020B0604020202020204" pitchFamily="34" charset="0"/>
            </a:endParaRPr>
          </a:p>
          <a:p>
            <a:pPr marL="0" marR="0" algn="just">
              <a:spcBef>
                <a:spcPts val="0"/>
              </a:spcBef>
              <a:spcAft>
                <a:spcPts val="0"/>
              </a:spcAft>
            </a:pPr>
            <a:r>
              <a:rPr lang="en-IN" sz="2000" kern="150" dirty="0">
                <a:solidFill>
                  <a:schemeClr val="bg1"/>
                </a:solidFill>
                <a:effectLst/>
                <a:latin typeface="Arial" panose="020B0604020202020204" pitchFamily="34" charset="0"/>
                <a:ea typeface="Bitstream Vera Sans"/>
                <a:cs typeface="Arial" panose="020B0604020202020204" pitchFamily="34" charset="0"/>
              </a:rPr>
              <a:t>The URL is passed to Module 1 &amp; generate Phishing Score &amp; if the score is around the threshold score then the URL is passed to Module2 for further analysis.</a:t>
            </a:r>
            <a:endParaRPr lang="en-US" sz="2000" kern="150" dirty="0">
              <a:solidFill>
                <a:schemeClr val="bg1"/>
              </a:solidFill>
              <a:effectLst/>
              <a:latin typeface="Arial" panose="020B0604020202020204" pitchFamily="34" charset="0"/>
              <a:ea typeface="Bitstream Vera Sans"/>
              <a:cs typeface="Arial" panose="020B0604020202020204" pitchFamily="34" charset="0"/>
            </a:endParaRPr>
          </a:p>
        </p:txBody>
      </p:sp>
      <p:pic>
        <p:nvPicPr>
          <p:cNvPr id="9" name="Picture 8">
            <a:extLst>
              <a:ext uri="{FF2B5EF4-FFF2-40B4-BE49-F238E27FC236}">
                <a16:creationId xmlns:a16="http://schemas.microsoft.com/office/drawing/2014/main" id="{57D919DB-2D16-43B4-8191-0F84163C2F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7598" y="1444688"/>
            <a:ext cx="1856793" cy="1856793"/>
          </a:xfrm>
          <a:prstGeom prst="rect">
            <a:avLst/>
          </a:prstGeom>
          <a:effectLst>
            <a:glow rad="165100">
              <a:schemeClr val="accent2">
                <a:lumMod val="75000"/>
                <a:alpha val="35000"/>
              </a:schemeClr>
            </a:glow>
          </a:effectLst>
        </p:spPr>
      </p:pic>
    </p:spTree>
    <p:extLst>
      <p:ext uri="{BB962C8B-B14F-4D97-AF65-F5344CB8AC3E}">
        <p14:creationId xmlns:p14="http://schemas.microsoft.com/office/powerpoint/2010/main" val="3252997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43000">
              <a:schemeClr val="accent2">
                <a:lumMod val="20000"/>
                <a:lumOff val="80000"/>
              </a:schemeClr>
            </a:gs>
            <a:gs pos="72000">
              <a:schemeClr val="accent2">
                <a:lumMod val="40000"/>
                <a:lumOff val="60000"/>
              </a:schemeClr>
            </a:gs>
            <a:gs pos="92000">
              <a:schemeClr val="accent2">
                <a:lumMod val="60000"/>
                <a:lumOff val="4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073F84-56C3-416E-BDF4-21CECED98FBA}"/>
              </a:ext>
            </a:extLst>
          </p:cNvPr>
          <p:cNvPicPr>
            <a:picLocks noChangeAspect="1"/>
          </p:cNvPicPr>
          <p:nvPr/>
        </p:nvPicPr>
        <p:blipFill rotWithShape="1">
          <a:blip r:embed="rId2">
            <a:extLst>
              <a:ext uri="{28A0092B-C50C-407E-A947-70E740481C1C}">
                <a14:useLocalDpi xmlns:a14="http://schemas.microsoft.com/office/drawing/2010/main" val="0"/>
              </a:ext>
            </a:extLst>
          </a:blip>
          <a:srcRect t="9297" b="10459"/>
          <a:stretch/>
        </p:blipFill>
        <p:spPr>
          <a:xfrm>
            <a:off x="8389" y="0"/>
            <a:ext cx="12301056" cy="6858000"/>
          </a:xfrm>
          <a:prstGeom prst="rect">
            <a:avLst/>
          </a:prstGeom>
        </p:spPr>
      </p:pic>
      <p:sp>
        <p:nvSpPr>
          <p:cNvPr id="4" name="TextBox 3">
            <a:extLst>
              <a:ext uri="{FF2B5EF4-FFF2-40B4-BE49-F238E27FC236}">
                <a16:creationId xmlns:a16="http://schemas.microsoft.com/office/drawing/2014/main" id="{6346EC26-424D-4FEE-8225-22F78E146DEA}"/>
              </a:ext>
            </a:extLst>
          </p:cNvPr>
          <p:cNvSpPr txBox="1"/>
          <p:nvPr/>
        </p:nvSpPr>
        <p:spPr>
          <a:xfrm>
            <a:off x="4241261" y="484335"/>
            <a:ext cx="3709477" cy="707886"/>
          </a:xfrm>
          <a:prstGeom prst="rect">
            <a:avLst/>
          </a:prstGeom>
          <a:noFill/>
          <a:ln>
            <a:solidFill>
              <a:schemeClr val="bg1"/>
            </a:solidFill>
          </a:ln>
        </p:spPr>
        <p:txBody>
          <a:bodyPr wrap="none" rtlCol="0">
            <a:spAutoFit/>
          </a:bodyPr>
          <a:lstStyle/>
          <a:p>
            <a:r>
              <a:rPr lang="en-US" sz="4000" u="sng" dirty="0">
                <a:solidFill>
                  <a:schemeClr val="bg1"/>
                </a:solidFill>
              </a:rPr>
              <a:t>Activity Diagram:</a:t>
            </a:r>
          </a:p>
        </p:txBody>
      </p:sp>
    </p:spTree>
    <p:extLst>
      <p:ext uri="{BB962C8B-B14F-4D97-AF65-F5344CB8AC3E}">
        <p14:creationId xmlns:p14="http://schemas.microsoft.com/office/powerpoint/2010/main" val="3341572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43000">
              <a:schemeClr val="accent2">
                <a:lumMod val="20000"/>
                <a:lumOff val="80000"/>
              </a:schemeClr>
            </a:gs>
            <a:gs pos="72000">
              <a:schemeClr val="accent2">
                <a:lumMod val="40000"/>
                <a:lumOff val="60000"/>
              </a:schemeClr>
            </a:gs>
            <a:gs pos="92000">
              <a:schemeClr val="accent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46EC26-424D-4FEE-8225-22F78E146DEA}"/>
              </a:ext>
            </a:extLst>
          </p:cNvPr>
          <p:cNvSpPr txBox="1"/>
          <p:nvPr/>
        </p:nvSpPr>
        <p:spPr>
          <a:xfrm>
            <a:off x="4883969" y="574388"/>
            <a:ext cx="2424062" cy="707886"/>
          </a:xfrm>
          <a:prstGeom prst="rect">
            <a:avLst/>
          </a:prstGeom>
          <a:noFill/>
        </p:spPr>
        <p:txBody>
          <a:bodyPr wrap="none" rtlCol="0">
            <a:spAutoFit/>
          </a:bodyPr>
          <a:lstStyle/>
          <a:p>
            <a:r>
              <a:rPr lang="en-US" sz="4000" dirty="0">
                <a:solidFill>
                  <a:schemeClr val="bg1"/>
                </a:solidFill>
              </a:rPr>
              <a:t>Demo Time</a:t>
            </a:r>
          </a:p>
        </p:txBody>
      </p:sp>
      <p:pic>
        <p:nvPicPr>
          <p:cNvPr id="3" name="Picture 2">
            <a:extLst>
              <a:ext uri="{FF2B5EF4-FFF2-40B4-BE49-F238E27FC236}">
                <a16:creationId xmlns:a16="http://schemas.microsoft.com/office/drawing/2014/main" id="{EDB0C474-1C08-40A4-85E8-74303C77C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625" y="1579489"/>
            <a:ext cx="7524750" cy="4286250"/>
          </a:xfrm>
          <a:prstGeom prst="rect">
            <a:avLst/>
          </a:prstGeom>
        </p:spPr>
      </p:pic>
    </p:spTree>
    <p:extLst>
      <p:ext uri="{BB962C8B-B14F-4D97-AF65-F5344CB8AC3E}">
        <p14:creationId xmlns:p14="http://schemas.microsoft.com/office/powerpoint/2010/main" val="3270544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43000">
              <a:schemeClr val="accent2">
                <a:lumMod val="20000"/>
                <a:lumOff val="80000"/>
              </a:schemeClr>
            </a:gs>
            <a:gs pos="72000">
              <a:schemeClr val="accent2">
                <a:lumMod val="40000"/>
                <a:lumOff val="60000"/>
              </a:schemeClr>
            </a:gs>
            <a:gs pos="92000">
              <a:schemeClr val="accent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6C595F-0B93-458F-B777-B16B082BA98F}"/>
              </a:ext>
            </a:extLst>
          </p:cNvPr>
          <p:cNvSpPr txBox="1"/>
          <p:nvPr/>
        </p:nvSpPr>
        <p:spPr>
          <a:xfrm>
            <a:off x="4970531" y="3075057"/>
            <a:ext cx="2250937" cy="707886"/>
          </a:xfrm>
          <a:prstGeom prst="rect">
            <a:avLst/>
          </a:prstGeom>
          <a:solidFill>
            <a:schemeClr val="tx1"/>
          </a:solidFill>
          <a:ln>
            <a:solidFill>
              <a:schemeClr val="bg1"/>
            </a:solidFill>
          </a:ln>
        </p:spPr>
        <p:txBody>
          <a:bodyPr wrap="none" rtlCol="0">
            <a:spAutoFit/>
          </a:bodyPr>
          <a:lstStyle/>
          <a:p>
            <a:r>
              <a:rPr lang="en-US" sz="4000" dirty="0">
                <a:solidFill>
                  <a:schemeClr val="bg1"/>
                </a:solidFill>
              </a:rPr>
              <a:t>Module: 1</a:t>
            </a:r>
          </a:p>
        </p:txBody>
      </p:sp>
    </p:spTree>
    <p:extLst>
      <p:ext uri="{BB962C8B-B14F-4D97-AF65-F5344CB8AC3E}">
        <p14:creationId xmlns:p14="http://schemas.microsoft.com/office/powerpoint/2010/main" val="728405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43000">
              <a:schemeClr val="accent2">
                <a:lumMod val="20000"/>
                <a:lumOff val="80000"/>
              </a:schemeClr>
            </a:gs>
            <a:gs pos="72000">
              <a:schemeClr val="accent2">
                <a:lumMod val="40000"/>
                <a:lumOff val="60000"/>
              </a:schemeClr>
            </a:gs>
            <a:gs pos="92000">
              <a:schemeClr val="accent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6FD6D5-9D9D-4F3F-AD11-D45536D827C3}"/>
              </a:ext>
            </a:extLst>
          </p:cNvPr>
          <p:cNvSpPr txBox="1"/>
          <p:nvPr/>
        </p:nvSpPr>
        <p:spPr>
          <a:xfrm>
            <a:off x="4687601" y="419877"/>
            <a:ext cx="2816797" cy="707886"/>
          </a:xfrm>
          <a:prstGeom prst="rect">
            <a:avLst/>
          </a:prstGeom>
          <a:noFill/>
        </p:spPr>
        <p:txBody>
          <a:bodyPr wrap="none" rtlCol="0">
            <a:spAutoFit/>
          </a:bodyPr>
          <a:lstStyle/>
          <a:p>
            <a:r>
              <a:rPr lang="en-US" sz="4000" dirty="0">
                <a:solidFill>
                  <a:schemeClr val="bg1"/>
                </a:solidFill>
              </a:rPr>
              <a:t>Data Source:</a:t>
            </a:r>
          </a:p>
        </p:txBody>
      </p:sp>
      <p:sp>
        <p:nvSpPr>
          <p:cNvPr id="5" name="TextBox 4">
            <a:extLst>
              <a:ext uri="{FF2B5EF4-FFF2-40B4-BE49-F238E27FC236}">
                <a16:creationId xmlns:a16="http://schemas.microsoft.com/office/drawing/2014/main" id="{AF4AC116-34F2-42BA-939D-C6E04F62D6B1}"/>
              </a:ext>
            </a:extLst>
          </p:cNvPr>
          <p:cNvSpPr txBox="1"/>
          <p:nvPr/>
        </p:nvSpPr>
        <p:spPr>
          <a:xfrm>
            <a:off x="1085459" y="1297909"/>
            <a:ext cx="10021080"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0" marR="0" algn="just">
              <a:spcBef>
                <a:spcPts val="0"/>
              </a:spcBef>
              <a:spcAft>
                <a:spcPts val="0"/>
              </a:spcAft>
            </a:pPr>
            <a:r>
              <a:rPr lang="en-IN" sz="2000" kern="150" dirty="0">
                <a:solidFill>
                  <a:schemeClr val="bg1"/>
                </a:solidFill>
                <a:effectLst/>
                <a:latin typeface="Arial" panose="020B0604020202020204" pitchFamily="34" charset="0"/>
                <a:ea typeface="Bitstream Vera Sans"/>
                <a:cs typeface="Arial" panose="020B0604020202020204" pitchFamily="34" charset="0"/>
              </a:rPr>
              <a:t>Phishing data set1 (Primary): </a:t>
            </a:r>
            <a:r>
              <a:rPr lang="en-IN" sz="2000" u="none" strike="noStrike" kern="150" dirty="0">
                <a:solidFill>
                  <a:schemeClr val="accent2">
                    <a:lumMod val="75000"/>
                  </a:schemeClr>
                </a:solidFill>
                <a:effectLst/>
                <a:latin typeface="Arial" panose="020B0604020202020204" pitchFamily="34" charset="0"/>
                <a:ea typeface="Bitstream Vera Sans"/>
                <a:cs typeface="Arial" panose="020B0604020202020204" pitchFamily="34" charset="0"/>
                <a:hlinkClick r:id="rId2">
                  <a:extLst>
                    <a:ext uri="{A12FA001-AC4F-418D-AE19-62706E023703}">
                      <ahyp:hlinkClr xmlns:ahyp="http://schemas.microsoft.com/office/drawing/2018/hyperlinkcolor" val="tx"/>
                    </a:ext>
                  </a:extLst>
                </a:hlinkClick>
              </a:rPr>
              <a:t>https://archive.ics.uci.edu/ml/datasets/phishing+websites</a:t>
            </a:r>
            <a:endParaRPr lang="en-US" sz="2000" kern="150" dirty="0">
              <a:solidFill>
                <a:schemeClr val="accent2">
                  <a:lumMod val="75000"/>
                </a:schemeClr>
              </a:solidFill>
              <a:effectLst/>
              <a:latin typeface="Arial" panose="020B0604020202020204" pitchFamily="34" charset="0"/>
              <a:ea typeface="Bitstream Vera Sans"/>
              <a:cs typeface="Arial" panose="020B0604020202020204" pitchFamily="34" charset="0"/>
            </a:endParaRPr>
          </a:p>
          <a:p>
            <a:pPr marL="0" marR="0" algn="just">
              <a:spcBef>
                <a:spcPts val="0"/>
              </a:spcBef>
              <a:spcAft>
                <a:spcPts val="0"/>
              </a:spcAft>
            </a:pPr>
            <a:r>
              <a:rPr lang="en-IN" sz="2000" kern="150" dirty="0">
                <a:solidFill>
                  <a:schemeClr val="bg1"/>
                </a:solidFill>
                <a:effectLst/>
                <a:latin typeface="Arial" panose="020B0604020202020204" pitchFamily="34" charset="0"/>
                <a:ea typeface="Bitstream Vera Sans"/>
                <a:cs typeface="Arial" panose="020B0604020202020204" pitchFamily="34" charset="0"/>
              </a:rPr>
              <a:t>Phishing data set2 : </a:t>
            </a:r>
            <a:r>
              <a:rPr lang="en-IN" sz="2000" u="none" strike="noStrike" kern="150" dirty="0">
                <a:solidFill>
                  <a:schemeClr val="accent2">
                    <a:lumMod val="75000"/>
                  </a:schemeClr>
                </a:solidFill>
                <a:effectLst/>
                <a:latin typeface="Arial" panose="020B0604020202020204" pitchFamily="34" charset="0"/>
                <a:ea typeface="Bitstream Vera Sans"/>
                <a:cs typeface="Arial" panose="020B0604020202020204" pitchFamily="34" charset="0"/>
                <a:hlinkClick r:id="rId3">
                  <a:extLst>
                    <a:ext uri="{A12FA001-AC4F-418D-AE19-62706E023703}">
                      <ahyp:hlinkClr xmlns:ahyp="http://schemas.microsoft.com/office/drawing/2018/hyperlinkcolor" val="tx"/>
                    </a:ext>
                  </a:extLst>
                </a:hlinkClick>
              </a:rPr>
              <a:t>https://www.phishtank.com/</a:t>
            </a:r>
            <a:r>
              <a:rPr lang="en-IN" sz="2000" kern="150" dirty="0">
                <a:solidFill>
                  <a:schemeClr val="accent2">
                    <a:lumMod val="75000"/>
                  </a:schemeClr>
                </a:solidFill>
                <a:effectLst/>
                <a:latin typeface="Arial" panose="020B0604020202020204" pitchFamily="34" charset="0"/>
                <a:ea typeface="Bitstream Vera Sans"/>
                <a:cs typeface="Arial" panose="020B0604020202020204" pitchFamily="34" charset="0"/>
              </a:rPr>
              <a:t>	</a:t>
            </a:r>
            <a:endParaRPr lang="en-US" sz="2000" kern="150" dirty="0">
              <a:solidFill>
                <a:schemeClr val="accent2">
                  <a:lumMod val="75000"/>
                </a:schemeClr>
              </a:solidFill>
              <a:effectLst/>
              <a:latin typeface="Arial" panose="020B0604020202020204" pitchFamily="34" charset="0"/>
              <a:ea typeface="Bitstream Vera Sans"/>
              <a:cs typeface="Arial" panose="020B0604020202020204" pitchFamily="34" charset="0"/>
            </a:endParaRPr>
          </a:p>
          <a:p>
            <a:pPr algn="just"/>
            <a:r>
              <a:rPr lang="en-IN" sz="2000" dirty="0">
                <a:solidFill>
                  <a:schemeClr val="bg1"/>
                </a:solidFill>
                <a:effectLst/>
                <a:latin typeface="Arial" panose="020B0604020202020204" pitchFamily="34" charset="0"/>
                <a:ea typeface="Bitstream Vera Sans"/>
                <a:cs typeface="Arial" panose="020B0604020202020204" pitchFamily="34" charset="0"/>
              </a:rPr>
              <a:t>Reputed site's rank data: </a:t>
            </a:r>
            <a:r>
              <a:rPr lang="en-IN" sz="2000" u="none" strike="noStrike" dirty="0">
                <a:solidFill>
                  <a:schemeClr val="accent2">
                    <a:lumMod val="75000"/>
                  </a:schemeClr>
                </a:solidFill>
                <a:effectLst/>
                <a:latin typeface="Arial" panose="020B0604020202020204" pitchFamily="34" charset="0"/>
                <a:ea typeface="Bitstream Vera Sans"/>
                <a:cs typeface="Arial" panose="020B0604020202020204" pitchFamily="34" charset="0"/>
                <a:hlinkClick r:id="rId4">
                  <a:extLst>
                    <a:ext uri="{A12FA001-AC4F-418D-AE19-62706E023703}">
                      <ahyp:hlinkClr xmlns:ahyp="http://schemas.microsoft.com/office/drawing/2018/hyperlinkcolor" val="tx"/>
                    </a:ext>
                  </a:extLst>
                </a:hlinkClick>
              </a:rPr>
              <a:t>https://www.alexa.com</a:t>
            </a:r>
            <a:endParaRPr lang="en-US" sz="2000" dirty="0">
              <a:solidFill>
                <a:schemeClr val="accent2">
                  <a:lumMod val="75000"/>
                </a:schemeClr>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9B93356B-CB5B-4F40-8CFA-22C4EBAB5D28}"/>
              </a:ext>
            </a:extLst>
          </p:cNvPr>
          <p:cNvSpPr txBox="1"/>
          <p:nvPr/>
        </p:nvSpPr>
        <p:spPr>
          <a:xfrm>
            <a:off x="1085459" y="2608175"/>
            <a:ext cx="4278351" cy="584775"/>
          </a:xfrm>
          <a:prstGeom prst="rect">
            <a:avLst/>
          </a:prstGeom>
          <a:noFill/>
        </p:spPr>
        <p:txBody>
          <a:bodyPr wrap="none" rtlCol="0">
            <a:spAutoFit/>
          </a:bodyPr>
          <a:lstStyle/>
          <a:p>
            <a:r>
              <a:rPr lang="en-US" sz="3200" dirty="0">
                <a:solidFill>
                  <a:schemeClr val="bg1"/>
                </a:solidFill>
              </a:rPr>
              <a:t>Raw Dataset (Dataset 2):</a:t>
            </a:r>
          </a:p>
        </p:txBody>
      </p:sp>
      <p:pic>
        <p:nvPicPr>
          <p:cNvPr id="2" name="Picture 1">
            <a:extLst>
              <a:ext uri="{FF2B5EF4-FFF2-40B4-BE49-F238E27FC236}">
                <a16:creationId xmlns:a16="http://schemas.microsoft.com/office/drawing/2014/main" id="{F45D0CDB-6F99-4A62-B200-8EB3C4D9F5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205" y="3487553"/>
            <a:ext cx="11529587" cy="2979707"/>
          </a:xfrm>
          <a:prstGeom prst="rect">
            <a:avLst/>
          </a:prstGeom>
        </p:spPr>
      </p:pic>
    </p:spTree>
    <p:extLst>
      <p:ext uri="{BB962C8B-B14F-4D97-AF65-F5344CB8AC3E}">
        <p14:creationId xmlns:p14="http://schemas.microsoft.com/office/powerpoint/2010/main" val="2993862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43000">
              <a:schemeClr val="accent2">
                <a:lumMod val="20000"/>
                <a:lumOff val="80000"/>
              </a:schemeClr>
            </a:gs>
            <a:gs pos="72000">
              <a:schemeClr val="accent2">
                <a:lumMod val="40000"/>
                <a:lumOff val="60000"/>
              </a:schemeClr>
            </a:gs>
            <a:gs pos="92000">
              <a:schemeClr val="accent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460CD9-6A33-4607-89B9-E15DD30E9040}"/>
              </a:ext>
            </a:extLst>
          </p:cNvPr>
          <p:cNvSpPr txBox="1"/>
          <p:nvPr/>
        </p:nvSpPr>
        <p:spPr>
          <a:xfrm>
            <a:off x="3171256" y="471465"/>
            <a:ext cx="5849486" cy="584775"/>
          </a:xfrm>
          <a:prstGeom prst="rect">
            <a:avLst/>
          </a:prstGeom>
          <a:noFill/>
        </p:spPr>
        <p:txBody>
          <a:bodyPr wrap="none" rtlCol="0">
            <a:spAutoFit/>
          </a:bodyPr>
          <a:lstStyle/>
          <a:p>
            <a:r>
              <a:rPr lang="en-US" sz="3200" dirty="0">
                <a:solidFill>
                  <a:schemeClr val="bg1"/>
                </a:solidFill>
              </a:rPr>
              <a:t>Pre-processed Dataset (Attributes):</a:t>
            </a:r>
          </a:p>
        </p:txBody>
      </p:sp>
      <p:sp>
        <p:nvSpPr>
          <p:cNvPr id="7" name="TextBox 6">
            <a:extLst>
              <a:ext uri="{FF2B5EF4-FFF2-40B4-BE49-F238E27FC236}">
                <a16:creationId xmlns:a16="http://schemas.microsoft.com/office/drawing/2014/main" id="{327D46F3-7A69-4547-ADFA-6526D9F7C27D}"/>
              </a:ext>
            </a:extLst>
          </p:cNvPr>
          <p:cNvSpPr txBox="1"/>
          <p:nvPr/>
        </p:nvSpPr>
        <p:spPr>
          <a:xfrm>
            <a:off x="1085457" y="1493805"/>
            <a:ext cx="10021079" cy="322678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0" marR="0" algn="just">
              <a:spcBef>
                <a:spcPts val="0"/>
              </a:spcBef>
              <a:spcAft>
                <a:spcPts val="0"/>
              </a:spcAft>
            </a:pPr>
            <a:r>
              <a:rPr lang="en-IN" sz="2000" kern="150" dirty="0">
                <a:solidFill>
                  <a:schemeClr val="bg1"/>
                </a:solidFill>
                <a:effectLst/>
                <a:latin typeface="Arial" panose="020B0604020202020204" pitchFamily="34" charset="0"/>
                <a:ea typeface="Bitstream Vera Sans"/>
                <a:cs typeface="Arial" panose="020B0604020202020204" pitchFamily="34" charset="0"/>
              </a:rPr>
              <a:t>The data set contains 31 attributes which are calculated from the URL Attributes are:</a:t>
            </a:r>
          </a:p>
          <a:p>
            <a:pPr marL="0" marR="0" algn="just">
              <a:spcBef>
                <a:spcPts val="0"/>
              </a:spcBef>
              <a:spcAft>
                <a:spcPts val="0"/>
              </a:spcAft>
            </a:pPr>
            <a:endParaRPr lang="en-IN" sz="1400" kern="150" dirty="0">
              <a:solidFill>
                <a:schemeClr val="bg1"/>
              </a:solidFill>
              <a:effectLst/>
              <a:latin typeface="Arial" panose="020B0604020202020204" pitchFamily="34" charset="0"/>
              <a:ea typeface="Bitstream Vera Sans"/>
              <a:cs typeface="Arial" panose="020B0604020202020204" pitchFamily="34" charset="0"/>
            </a:endParaRPr>
          </a:p>
          <a:p>
            <a:pPr marL="0" marR="0" algn="just">
              <a:lnSpc>
                <a:spcPct val="107000"/>
              </a:lnSpc>
              <a:spcBef>
                <a:spcPts val="0"/>
              </a:spcBef>
              <a:spcAft>
                <a:spcPts val="0"/>
              </a:spcAft>
            </a:pPr>
            <a:r>
              <a:rPr lang="en-IN" sz="1400" dirty="0">
                <a:solidFill>
                  <a:schemeClr val="bg1"/>
                </a:solidFill>
                <a:effectLst/>
                <a:latin typeface="Arial" panose="020B0604020202020204" pitchFamily="34" charset="0"/>
                <a:ea typeface="Calibri" panose="020F0502020204030204" pitchFamily="34" charset="0"/>
                <a:cs typeface="Arial" panose="020B0604020202020204" pitchFamily="34" charset="0"/>
              </a:rPr>
              <a:t>having_IP_Address  { -1,1 } 		</a:t>
            </a:r>
            <a:r>
              <a:rPr lang="en-IN" sz="14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URL_Length</a:t>
            </a:r>
            <a:r>
              <a:rPr lang="en-IN" sz="1400" dirty="0">
                <a:solidFill>
                  <a:schemeClr val="bg1"/>
                </a:solidFill>
                <a:effectLst/>
                <a:latin typeface="Arial" panose="020B0604020202020204" pitchFamily="34" charset="0"/>
                <a:ea typeface="Calibri" panose="020F0502020204030204" pitchFamily="34" charset="0"/>
                <a:cs typeface="Arial" panose="020B0604020202020204" pitchFamily="34" charset="0"/>
              </a:rPr>
              <a:t>   { 1,0,-1 } 			</a:t>
            </a:r>
            <a:r>
              <a:rPr lang="en-IN" sz="14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Shortining_Service</a:t>
            </a:r>
            <a:r>
              <a:rPr lang="en-IN" sz="1400" dirty="0">
                <a:solidFill>
                  <a:schemeClr val="bg1"/>
                </a:solidFill>
                <a:effectLst/>
                <a:latin typeface="Arial" panose="020B0604020202020204" pitchFamily="34" charset="0"/>
                <a:ea typeface="Calibri" panose="020F0502020204030204" pitchFamily="34" charset="0"/>
                <a:cs typeface="Arial" panose="020B0604020202020204" pitchFamily="34" charset="0"/>
              </a:rPr>
              <a:t> { 1,-1 }</a:t>
            </a:r>
            <a:endParaRPr lang="en-US" sz="14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0"/>
              </a:spcAft>
            </a:pPr>
            <a:r>
              <a:rPr lang="en-IN" sz="14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having_At_Symbol</a:t>
            </a:r>
            <a:r>
              <a:rPr lang="en-IN" sz="1400" dirty="0">
                <a:solidFill>
                  <a:schemeClr val="bg1"/>
                </a:solidFill>
                <a:effectLst/>
                <a:latin typeface="Arial" panose="020B0604020202020204" pitchFamily="34" charset="0"/>
                <a:ea typeface="Calibri" panose="020F0502020204030204" pitchFamily="34" charset="0"/>
                <a:cs typeface="Arial" panose="020B0604020202020204" pitchFamily="34" charset="0"/>
              </a:rPr>
              <a:t>   { 1,-1 } 		</a:t>
            </a:r>
            <a:r>
              <a:rPr lang="en-IN" sz="14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double_slash_redirecting</a:t>
            </a:r>
            <a:r>
              <a:rPr lang="en-IN" sz="1400" dirty="0">
                <a:solidFill>
                  <a:schemeClr val="bg1"/>
                </a:solidFill>
                <a:effectLst/>
                <a:latin typeface="Arial" panose="020B0604020202020204" pitchFamily="34" charset="0"/>
                <a:ea typeface="Calibri" panose="020F0502020204030204" pitchFamily="34" charset="0"/>
                <a:cs typeface="Arial" panose="020B0604020202020204" pitchFamily="34" charset="0"/>
              </a:rPr>
              <a:t> { -1,1 } 		</a:t>
            </a:r>
            <a:r>
              <a:rPr lang="en-IN" sz="14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Prefix_Suffix</a:t>
            </a:r>
            <a:r>
              <a:rPr lang="en-IN" sz="1400" dirty="0">
                <a:solidFill>
                  <a:schemeClr val="bg1"/>
                </a:solidFill>
                <a:effectLst/>
                <a:latin typeface="Arial" panose="020B0604020202020204" pitchFamily="34" charset="0"/>
                <a:ea typeface="Calibri" panose="020F0502020204030204" pitchFamily="34" charset="0"/>
                <a:cs typeface="Arial" panose="020B0604020202020204" pitchFamily="34" charset="0"/>
              </a:rPr>
              <a:t>  { -1,1 }</a:t>
            </a:r>
            <a:endParaRPr lang="en-US" sz="14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0"/>
              </a:spcAft>
            </a:pPr>
            <a:r>
              <a:rPr lang="en-IN" sz="14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having_Sub_Domain</a:t>
            </a:r>
            <a:r>
              <a:rPr lang="en-IN" sz="1400" dirty="0">
                <a:solidFill>
                  <a:schemeClr val="bg1"/>
                </a:solidFill>
                <a:effectLst/>
                <a:latin typeface="Arial" panose="020B0604020202020204" pitchFamily="34" charset="0"/>
                <a:ea typeface="Calibri" panose="020F0502020204030204" pitchFamily="34" charset="0"/>
                <a:cs typeface="Arial" panose="020B0604020202020204" pitchFamily="34" charset="0"/>
              </a:rPr>
              <a:t>  { -1,0,1 }  	</a:t>
            </a:r>
            <a:r>
              <a:rPr lang="en-IN" sz="14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SSLfinal_State</a:t>
            </a:r>
            <a:r>
              <a:rPr lang="en-IN" sz="1400" dirty="0">
                <a:solidFill>
                  <a:schemeClr val="bg1"/>
                </a:solidFill>
                <a:effectLst/>
                <a:latin typeface="Arial" panose="020B0604020202020204" pitchFamily="34" charset="0"/>
                <a:ea typeface="Calibri" panose="020F0502020204030204" pitchFamily="34" charset="0"/>
                <a:cs typeface="Arial" panose="020B0604020202020204" pitchFamily="34" charset="0"/>
              </a:rPr>
              <a:t>  { -1,1,0 }  			</a:t>
            </a:r>
            <a:r>
              <a:rPr lang="en-IN" sz="14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Domain_registeration_length</a:t>
            </a:r>
            <a:r>
              <a:rPr lang="en-IN" sz="1400" dirty="0">
                <a:solidFill>
                  <a:schemeClr val="bg1"/>
                </a:solidFill>
                <a:effectLst/>
                <a:latin typeface="Arial" panose="020B0604020202020204" pitchFamily="34" charset="0"/>
                <a:ea typeface="Calibri" panose="020F0502020204030204" pitchFamily="34" charset="0"/>
                <a:cs typeface="Arial" panose="020B0604020202020204" pitchFamily="34" charset="0"/>
              </a:rPr>
              <a:t> { -1,1 }</a:t>
            </a:r>
            <a:endParaRPr lang="en-US" sz="14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0"/>
              </a:spcAft>
            </a:pPr>
            <a:r>
              <a:rPr lang="en-IN" sz="1400" dirty="0">
                <a:solidFill>
                  <a:schemeClr val="bg1"/>
                </a:solidFill>
                <a:effectLst/>
                <a:latin typeface="Arial" panose="020B0604020202020204" pitchFamily="34" charset="0"/>
                <a:ea typeface="Calibri" panose="020F0502020204030204" pitchFamily="34" charset="0"/>
                <a:cs typeface="Arial" panose="020B0604020202020204" pitchFamily="34" charset="0"/>
              </a:rPr>
              <a:t>Favicon { 1,-1 }  				port { 1,-1 }  					</a:t>
            </a:r>
            <a:r>
              <a:rPr lang="en-IN" sz="14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HTTPS_token</a:t>
            </a:r>
            <a:r>
              <a:rPr lang="en-IN" sz="1400" dirty="0">
                <a:solidFill>
                  <a:schemeClr val="bg1"/>
                </a:solidFill>
                <a:effectLst/>
                <a:latin typeface="Arial" panose="020B0604020202020204" pitchFamily="34" charset="0"/>
                <a:ea typeface="Calibri" panose="020F0502020204030204" pitchFamily="34" charset="0"/>
                <a:cs typeface="Arial" panose="020B0604020202020204" pitchFamily="34" charset="0"/>
              </a:rPr>
              <a:t> { -1,1 }</a:t>
            </a:r>
            <a:endParaRPr lang="en-US" sz="14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0"/>
              </a:spcAft>
            </a:pPr>
            <a:r>
              <a:rPr lang="en-IN" sz="14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Request_URL</a:t>
            </a:r>
            <a:r>
              <a:rPr lang="en-IN" sz="1400" dirty="0">
                <a:solidFill>
                  <a:schemeClr val="bg1"/>
                </a:solidFill>
                <a:effectLst/>
                <a:latin typeface="Arial" panose="020B0604020202020204" pitchFamily="34" charset="0"/>
                <a:ea typeface="Calibri" panose="020F0502020204030204" pitchFamily="34" charset="0"/>
                <a:cs typeface="Arial" panose="020B0604020202020204" pitchFamily="34" charset="0"/>
              </a:rPr>
              <a:t>  { 1,-1 }  			</a:t>
            </a:r>
            <a:r>
              <a:rPr lang="en-IN" sz="14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URL_of_Anchor</a:t>
            </a:r>
            <a:r>
              <a:rPr lang="en-IN" sz="1400" dirty="0">
                <a:solidFill>
                  <a:schemeClr val="bg1"/>
                </a:solidFill>
                <a:effectLst/>
                <a:latin typeface="Arial" panose="020B0604020202020204" pitchFamily="34" charset="0"/>
                <a:ea typeface="Calibri" panose="020F0502020204030204" pitchFamily="34" charset="0"/>
                <a:cs typeface="Arial" panose="020B0604020202020204" pitchFamily="34" charset="0"/>
              </a:rPr>
              <a:t> { -1,0,1 }  			Links_in_tags { 1,-1,0 }</a:t>
            </a:r>
            <a:endParaRPr lang="en-US" sz="14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0"/>
              </a:spcAft>
            </a:pPr>
            <a:r>
              <a:rPr lang="en-IN" sz="1400" dirty="0">
                <a:solidFill>
                  <a:schemeClr val="bg1"/>
                </a:solidFill>
                <a:effectLst/>
                <a:latin typeface="Arial" panose="020B0604020202020204" pitchFamily="34" charset="0"/>
                <a:ea typeface="Calibri" panose="020F0502020204030204" pitchFamily="34" charset="0"/>
                <a:cs typeface="Arial" panose="020B0604020202020204" pitchFamily="34" charset="0"/>
              </a:rPr>
              <a:t>SFH  { -1,1,0 }  				</a:t>
            </a:r>
            <a:r>
              <a:rPr lang="en-IN" sz="14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Submitting_to_email</a:t>
            </a:r>
            <a:r>
              <a:rPr lang="en-IN" sz="1400" dirty="0">
                <a:solidFill>
                  <a:schemeClr val="bg1"/>
                </a:solidFill>
                <a:effectLst/>
                <a:latin typeface="Arial" panose="020B0604020202020204" pitchFamily="34" charset="0"/>
                <a:ea typeface="Calibri" panose="020F0502020204030204" pitchFamily="34" charset="0"/>
                <a:cs typeface="Arial" panose="020B0604020202020204" pitchFamily="34" charset="0"/>
              </a:rPr>
              <a:t> { -1,1 }  			Abnormal_URL { -1,1 } </a:t>
            </a:r>
            <a:endParaRPr lang="en-US" sz="14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0"/>
              </a:spcAft>
            </a:pPr>
            <a:r>
              <a:rPr lang="en-IN" sz="1400" dirty="0">
                <a:solidFill>
                  <a:schemeClr val="bg1"/>
                </a:solidFill>
                <a:effectLst/>
                <a:latin typeface="Arial" panose="020B0604020202020204" pitchFamily="34" charset="0"/>
                <a:ea typeface="Calibri" panose="020F0502020204030204" pitchFamily="34" charset="0"/>
                <a:cs typeface="Arial" panose="020B0604020202020204" pitchFamily="34" charset="0"/>
              </a:rPr>
              <a:t>Redirect  { 0,1 }  				</a:t>
            </a:r>
            <a:r>
              <a:rPr lang="en-IN" sz="14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on_mouseover</a:t>
            </a:r>
            <a:r>
              <a:rPr lang="en-IN" sz="1400" dirty="0">
                <a:solidFill>
                  <a:schemeClr val="bg1"/>
                </a:solidFill>
                <a:effectLst/>
                <a:latin typeface="Arial" panose="020B0604020202020204" pitchFamily="34" charset="0"/>
                <a:ea typeface="Calibri" panose="020F0502020204030204" pitchFamily="34" charset="0"/>
                <a:cs typeface="Arial" panose="020B0604020202020204" pitchFamily="34" charset="0"/>
              </a:rPr>
              <a:t> { 1,-1 }  			RightClick { 1,-1 } </a:t>
            </a:r>
            <a:endParaRPr lang="en-US" sz="14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0"/>
              </a:spcAft>
            </a:pPr>
            <a:r>
              <a:rPr lang="en-IN" sz="14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popUpWidnow</a:t>
            </a:r>
            <a:r>
              <a:rPr lang="en-IN" sz="1400" dirty="0">
                <a:solidFill>
                  <a:schemeClr val="bg1"/>
                </a:solidFill>
                <a:effectLst/>
                <a:latin typeface="Arial" panose="020B0604020202020204" pitchFamily="34" charset="0"/>
                <a:ea typeface="Calibri" panose="020F0502020204030204" pitchFamily="34" charset="0"/>
                <a:cs typeface="Arial" panose="020B0604020202020204" pitchFamily="34" charset="0"/>
              </a:rPr>
              <a:t>  { 1,-1 }  		Iframe { 1,-1 }  					</a:t>
            </a:r>
            <a:r>
              <a:rPr lang="en-IN" sz="14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age_of_domain</a:t>
            </a:r>
            <a:r>
              <a:rPr lang="en-IN" sz="1400" dirty="0">
                <a:solidFill>
                  <a:schemeClr val="bg1"/>
                </a:solidFill>
                <a:effectLst/>
                <a:latin typeface="Arial" panose="020B0604020202020204" pitchFamily="34" charset="0"/>
                <a:ea typeface="Calibri" panose="020F0502020204030204" pitchFamily="34" charset="0"/>
                <a:cs typeface="Arial" panose="020B0604020202020204" pitchFamily="34" charset="0"/>
              </a:rPr>
              <a:t>  { -1,1 }</a:t>
            </a:r>
            <a:endParaRPr lang="en-US" sz="14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0"/>
              </a:spcAft>
            </a:pPr>
            <a:r>
              <a:rPr lang="en-IN" sz="14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DNSRecord</a:t>
            </a:r>
            <a:r>
              <a:rPr lang="en-IN" sz="1400" dirty="0">
                <a:solidFill>
                  <a:schemeClr val="bg1"/>
                </a:solidFill>
                <a:effectLst/>
                <a:latin typeface="Arial" panose="020B0604020202020204" pitchFamily="34" charset="0"/>
                <a:ea typeface="Calibri" panose="020F0502020204030204" pitchFamily="34" charset="0"/>
                <a:cs typeface="Arial" panose="020B0604020202020204" pitchFamily="34" charset="0"/>
              </a:rPr>
              <a:t>   { -1,1 }  			</a:t>
            </a:r>
            <a:r>
              <a:rPr lang="en-IN" sz="14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web_traffic</a:t>
            </a:r>
            <a:r>
              <a:rPr lang="en-IN" sz="1400" dirty="0">
                <a:solidFill>
                  <a:schemeClr val="bg1"/>
                </a:solidFill>
                <a:effectLst/>
                <a:latin typeface="Arial" panose="020B0604020202020204" pitchFamily="34" charset="0"/>
                <a:ea typeface="Calibri" panose="020F0502020204030204" pitchFamily="34" charset="0"/>
                <a:cs typeface="Arial" panose="020B0604020202020204" pitchFamily="34" charset="0"/>
              </a:rPr>
              <a:t>  { -1,0,1 }  				</a:t>
            </a:r>
            <a:r>
              <a:rPr lang="en-IN" sz="14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Page_Rank</a:t>
            </a:r>
            <a:r>
              <a:rPr lang="en-IN" sz="1400" dirty="0">
                <a:solidFill>
                  <a:schemeClr val="bg1"/>
                </a:solidFill>
                <a:effectLst/>
                <a:latin typeface="Arial" panose="020B0604020202020204" pitchFamily="34" charset="0"/>
                <a:ea typeface="Calibri" panose="020F0502020204030204" pitchFamily="34" charset="0"/>
                <a:cs typeface="Arial" panose="020B0604020202020204" pitchFamily="34" charset="0"/>
              </a:rPr>
              <a:t> { -1,1 } </a:t>
            </a:r>
            <a:endParaRPr lang="en-US" sz="14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0"/>
              </a:spcAft>
            </a:pPr>
            <a:r>
              <a:rPr lang="en-IN" sz="14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Google_Index</a:t>
            </a:r>
            <a:r>
              <a:rPr lang="en-IN" sz="1400" dirty="0">
                <a:solidFill>
                  <a:schemeClr val="bg1"/>
                </a:solidFill>
                <a:effectLst/>
                <a:latin typeface="Arial" panose="020B0604020202020204" pitchFamily="34" charset="0"/>
                <a:ea typeface="Calibri" panose="020F0502020204030204" pitchFamily="34" charset="0"/>
                <a:cs typeface="Arial" panose="020B0604020202020204" pitchFamily="34" charset="0"/>
              </a:rPr>
              <a:t> { 1,-1 }  			</a:t>
            </a:r>
            <a:r>
              <a:rPr lang="en-IN" sz="14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Links_pointing_to_page</a:t>
            </a:r>
            <a:r>
              <a:rPr lang="en-IN" sz="1400" dirty="0">
                <a:solidFill>
                  <a:schemeClr val="bg1"/>
                </a:solidFill>
                <a:effectLst/>
                <a:latin typeface="Arial" panose="020B0604020202020204" pitchFamily="34" charset="0"/>
                <a:ea typeface="Calibri" panose="020F0502020204030204" pitchFamily="34" charset="0"/>
                <a:cs typeface="Arial" panose="020B0604020202020204" pitchFamily="34" charset="0"/>
              </a:rPr>
              <a:t> { 1,0,-1 }  		Statistical_report { -1,1 } </a:t>
            </a:r>
            <a:endParaRPr lang="en-US" sz="14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0"/>
              </a:spcAft>
            </a:pPr>
            <a:r>
              <a:rPr lang="en-IN" sz="1400" dirty="0">
                <a:solidFill>
                  <a:schemeClr val="bg1"/>
                </a:solidFill>
                <a:effectLst/>
                <a:latin typeface="Arial" panose="020B0604020202020204" pitchFamily="34" charset="0"/>
                <a:ea typeface="Calibri" panose="020F0502020204030204" pitchFamily="34" charset="0"/>
                <a:cs typeface="Arial" panose="020B0604020202020204" pitchFamily="34" charset="0"/>
              </a:rPr>
              <a:t>Result  { -1,1 }</a:t>
            </a:r>
            <a:endParaRPr lang="en-US" sz="14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8" name="TextBox 7">
            <a:extLst>
              <a:ext uri="{FF2B5EF4-FFF2-40B4-BE49-F238E27FC236}">
                <a16:creationId xmlns:a16="http://schemas.microsoft.com/office/drawing/2014/main" id="{64CA03CD-CAE6-4F8D-98A0-4F530B66924D}"/>
              </a:ext>
            </a:extLst>
          </p:cNvPr>
          <p:cNvSpPr txBox="1"/>
          <p:nvPr/>
        </p:nvSpPr>
        <p:spPr>
          <a:xfrm>
            <a:off x="1085457" y="5158152"/>
            <a:ext cx="10021079"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rtl="0">
              <a:spcBef>
                <a:spcPts val="0"/>
              </a:spcBef>
              <a:spcAft>
                <a:spcPts val="0"/>
              </a:spcAft>
            </a:pPr>
            <a:r>
              <a:rPr lang="en-US" sz="1800" b="0" i="0" u="none" strike="noStrike" dirty="0">
                <a:solidFill>
                  <a:srgbClr val="000000"/>
                </a:solidFill>
                <a:effectLst/>
                <a:latin typeface="Arial" panose="020B0604020202020204" pitchFamily="34" charset="0"/>
              </a:rPr>
              <a:t>-1 indicates: Phishing Attribute</a:t>
            </a:r>
            <a:endParaRPr lang="en-US" sz="1400" b="0" dirty="0">
              <a:effectLst/>
            </a:endParaRPr>
          </a:p>
          <a:p>
            <a:pPr algn="just" rtl="0">
              <a:spcBef>
                <a:spcPts val="0"/>
              </a:spcBef>
              <a:spcAft>
                <a:spcPts val="0"/>
              </a:spcAft>
            </a:pPr>
            <a:r>
              <a:rPr lang="en-US" sz="1800" b="0" i="0" u="none" strike="noStrike" dirty="0">
                <a:solidFill>
                  <a:srgbClr val="000000"/>
                </a:solidFill>
                <a:effectLst/>
                <a:latin typeface="Arial" panose="020B0604020202020204" pitchFamily="34" charset="0"/>
              </a:rPr>
              <a:t> 0 indicates: Suspicious Attribute</a:t>
            </a:r>
            <a:endParaRPr lang="en-US" sz="1400" b="0" dirty="0">
              <a:effectLst/>
            </a:endParaRPr>
          </a:p>
          <a:p>
            <a:pPr algn="just" rtl="0">
              <a:spcBef>
                <a:spcPts val="0"/>
              </a:spcBef>
              <a:spcAft>
                <a:spcPts val="0"/>
              </a:spcAft>
            </a:pPr>
            <a:r>
              <a:rPr lang="en-US" sz="1800" b="0" i="0" u="none" strike="noStrike" dirty="0">
                <a:solidFill>
                  <a:srgbClr val="000000"/>
                </a:solidFill>
                <a:effectLst/>
                <a:latin typeface="Arial" panose="020B0604020202020204" pitchFamily="34" charset="0"/>
              </a:rPr>
              <a:t> 1 indicates: Non - Phishing Attribute</a:t>
            </a:r>
            <a:endParaRPr lang="en-US" sz="1400" b="0" dirty="0">
              <a:effectLst/>
            </a:endParaRPr>
          </a:p>
        </p:txBody>
      </p:sp>
    </p:spTree>
    <p:extLst>
      <p:ext uri="{BB962C8B-B14F-4D97-AF65-F5344CB8AC3E}">
        <p14:creationId xmlns:p14="http://schemas.microsoft.com/office/powerpoint/2010/main" val="2220625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43000">
              <a:schemeClr val="accent2">
                <a:lumMod val="20000"/>
                <a:lumOff val="80000"/>
              </a:schemeClr>
            </a:gs>
            <a:gs pos="72000">
              <a:schemeClr val="accent2">
                <a:lumMod val="40000"/>
                <a:lumOff val="60000"/>
              </a:schemeClr>
            </a:gs>
            <a:gs pos="92000">
              <a:schemeClr val="accent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255AB7-B159-47DD-AA2C-85AF37B54473}"/>
              </a:ext>
            </a:extLst>
          </p:cNvPr>
          <p:cNvSpPr txBox="1"/>
          <p:nvPr/>
        </p:nvSpPr>
        <p:spPr>
          <a:xfrm>
            <a:off x="4160309" y="410548"/>
            <a:ext cx="3871381" cy="584775"/>
          </a:xfrm>
          <a:prstGeom prst="rect">
            <a:avLst/>
          </a:prstGeom>
          <a:noFill/>
        </p:spPr>
        <p:txBody>
          <a:bodyPr wrap="none" rtlCol="0">
            <a:spAutoFit/>
          </a:bodyPr>
          <a:lstStyle/>
          <a:p>
            <a:r>
              <a:rPr lang="en-US" sz="3200" dirty="0">
                <a:solidFill>
                  <a:schemeClr val="bg1"/>
                </a:solidFill>
              </a:rPr>
              <a:t>Pre-processed Dataset</a:t>
            </a:r>
          </a:p>
        </p:txBody>
      </p:sp>
      <p:pic>
        <p:nvPicPr>
          <p:cNvPr id="7" name="Image1">
            <a:extLst>
              <a:ext uri="{FF2B5EF4-FFF2-40B4-BE49-F238E27FC236}">
                <a16:creationId xmlns:a16="http://schemas.microsoft.com/office/drawing/2014/main" id="{4A30B699-A11B-4154-8601-6E76B642C4A0}"/>
              </a:ext>
            </a:extLst>
          </p:cNvPr>
          <p:cNvPicPr/>
          <p:nvPr/>
        </p:nvPicPr>
        <p:blipFill>
          <a:blip r:embed="rId2">
            <a:lum/>
            <a:alphaModFix/>
          </a:blip>
          <a:srcRect/>
          <a:stretch>
            <a:fillRect/>
          </a:stretch>
        </p:blipFill>
        <p:spPr>
          <a:xfrm>
            <a:off x="1853077" y="1369707"/>
            <a:ext cx="8485846" cy="4900464"/>
          </a:xfrm>
          <a:prstGeom prst="rect">
            <a:avLst/>
          </a:prstGeom>
          <a:effectLst>
            <a:glow rad="127000">
              <a:schemeClr val="accent2">
                <a:lumMod val="60000"/>
                <a:lumOff val="40000"/>
                <a:alpha val="46000"/>
              </a:schemeClr>
            </a:glow>
          </a:effectLst>
        </p:spPr>
      </p:pic>
    </p:spTree>
    <p:extLst>
      <p:ext uri="{BB962C8B-B14F-4D97-AF65-F5344CB8AC3E}">
        <p14:creationId xmlns:p14="http://schemas.microsoft.com/office/powerpoint/2010/main" val="453367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43000">
              <a:schemeClr val="accent2">
                <a:lumMod val="20000"/>
                <a:lumOff val="80000"/>
              </a:schemeClr>
            </a:gs>
            <a:gs pos="72000">
              <a:schemeClr val="accent2">
                <a:lumMod val="40000"/>
                <a:lumOff val="60000"/>
              </a:schemeClr>
            </a:gs>
            <a:gs pos="92000">
              <a:schemeClr val="accent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EA64DD-2C37-48BC-BDEC-6D2B23931A5D}"/>
              </a:ext>
            </a:extLst>
          </p:cNvPr>
          <p:cNvSpPr txBox="1"/>
          <p:nvPr/>
        </p:nvSpPr>
        <p:spPr>
          <a:xfrm>
            <a:off x="3230375" y="277264"/>
            <a:ext cx="5731249" cy="707886"/>
          </a:xfrm>
          <a:prstGeom prst="rect">
            <a:avLst/>
          </a:prstGeom>
          <a:noFill/>
        </p:spPr>
        <p:txBody>
          <a:bodyPr wrap="none" rtlCol="0">
            <a:spAutoFit/>
          </a:bodyPr>
          <a:lstStyle/>
          <a:p>
            <a:r>
              <a:rPr lang="en-US" sz="4000" dirty="0">
                <a:solidFill>
                  <a:schemeClr val="bg1"/>
                </a:solidFill>
              </a:rPr>
              <a:t>Feature/Attribute Selection</a:t>
            </a:r>
          </a:p>
        </p:txBody>
      </p:sp>
      <p:sp>
        <p:nvSpPr>
          <p:cNvPr id="6" name="TextBox 5">
            <a:extLst>
              <a:ext uri="{FF2B5EF4-FFF2-40B4-BE49-F238E27FC236}">
                <a16:creationId xmlns:a16="http://schemas.microsoft.com/office/drawing/2014/main" id="{4E2A917A-4723-4653-A046-614991F9C35D}"/>
              </a:ext>
            </a:extLst>
          </p:cNvPr>
          <p:cNvSpPr txBox="1"/>
          <p:nvPr/>
        </p:nvSpPr>
        <p:spPr>
          <a:xfrm>
            <a:off x="1085460" y="1198549"/>
            <a:ext cx="10021079"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rtl="0">
              <a:spcBef>
                <a:spcPts val="0"/>
              </a:spcBef>
              <a:spcAft>
                <a:spcPts val="0"/>
              </a:spcAft>
            </a:pPr>
            <a:r>
              <a:rPr lang="en-US" sz="1400" dirty="0">
                <a:effectLst/>
                <a:latin typeface="Arial" panose="020B0604020202020204" pitchFamily="34" charset="0"/>
                <a:cs typeface="Arial" panose="020B0604020202020204" pitchFamily="34" charset="0"/>
              </a:rPr>
              <a:t>Feature selection is also known as attribute selection is a process of extracting the most relevant features from the dataset and then applying machine learning algorithms for the better performance of the model. A large number of irrelevant features increases the training time exponentially and increase the risk of overfitting.</a:t>
            </a:r>
          </a:p>
          <a:p>
            <a:pPr algn="just" rtl="0">
              <a:spcBef>
                <a:spcPts val="0"/>
              </a:spcBef>
              <a:spcAft>
                <a:spcPts val="0"/>
              </a:spcAft>
            </a:pPr>
            <a:r>
              <a:rPr lang="en-US" sz="1400" b="1" i="0" dirty="0">
                <a:effectLst/>
                <a:latin typeface="Arial" panose="020B0604020202020204" pitchFamily="34" charset="0"/>
              </a:rPr>
              <a:t>Chi-square test </a:t>
            </a:r>
            <a:r>
              <a:rPr lang="en-US" sz="1400" b="0" i="0" dirty="0">
                <a:effectLst/>
                <a:latin typeface="Arial" panose="020B0604020202020204" pitchFamily="34" charset="0"/>
              </a:rPr>
              <a:t>is used for categorical features in a dataset.</a:t>
            </a:r>
            <a:endParaRPr lang="en-US" sz="1400" dirty="0">
              <a:effectLst/>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746BD4F2-6BF1-479C-B23F-6FBBB8913CD7}"/>
              </a:ext>
            </a:extLst>
          </p:cNvPr>
          <p:cNvPicPr>
            <a:picLocks noChangeAspect="1"/>
          </p:cNvPicPr>
          <p:nvPr/>
        </p:nvPicPr>
        <p:blipFill rotWithShape="1">
          <a:blip r:embed="rId2">
            <a:extLst>
              <a:ext uri="{28A0092B-C50C-407E-A947-70E740481C1C}">
                <a14:useLocalDpi xmlns:a14="http://schemas.microsoft.com/office/drawing/2010/main" val="0"/>
              </a:ext>
            </a:extLst>
          </a:blip>
          <a:srcRect l="7864" r="13077"/>
          <a:stretch/>
        </p:blipFill>
        <p:spPr>
          <a:xfrm>
            <a:off x="6273259" y="2751686"/>
            <a:ext cx="5376730" cy="3562350"/>
          </a:xfrm>
          <a:prstGeom prst="rect">
            <a:avLst/>
          </a:prstGeom>
          <a:solidFill>
            <a:schemeClr val="accent2"/>
          </a:solidFill>
          <a:ln>
            <a:solidFill>
              <a:schemeClr val="accent2">
                <a:lumMod val="75000"/>
              </a:schemeClr>
            </a:solidFill>
          </a:ln>
        </p:spPr>
      </p:pic>
      <p:pic>
        <p:nvPicPr>
          <p:cNvPr id="9" name="Picture 8">
            <a:extLst>
              <a:ext uri="{FF2B5EF4-FFF2-40B4-BE49-F238E27FC236}">
                <a16:creationId xmlns:a16="http://schemas.microsoft.com/office/drawing/2014/main" id="{991AA3CA-CD1F-4E2E-B198-2FC4B6FD48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011" y="2484986"/>
            <a:ext cx="5062484" cy="4095750"/>
          </a:xfrm>
          <a:prstGeom prst="rect">
            <a:avLst/>
          </a:prstGeom>
          <a:ln>
            <a:solidFill>
              <a:schemeClr val="accent2">
                <a:lumMod val="75000"/>
              </a:schemeClr>
            </a:solidFill>
          </a:ln>
        </p:spPr>
      </p:pic>
    </p:spTree>
    <p:extLst>
      <p:ext uri="{BB962C8B-B14F-4D97-AF65-F5344CB8AC3E}">
        <p14:creationId xmlns:p14="http://schemas.microsoft.com/office/powerpoint/2010/main" val="2067810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43000">
              <a:schemeClr val="accent2">
                <a:lumMod val="20000"/>
                <a:lumOff val="80000"/>
              </a:schemeClr>
            </a:gs>
            <a:gs pos="72000">
              <a:schemeClr val="accent2">
                <a:lumMod val="40000"/>
                <a:lumOff val="60000"/>
              </a:schemeClr>
            </a:gs>
            <a:gs pos="92000">
              <a:schemeClr val="accent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EA64DD-2C37-48BC-BDEC-6D2B23931A5D}"/>
              </a:ext>
            </a:extLst>
          </p:cNvPr>
          <p:cNvSpPr txBox="1"/>
          <p:nvPr/>
        </p:nvSpPr>
        <p:spPr>
          <a:xfrm>
            <a:off x="4308650" y="153510"/>
            <a:ext cx="3574697" cy="707886"/>
          </a:xfrm>
          <a:prstGeom prst="rect">
            <a:avLst/>
          </a:prstGeom>
          <a:noFill/>
        </p:spPr>
        <p:txBody>
          <a:bodyPr wrap="none" rtlCol="0">
            <a:spAutoFit/>
          </a:bodyPr>
          <a:lstStyle/>
          <a:p>
            <a:r>
              <a:rPr lang="en-US" sz="4000" dirty="0">
                <a:solidFill>
                  <a:schemeClr val="bg1"/>
                </a:solidFill>
              </a:rPr>
              <a:t>Attribute Parsing</a:t>
            </a:r>
          </a:p>
        </p:txBody>
      </p:sp>
      <p:sp>
        <p:nvSpPr>
          <p:cNvPr id="6" name="TextBox 5">
            <a:extLst>
              <a:ext uri="{FF2B5EF4-FFF2-40B4-BE49-F238E27FC236}">
                <a16:creationId xmlns:a16="http://schemas.microsoft.com/office/drawing/2014/main" id="{D8089EC5-8FEA-4066-974B-33B0AD687A84}"/>
              </a:ext>
            </a:extLst>
          </p:cNvPr>
          <p:cNvSpPr txBox="1"/>
          <p:nvPr/>
        </p:nvSpPr>
        <p:spPr>
          <a:xfrm>
            <a:off x="1085460" y="997213"/>
            <a:ext cx="10021079" cy="116955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rtl="0">
              <a:spcBef>
                <a:spcPts val="0"/>
              </a:spcBef>
              <a:spcAft>
                <a:spcPts val="0"/>
              </a:spcAft>
            </a:pPr>
            <a:r>
              <a:rPr lang="en-US" sz="1400" b="0" i="0" dirty="0">
                <a:effectLst/>
                <a:latin typeface="Arial" panose="020B0604020202020204" pitchFamily="34" charset="0"/>
              </a:rPr>
              <a:t>Finally 16 attributes that we will consider for training our model after applying feature selection:</a:t>
            </a:r>
          </a:p>
          <a:p>
            <a:pPr algn="just" rtl="0">
              <a:spcBef>
                <a:spcPts val="0"/>
              </a:spcBef>
              <a:spcAft>
                <a:spcPts val="0"/>
              </a:spcAft>
            </a:pPr>
            <a:r>
              <a:rPr lang="en-US" sz="1400" b="0" i="0" dirty="0">
                <a:effectLst/>
                <a:latin typeface="Arial" panose="020B0604020202020204" pitchFamily="34" charset="0"/>
              </a:rPr>
              <a:t>• </a:t>
            </a:r>
            <a:r>
              <a:rPr lang="en-US" sz="1400" b="0" i="0" dirty="0" err="1">
                <a:effectLst/>
                <a:latin typeface="Arial" panose="020B0604020202020204" pitchFamily="34" charset="0"/>
              </a:rPr>
              <a:t>contains_ip_address</a:t>
            </a:r>
            <a:r>
              <a:rPr lang="en-US" sz="1400" b="0" i="0" dirty="0">
                <a:effectLst/>
                <a:latin typeface="Arial" panose="020B0604020202020204" pitchFamily="34" charset="0"/>
              </a:rPr>
              <a:t>			• </a:t>
            </a:r>
            <a:r>
              <a:rPr lang="en-US" sz="1400" b="0" i="0" dirty="0" err="1">
                <a:effectLst/>
                <a:latin typeface="Arial" panose="020B0604020202020204" pitchFamily="34" charset="0"/>
              </a:rPr>
              <a:t>long_url</a:t>
            </a:r>
            <a:r>
              <a:rPr lang="en-US" sz="1400" dirty="0">
                <a:latin typeface="Arial" panose="020B0604020202020204" pitchFamily="34" charset="0"/>
              </a:rPr>
              <a:t>				</a:t>
            </a:r>
            <a:r>
              <a:rPr lang="en-US" sz="1400" b="0" i="0" dirty="0">
                <a:effectLst/>
                <a:latin typeface="Arial" panose="020B0604020202020204" pitchFamily="34" charset="0"/>
              </a:rPr>
              <a:t>• </a:t>
            </a:r>
            <a:r>
              <a:rPr lang="en-US" sz="1400" b="0" i="0" dirty="0" err="1">
                <a:effectLst/>
                <a:latin typeface="Arial" panose="020B0604020202020204" pitchFamily="34" charset="0"/>
              </a:rPr>
              <a:t>url_shortner_used</a:t>
            </a:r>
            <a:r>
              <a:rPr lang="en-US" sz="1400" dirty="0">
                <a:latin typeface="Arial" panose="020B0604020202020204" pitchFamily="34" charset="0"/>
              </a:rPr>
              <a:t>		</a:t>
            </a:r>
            <a:r>
              <a:rPr lang="en-US" sz="1400" b="0" i="0" dirty="0">
                <a:effectLst/>
                <a:latin typeface="Arial" panose="020B0604020202020204" pitchFamily="34" charset="0"/>
              </a:rPr>
              <a:t>• </a:t>
            </a:r>
            <a:r>
              <a:rPr lang="en-US" sz="1400" b="0" i="0" dirty="0" err="1">
                <a:effectLst/>
                <a:latin typeface="Arial" panose="020B0604020202020204" pitchFamily="34" charset="0"/>
              </a:rPr>
              <a:t>has_at</a:t>
            </a:r>
            <a:endParaRPr lang="en-US" sz="1400" b="0" i="0" dirty="0">
              <a:effectLst/>
              <a:latin typeface="Arial" panose="020B0604020202020204" pitchFamily="34" charset="0"/>
            </a:endParaRPr>
          </a:p>
          <a:p>
            <a:pPr algn="just" rtl="0">
              <a:spcBef>
                <a:spcPts val="0"/>
              </a:spcBef>
              <a:spcAft>
                <a:spcPts val="0"/>
              </a:spcAft>
            </a:pPr>
            <a:r>
              <a:rPr lang="en-US" sz="1400" b="0" i="0" dirty="0">
                <a:effectLst/>
                <a:latin typeface="Arial" panose="020B0604020202020204" pitchFamily="34" charset="0"/>
              </a:rPr>
              <a:t>• </a:t>
            </a:r>
            <a:r>
              <a:rPr lang="en-US" sz="1400" b="0" i="0" dirty="0" err="1">
                <a:effectLst/>
                <a:latin typeface="Arial" panose="020B0604020202020204" pitchFamily="34" charset="0"/>
              </a:rPr>
              <a:t>has_double_redirection</a:t>
            </a:r>
            <a:r>
              <a:rPr lang="en-US" sz="1400" dirty="0">
                <a:latin typeface="Arial" panose="020B0604020202020204" pitchFamily="34" charset="0"/>
              </a:rPr>
              <a:t>		</a:t>
            </a:r>
            <a:r>
              <a:rPr lang="en-US" sz="1400" b="0" i="0" dirty="0">
                <a:effectLst/>
                <a:latin typeface="Arial" panose="020B0604020202020204" pitchFamily="34" charset="0"/>
              </a:rPr>
              <a:t>• </a:t>
            </a:r>
            <a:r>
              <a:rPr lang="en-US" sz="1400" b="0" i="0" dirty="0" err="1">
                <a:effectLst/>
                <a:latin typeface="Arial" panose="020B0604020202020204" pitchFamily="34" charset="0"/>
              </a:rPr>
              <a:t>has_multidomain</a:t>
            </a:r>
            <a:r>
              <a:rPr lang="en-US" sz="1400" dirty="0">
                <a:latin typeface="Arial" panose="020B0604020202020204" pitchFamily="34" charset="0"/>
              </a:rPr>
              <a:t>		</a:t>
            </a:r>
            <a:r>
              <a:rPr lang="en-US" sz="1400" b="0" i="0" dirty="0">
                <a:effectLst/>
                <a:latin typeface="Arial" panose="020B0604020202020204" pitchFamily="34" charset="0"/>
              </a:rPr>
              <a:t>• </a:t>
            </a:r>
            <a:r>
              <a:rPr lang="en-US" sz="1400" b="0" i="0" dirty="0" err="1">
                <a:effectLst/>
                <a:latin typeface="Arial" panose="020B0604020202020204" pitchFamily="34" charset="0"/>
              </a:rPr>
              <a:t>new_domain</a:t>
            </a:r>
            <a:r>
              <a:rPr lang="en-US" sz="1400" dirty="0">
                <a:latin typeface="Arial" panose="020B0604020202020204" pitchFamily="34" charset="0"/>
              </a:rPr>
              <a:t>			</a:t>
            </a:r>
            <a:r>
              <a:rPr lang="en-US" sz="1400" b="0" i="0" dirty="0">
                <a:effectLst/>
                <a:latin typeface="Arial" panose="020B0604020202020204" pitchFamily="34" charset="0"/>
              </a:rPr>
              <a:t>• </a:t>
            </a:r>
            <a:r>
              <a:rPr lang="en-US" sz="1400" b="0" i="0" dirty="0" err="1">
                <a:effectLst/>
                <a:latin typeface="Arial" panose="020B0604020202020204" pitchFamily="34" charset="0"/>
              </a:rPr>
              <a:t>has_https</a:t>
            </a:r>
            <a:endParaRPr lang="en-US" sz="1400" b="0" i="0" dirty="0">
              <a:effectLst/>
              <a:latin typeface="Arial" panose="020B0604020202020204" pitchFamily="34" charset="0"/>
            </a:endParaRPr>
          </a:p>
          <a:p>
            <a:pPr algn="just" rtl="0">
              <a:spcBef>
                <a:spcPts val="0"/>
              </a:spcBef>
              <a:spcAft>
                <a:spcPts val="0"/>
              </a:spcAft>
            </a:pPr>
            <a:r>
              <a:rPr lang="en-US" sz="1400" b="0" i="0" dirty="0">
                <a:effectLst/>
                <a:latin typeface="Arial" panose="020B0604020202020204" pitchFamily="34" charset="0"/>
              </a:rPr>
              <a:t>• </a:t>
            </a:r>
            <a:r>
              <a:rPr lang="en-US" sz="1400" b="0" i="0" dirty="0" err="1">
                <a:effectLst/>
                <a:latin typeface="Arial" panose="020B0604020202020204" pitchFamily="34" charset="0"/>
              </a:rPr>
              <a:t>findRequestURL</a:t>
            </a:r>
            <a:r>
              <a:rPr lang="en-US" sz="1400" dirty="0">
                <a:latin typeface="Arial" panose="020B0604020202020204" pitchFamily="34" charset="0"/>
              </a:rPr>
              <a:t>			</a:t>
            </a:r>
            <a:r>
              <a:rPr lang="en-US" sz="1400" b="0" i="0" dirty="0">
                <a:effectLst/>
                <a:latin typeface="Arial" panose="020B0604020202020204" pitchFamily="34" charset="0"/>
              </a:rPr>
              <a:t>• </a:t>
            </a:r>
            <a:r>
              <a:rPr lang="en-US" sz="1400" b="0" i="0" dirty="0" err="1">
                <a:effectLst/>
                <a:latin typeface="Arial" panose="020B0604020202020204" pitchFamily="34" charset="0"/>
              </a:rPr>
              <a:t>findSFH</a:t>
            </a:r>
            <a:r>
              <a:rPr lang="en-US" sz="1400" dirty="0">
                <a:latin typeface="Arial" panose="020B0604020202020204" pitchFamily="34" charset="0"/>
              </a:rPr>
              <a:t>				</a:t>
            </a:r>
            <a:r>
              <a:rPr lang="en-US" sz="1400" b="0" i="0" dirty="0">
                <a:effectLst/>
                <a:latin typeface="Arial" panose="020B0604020202020204" pitchFamily="34" charset="0"/>
              </a:rPr>
              <a:t>• redirects				• </a:t>
            </a:r>
            <a:r>
              <a:rPr lang="en-US" sz="1400" b="0" i="0" dirty="0" err="1">
                <a:effectLst/>
                <a:latin typeface="Arial" panose="020B0604020202020204" pitchFamily="34" charset="0"/>
              </a:rPr>
              <a:t>about_to_expire</a:t>
            </a:r>
            <a:endParaRPr lang="en-US" sz="1400" b="0" i="0" dirty="0">
              <a:effectLst/>
              <a:latin typeface="Arial" panose="020B0604020202020204" pitchFamily="34" charset="0"/>
            </a:endParaRPr>
          </a:p>
          <a:p>
            <a:pPr algn="just" rtl="0">
              <a:spcBef>
                <a:spcPts val="0"/>
              </a:spcBef>
              <a:spcAft>
                <a:spcPts val="0"/>
              </a:spcAft>
            </a:pPr>
            <a:r>
              <a:rPr lang="en-US" sz="1400" b="0" i="0" dirty="0">
                <a:effectLst/>
                <a:latin typeface="Arial" panose="020B0604020202020204" pitchFamily="34" charset="0"/>
              </a:rPr>
              <a:t>• </a:t>
            </a:r>
            <a:r>
              <a:rPr lang="en-US" sz="1400" b="0" i="0" dirty="0" err="1">
                <a:effectLst/>
                <a:latin typeface="Arial" panose="020B0604020202020204" pitchFamily="34" charset="0"/>
              </a:rPr>
              <a:t>dns_record</a:t>
            </a:r>
            <a:r>
              <a:rPr lang="en-US" sz="1400" dirty="0">
                <a:latin typeface="Arial" panose="020B0604020202020204" pitchFamily="34" charset="0"/>
              </a:rPr>
              <a:t>				</a:t>
            </a:r>
            <a:r>
              <a:rPr lang="en-US" sz="1400" b="0" i="0" dirty="0">
                <a:effectLst/>
                <a:latin typeface="Arial" panose="020B0604020202020204" pitchFamily="34" charset="0"/>
              </a:rPr>
              <a:t>• </a:t>
            </a:r>
            <a:r>
              <a:rPr lang="en-US" sz="1400" b="0" i="0" dirty="0" err="1">
                <a:effectLst/>
                <a:latin typeface="Arial" panose="020B0604020202020204" pitchFamily="34" charset="0"/>
              </a:rPr>
              <a:t>detectWebTraffic</a:t>
            </a:r>
            <a:r>
              <a:rPr lang="en-US" sz="1400" dirty="0">
                <a:latin typeface="Arial" panose="020B0604020202020204" pitchFamily="34" charset="0"/>
              </a:rPr>
              <a:t>		</a:t>
            </a:r>
            <a:r>
              <a:rPr lang="en-US" sz="1400" b="0" i="0" dirty="0">
                <a:effectLst/>
                <a:latin typeface="Arial" panose="020B0604020202020204" pitchFamily="34" charset="0"/>
              </a:rPr>
              <a:t>• </a:t>
            </a:r>
            <a:r>
              <a:rPr lang="en-US" sz="1400" b="0" i="0" dirty="0" err="1">
                <a:effectLst/>
                <a:latin typeface="Arial" panose="020B0604020202020204" pitchFamily="34" charset="0"/>
              </a:rPr>
              <a:t>pageRank</a:t>
            </a:r>
            <a:r>
              <a:rPr lang="en-US" sz="1400" dirty="0">
                <a:latin typeface="Arial" panose="020B0604020202020204" pitchFamily="34" charset="0"/>
              </a:rPr>
              <a:t>			</a:t>
            </a:r>
            <a:r>
              <a:rPr lang="en-US" sz="1400" b="0" i="0" dirty="0">
                <a:effectLst/>
                <a:latin typeface="Arial" panose="020B0604020202020204" pitchFamily="34" charset="0"/>
              </a:rPr>
              <a:t>• </a:t>
            </a:r>
            <a:r>
              <a:rPr lang="en-US" sz="1400" b="0" i="0" dirty="0" err="1">
                <a:effectLst/>
                <a:latin typeface="Arial" panose="020B0604020202020204" pitchFamily="34" charset="0"/>
              </a:rPr>
              <a:t>google_indexed</a:t>
            </a:r>
            <a:endParaRPr lang="en-US" sz="1400" b="0" dirty="0">
              <a:effectLst/>
            </a:endParaRPr>
          </a:p>
        </p:txBody>
      </p:sp>
      <p:pic>
        <p:nvPicPr>
          <p:cNvPr id="3" name="Picture 2">
            <a:extLst>
              <a:ext uri="{FF2B5EF4-FFF2-40B4-BE49-F238E27FC236}">
                <a16:creationId xmlns:a16="http://schemas.microsoft.com/office/drawing/2014/main" id="{5B1E6295-CB3A-46C1-8C9F-E7881BBD2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5772" y="2438399"/>
            <a:ext cx="6460455" cy="4111199"/>
          </a:xfrm>
          <a:prstGeom prst="rect">
            <a:avLst/>
          </a:prstGeom>
          <a:ln>
            <a:solidFill>
              <a:schemeClr val="accent2">
                <a:lumMod val="75000"/>
              </a:schemeClr>
            </a:solidFill>
          </a:ln>
        </p:spPr>
      </p:pic>
    </p:spTree>
    <p:extLst>
      <p:ext uri="{BB962C8B-B14F-4D97-AF65-F5344CB8AC3E}">
        <p14:creationId xmlns:p14="http://schemas.microsoft.com/office/powerpoint/2010/main" val="2601397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43000">
              <a:schemeClr val="accent2">
                <a:lumMod val="20000"/>
                <a:lumOff val="80000"/>
              </a:schemeClr>
            </a:gs>
            <a:gs pos="72000">
              <a:schemeClr val="accent2">
                <a:lumMod val="40000"/>
                <a:lumOff val="60000"/>
              </a:schemeClr>
            </a:gs>
            <a:gs pos="92000">
              <a:schemeClr val="accent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78BF3D-C33E-48AA-A4A1-99D6835E1E2C}"/>
              </a:ext>
            </a:extLst>
          </p:cNvPr>
          <p:cNvSpPr txBox="1"/>
          <p:nvPr/>
        </p:nvSpPr>
        <p:spPr>
          <a:xfrm>
            <a:off x="0" y="0"/>
            <a:ext cx="12191999" cy="707886"/>
          </a:xfrm>
          <a:prstGeom prst="rect">
            <a:avLst/>
          </a:prstGeom>
          <a:noFill/>
        </p:spPr>
        <p:txBody>
          <a:bodyPr wrap="square" rtlCol="0">
            <a:spAutoFit/>
          </a:bodyPr>
          <a:lstStyle/>
          <a:p>
            <a:pPr algn="ctr"/>
            <a:r>
              <a:rPr lang="en-US" sz="4000" u="sng" dirty="0">
                <a:solidFill>
                  <a:schemeClr val="bg1"/>
                </a:solidFill>
              </a:rPr>
              <a:t>Table of Content</a:t>
            </a:r>
          </a:p>
        </p:txBody>
      </p:sp>
      <p:sp>
        <p:nvSpPr>
          <p:cNvPr id="5" name="TextBox 4">
            <a:extLst>
              <a:ext uri="{FF2B5EF4-FFF2-40B4-BE49-F238E27FC236}">
                <a16:creationId xmlns:a16="http://schemas.microsoft.com/office/drawing/2014/main" id="{DE59FEBF-0079-40FB-8FA3-5BD7481CB7C1}"/>
              </a:ext>
            </a:extLst>
          </p:cNvPr>
          <p:cNvSpPr txBox="1"/>
          <p:nvPr/>
        </p:nvSpPr>
        <p:spPr>
          <a:xfrm>
            <a:off x="3749350" y="1166842"/>
            <a:ext cx="4693298" cy="452431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lgn="just"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Twentieth Century"/>
              </a:rPr>
              <a:t>Problem Description</a:t>
            </a:r>
            <a:endParaRPr lang="en-US" sz="2400" b="0" i="0" u="none" strike="noStrike" dirty="0">
              <a:solidFill>
                <a:srgbClr val="000000"/>
              </a:solidFill>
              <a:effectLst/>
              <a:latin typeface="Arial" panose="020B0604020202020204" pitchFamily="34" charset="0"/>
            </a:endParaRPr>
          </a:p>
          <a:p>
            <a:pPr marL="342900" indent="-342900" algn="just"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Twentieth Century"/>
              </a:rPr>
              <a:t>Proposed Solution</a:t>
            </a:r>
            <a:endParaRPr lang="en-US" sz="2400" dirty="0">
              <a:solidFill>
                <a:srgbClr val="000000"/>
              </a:solidFill>
              <a:latin typeface="Arial" panose="020B0604020202020204" pitchFamily="34" charset="0"/>
            </a:endParaRPr>
          </a:p>
          <a:p>
            <a:pPr marL="342900" indent="-342900" algn="just"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Twentieth Century"/>
              </a:rPr>
              <a:t>Tools &amp; Technologies Used</a:t>
            </a:r>
            <a:endParaRPr lang="en-US" sz="2400" dirty="0">
              <a:solidFill>
                <a:srgbClr val="000000"/>
              </a:solidFill>
              <a:latin typeface="Arial" panose="020B0604020202020204" pitchFamily="34" charset="0"/>
            </a:endParaRPr>
          </a:p>
          <a:p>
            <a:pPr marL="342900" indent="-342900" algn="just"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Twentieth Century"/>
              </a:rPr>
              <a:t>Design (Activity Diagram)</a:t>
            </a:r>
          </a:p>
          <a:p>
            <a:pPr marL="342900" indent="-342900" algn="just"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Twentieth Century"/>
              </a:rPr>
              <a:t>Demo</a:t>
            </a:r>
          </a:p>
          <a:p>
            <a:pPr marL="342900" indent="-342900" algn="just"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Twentieth Century"/>
              </a:rPr>
              <a:t>Analysis</a:t>
            </a:r>
            <a:endParaRPr lang="en-US" sz="2400" dirty="0">
              <a:solidFill>
                <a:srgbClr val="000000"/>
              </a:solidFill>
              <a:latin typeface="Arial" panose="020B0604020202020204" pitchFamily="34" charset="0"/>
            </a:endParaRPr>
          </a:p>
          <a:p>
            <a:pPr marL="800100" lvl="1" indent="-342900" algn="just" fontAlgn="base">
              <a:buFont typeface="Wingdings" panose="05000000000000000000" pitchFamily="2" charset="2"/>
              <a:buChar char="Ø"/>
            </a:pPr>
            <a:r>
              <a:rPr lang="en-US" sz="2400" b="0" i="0" u="none" strike="noStrike" dirty="0">
                <a:solidFill>
                  <a:srgbClr val="000000"/>
                </a:solidFill>
                <a:effectLst/>
                <a:latin typeface="Twentieth Century"/>
              </a:rPr>
              <a:t>Module 1</a:t>
            </a:r>
            <a:endParaRPr lang="en-US" sz="2400" dirty="0">
              <a:solidFill>
                <a:srgbClr val="000000"/>
              </a:solidFill>
              <a:latin typeface="Noto Sans Symbols"/>
            </a:endParaRPr>
          </a:p>
          <a:p>
            <a:pPr marL="800100" lvl="1" indent="-342900" algn="just" fontAlgn="base">
              <a:buFont typeface="Wingdings" panose="05000000000000000000" pitchFamily="2" charset="2"/>
              <a:buChar char="Ø"/>
            </a:pPr>
            <a:r>
              <a:rPr lang="en-US" sz="2400" b="0" i="0" u="none" strike="noStrike" dirty="0">
                <a:solidFill>
                  <a:srgbClr val="000000"/>
                </a:solidFill>
                <a:effectLst/>
                <a:latin typeface="Twentieth Century"/>
              </a:rPr>
              <a:t>Module 2</a:t>
            </a:r>
            <a:endParaRPr lang="en-US" sz="2400" dirty="0">
              <a:solidFill>
                <a:srgbClr val="000000"/>
              </a:solidFill>
              <a:latin typeface="Noto Sans Symbols"/>
            </a:endParaRPr>
          </a:p>
          <a:p>
            <a:pPr marL="800100" lvl="1" indent="-342900" algn="just" fontAlgn="base">
              <a:buFont typeface="Wingdings" panose="05000000000000000000" pitchFamily="2" charset="2"/>
              <a:buChar char="Ø"/>
            </a:pPr>
            <a:r>
              <a:rPr lang="en-US" sz="2400" b="0" i="0" u="none" strike="noStrike" dirty="0">
                <a:solidFill>
                  <a:srgbClr val="000000"/>
                </a:solidFill>
                <a:effectLst/>
                <a:latin typeface="Twentieth Century"/>
              </a:rPr>
              <a:t>Integration Module</a:t>
            </a:r>
          </a:p>
          <a:p>
            <a:pPr marL="342900" indent="-342900" algn="just"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Twentieth Century"/>
              </a:rPr>
              <a:t>Testing and Result</a:t>
            </a:r>
            <a:endParaRPr lang="en-US" sz="2400" b="0" i="0" u="none" strike="noStrike" dirty="0">
              <a:solidFill>
                <a:srgbClr val="000000"/>
              </a:solidFill>
              <a:effectLst/>
              <a:latin typeface="Arial" panose="020B0604020202020204" pitchFamily="34" charset="0"/>
            </a:endParaRPr>
          </a:p>
          <a:p>
            <a:pPr marL="342900" indent="-342900" algn="just"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Twentieth Century"/>
              </a:rPr>
              <a:t>Conclusion</a:t>
            </a:r>
          </a:p>
          <a:p>
            <a:pPr marL="342900" indent="-342900" algn="just"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Twentieth Century"/>
              </a:rPr>
              <a:t>Code &amp; References</a:t>
            </a:r>
            <a:endParaRPr lang="en-US" sz="2400" b="0"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607275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43000">
              <a:schemeClr val="accent2">
                <a:lumMod val="20000"/>
                <a:lumOff val="80000"/>
              </a:schemeClr>
            </a:gs>
            <a:gs pos="72000">
              <a:schemeClr val="accent2">
                <a:lumMod val="40000"/>
                <a:lumOff val="60000"/>
              </a:schemeClr>
            </a:gs>
            <a:gs pos="92000">
              <a:schemeClr val="accent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27CB38-1BE6-4A70-97AC-9BED5FF4B1DF}"/>
              </a:ext>
            </a:extLst>
          </p:cNvPr>
          <p:cNvSpPr txBox="1"/>
          <p:nvPr/>
        </p:nvSpPr>
        <p:spPr>
          <a:xfrm>
            <a:off x="4375017" y="419877"/>
            <a:ext cx="3441968" cy="707886"/>
          </a:xfrm>
          <a:prstGeom prst="rect">
            <a:avLst/>
          </a:prstGeom>
          <a:noFill/>
        </p:spPr>
        <p:txBody>
          <a:bodyPr wrap="none" rtlCol="0">
            <a:spAutoFit/>
          </a:bodyPr>
          <a:lstStyle/>
          <a:p>
            <a:pPr algn="ctr"/>
            <a:r>
              <a:rPr lang="en-US" sz="4000" dirty="0">
                <a:solidFill>
                  <a:schemeClr val="bg1"/>
                </a:solidFill>
              </a:rPr>
              <a:t>Model Selection</a:t>
            </a:r>
          </a:p>
        </p:txBody>
      </p:sp>
      <p:sp>
        <p:nvSpPr>
          <p:cNvPr id="5" name="TextBox 4">
            <a:extLst>
              <a:ext uri="{FF2B5EF4-FFF2-40B4-BE49-F238E27FC236}">
                <a16:creationId xmlns:a16="http://schemas.microsoft.com/office/drawing/2014/main" id="{668DB067-A017-4673-8E07-5097279C27BC}"/>
              </a:ext>
            </a:extLst>
          </p:cNvPr>
          <p:cNvSpPr txBox="1"/>
          <p:nvPr/>
        </p:nvSpPr>
        <p:spPr>
          <a:xfrm>
            <a:off x="800099" y="2151727"/>
            <a:ext cx="10591801" cy="25545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0" marR="0" algn="just">
              <a:spcBef>
                <a:spcPts val="0"/>
              </a:spcBef>
              <a:spcAft>
                <a:spcPts val="0"/>
              </a:spcAft>
            </a:pPr>
            <a:r>
              <a:rPr lang="en-IN" sz="2000" kern="150" dirty="0">
                <a:solidFill>
                  <a:schemeClr val="bg1"/>
                </a:solidFill>
                <a:effectLst/>
                <a:latin typeface="Arial" panose="020B0604020202020204" pitchFamily="34" charset="0"/>
                <a:ea typeface="Bitstream Vera Sans"/>
                <a:cs typeface="Arial" panose="020B0604020202020204" pitchFamily="34" charset="0"/>
              </a:rPr>
              <a:t>This module intakes URL as an input and after applying machine learning algorithms generate a phishing score. According to the generated score, the website will be tagged as phishing or normal.</a:t>
            </a:r>
            <a:endParaRPr lang="en-US" sz="2000" kern="150" dirty="0">
              <a:solidFill>
                <a:schemeClr val="bg1"/>
              </a:solidFill>
              <a:effectLst/>
              <a:latin typeface="Arial" panose="020B0604020202020204" pitchFamily="34" charset="0"/>
              <a:ea typeface="Bitstream Vera Sans"/>
              <a:cs typeface="Arial" panose="020B0604020202020204" pitchFamily="34" charset="0"/>
            </a:endParaRPr>
          </a:p>
          <a:p>
            <a:pPr marL="0" marR="0" algn="just">
              <a:spcBef>
                <a:spcPts val="0"/>
              </a:spcBef>
              <a:spcAft>
                <a:spcPts val="0"/>
              </a:spcAft>
            </a:pPr>
            <a:r>
              <a:rPr lang="en-IN" sz="2000" kern="150" dirty="0">
                <a:solidFill>
                  <a:schemeClr val="bg1"/>
                </a:solidFill>
                <a:effectLst/>
                <a:latin typeface="Arial" panose="020B0604020202020204" pitchFamily="34" charset="0"/>
                <a:ea typeface="Bitstream Vera Sans"/>
                <a:cs typeface="Arial" panose="020B0604020202020204" pitchFamily="34" charset="0"/>
              </a:rPr>
              <a:t> </a:t>
            </a:r>
            <a:endParaRPr lang="en-US" sz="2000" kern="150" dirty="0">
              <a:solidFill>
                <a:schemeClr val="bg1"/>
              </a:solidFill>
              <a:effectLst/>
              <a:latin typeface="Arial" panose="020B0604020202020204" pitchFamily="34" charset="0"/>
              <a:ea typeface="Bitstream Vera Sans"/>
              <a:cs typeface="Arial" panose="020B0604020202020204" pitchFamily="34" charset="0"/>
            </a:endParaRPr>
          </a:p>
          <a:p>
            <a:pPr marL="0" marR="0" algn="just">
              <a:spcBef>
                <a:spcPts val="0"/>
              </a:spcBef>
              <a:spcAft>
                <a:spcPts val="0"/>
              </a:spcAft>
            </a:pPr>
            <a:r>
              <a:rPr lang="en-IN" sz="2000" kern="150" dirty="0">
                <a:solidFill>
                  <a:schemeClr val="bg1"/>
                </a:solidFill>
                <a:effectLst/>
                <a:latin typeface="Arial" panose="020B0604020202020204" pitchFamily="34" charset="0"/>
                <a:ea typeface="Bitstream Vera Sans"/>
                <a:cs typeface="Arial" panose="020B0604020202020204" pitchFamily="34" charset="0"/>
              </a:rPr>
              <a:t>Machine Learning Models that can be used are:</a:t>
            </a:r>
            <a:endParaRPr lang="en-US" sz="2000" kern="150" dirty="0">
              <a:solidFill>
                <a:schemeClr val="bg1"/>
              </a:solidFill>
              <a:effectLst/>
              <a:latin typeface="Arial" panose="020B0604020202020204" pitchFamily="34" charset="0"/>
              <a:ea typeface="Bitstream Vera Sans"/>
              <a:cs typeface="Arial" panose="020B0604020202020204" pitchFamily="34" charset="0"/>
            </a:endParaRPr>
          </a:p>
          <a:p>
            <a:pPr marL="342900" marR="0" indent="-342900" algn="just">
              <a:spcBef>
                <a:spcPts val="0"/>
              </a:spcBef>
              <a:spcAft>
                <a:spcPts val="0"/>
              </a:spcAft>
              <a:buFont typeface="Arial" panose="020B0604020202020204" pitchFamily="34" charset="0"/>
              <a:buChar char="•"/>
            </a:pPr>
            <a:r>
              <a:rPr lang="en-IN" sz="2000" kern="150" dirty="0">
                <a:solidFill>
                  <a:schemeClr val="bg1"/>
                </a:solidFill>
                <a:effectLst/>
                <a:latin typeface="Arial" panose="020B0604020202020204" pitchFamily="34" charset="0"/>
                <a:ea typeface="Bitstream Vera Sans"/>
                <a:cs typeface="Arial" panose="020B0604020202020204" pitchFamily="34" charset="0"/>
              </a:rPr>
              <a:t>Logistic Regression</a:t>
            </a:r>
            <a:endParaRPr lang="en-US" sz="2000" kern="150" dirty="0">
              <a:solidFill>
                <a:schemeClr val="bg1"/>
              </a:solidFill>
              <a:effectLst/>
              <a:latin typeface="Arial" panose="020B0604020202020204" pitchFamily="34" charset="0"/>
              <a:ea typeface="Bitstream Vera Sans"/>
              <a:cs typeface="Arial" panose="020B0604020202020204" pitchFamily="34" charset="0"/>
            </a:endParaRPr>
          </a:p>
          <a:p>
            <a:pPr marL="342900" marR="0" indent="-342900" algn="just">
              <a:spcBef>
                <a:spcPts val="0"/>
              </a:spcBef>
              <a:spcAft>
                <a:spcPts val="0"/>
              </a:spcAft>
              <a:buFont typeface="Arial" panose="020B0604020202020204" pitchFamily="34" charset="0"/>
              <a:buChar char="•"/>
            </a:pPr>
            <a:r>
              <a:rPr lang="en-IN" sz="2000" kern="150" dirty="0">
                <a:solidFill>
                  <a:schemeClr val="bg1"/>
                </a:solidFill>
                <a:effectLst/>
                <a:latin typeface="Arial" panose="020B0604020202020204" pitchFamily="34" charset="0"/>
                <a:ea typeface="Bitstream Vera Sans"/>
                <a:cs typeface="Arial" panose="020B0604020202020204" pitchFamily="34" charset="0"/>
              </a:rPr>
              <a:t>Support Vector Machine</a:t>
            </a:r>
            <a:endParaRPr lang="en-US" sz="2000" kern="150" dirty="0">
              <a:solidFill>
                <a:schemeClr val="bg1"/>
              </a:solidFill>
              <a:latin typeface="Arial" panose="020B0604020202020204" pitchFamily="34" charset="0"/>
              <a:ea typeface="Bitstream Vera Sans"/>
              <a:cs typeface="Arial" panose="020B0604020202020204" pitchFamily="34" charset="0"/>
            </a:endParaRPr>
          </a:p>
          <a:p>
            <a:pPr marR="0" algn="just">
              <a:spcBef>
                <a:spcPts val="0"/>
              </a:spcBef>
              <a:spcAft>
                <a:spcPts val="0"/>
              </a:spcAft>
            </a:pPr>
            <a:endParaRPr lang="en-IN" sz="2000" kern="150" dirty="0">
              <a:solidFill>
                <a:schemeClr val="bg1"/>
              </a:solidFill>
              <a:effectLst/>
              <a:latin typeface="Arial" panose="020B0604020202020204" pitchFamily="34" charset="0"/>
              <a:ea typeface="Bitstream Vera Sans"/>
              <a:cs typeface="Arial" panose="020B0604020202020204" pitchFamily="34" charset="0"/>
            </a:endParaRPr>
          </a:p>
        </p:txBody>
      </p:sp>
    </p:spTree>
    <p:extLst>
      <p:ext uri="{BB962C8B-B14F-4D97-AF65-F5344CB8AC3E}">
        <p14:creationId xmlns:p14="http://schemas.microsoft.com/office/powerpoint/2010/main" val="2421071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43000">
              <a:schemeClr val="accent2">
                <a:lumMod val="20000"/>
                <a:lumOff val="80000"/>
              </a:schemeClr>
            </a:gs>
            <a:gs pos="72000">
              <a:schemeClr val="accent2">
                <a:lumMod val="40000"/>
                <a:lumOff val="60000"/>
              </a:schemeClr>
            </a:gs>
            <a:gs pos="92000">
              <a:schemeClr val="accent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EA64DD-2C37-48BC-BDEC-6D2B23931A5D}"/>
              </a:ext>
            </a:extLst>
          </p:cNvPr>
          <p:cNvSpPr txBox="1"/>
          <p:nvPr/>
        </p:nvSpPr>
        <p:spPr>
          <a:xfrm>
            <a:off x="4375016" y="217786"/>
            <a:ext cx="3441968" cy="707886"/>
          </a:xfrm>
          <a:prstGeom prst="rect">
            <a:avLst/>
          </a:prstGeom>
          <a:noFill/>
        </p:spPr>
        <p:txBody>
          <a:bodyPr wrap="none" rtlCol="0">
            <a:spAutoFit/>
          </a:bodyPr>
          <a:lstStyle/>
          <a:p>
            <a:r>
              <a:rPr lang="en-US" sz="4000" dirty="0">
                <a:solidFill>
                  <a:schemeClr val="bg1"/>
                </a:solidFill>
              </a:rPr>
              <a:t>Model Selection</a:t>
            </a:r>
          </a:p>
        </p:txBody>
      </p:sp>
      <p:pic>
        <p:nvPicPr>
          <p:cNvPr id="3" name="Picture 2">
            <a:extLst>
              <a:ext uri="{FF2B5EF4-FFF2-40B4-BE49-F238E27FC236}">
                <a16:creationId xmlns:a16="http://schemas.microsoft.com/office/drawing/2014/main" id="{B7DE425D-26E1-43BA-A221-595A68F4E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1735" y="2047875"/>
            <a:ext cx="4117494" cy="2762250"/>
          </a:xfrm>
          <a:prstGeom prst="rect">
            <a:avLst/>
          </a:prstGeom>
          <a:ln>
            <a:solidFill>
              <a:schemeClr val="accent2">
                <a:lumMod val="75000"/>
              </a:schemeClr>
            </a:solidFill>
          </a:ln>
        </p:spPr>
      </p:pic>
      <p:pic>
        <p:nvPicPr>
          <p:cNvPr id="7" name="Picture 6">
            <a:extLst>
              <a:ext uri="{FF2B5EF4-FFF2-40B4-BE49-F238E27FC236}">
                <a16:creationId xmlns:a16="http://schemas.microsoft.com/office/drawing/2014/main" id="{8DCDD08C-2AD6-44B8-9B70-14EB47C7D4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6522" y="2047875"/>
            <a:ext cx="4120039" cy="2762250"/>
          </a:xfrm>
          <a:prstGeom prst="rect">
            <a:avLst/>
          </a:prstGeom>
          <a:ln>
            <a:solidFill>
              <a:schemeClr val="accent2">
                <a:lumMod val="75000"/>
              </a:schemeClr>
            </a:solidFill>
          </a:ln>
        </p:spPr>
      </p:pic>
      <p:sp>
        <p:nvSpPr>
          <p:cNvPr id="8" name="TextBox 7">
            <a:extLst>
              <a:ext uri="{FF2B5EF4-FFF2-40B4-BE49-F238E27FC236}">
                <a16:creationId xmlns:a16="http://schemas.microsoft.com/office/drawing/2014/main" id="{51C469C4-BDE4-4EE8-B281-B09DB236065E}"/>
              </a:ext>
            </a:extLst>
          </p:cNvPr>
          <p:cNvSpPr txBox="1"/>
          <p:nvPr/>
        </p:nvSpPr>
        <p:spPr>
          <a:xfrm>
            <a:off x="1756875" y="1194385"/>
            <a:ext cx="3187213" cy="584775"/>
          </a:xfrm>
          <a:prstGeom prst="rect">
            <a:avLst/>
          </a:prstGeom>
          <a:noFill/>
        </p:spPr>
        <p:txBody>
          <a:bodyPr wrap="square" rtlCol="0">
            <a:spAutoFit/>
          </a:bodyPr>
          <a:lstStyle/>
          <a:p>
            <a:r>
              <a:rPr lang="en-US" sz="3200" dirty="0">
                <a:solidFill>
                  <a:schemeClr val="bg1"/>
                </a:solidFill>
              </a:rPr>
              <a:t>Logistic Regression</a:t>
            </a:r>
          </a:p>
        </p:txBody>
      </p:sp>
      <p:sp>
        <p:nvSpPr>
          <p:cNvPr id="9" name="TextBox 8">
            <a:extLst>
              <a:ext uri="{FF2B5EF4-FFF2-40B4-BE49-F238E27FC236}">
                <a16:creationId xmlns:a16="http://schemas.microsoft.com/office/drawing/2014/main" id="{F8B2F628-11B5-4A25-83F0-B7592B56BD6E}"/>
              </a:ext>
            </a:extLst>
          </p:cNvPr>
          <p:cNvSpPr txBox="1"/>
          <p:nvPr/>
        </p:nvSpPr>
        <p:spPr>
          <a:xfrm>
            <a:off x="6776521" y="1194385"/>
            <a:ext cx="4120039" cy="584775"/>
          </a:xfrm>
          <a:prstGeom prst="rect">
            <a:avLst/>
          </a:prstGeom>
          <a:noFill/>
        </p:spPr>
        <p:txBody>
          <a:bodyPr wrap="none" rtlCol="0">
            <a:spAutoFit/>
          </a:bodyPr>
          <a:lstStyle/>
          <a:p>
            <a:r>
              <a:rPr lang="en-US" sz="3200" dirty="0">
                <a:solidFill>
                  <a:schemeClr val="bg1"/>
                </a:solidFill>
              </a:rPr>
              <a:t>Support Vector Machine</a:t>
            </a:r>
          </a:p>
        </p:txBody>
      </p:sp>
      <p:sp>
        <p:nvSpPr>
          <p:cNvPr id="11" name="TextBox 10">
            <a:extLst>
              <a:ext uri="{FF2B5EF4-FFF2-40B4-BE49-F238E27FC236}">
                <a16:creationId xmlns:a16="http://schemas.microsoft.com/office/drawing/2014/main" id="{7A45B727-03A6-451D-BF32-35E69EA1EC24}"/>
              </a:ext>
            </a:extLst>
          </p:cNvPr>
          <p:cNvSpPr txBox="1"/>
          <p:nvPr/>
        </p:nvSpPr>
        <p:spPr>
          <a:xfrm>
            <a:off x="1291735" y="5428458"/>
            <a:ext cx="4117494"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b="0" i="0" dirty="0">
                <a:solidFill>
                  <a:schemeClr val="bg1"/>
                </a:solidFill>
                <a:effectLst/>
                <a:latin typeface="Arial" panose="020B0604020202020204" pitchFamily="34" charset="0"/>
              </a:rPr>
              <a:t>Accuracy of Logistic Regression : 0.7708772987639433</a:t>
            </a:r>
            <a:endParaRPr lang="en-US" sz="1600" dirty="0">
              <a:solidFill>
                <a:schemeClr val="bg1"/>
              </a:solidFill>
            </a:endParaRPr>
          </a:p>
        </p:txBody>
      </p:sp>
      <p:sp>
        <p:nvSpPr>
          <p:cNvPr id="13" name="TextBox 12">
            <a:extLst>
              <a:ext uri="{FF2B5EF4-FFF2-40B4-BE49-F238E27FC236}">
                <a16:creationId xmlns:a16="http://schemas.microsoft.com/office/drawing/2014/main" id="{64659941-BD37-49C6-A68E-99851F648D32}"/>
              </a:ext>
            </a:extLst>
          </p:cNvPr>
          <p:cNvSpPr txBox="1"/>
          <p:nvPr/>
        </p:nvSpPr>
        <p:spPr>
          <a:xfrm>
            <a:off x="6779066" y="5428458"/>
            <a:ext cx="4117494"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b="0" i="0" dirty="0">
                <a:solidFill>
                  <a:schemeClr val="bg1"/>
                </a:solidFill>
                <a:effectLst/>
                <a:latin typeface="Arial" panose="020B0604020202020204" pitchFamily="34" charset="0"/>
              </a:rPr>
              <a:t>Accuracy</a:t>
            </a:r>
            <a:r>
              <a:rPr lang="en-US" sz="1600" b="0" i="0" dirty="0">
                <a:effectLst/>
                <a:latin typeface="Arial" panose="020B0604020202020204" pitchFamily="34" charset="0"/>
              </a:rPr>
              <a:t> of Support Vector Machine : 0.8203195658727767</a:t>
            </a:r>
            <a:endParaRPr lang="en-US" sz="1600" dirty="0">
              <a:solidFill>
                <a:schemeClr val="bg1"/>
              </a:solidFill>
            </a:endParaRPr>
          </a:p>
        </p:txBody>
      </p:sp>
      <p:sp>
        <p:nvSpPr>
          <p:cNvPr id="10" name="TextBox 9">
            <a:extLst>
              <a:ext uri="{FF2B5EF4-FFF2-40B4-BE49-F238E27FC236}">
                <a16:creationId xmlns:a16="http://schemas.microsoft.com/office/drawing/2014/main" id="{080EB32E-7561-477E-9043-C928D81F692F}"/>
              </a:ext>
            </a:extLst>
          </p:cNvPr>
          <p:cNvSpPr txBox="1"/>
          <p:nvPr/>
        </p:nvSpPr>
        <p:spPr>
          <a:xfrm>
            <a:off x="7675313" y="2350513"/>
            <a:ext cx="406781" cy="276999"/>
          </a:xfrm>
          <a:prstGeom prst="rect">
            <a:avLst/>
          </a:prstGeom>
          <a:noFill/>
          <a:ln>
            <a:noFill/>
          </a:ln>
        </p:spPr>
        <p:txBody>
          <a:bodyPr wrap="square" rtlCol="0">
            <a:spAutoFit/>
          </a:bodyPr>
          <a:lstStyle/>
          <a:p>
            <a:r>
              <a:rPr lang="en-US" sz="1200" dirty="0">
                <a:solidFill>
                  <a:schemeClr val="bg1"/>
                </a:solidFill>
                <a:latin typeface="Arial" panose="020B0604020202020204" pitchFamily="34" charset="0"/>
                <a:cs typeface="Arial" panose="020B0604020202020204" pitchFamily="34" charset="0"/>
              </a:rPr>
              <a:t>TN</a:t>
            </a:r>
          </a:p>
        </p:txBody>
      </p:sp>
      <p:sp>
        <p:nvSpPr>
          <p:cNvPr id="12" name="TextBox 11">
            <a:extLst>
              <a:ext uri="{FF2B5EF4-FFF2-40B4-BE49-F238E27FC236}">
                <a16:creationId xmlns:a16="http://schemas.microsoft.com/office/drawing/2014/main" id="{985A9CF7-A894-4235-8D2E-500D2C61FB51}"/>
              </a:ext>
            </a:extLst>
          </p:cNvPr>
          <p:cNvSpPr txBox="1"/>
          <p:nvPr/>
        </p:nvSpPr>
        <p:spPr>
          <a:xfrm>
            <a:off x="8980886" y="2350512"/>
            <a:ext cx="406781" cy="276999"/>
          </a:xfrm>
          <a:prstGeom prst="rect">
            <a:avLst/>
          </a:prstGeom>
          <a:noFill/>
          <a:ln>
            <a:noFill/>
          </a:ln>
        </p:spPr>
        <p:txBody>
          <a:bodyPr wrap="square" rtlCol="0">
            <a:spAutoFit/>
          </a:bodyPr>
          <a:lstStyle/>
          <a:p>
            <a:r>
              <a:rPr lang="en-US" sz="1200" dirty="0">
                <a:solidFill>
                  <a:schemeClr val="bg1"/>
                </a:solidFill>
                <a:latin typeface="Arial" panose="020B0604020202020204" pitchFamily="34" charset="0"/>
                <a:cs typeface="Arial" panose="020B0604020202020204" pitchFamily="34" charset="0"/>
              </a:rPr>
              <a:t>FN</a:t>
            </a:r>
          </a:p>
        </p:txBody>
      </p:sp>
      <p:sp>
        <p:nvSpPr>
          <p:cNvPr id="14" name="TextBox 13">
            <a:extLst>
              <a:ext uri="{FF2B5EF4-FFF2-40B4-BE49-F238E27FC236}">
                <a16:creationId xmlns:a16="http://schemas.microsoft.com/office/drawing/2014/main" id="{E55A2DBF-E2E3-4260-866D-28BE856471E1}"/>
              </a:ext>
            </a:extLst>
          </p:cNvPr>
          <p:cNvSpPr txBox="1"/>
          <p:nvPr/>
        </p:nvSpPr>
        <p:spPr>
          <a:xfrm>
            <a:off x="7675313" y="3452772"/>
            <a:ext cx="406781" cy="276999"/>
          </a:xfrm>
          <a:prstGeom prst="rect">
            <a:avLst/>
          </a:prstGeom>
          <a:noFill/>
          <a:ln>
            <a:noFill/>
          </a:ln>
        </p:spPr>
        <p:txBody>
          <a:bodyPr wrap="square" rtlCol="0">
            <a:spAutoFit/>
          </a:bodyPr>
          <a:lstStyle/>
          <a:p>
            <a:r>
              <a:rPr lang="en-US" sz="1200" dirty="0">
                <a:solidFill>
                  <a:schemeClr val="bg1"/>
                </a:solidFill>
                <a:latin typeface="Arial" panose="020B0604020202020204" pitchFamily="34" charset="0"/>
                <a:cs typeface="Arial" panose="020B0604020202020204" pitchFamily="34" charset="0"/>
              </a:rPr>
              <a:t>FP</a:t>
            </a:r>
          </a:p>
        </p:txBody>
      </p:sp>
      <p:sp>
        <p:nvSpPr>
          <p:cNvPr id="15" name="TextBox 14">
            <a:extLst>
              <a:ext uri="{FF2B5EF4-FFF2-40B4-BE49-F238E27FC236}">
                <a16:creationId xmlns:a16="http://schemas.microsoft.com/office/drawing/2014/main" id="{B91A61EB-C8D5-4DFA-BF63-D2E6AA3598B3}"/>
              </a:ext>
            </a:extLst>
          </p:cNvPr>
          <p:cNvSpPr txBox="1"/>
          <p:nvPr/>
        </p:nvSpPr>
        <p:spPr>
          <a:xfrm>
            <a:off x="8980886" y="3452773"/>
            <a:ext cx="406781" cy="276999"/>
          </a:xfrm>
          <a:prstGeom prst="rect">
            <a:avLst/>
          </a:prstGeom>
          <a:noFill/>
          <a:ln>
            <a:noFill/>
          </a:ln>
        </p:spPr>
        <p:txBody>
          <a:bodyPr wrap="square" rtlCol="0">
            <a:spAutoFit/>
          </a:bodyPr>
          <a:lstStyle/>
          <a:p>
            <a:r>
              <a:rPr lang="en-US" sz="1200" dirty="0">
                <a:solidFill>
                  <a:schemeClr val="bg1"/>
                </a:solidFill>
                <a:latin typeface="Arial" panose="020B0604020202020204" pitchFamily="34" charset="0"/>
                <a:cs typeface="Arial" panose="020B0604020202020204" pitchFamily="34" charset="0"/>
              </a:rPr>
              <a:t>TP</a:t>
            </a:r>
          </a:p>
        </p:txBody>
      </p:sp>
    </p:spTree>
    <p:extLst>
      <p:ext uri="{BB962C8B-B14F-4D97-AF65-F5344CB8AC3E}">
        <p14:creationId xmlns:p14="http://schemas.microsoft.com/office/powerpoint/2010/main" val="2633791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43000">
              <a:schemeClr val="accent2">
                <a:lumMod val="20000"/>
                <a:lumOff val="80000"/>
              </a:schemeClr>
            </a:gs>
            <a:gs pos="72000">
              <a:schemeClr val="accent2">
                <a:lumMod val="40000"/>
                <a:lumOff val="60000"/>
              </a:schemeClr>
            </a:gs>
            <a:gs pos="92000">
              <a:schemeClr val="accent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EA64DD-2C37-48BC-BDEC-6D2B23931A5D}"/>
              </a:ext>
            </a:extLst>
          </p:cNvPr>
          <p:cNvSpPr txBox="1"/>
          <p:nvPr/>
        </p:nvSpPr>
        <p:spPr>
          <a:xfrm>
            <a:off x="4390403" y="338920"/>
            <a:ext cx="3411190" cy="707886"/>
          </a:xfrm>
          <a:prstGeom prst="rect">
            <a:avLst/>
          </a:prstGeom>
          <a:noFill/>
        </p:spPr>
        <p:txBody>
          <a:bodyPr wrap="none" rtlCol="0">
            <a:spAutoFit/>
          </a:bodyPr>
          <a:lstStyle/>
          <a:p>
            <a:r>
              <a:rPr lang="en-US" sz="4000" dirty="0">
                <a:solidFill>
                  <a:schemeClr val="bg1"/>
                </a:solidFill>
              </a:rPr>
              <a:t>Range Selection</a:t>
            </a:r>
          </a:p>
        </p:txBody>
      </p:sp>
      <p:sp>
        <p:nvSpPr>
          <p:cNvPr id="6" name="TextBox 5">
            <a:extLst>
              <a:ext uri="{FF2B5EF4-FFF2-40B4-BE49-F238E27FC236}">
                <a16:creationId xmlns:a16="http://schemas.microsoft.com/office/drawing/2014/main" id="{C7766E0A-068C-41BC-8E7F-ED231C1A9179}"/>
              </a:ext>
            </a:extLst>
          </p:cNvPr>
          <p:cNvSpPr txBox="1"/>
          <p:nvPr/>
        </p:nvSpPr>
        <p:spPr>
          <a:xfrm>
            <a:off x="609598" y="1234534"/>
            <a:ext cx="10972800" cy="82965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marR="0" lvl="0" indent="-342900" algn="just">
              <a:lnSpc>
                <a:spcPct val="107000"/>
              </a:lnSpc>
              <a:spcBef>
                <a:spcPts val="0"/>
              </a:spcBef>
              <a:spcAft>
                <a:spcPts val="800"/>
              </a:spcAft>
              <a:buFont typeface="Arial" panose="020B0604020202020204" pitchFamily="34" charset="0"/>
              <a:buChar char="•"/>
            </a:pPr>
            <a:r>
              <a:rPr lang="en-US" sz="2000" dirty="0">
                <a:latin typeface="Arial" panose="020B0604020202020204" pitchFamily="34" charset="0"/>
                <a:ea typeface="Calibri" panose="020F0502020204030204" pitchFamily="34" charset="0"/>
                <a:cs typeface="Arial" panose="020B0604020202020204" pitchFamily="34" charset="0"/>
              </a:rPr>
              <a:t>Support Vector Machine (SVM) is used as the machine learning model for module 1. </a:t>
            </a:r>
          </a:p>
          <a:p>
            <a:pPr marL="342900" marR="0" lvl="0" indent="-342900" algn="just">
              <a:lnSpc>
                <a:spcPct val="107000"/>
              </a:lnSpc>
              <a:spcBef>
                <a:spcPts val="0"/>
              </a:spcBef>
              <a:spcAft>
                <a:spcPts val="800"/>
              </a:spcAft>
              <a:buFont typeface="Arial" panose="020B0604020202020204" pitchFamily="34" charset="0"/>
              <a:buChar char="•"/>
            </a:pPr>
            <a:r>
              <a:rPr lang="en-US" sz="2000" dirty="0">
                <a:latin typeface="Arial" panose="020B0604020202020204" pitchFamily="34" charset="0"/>
                <a:ea typeface="Calibri" panose="020F0502020204030204" pitchFamily="34" charset="0"/>
                <a:cs typeface="Arial" panose="020B0604020202020204" pitchFamily="34" charset="0"/>
              </a:rPr>
              <a:t>False Negative values obtained in the range are passed to module 2.</a:t>
            </a:r>
          </a:p>
        </p:txBody>
      </p:sp>
      <p:pic>
        <p:nvPicPr>
          <p:cNvPr id="3" name="Picture 2">
            <a:extLst>
              <a:ext uri="{FF2B5EF4-FFF2-40B4-BE49-F238E27FC236}">
                <a16:creationId xmlns:a16="http://schemas.microsoft.com/office/drawing/2014/main" id="{25AF6E4A-4F79-4B97-8094-F8359FFCEC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8" y="2245700"/>
            <a:ext cx="4762502" cy="4273380"/>
          </a:xfrm>
          <a:prstGeom prst="rect">
            <a:avLst/>
          </a:prstGeom>
          <a:ln>
            <a:solidFill>
              <a:schemeClr val="accent2">
                <a:lumMod val="75000"/>
              </a:schemeClr>
            </a:solidFill>
          </a:ln>
        </p:spPr>
      </p:pic>
      <p:sp>
        <p:nvSpPr>
          <p:cNvPr id="7" name="TextBox 6">
            <a:extLst>
              <a:ext uri="{FF2B5EF4-FFF2-40B4-BE49-F238E27FC236}">
                <a16:creationId xmlns:a16="http://schemas.microsoft.com/office/drawing/2014/main" id="{814A4DDF-06E1-42E5-B085-C03A37042B0A}"/>
              </a:ext>
            </a:extLst>
          </p:cNvPr>
          <p:cNvSpPr txBox="1"/>
          <p:nvPr/>
        </p:nvSpPr>
        <p:spPr>
          <a:xfrm>
            <a:off x="5457821" y="3897481"/>
            <a:ext cx="6124577" cy="96981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R="0" lvl="0" algn="just">
              <a:lnSpc>
                <a:spcPct val="107000"/>
              </a:lnSpc>
              <a:spcBef>
                <a:spcPts val="0"/>
              </a:spcBef>
              <a:spcAft>
                <a:spcPts val="800"/>
              </a:spcAft>
            </a:pPr>
            <a:r>
              <a:rPr lang="en-US" sz="1600" b="0" i="0" dirty="0">
                <a:solidFill>
                  <a:srgbClr val="202124"/>
                </a:solidFill>
                <a:effectLst/>
                <a:latin typeface="Roboto" panose="020B0604020202020204" pitchFamily="2" charset="0"/>
              </a:rPr>
              <a:t>False Negative Output in the range </a:t>
            </a:r>
            <a:r>
              <a:rPr lang="en-US" sz="1600" b="1" i="0" dirty="0">
                <a:solidFill>
                  <a:srgbClr val="202124"/>
                </a:solidFill>
                <a:effectLst/>
                <a:latin typeface="Roboto" panose="020B0604020202020204" pitchFamily="2" charset="0"/>
              </a:rPr>
              <a:t>[0.6507983 , 0.81118389] </a:t>
            </a:r>
            <a:r>
              <a:rPr lang="en-US" sz="1600" b="0" i="0" dirty="0">
                <a:solidFill>
                  <a:srgbClr val="202124"/>
                </a:solidFill>
                <a:effectLst/>
                <a:latin typeface="Roboto" panose="020B0604020202020204" pitchFamily="2" charset="0"/>
              </a:rPr>
              <a:t>consists of </a:t>
            </a:r>
            <a:r>
              <a:rPr lang="en-US" sz="1600" b="1" i="0" dirty="0">
                <a:solidFill>
                  <a:srgbClr val="202124"/>
                </a:solidFill>
                <a:effectLst/>
                <a:latin typeface="Roboto" panose="020B0604020202020204" pitchFamily="2" charset="0"/>
              </a:rPr>
              <a:t>65%</a:t>
            </a:r>
            <a:r>
              <a:rPr lang="en-US" sz="1600" b="0" i="0" dirty="0">
                <a:solidFill>
                  <a:srgbClr val="202124"/>
                </a:solidFill>
                <a:effectLst/>
                <a:latin typeface="Roboto" panose="020B0604020202020204" pitchFamily="2" charset="0"/>
              </a:rPr>
              <a:t> of total false negative. </a:t>
            </a:r>
          </a:p>
          <a:p>
            <a:pPr marR="0" lvl="0" algn="just">
              <a:lnSpc>
                <a:spcPct val="107000"/>
              </a:lnSpc>
              <a:spcBef>
                <a:spcPts val="0"/>
              </a:spcBef>
              <a:spcAft>
                <a:spcPts val="800"/>
              </a:spcAft>
            </a:pPr>
            <a:r>
              <a:rPr lang="en-US" sz="1600" b="0" i="0" dirty="0">
                <a:solidFill>
                  <a:srgbClr val="202124"/>
                </a:solidFill>
                <a:effectLst/>
                <a:latin typeface="Roboto" panose="020B0604020202020204" pitchFamily="2" charset="0"/>
              </a:rPr>
              <a:t>Hence the range of above density graph is passed to module 2.</a:t>
            </a:r>
            <a:endParaRPr lang="en-US" sz="1600" b="1" i="0" dirty="0">
              <a:effectLst/>
              <a:latin typeface="Arial" panose="020B0604020202020204" pitchFamily="34" charset="0"/>
            </a:endParaRPr>
          </a:p>
        </p:txBody>
      </p:sp>
    </p:spTree>
    <p:extLst>
      <p:ext uri="{BB962C8B-B14F-4D97-AF65-F5344CB8AC3E}">
        <p14:creationId xmlns:p14="http://schemas.microsoft.com/office/powerpoint/2010/main" val="4190829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43000">
              <a:schemeClr val="accent2">
                <a:lumMod val="20000"/>
                <a:lumOff val="80000"/>
              </a:schemeClr>
            </a:gs>
            <a:gs pos="72000">
              <a:schemeClr val="accent2">
                <a:lumMod val="40000"/>
                <a:lumOff val="60000"/>
              </a:schemeClr>
            </a:gs>
            <a:gs pos="92000">
              <a:schemeClr val="accent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D9566E-4C85-433B-BD00-361DDC21874F}"/>
              </a:ext>
            </a:extLst>
          </p:cNvPr>
          <p:cNvSpPr txBox="1"/>
          <p:nvPr/>
        </p:nvSpPr>
        <p:spPr>
          <a:xfrm>
            <a:off x="4970531" y="3075057"/>
            <a:ext cx="2250937" cy="707886"/>
          </a:xfrm>
          <a:prstGeom prst="rect">
            <a:avLst/>
          </a:prstGeom>
          <a:solidFill>
            <a:schemeClr val="tx1"/>
          </a:solidFill>
          <a:ln>
            <a:solidFill>
              <a:schemeClr val="bg1"/>
            </a:solidFill>
          </a:ln>
        </p:spPr>
        <p:txBody>
          <a:bodyPr wrap="none" rtlCol="0">
            <a:spAutoFit/>
          </a:bodyPr>
          <a:lstStyle/>
          <a:p>
            <a:r>
              <a:rPr lang="en-US" sz="4000" dirty="0">
                <a:solidFill>
                  <a:schemeClr val="bg1"/>
                </a:solidFill>
              </a:rPr>
              <a:t>Module: 2</a:t>
            </a:r>
          </a:p>
        </p:txBody>
      </p:sp>
    </p:spTree>
    <p:extLst>
      <p:ext uri="{BB962C8B-B14F-4D97-AF65-F5344CB8AC3E}">
        <p14:creationId xmlns:p14="http://schemas.microsoft.com/office/powerpoint/2010/main" val="2304829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43000">
              <a:schemeClr val="accent2">
                <a:lumMod val="20000"/>
                <a:lumOff val="80000"/>
              </a:schemeClr>
            </a:gs>
            <a:gs pos="72000">
              <a:schemeClr val="accent2">
                <a:lumMod val="40000"/>
                <a:lumOff val="60000"/>
              </a:schemeClr>
            </a:gs>
            <a:gs pos="92000">
              <a:schemeClr val="accent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B73E05-B2A4-4318-B514-E5D36D2C9B48}"/>
              </a:ext>
            </a:extLst>
          </p:cNvPr>
          <p:cNvSpPr txBox="1"/>
          <p:nvPr/>
        </p:nvSpPr>
        <p:spPr>
          <a:xfrm>
            <a:off x="3978752" y="285861"/>
            <a:ext cx="4234493" cy="1323439"/>
          </a:xfrm>
          <a:prstGeom prst="rect">
            <a:avLst/>
          </a:prstGeom>
          <a:noFill/>
        </p:spPr>
        <p:txBody>
          <a:bodyPr wrap="none" rtlCol="0">
            <a:spAutoFit/>
          </a:bodyPr>
          <a:lstStyle/>
          <a:p>
            <a:pPr algn="ctr"/>
            <a:r>
              <a:rPr lang="en-US" sz="4000" dirty="0">
                <a:solidFill>
                  <a:schemeClr val="bg1"/>
                </a:solidFill>
              </a:rPr>
              <a:t>Module 2</a:t>
            </a:r>
          </a:p>
          <a:p>
            <a:pPr algn="ctr"/>
            <a:r>
              <a:rPr lang="en-US" sz="4000" dirty="0">
                <a:solidFill>
                  <a:schemeClr val="bg1"/>
                </a:solidFill>
              </a:rPr>
              <a:t>(Structure Analyzer)</a:t>
            </a:r>
          </a:p>
        </p:txBody>
      </p:sp>
      <p:sp>
        <p:nvSpPr>
          <p:cNvPr id="6" name="TextBox 5">
            <a:extLst>
              <a:ext uri="{FF2B5EF4-FFF2-40B4-BE49-F238E27FC236}">
                <a16:creationId xmlns:a16="http://schemas.microsoft.com/office/drawing/2014/main" id="{792E3989-ECD4-4F6D-A271-700EA1D95833}"/>
              </a:ext>
            </a:extLst>
          </p:cNvPr>
          <p:cNvSpPr txBox="1"/>
          <p:nvPr/>
        </p:nvSpPr>
        <p:spPr>
          <a:xfrm>
            <a:off x="964163" y="1927952"/>
            <a:ext cx="10263674" cy="1015663"/>
          </a:xfrm>
          <a:prstGeom prst="rect">
            <a:avLst/>
          </a:prstGeom>
          <a:noFill/>
        </p:spPr>
        <p:txBody>
          <a:bodyPr wrap="square" rtlCol="0">
            <a:spAutoFit/>
          </a:bodyPr>
          <a:lstStyle/>
          <a:p>
            <a:pPr algn="just"/>
            <a:r>
              <a:rPr lang="en-US"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This module examines the content of a web page to determine whether it is legitimate or not, in contrast to other approaches that look at surface characteristics of a web page, for example, the Web page content and its domain name.</a:t>
            </a:r>
          </a:p>
        </p:txBody>
      </p:sp>
      <p:sp>
        <p:nvSpPr>
          <p:cNvPr id="7" name="TextBox 6">
            <a:extLst>
              <a:ext uri="{FF2B5EF4-FFF2-40B4-BE49-F238E27FC236}">
                <a16:creationId xmlns:a16="http://schemas.microsoft.com/office/drawing/2014/main" id="{FFE62F79-7289-4C08-8F84-5E5042981352}"/>
              </a:ext>
            </a:extLst>
          </p:cNvPr>
          <p:cNvSpPr txBox="1"/>
          <p:nvPr/>
        </p:nvSpPr>
        <p:spPr>
          <a:xfrm>
            <a:off x="964163" y="3496376"/>
            <a:ext cx="9360704" cy="400110"/>
          </a:xfrm>
          <a:prstGeom prst="rect">
            <a:avLst/>
          </a:prstGeom>
          <a:noFill/>
        </p:spPr>
        <p:txBody>
          <a:bodyPr wrap="none" rtlCol="0">
            <a:spAutoFit/>
          </a:bodyPr>
          <a:lstStyle/>
          <a:p>
            <a:pPr algn="just"/>
            <a:r>
              <a:rPr lang="en-IN"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To identify the duplicate or near-duplicate webpages we will use the technique:</a:t>
            </a:r>
            <a:endParaRPr lang="en-US"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9" name="TextBox 8">
            <a:extLst>
              <a:ext uri="{FF2B5EF4-FFF2-40B4-BE49-F238E27FC236}">
                <a16:creationId xmlns:a16="http://schemas.microsoft.com/office/drawing/2014/main" id="{756AF78C-B36B-4C44-B1FF-777CF70952E5}"/>
              </a:ext>
            </a:extLst>
          </p:cNvPr>
          <p:cNvSpPr txBox="1"/>
          <p:nvPr/>
        </p:nvSpPr>
        <p:spPr>
          <a:xfrm>
            <a:off x="997584" y="4422216"/>
            <a:ext cx="10263675" cy="18176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marR="0" lvl="0" indent="-342900" algn="just">
              <a:lnSpc>
                <a:spcPct val="107000"/>
              </a:lnSpc>
              <a:spcBef>
                <a:spcPts val="0"/>
              </a:spcBef>
              <a:spcAft>
                <a:spcPts val="800"/>
              </a:spcAft>
              <a:buFont typeface="Wingdings" panose="05000000000000000000" pitchFamily="2" charset="2"/>
              <a:buChar char="q"/>
            </a:pPr>
            <a:r>
              <a:rPr lang="en-IN" sz="2000" b="1" dirty="0">
                <a:effectLst/>
                <a:latin typeface="Arial" panose="020B0604020202020204" pitchFamily="34" charset="0"/>
                <a:ea typeface="Calibri" panose="020F0502020204030204" pitchFamily="34" charset="0"/>
                <a:cs typeface="Arial" panose="020B0604020202020204" pitchFamily="34" charset="0"/>
              </a:rPr>
              <a:t>URL Mining : </a:t>
            </a:r>
          </a:p>
          <a:p>
            <a:pPr marR="0" lvl="0" algn="just">
              <a:lnSpc>
                <a:spcPct val="107000"/>
              </a:lnSpc>
              <a:spcBef>
                <a:spcPts val="0"/>
              </a:spcBef>
              <a:spcAft>
                <a:spcPts val="800"/>
              </a:spcAft>
            </a:pPr>
            <a:r>
              <a:rPr lang="en-US" sz="2000" dirty="0">
                <a:effectLst/>
                <a:latin typeface="Arial" panose="020B0604020202020204" pitchFamily="34" charset="0"/>
                <a:ea typeface="Calibri" panose="020F0502020204030204" pitchFamily="34" charset="0"/>
                <a:cs typeface="Arial" panose="020B0604020202020204" pitchFamily="34" charset="0"/>
              </a:rPr>
              <a:t>In this method, a signature is made using the title of the web page and 5 words of it with maximum TF (term frequency) values. Put that signature for Google search and get the first n web pages. Next step is to compare the web pages each other by HTML code matching and also by checking the textual part of these web pages for </a:t>
            </a:r>
            <a:r>
              <a:rPr lang="en-US" sz="2000" u="sng" dirty="0">
                <a:effectLst/>
                <a:latin typeface="Arial" panose="020B0604020202020204" pitchFamily="34" charset="0"/>
                <a:ea typeface="Calibri" panose="020F0502020204030204" pitchFamily="34" charset="0"/>
                <a:cs typeface="Arial" panose="020B0604020202020204" pitchFamily="34" charset="0"/>
              </a:rPr>
              <a:t>cosine similarity</a:t>
            </a:r>
            <a:r>
              <a:rPr lang="en-US" sz="2000" dirty="0">
                <a:effectLst/>
                <a:latin typeface="Arial" panose="020B060402020202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3854739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43000">
              <a:schemeClr val="accent2">
                <a:lumMod val="20000"/>
                <a:lumOff val="80000"/>
              </a:schemeClr>
            </a:gs>
            <a:gs pos="72000">
              <a:schemeClr val="accent2">
                <a:lumMod val="40000"/>
                <a:lumOff val="60000"/>
              </a:schemeClr>
            </a:gs>
            <a:gs pos="92000">
              <a:schemeClr val="accent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404139-EBE8-44FF-BCF0-063C6FA60BA5}"/>
              </a:ext>
            </a:extLst>
          </p:cNvPr>
          <p:cNvSpPr txBox="1"/>
          <p:nvPr/>
        </p:nvSpPr>
        <p:spPr>
          <a:xfrm>
            <a:off x="4656342" y="273503"/>
            <a:ext cx="2879314" cy="584775"/>
          </a:xfrm>
          <a:prstGeom prst="rect">
            <a:avLst/>
          </a:prstGeom>
          <a:noFill/>
        </p:spPr>
        <p:txBody>
          <a:bodyPr wrap="none" rtlCol="0">
            <a:spAutoFit/>
          </a:bodyPr>
          <a:lstStyle/>
          <a:p>
            <a:r>
              <a:rPr lang="en-US" sz="3200" dirty="0">
                <a:solidFill>
                  <a:schemeClr val="bg1"/>
                </a:solidFill>
              </a:rPr>
              <a:t>Cosine Similarity</a:t>
            </a:r>
          </a:p>
        </p:txBody>
      </p:sp>
      <p:sp>
        <p:nvSpPr>
          <p:cNvPr id="7" name="TextBox 6">
            <a:extLst>
              <a:ext uri="{FF2B5EF4-FFF2-40B4-BE49-F238E27FC236}">
                <a16:creationId xmlns:a16="http://schemas.microsoft.com/office/drawing/2014/main" id="{2D546A9C-79E5-4F24-A0FB-2C7E90DE8A05}"/>
              </a:ext>
            </a:extLst>
          </p:cNvPr>
          <p:cNvSpPr txBox="1"/>
          <p:nvPr/>
        </p:nvSpPr>
        <p:spPr>
          <a:xfrm>
            <a:off x="905239" y="1033878"/>
            <a:ext cx="10381519" cy="369331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b="0" i="0" dirty="0">
                <a:solidFill>
                  <a:srgbClr val="000000"/>
                </a:solidFill>
                <a:effectLst/>
                <a:latin typeface="lato"/>
              </a:rPr>
              <a:t>The cosine similarity is the cosine of the angle between two vectors. In text analysis, each vector can represent a document. The greater the value of θ, the less the value of cos θ, thus the less the similarity between two documents.</a:t>
            </a:r>
          </a:p>
          <a:p>
            <a:pPr algn="just"/>
            <a:endParaRPr lang="en-US" u="sng" dirty="0">
              <a:solidFill>
                <a:srgbClr val="000000"/>
              </a:solidFill>
              <a:latin typeface="lato"/>
              <a:cs typeface="Arial" panose="020B0604020202020204" pitchFamily="34" charset="0"/>
            </a:endParaRPr>
          </a:p>
          <a:p>
            <a:pPr algn="just"/>
            <a:r>
              <a:rPr lang="en-US" b="1" u="sng" dirty="0">
                <a:solidFill>
                  <a:srgbClr val="000000"/>
                </a:solidFill>
                <a:latin typeface="lato"/>
                <a:cs typeface="Arial" panose="020B0604020202020204" pitchFamily="34" charset="0"/>
              </a:rPr>
              <a:t>How to Convert Web page into vector</a:t>
            </a:r>
            <a:r>
              <a:rPr lang="en-US" b="1" dirty="0">
                <a:solidFill>
                  <a:srgbClr val="000000"/>
                </a:solidFill>
                <a:latin typeface="lato"/>
                <a:cs typeface="Arial" panose="020B0604020202020204" pitchFamily="34" charset="0"/>
              </a:rPr>
              <a:t>:</a:t>
            </a:r>
          </a:p>
          <a:p>
            <a:pPr algn="just"/>
            <a:endParaRPr lang="en-US" b="1" dirty="0">
              <a:solidFill>
                <a:srgbClr val="000000"/>
              </a:solidFill>
              <a:latin typeface="lato"/>
              <a:cs typeface="Arial" panose="020B0604020202020204" pitchFamily="34" charset="0"/>
            </a:endParaRPr>
          </a:p>
          <a:p>
            <a:pPr marL="285750" indent="-285750" algn="just">
              <a:buFont typeface="Arial" panose="020B0604020202020204" pitchFamily="34" charset="0"/>
              <a:buChar char="•"/>
            </a:pPr>
            <a:r>
              <a:rPr lang="en-US" b="0" i="0" dirty="0">
                <a:solidFill>
                  <a:srgbClr val="000000"/>
                </a:solidFill>
                <a:effectLst/>
                <a:latin typeface="lato"/>
              </a:rPr>
              <a:t>Raw texts are preprocessed with the most common words and punctuation removed, and tokenization is done.</a:t>
            </a:r>
          </a:p>
          <a:p>
            <a:pPr marL="285750" indent="-285750" algn="just">
              <a:buFont typeface="Arial" panose="020B0604020202020204" pitchFamily="34" charset="0"/>
              <a:buChar char="•"/>
            </a:pPr>
            <a:endParaRPr lang="en-US" b="0" i="0" dirty="0">
              <a:solidFill>
                <a:srgbClr val="000000"/>
              </a:solidFill>
              <a:effectLst/>
              <a:latin typeface="lato"/>
            </a:endParaRPr>
          </a:p>
          <a:p>
            <a:pPr marL="285750" indent="-285750" algn="just">
              <a:buFont typeface="Arial" panose="020B0604020202020204" pitchFamily="34" charset="0"/>
              <a:buChar char="•"/>
            </a:pPr>
            <a:r>
              <a:rPr lang="en-US" b="0" i="0" dirty="0">
                <a:solidFill>
                  <a:srgbClr val="000000"/>
                </a:solidFill>
                <a:effectLst/>
                <a:latin typeface="lato"/>
              </a:rPr>
              <a:t>A dictionary of unique terms found in the whole corpus is created. Texts are quantified first by calculating the term frequency (</a:t>
            </a:r>
            <a:r>
              <a:rPr lang="en-US" b="0" i="0" dirty="0" err="1">
                <a:solidFill>
                  <a:srgbClr val="000000"/>
                </a:solidFill>
                <a:effectLst/>
                <a:latin typeface="lato"/>
              </a:rPr>
              <a:t>tf</a:t>
            </a:r>
            <a:r>
              <a:rPr lang="en-US" b="0" i="0" dirty="0">
                <a:solidFill>
                  <a:srgbClr val="000000"/>
                </a:solidFill>
                <a:effectLst/>
                <a:latin typeface="lato"/>
              </a:rPr>
              <a:t>) for each document. The numbers are used to create a vector for each document where each component in the vector stands for the term frequency in that document. </a:t>
            </a:r>
            <a:endParaRPr lang="en-US" b="1" dirty="0">
              <a:solidFill>
                <a:schemeClr val="accent2">
                  <a:lumMod val="50000"/>
                </a:schemeClr>
              </a:solidFill>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C360E312-E0E4-4942-AF08-D8842C321B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23" y="5062189"/>
            <a:ext cx="257175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230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43000">
              <a:schemeClr val="accent2">
                <a:lumMod val="20000"/>
                <a:lumOff val="80000"/>
              </a:schemeClr>
            </a:gs>
            <a:gs pos="72000">
              <a:schemeClr val="accent2">
                <a:lumMod val="40000"/>
                <a:lumOff val="60000"/>
              </a:schemeClr>
            </a:gs>
            <a:gs pos="92000">
              <a:schemeClr val="accent2">
                <a:lumMod val="60000"/>
                <a:lumOff val="40000"/>
              </a:schemeClr>
            </a:gs>
          </a:gsLst>
          <a:lin ang="5400000" scaled="1"/>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10C49EC-B719-4CB6-B783-E23197C78A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7472" y="179173"/>
            <a:ext cx="5830322" cy="6499654"/>
          </a:xfrm>
          <a:prstGeom prst="rect">
            <a:avLst/>
          </a:prstGeom>
          <a:solidFill>
            <a:schemeClr val="accent2"/>
          </a:solidFill>
          <a:ln>
            <a:solidFill>
              <a:schemeClr val="accent2">
                <a:lumMod val="75000"/>
              </a:schemeClr>
            </a:solidFill>
          </a:ln>
        </p:spPr>
      </p:pic>
    </p:spTree>
    <p:extLst>
      <p:ext uri="{BB962C8B-B14F-4D97-AF65-F5344CB8AC3E}">
        <p14:creationId xmlns:p14="http://schemas.microsoft.com/office/powerpoint/2010/main" val="1980256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43000">
              <a:schemeClr val="accent2">
                <a:lumMod val="20000"/>
                <a:lumOff val="80000"/>
              </a:schemeClr>
            </a:gs>
            <a:gs pos="72000">
              <a:schemeClr val="accent2">
                <a:lumMod val="40000"/>
                <a:lumOff val="60000"/>
              </a:schemeClr>
            </a:gs>
            <a:gs pos="92000">
              <a:schemeClr val="accent2">
                <a:lumMod val="60000"/>
                <a:lumOff val="40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2A5A69-3956-44C2-9872-A5B58620A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284" y="974272"/>
            <a:ext cx="6934200" cy="5610225"/>
          </a:xfrm>
          <a:prstGeom prst="rect">
            <a:avLst/>
          </a:prstGeom>
          <a:ln>
            <a:solidFill>
              <a:schemeClr val="accent2">
                <a:lumMod val="75000"/>
              </a:schemeClr>
            </a:solidFill>
          </a:ln>
        </p:spPr>
      </p:pic>
      <p:sp>
        <p:nvSpPr>
          <p:cNvPr id="6" name="TextBox 5">
            <a:extLst>
              <a:ext uri="{FF2B5EF4-FFF2-40B4-BE49-F238E27FC236}">
                <a16:creationId xmlns:a16="http://schemas.microsoft.com/office/drawing/2014/main" id="{308A6BC7-A648-4384-BC70-E361DCD7FAA3}"/>
              </a:ext>
            </a:extLst>
          </p:cNvPr>
          <p:cNvSpPr txBox="1"/>
          <p:nvPr/>
        </p:nvSpPr>
        <p:spPr>
          <a:xfrm>
            <a:off x="4656342" y="273503"/>
            <a:ext cx="2650084" cy="584775"/>
          </a:xfrm>
          <a:prstGeom prst="rect">
            <a:avLst/>
          </a:prstGeom>
          <a:noFill/>
        </p:spPr>
        <p:txBody>
          <a:bodyPr wrap="none" rtlCol="0">
            <a:spAutoFit/>
          </a:bodyPr>
          <a:lstStyle/>
          <a:p>
            <a:r>
              <a:rPr lang="en-US" sz="3200" dirty="0">
                <a:solidFill>
                  <a:schemeClr val="bg1"/>
                </a:solidFill>
              </a:rPr>
              <a:t>Implementation</a:t>
            </a:r>
          </a:p>
        </p:txBody>
      </p:sp>
    </p:spTree>
    <p:extLst>
      <p:ext uri="{BB962C8B-B14F-4D97-AF65-F5344CB8AC3E}">
        <p14:creationId xmlns:p14="http://schemas.microsoft.com/office/powerpoint/2010/main" val="3654292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43000">
              <a:schemeClr val="accent2">
                <a:lumMod val="20000"/>
                <a:lumOff val="80000"/>
              </a:schemeClr>
            </a:gs>
            <a:gs pos="72000">
              <a:schemeClr val="accent2">
                <a:lumMod val="40000"/>
                <a:lumOff val="60000"/>
              </a:schemeClr>
            </a:gs>
            <a:gs pos="92000">
              <a:schemeClr val="accent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46EC26-424D-4FEE-8225-22F78E146DEA}"/>
              </a:ext>
            </a:extLst>
          </p:cNvPr>
          <p:cNvSpPr txBox="1"/>
          <p:nvPr/>
        </p:nvSpPr>
        <p:spPr>
          <a:xfrm>
            <a:off x="4068938" y="364838"/>
            <a:ext cx="4054123" cy="707886"/>
          </a:xfrm>
          <a:prstGeom prst="rect">
            <a:avLst/>
          </a:prstGeom>
          <a:noFill/>
        </p:spPr>
        <p:txBody>
          <a:bodyPr wrap="none" rtlCol="0">
            <a:spAutoFit/>
          </a:bodyPr>
          <a:lstStyle/>
          <a:p>
            <a:r>
              <a:rPr lang="en-US" sz="4000" dirty="0">
                <a:solidFill>
                  <a:schemeClr val="bg1"/>
                </a:solidFill>
              </a:rPr>
              <a:t>Module Integration</a:t>
            </a:r>
          </a:p>
        </p:txBody>
      </p:sp>
      <p:pic>
        <p:nvPicPr>
          <p:cNvPr id="5" name="Picture 4">
            <a:extLst>
              <a:ext uri="{FF2B5EF4-FFF2-40B4-BE49-F238E27FC236}">
                <a16:creationId xmlns:a16="http://schemas.microsoft.com/office/drawing/2014/main" id="{71DFD427-DE10-470F-86C2-920176A248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357" y="1193689"/>
            <a:ext cx="9421285" cy="5299473"/>
          </a:xfrm>
          <a:prstGeom prst="rect">
            <a:avLst/>
          </a:prstGeom>
          <a:ln>
            <a:solidFill>
              <a:schemeClr val="accent2">
                <a:lumMod val="75000"/>
              </a:schemeClr>
            </a:solidFill>
          </a:ln>
        </p:spPr>
      </p:pic>
      <p:sp>
        <p:nvSpPr>
          <p:cNvPr id="6" name="TextBox 5">
            <a:extLst>
              <a:ext uri="{FF2B5EF4-FFF2-40B4-BE49-F238E27FC236}">
                <a16:creationId xmlns:a16="http://schemas.microsoft.com/office/drawing/2014/main" id="{0D963ADA-D416-4D33-9D6C-805B28961799}"/>
              </a:ext>
            </a:extLst>
          </p:cNvPr>
          <p:cNvSpPr txBox="1"/>
          <p:nvPr/>
        </p:nvSpPr>
        <p:spPr>
          <a:xfrm>
            <a:off x="3745089" y="3428999"/>
            <a:ext cx="865012" cy="276999"/>
          </a:xfrm>
          <a:prstGeom prst="rect">
            <a:avLst/>
          </a:prstGeom>
          <a:solidFill>
            <a:schemeClr val="tx1"/>
          </a:solidFill>
          <a:ln>
            <a:solidFill>
              <a:schemeClr val="bg1"/>
            </a:solidFill>
          </a:ln>
        </p:spPr>
        <p:txBody>
          <a:bodyPr wrap="square" rtlCol="0">
            <a:spAutoFit/>
          </a:bodyPr>
          <a:lstStyle/>
          <a:p>
            <a:r>
              <a:rPr lang="en-US" sz="1200" dirty="0">
                <a:solidFill>
                  <a:schemeClr val="bg1"/>
                </a:solidFill>
                <a:latin typeface="Arial" panose="020B0604020202020204" pitchFamily="34" charset="0"/>
                <a:cs typeface="Arial" panose="020B0604020202020204" pitchFamily="34" charset="0"/>
              </a:rPr>
              <a:t>Module 1</a:t>
            </a:r>
          </a:p>
        </p:txBody>
      </p:sp>
      <p:sp>
        <p:nvSpPr>
          <p:cNvPr id="7" name="TextBox 6">
            <a:extLst>
              <a:ext uri="{FF2B5EF4-FFF2-40B4-BE49-F238E27FC236}">
                <a16:creationId xmlns:a16="http://schemas.microsoft.com/office/drawing/2014/main" id="{250ECAB5-3953-4725-8C8E-0AC9998B08D0}"/>
              </a:ext>
            </a:extLst>
          </p:cNvPr>
          <p:cNvSpPr txBox="1"/>
          <p:nvPr/>
        </p:nvSpPr>
        <p:spPr>
          <a:xfrm>
            <a:off x="7581901" y="3428999"/>
            <a:ext cx="865012" cy="276999"/>
          </a:xfrm>
          <a:prstGeom prst="rect">
            <a:avLst/>
          </a:prstGeom>
          <a:solidFill>
            <a:schemeClr val="tx1"/>
          </a:solidFill>
          <a:ln>
            <a:solidFill>
              <a:schemeClr val="bg1"/>
            </a:solidFill>
          </a:ln>
        </p:spPr>
        <p:txBody>
          <a:bodyPr wrap="square" rtlCol="0">
            <a:spAutoFit/>
          </a:bodyPr>
          <a:lstStyle/>
          <a:p>
            <a:r>
              <a:rPr lang="en-US" sz="1200" dirty="0">
                <a:solidFill>
                  <a:schemeClr val="bg1"/>
                </a:solidFill>
                <a:latin typeface="Arial" panose="020B0604020202020204" pitchFamily="34" charset="0"/>
                <a:cs typeface="Arial" panose="020B0604020202020204" pitchFamily="34" charset="0"/>
              </a:rPr>
              <a:t>Module 2</a:t>
            </a:r>
          </a:p>
        </p:txBody>
      </p:sp>
    </p:spTree>
    <p:extLst>
      <p:ext uri="{BB962C8B-B14F-4D97-AF65-F5344CB8AC3E}">
        <p14:creationId xmlns:p14="http://schemas.microsoft.com/office/powerpoint/2010/main" val="3335324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43000">
              <a:schemeClr val="accent2">
                <a:lumMod val="20000"/>
                <a:lumOff val="80000"/>
              </a:schemeClr>
            </a:gs>
            <a:gs pos="72000">
              <a:schemeClr val="accent2">
                <a:lumMod val="40000"/>
                <a:lumOff val="60000"/>
              </a:schemeClr>
            </a:gs>
            <a:gs pos="92000">
              <a:schemeClr val="accent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8859823-E970-4AB5-B59A-B0B47B175D5B}"/>
              </a:ext>
            </a:extLst>
          </p:cNvPr>
          <p:cNvSpPr txBox="1"/>
          <p:nvPr/>
        </p:nvSpPr>
        <p:spPr>
          <a:xfrm>
            <a:off x="747518" y="472845"/>
            <a:ext cx="10696964"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lgn="just" rtl="0">
              <a:spcBef>
                <a:spcPts val="0"/>
              </a:spcBef>
              <a:spcAft>
                <a:spcPts val="0"/>
              </a:spcAft>
              <a:buFont typeface="Arial" panose="020B0604020202020204" pitchFamily="34" charset="0"/>
              <a:buChar char="•"/>
            </a:pPr>
            <a:r>
              <a:rPr lang="en-US" sz="1400" b="1" i="0" dirty="0" err="1">
                <a:effectLst/>
                <a:latin typeface="Arial" panose="020B0604020202020204" pitchFamily="34" charset="0"/>
              </a:rPr>
              <a:t>MyCustomHandler</a:t>
            </a:r>
            <a:r>
              <a:rPr lang="en-US" sz="1400" b="1" i="0" dirty="0">
                <a:effectLst/>
                <a:latin typeface="Arial" panose="020B0604020202020204" pitchFamily="34" charset="0"/>
              </a:rPr>
              <a:t> </a:t>
            </a:r>
            <a:r>
              <a:rPr lang="en-US" sz="1400" i="0" dirty="0">
                <a:effectLst/>
                <a:latin typeface="Arial" panose="020B0604020202020204" pitchFamily="34" charset="0"/>
              </a:rPr>
              <a:t>is</a:t>
            </a:r>
            <a:r>
              <a:rPr lang="en-US" sz="1400" b="0" i="0" dirty="0">
                <a:effectLst/>
                <a:latin typeface="Arial" panose="020B0604020202020204" pitchFamily="34" charset="0"/>
              </a:rPr>
              <a:t> used to provide endpoint </a:t>
            </a:r>
            <a:r>
              <a:rPr lang="en-US" sz="1400" b="0" i="1" dirty="0">
                <a:effectLst/>
                <a:latin typeface="Arial" panose="020B0604020202020204" pitchFamily="34" charset="0"/>
              </a:rPr>
              <a:t>/</a:t>
            </a:r>
            <a:r>
              <a:rPr lang="en-US" sz="1400" b="0" i="1" dirty="0" err="1">
                <a:effectLst/>
                <a:latin typeface="Arial" panose="020B0604020202020204" pitchFamily="34" charset="0"/>
              </a:rPr>
              <a:t>phish_api</a:t>
            </a:r>
            <a:r>
              <a:rPr lang="en-US" sz="1400" b="0" i="0" dirty="0">
                <a:effectLst/>
                <a:latin typeface="Arial" panose="020B0604020202020204" pitchFamily="34" charset="0"/>
              </a:rPr>
              <a:t>. It takes </a:t>
            </a:r>
            <a:r>
              <a:rPr lang="en-US" sz="1400" b="0" i="1" dirty="0" err="1">
                <a:effectLst/>
                <a:latin typeface="Arial" panose="020B0604020202020204" pitchFamily="34" charset="0"/>
              </a:rPr>
              <a:t>phish_url</a:t>
            </a:r>
            <a:r>
              <a:rPr lang="en-US" sz="1400" b="0" i="1" dirty="0">
                <a:effectLst/>
                <a:latin typeface="Arial" panose="020B0604020202020204" pitchFamily="34" charset="0"/>
              </a:rPr>
              <a:t> </a:t>
            </a:r>
            <a:r>
              <a:rPr lang="en-US" sz="1400" b="0" i="0" dirty="0">
                <a:effectLst/>
                <a:latin typeface="Arial" panose="020B0604020202020204" pitchFamily="34" charset="0"/>
              </a:rPr>
              <a:t>as GET parameter with value of encoded URL which is needed to check whether phishing or not and return JSON response containing </a:t>
            </a:r>
            <a:r>
              <a:rPr lang="en-US" sz="1400" b="0" i="1" dirty="0" err="1">
                <a:effectLst/>
                <a:latin typeface="Arial" panose="020B0604020202020204" pitchFamily="34" charset="0"/>
              </a:rPr>
              <a:t>phish_status</a:t>
            </a:r>
            <a:r>
              <a:rPr lang="en-US" sz="1400" b="0" i="1" dirty="0">
                <a:effectLst/>
                <a:latin typeface="Arial" panose="020B0604020202020204" pitchFamily="34" charset="0"/>
              </a:rPr>
              <a:t> </a:t>
            </a:r>
            <a:r>
              <a:rPr lang="en-US" sz="1400" b="0" i="0" dirty="0">
                <a:effectLst/>
                <a:latin typeface="Arial" panose="020B0604020202020204" pitchFamily="34" charset="0"/>
              </a:rPr>
              <a:t>as true/false and </a:t>
            </a:r>
            <a:r>
              <a:rPr lang="en-US" sz="1400" b="0" i="1" dirty="0" err="1">
                <a:effectLst/>
                <a:latin typeface="Arial" panose="020B0604020202020204" pitchFamily="34" charset="0"/>
              </a:rPr>
              <a:t>phish_score</a:t>
            </a:r>
            <a:r>
              <a:rPr lang="en-US" sz="1400" b="0" i="1" dirty="0">
                <a:effectLst/>
                <a:latin typeface="Arial" panose="020B0604020202020204" pitchFamily="34" charset="0"/>
              </a:rPr>
              <a:t>.</a:t>
            </a:r>
            <a:endParaRPr lang="en-US" sz="1400" b="0" i="1" dirty="0">
              <a:effectLst/>
            </a:endParaRPr>
          </a:p>
        </p:txBody>
      </p:sp>
      <p:pic>
        <p:nvPicPr>
          <p:cNvPr id="11" name="Picture 10">
            <a:extLst>
              <a:ext uri="{FF2B5EF4-FFF2-40B4-BE49-F238E27FC236}">
                <a16:creationId xmlns:a16="http://schemas.microsoft.com/office/drawing/2014/main" id="{B17BBE03-EACD-4669-836C-F92B0843F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273" y="1228725"/>
            <a:ext cx="9377454" cy="5295900"/>
          </a:xfrm>
          <a:prstGeom prst="rect">
            <a:avLst/>
          </a:prstGeom>
          <a:ln>
            <a:solidFill>
              <a:schemeClr val="accent2">
                <a:lumMod val="75000"/>
              </a:schemeClr>
            </a:solidFill>
          </a:ln>
        </p:spPr>
      </p:pic>
    </p:spTree>
    <p:extLst>
      <p:ext uri="{BB962C8B-B14F-4D97-AF65-F5344CB8AC3E}">
        <p14:creationId xmlns:p14="http://schemas.microsoft.com/office/powerpoint/2010/main" val="2662958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43000">
              <a:schemeClr val="accent2">
                <a:lumMod val="20000"/>
                <a:lumOff val="80000"/>
              </a:schemeClr>
            </a:gs>
            <a:gs pos="72000">
              <a:schemeClr val="accent2">
                <a:lumMod val="40000"/>
                <a:lumOff val="60000"/>
              </a:schemeClr>
            </a:gs>
            <a:gs pos="92000">
              <a:schemeClr val="accent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383419-2B1F-4CCB-B379-8C435619A356}"/>
              </a:ext>
            </a:extLst>
          </p:cNvPr>
          <p:cNvSpPr txBox="1"/>
          <p:nvPr/>
        </p:nvSpPr>
        <p:spPr>
          <a:xfrm>
            <a:off x="954831" y="4142792"/>
            <a:ext cx="10282335" cy="224676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lgn="just">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Phishing detection techniques do suffer low detection accuracy and high false alarm especially when novel phishing approaches are introduced. </a:t>
            </a:r>
          </a:p>
          <a:p>
            <a:pPr marL="342900" indent="-342900" algn="just">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Besides, the most common technique used, blacklist-based method is inefficient in responding to emanating phishing attacks since registering new domain has become easier, no comprehensive blacklist can ensure a perfect up-to-date database.</a:t>
            </a:r>
          </a:p>
          <a:p>
            <a:pPr marL="342900" indent="-342900" algn="l" fontAlgn="base">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There has been a 3x - 4x increase in phishing over mass scale and noticed more in Tier 2 and Tier 3 cities.</a:t>
            </a:r>
            <a:endParaRPr lang="en-US" sz="2000" b="0" i="0" dirty="0">
              <a:solidFill>
                <a:srgbClr val="000000"/>
              </a:solidFill>
              <a:effectLst/>
              <a:latin typeface="arial" panose="020B0604020202020204" pitchFamily="34" charset="0"/>
            </a:endParaRPr>
          </a:p>
        </p:txBody>
      </p:sp>
      <p:pic>
        <p:nvPicPr>
          <p:cNvPr id="6" name="Picture 5">
            <a:extLst>
              <a:ext uri="{FF2B5EF4-FFF2-40B4-BE49-F238E27FC236}">
                <a16:creationId xmlns:a16="http://schemas.microsoft.com/office/drawing/2014/main" id="{1ED5E737-4AE5-4FF4-A496-C7DEEBB0BD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7273" y="1730871"/>
            <a:ext cx="2457450" cy="1857375"/>
          </a:xfrm>
          <a:prstGeom prst="rect">
            <a:avLst/>
          </a:prstGeom>
          <a:effectLst>
            <a:glow rad="127000">
              <a:srgbClr val="FF0000">
                <a:alpha val="21000"/>
              </a:srgbClr>
            </a:glow>
          </a:effectLst>
        </p:spPr>
      </p:pic>
      <p:sp>
        <p:nvSpPr>
          <p:cNvPr id="7" name="TextBox 6">
            <a:extLst>
              <a:ext uri="{FF2B5EF4-FFF2-40B4-BE49-F238E27FC236}">
                <a16:creationId xmlns:a16="http://schemas.microsoft.com/office/drawing/2014/main" id="{2C516320-EEEE-45E2-AB3C-62B4ACAAD7D0}"/>
              </a:ext>
            </a:extLst>
          </p:cNvPr>
          <p:cNvSpPr txBox="1"/>
          <p:nvPr/>
        </p:nvSpPr>
        <p:spPr>
          <a:xfrm>
            <a:off x="3925692" y="468439"/>
            <a:ext cx="4340612" cy="707886"/>
          </a:xfrm>
          <a:prstGeom prst="rect">
            <a:avLst/>
          </a:prstGeom>
          <a:noFill/>
        </p:spPr>
        <p:txBody>
          <a:bodyPr wrap="none" rtlCol="0">
            <a:spAutoFit/>
          </a:bodyPr>
          <a:lstStyle/>
          <a:p>
            <a:r>
              <a:rPr lang="en-US" sz="4000" dirty="0">
                <a:solidFill>
                  <a:schemeClr val="bg1"/>
                </a:solidFill>
              </a:rPr>
              <a:t>Problem Description:</a:t>
            </a:r>
          </a:p>
        </p:txBody>
      </p:sp>
    </p:spTree>
    <p:extLst>
      <p:ext uri="{BB962C8B-B14F-4D97-AF65-F5344CB8AC3E}">
        <p14:creationId xmlns:p14="http://schemas.microsoft.com/office/powerpoint/2010/main" val="24520613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43000">
              <a:schemeClr val="accent2">
                <a:lumMod val="20000"/>
                <a:lumOff val="80000"/>
              </a:schemeClr>
            </a:gs>
            <a:gs pos="72000">
              <a:schemeClr val="accent2">
                <a:lumMod val="40000"/>
                <a:lumOff val="60000"/>
              </a:schemeClr>
            </a:gs>
            <a:gs pos="92000">
              <a:schemeClr val="accent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8859823-E970-4AB5-B59A-B0B47B175D5B}"/>
              </a:ext>
            </a:extLst>
          </p:cNvPr>
          <p:cNvSpPr txBox="1"/>
          <p:nvPr/>
        </p:nvSpPr>
        <p:spPr>
          <a:xfrm>
            <a:off x="747518" y="472845"/>
            <a:ext cx="10696964"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lgn="just" rtl="0" fontAlgn="base">
              <a:spcBef>
                <a:spcPts val="0"/>
              </a:spcBef>
              <a:spcAft>
                <a:spcPts val="0"/>
              </a:spcAft>
              <a:buFont typeface="Arial" panose="020B0604020202020204" pitchFamily="34" charset="0"/>
              <a:buChar char="•"/>
            </a:pPr>
            <a:r>
              <a:rPr lang="en-US" sz="1400" b="1" i="0" u="none" strike="noStrike" dirty="0" err="1">
                <a:solidFill>
                  <a:srgbClr val="000000"/>
                </a:solidFill>
                <a:effectLst/>
                <a:latin typeface="Arial" panose="020B0604020202020204" pitchFamily="34" charset="0"/>
              </a:rPr>
              <a:t>runPhishDetectionModule</a:t>
            </a:r>
            <a:r>
              <a:rPr lang="en-US" sz="1400" b="1" i="0" u="none" strike="noStrike" dirty="0">
                <a:solidFill>
                  <a:srgbClr val="000000"/>
                </a:solidFill>
                <a:effectLst/>
                <a:latin typeface="Arial" panose="020B0604020202020204" pitchFamily="34" charset="0"/>
              </a:rPr>
              <a:t> </a:t>
            </a:r>
            <a:r>
              <a:rPr lang="en-US" sz="1400" b="0" i="0" u="none" strike="noStrike" dirty="0">
                <a:solidFill>
                  <a:srgbClr val="000000"/>
                </a:solidFill>
                <a:effectLst/>
                <a:latin typeface="Arial" panose="020B0604020202020204" pitchFamily="34" charset="0"/>
              </a:rPr>
              <a:t>is used to fire Module-1 and Module-2 (if required) and returns a dictionary containing keys </a:t>
            </a:r>
            <a:r>
              <a:rPr lang="en-US" sz="1400" b="0" i="1" u="none" strike="noStrike" dirty="0" err="1">
                <a:solidFill>
                  <a:srgbClr val="000000"/>
                </a:solidFill>
                <a:effectLst/>
                <a:latin typeface="Arial" panose="020B0604020202020204" pitchFamily="34" charset="0"/>
              </a:rPr>
              <a:t>phish_status</a:t>
            </a:r>
            <a:r>
              <a:rPr lang="en-US" sz="1400" b="0" i="1" u="none" strike="noStrike" dirty="0">
                <a:solidFill>
                  <a:srgbClr val="000000"/>
                </a:solidFill>
                <a:effectLst/>
                <a:latin typeface="Arial" panose="020B0604020202020204" pitchFamily="34" charset="0"/>
              </a:rPr>
              <a:t> </a:t>
            </a:r>
            <a:r>
              <a:rPr lang="en-US" sz="1400" b="0" i="0" u="none" strike="noStrike" dirty="0">
                <a:solidFill>
                  <a:srgbClr val="000000"/>
                </a:solidFill>
                <a:effectLst/>
                <a:latin typeface="Arial" panose="020B0604020202020204" pitchFamily="34" charset="0"/>
              </a:rPr>
              <a:t>and </a:t>
            </a:r>
            <a:r>
              <a:rPr lang="en-US" sz="1400" b="0" i="1" u="none" strike="noStrike" dirty="0" err="1">
                <a:solidFill>
                  <a:srgbClr val="000000"/>
                </a:solidFill>
                <a:effectLst/>
                <a:latin typeface="Arial" panose="020B0604020202020204" pitchFamily="34" charset="0"/>
              </a:rPr>
              <a:t>phish_score</a:t>
            </a:r>
            <a:r>
              <a:rPr lang="en-US" sz="1400" b="0" i="0" u="none" strike="noStrike" dirty="0">
                <a:solidFill>
                  <a:srgbClr val="000000"/>
                </a:solidFill>
                <a:effectLst/>
                <a:latin typeface="Arial" panose="020B0604020202020204" pitchFamily="34" charset="0"/>
              </a:rPr>
              <a:t>.</a:t>
            </a:r>
            <a:endParaRPr lang="en-US" sz="1400" b="1" i="0" u="none" strike="noStrike" dirty="0">
              <a:solidFill>
                <a:srgbClr val="000000"/>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6ADC4218-E7C7-4380-B527-62767BCDD0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355" y="1166301"/>
            <a:ext cx="9223289" cy="5496437"/>
          </a:xfrm>
          <a:prstGeom prst="rect">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9157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43000">
              <a:schemeClr val="accent2">
                <a:lumMod val="20000"/>
                <a:lumOff val="80000"/>
              </a:schemeClr>
            </a:gs>
            <a:gs pos="72000">
              <a:schemeClr val="accent2">
                <a:lumMod val="40000"/>
                <a:lumOff val="60000"/>
              </a:schemeClr>
            </a:gs>
            <a:gs pos="92000">
              <a:schemeClr val="accent2">
                <a:lumMod val="60000"/>
                <a:lumOff val="40000"/>
              </a:schemeClr>
            </a:gs>
          </a:gsLst>
          <a:lin ang="5400000" scaled="1"/>
        </a:gra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5B7D288-708A-4AA1-83E5-BFDF18EB8B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278" y="1408863"/>
            <a:ext cx="9725443" cy="4040274"/>
          </a:xfrm>
          <a:prstGeom prst="rect">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786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43000">
              <a:schemeClr val="accent2">
                <a:lumMod val="20000"/>
                <a:lumOff val="80000"/>
              </a:schemeClr>
            </a:gs>
            <a:gs pos="72000">
              <a:schemeClr val="accent2">
                <a:lumMod val="40000"/>
                <a:lumOff val="60000"/>
              </a:schemeClr>
            </a:gs>
            <a:gs pos="92000">
              <a:schemeClr val="accent2">
                <a:lumMod val="60000"/>
                <a:lumOff val="40000"/>
              </a:schemeClr>
            </a:gs>
          </a:gsLst>
          <a:lin ang="5400000" scaled="1"/>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029B67-03E3-48EE-BCE9-FD22143B4E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888" y="1188141"/>
            <a:ext cx="3478222" cy="1948449"/>
          </a:xfrm>
          <a:prstGeom prst="rect">
            <a:avLst/>
          </a:prstGeom>
          <a:ln>
            <a:solidFill>
              <a:srgbClr val="00B0F0"/>
            </a:solidFill>
          </a:ln>
        </p:spPr>
      </p:pic>
      <p:pic>
        <p:nvPicPr>
          <p:cNvPr id="8" name="Picture 7">
            <a:extLst>
              <a:ext uri="{FF2B5EF4-FFF2-40B4-BE49-F238E27FC236}">
                <a16:creationId xmlns:a16="http://schemas.microsoft.com/office/drawing/2014/main" id="{71D80B8C-0A3F-4267-99D4-3DD0EC8E8C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1063" y="3721411"/>
            <a:ext cx="8709872" cy="2291356"/>
          </a:xfrm>
          <a:prstGeom prst="rect">
            <a:avLst/>
          </a:prstGeom>
          <a:ln>
            <a:solidFill>
              <a:srgbClr val="00B0F0"/>
            </a:solidFill>
          </a:ln>
        </p:spPr>
      </p:pic>
      <p:sp>
        <p:nvSpPr>
          <p:cNvPr id="7" name="TextBox 6">
            <a:extLst>
              <a:ext uri="{FF2B5EF4-FFF2-40B4-BE49-F238E27FC236}">
                <a16:creationId xmlns:a16="http://schemas.microsoft.com/office/drawing/2014/main" id="{D6081E2E-EF15-492B-865D-2E302261380C}"/>
              </a:ext>
            </a:extLst>
          </p:cNvPr>
          <p:cNvSpPr txBox="1"/>
          <p:nvPr/>
        </p:nvSpPr>
        <p:spPr>
          <a:xfrm>
            <a:off x="4770957" y="248336"/>
            <a:ext cx="2650084" cy="584775"/>
          </a:xfrm>
          <a:prstGeom prst="rect">
            <a:avLst/>
          </a:prstGeom>
          <a:noFill/>
        </p:spPr>
        <p:txBody>
          <a:bodyPr wrap="none" rtlCol="0">
            <a:spAutoFit/>
          </a:bodyPr>
          <a:lstStyle/>
          <a:p>
            <a:r>
              <a:rPr lang="en-US" sz="3200" dirty="0">
                <a:solidFill>
                  <a:schemeClr val="bg1"/>
                </a:solidFill>
              </a:rPr>
              <a:t>Implementation</a:t>
            </a:r>
          </a:p>
        </p:txBody>
      </p:sp>
    </p:spTree>
    <p:extLst>
      <p:ext uri="{BB962C8B-B14F-4D97-AF65-F5344CB8AC3E}">
        <p14:creationId xmlns:p14="http://schemas.microsoft.com/office/powerpoint/2010/main" val="20953979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43000">
              <a:schemeClr val="accent2">
                <a:lumMod val="20000"/>
                <a:lumOff val="80000"/>
              </a:schemeClr>
            </a:gs>
            <a:gs pos="72000">
              <a:schemeClr val="accent2">
                <a:lumMod val="40000"/>
                <a:lumOff val="60000"/>
              </a:schemeClr>
            </a:gs>
            <a:gs pos="92000">
              <a:schemeClr val="accent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8A6BC7-A648-4384-BC70-E361DCD7FAA3}"/>
              </a:ext>
            </a:extLst>
          </p:cNvPr>
          <p:cNvSpPr txBox="1"/>
          <p:nvPr/>
        </p:nvSpPr>
        <p:spPr>
          <a:xfrm>
            <a:off x="4208432" y="168728"/>
            <a:ext cx="3775136" cy="707886"/>
          </a:xfrm>
          <a:prstGeom prst="rect">
            <a:avLst/>
          </a:prstGeom>
          <a:noFill/>
        </p:spPr>
        <p:txBody>
          <a:bodyPr wrap="none" rtlCol="0">
            <a:spAutoFit/>
          </a:bodyPr>
          <a:lstStyle/>
          <a:p>
            <a:r>
              <a:rPr lang="en-US" sz="4000" dirty="0">
                <a:solidFill>
                  <a:schemeClr val="bg1"/>
                </a:solidFill>
              </a:rPr>
              <a:t>Testing and Result</a:t>
            </a:r>
          </a:p>
        </p:txBody>
      </p:sp>
      <p:sp>
        <p:nvSpPr>
          <p:cNvPr id="4" name="TextBox 3">
            <a:extLst>
              <a:ext uri="{FF2B5EF4-FFF2-40B4-BE49-F238E27FC236}">
                <a16:creationId xmlns:a16="http://schemas.microsoft.com/office/drawing/2014/main" id="{95B34B79-1B0F-4D3F-A003-F01E6D25FC50}"/>
              </a:ext>
            </a:extLst>
          </p:cNvPr>
          <p:cNvSpPr txBox="1"/>
          <p:nvPr/>
        </p:nvSpPr>
        <p:spPr>
          <a:xfrm>
            <a:off x="666748" y="1081503"/>
            <a:ext cx="108585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dirty="0">
                <a:solidFill>
                  <a:schemeClr val="bg1"/>
                </a:solidFill>
                <a:latin typeface="Arial" panose="020B0604020202020204" pitchFamily="34" charset="0"/>
                <a:cs typeface="Arial" panose="020B0604020202020204" pitchFamily="34" charset="0"/>
              </a:rPr>
              <a:t>Accuracy of Module 1: </a:t>
            </a:r>
            <a:r>
              <a:rPr lang="en-US" b="1" dirty="0">
                <a:solidFill>
                  <a:schemeClr val="bg1"/>
                </a:solidFill>
                <a:latin typeface="Arial" panose="020B0604020202020204" pitchFamily="34" charset="0"/>
                <a:cs typeface="Arial" panose="020B0604020202020204" pitchFamily="34" charset="0"/>
              </a:rPr>
              <a:t>82.03%</a:t>
            </a:r>
          </a:p>
          <a:p>
            <a:pPr algn="just"/>
            <a:r>
              <a:rPr lang="en-US" dirty="0">
                <a:solidFill>
                  <a:schemeClr val="bg1"/>
                </a:solidFill>
                <a:latin typeface="Arial" panose="020B0604020202020204" pitchFamily="34" charset="0"/>
                <a:cs typeface="Arial" panose="020B0604020202020204" pitchFamily="34" charset="0"/>
              </a:rPr>
              <a:t>Accuracy After Integration of both the modules: </a:t>
            </a:r>
            <a:r>
              <a:rPr lang="en-US" b="1" dirty="0">
                <a:solidFill>
                  <a:schemeClr val="bg1"/>
                </a:solidFill>
                <a:latin typeface="Arial" panose="020B0604020202020204" pitchFamily="34" charset="0"/>
                <a:cs typeface="Arial" panose="020B0604020202020204" pitchFamily="34" charset="0"/>
              </a:rPr>
              <a:t>91.75%</a:t>
            </a:r>
          </a:p>
        </p:txBody>
      </p:sp>
      <p:pic>
        <p:nvPicPr>
          <p:cNvPr id="3" name="Picture 2">
            <a:extLst>
              <a:ext uri="{FF2B5EF4-FFF2-40B4-BE49-F238E27FC236}">
                <a16:creationId xmlns:a16="http://schemas.microsoft.com/office/drawing/2014/main" id="{635BFE13-DEEE-4E9E-9863-9094AFA645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48" y="1932723"/>
            <a:ext cx="10858500" cy="4533900"/>
          </a:xfrm>
          <a:prstGeom prst="rect">
            <a:avLst/>
          </a:prstGeom>
          <a:ln>
            <a:solidFill>
              <a:schemeClr val="accent2">
                <a:lumMod val="75000"/>
              </a:schemeClr>
            </a:solidFill>
          </a:ln>
        </p:spPr>
      </p:pic>
    </p:spTree>
    <p:extLst>
      <p:ext uri="{BB962C8B-B14F-4D97-AF65-F5344CB8AC3E}">
        <p14:creationId xmlns:p14="http://schemas.microsoft.com/office/powerpoint/2010/main" val="13272719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43000">
              <a:schemeClr val="accent2">
                <a:lumMod val="20000"/>
                <a:lumOff val="80000"/>
              </a:schemeClr>
            </a:gs>
            <a:gs pos="72000">
              <a:schemeClr val="accent2">
                <a:lumMod val="40000"/>
                <a:lumOff val="60000"/>
              </a:schemeClr>
            </a:gs>
            <a:gs pos="92000">
              <a:schemeClr val="accent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8EC6F3-B755-43FC-93C1-0E0F84553A75}"/>
              </a:ext>
            </a:extLst>
          </p:cNvPr>
          <p:cNvSpPr txBox="1"/>
          <p:nvPr/>
        </p:nvSpPr>
        <p:spPr>
          <a:xfrm>
            <a:off x="4959308" y="340178"/>
            <a:ext cx="2273379" cy="707886"/>
          </a:xfrm>
          <a:prstGeom prst="rect">
            <a:avLst/>
          </a:prstGeom>
          <a:noFill/>
        </p:spPr>
        <p:txBody>
          <a:bodyPr wrap="none" rtlCol="0">
            <a:spAutoFit/>
          </a:bodyPr>
          <a:lstStyle/>
          <a:p>
            <a:r>
              <a:rPr lang="en-US" sz="4000" dirty="0">
                <a:solidFill>
                  <a:schemeClr val="bg1"/>
                </a:solidFill>
              </a:rPr>
              <a:t>Conclusion</a:t>
            </a:r>
          </a:p>
        </p:txBody>
      </p:sp>
      <p:sp>
        <p:nvSpPr>
          <p:cNvPr id="7" name="TextBox 6">
            <a:extLst>
              <a:ext uri="{FF2B5EF4-FFF2-40B4-BE49-F238E27FC236}">
                <a16:creationId xmlns:a16="http://schemas.microsoft.com/office/drawing/2014/main" id="{61B2986B-A448-47AA-8953-B3FBC06D07F4}"/>
              </a:ext>
            </a:extLst>
          </p:cNvPr>
          <p:cNvSpPr txBox="1"/>
          <p:nvPr/>
        </p:nvSpPr>
        <p:spPr>
          <a:xfrm>
            <a:off x="905239" y="1357728"/>
            <a:ext cx="10381519" cy="34778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lgn="just">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Thus to summarize, we have seen how phishing is a huge threat to the security and safety of the web and how phishing detection is an important problem domain. </a:t>
            </a:r>
          </a:p>
          <a:p>
            <a:pPr marL="342900" indent="-342900" algn="just">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We have reviewed some of the traditional approaches to phishing detection namely the Machine learning approach and CANTINA approach, We then selected the combination of both the approaches based on their performance and built a Chrome extension for detecting phishing web pages. </a:t>
            </a:r>
          </a:p>
          <a:p>
            <a:pPr marL="342900" indent="-342900" algn="just">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The extension allows easy deployment of our phishing detection model to end-users. </a:t>
            </a:r>
          </a:p>
          <a:p>
            <a:pPr marL="342900" indent="-342900" algn="just">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The reported accuracy score on the data-set on module 1 is </a:t>
            </a:r>
            <a:r>
              <a:rPr lang="en-US" sz="2000" b="1" dirty="0">
                <a:solidFill>
                  <a:schemeClr val="bg1"/>
                </a:solidFill>
                <a:latin typeface="Arial" panose="020B0604020202020204" pitchFamily="34" charset="0"/>
                <a:cs typeface="Arial" panose="020B0604020202020204" pitchFamily="34" charset="0"/>
              </a:rPr>
              <a:t>82.032%</a:t>
            </a:r>
            <a:r>
              <a:rPr lang="en-US" sz="2000" dirty="0">
                <a:solidFill>
                  <a:schemeClr val="bg1"/>
                </a:solidFill>
                <a:latin typeface="Arial" panose="020B0604020202020204" pitchFamily="34" charset="0"/>
                <a:cs typeface="Arial" panose="020B0604020202020204" pitchFamily="34" charset="0"/>
              </a:rPr>
              <a:t>. </a:t>
            </a:r>
          </a:p>
          <a:p>
            <a:pPr marL="342900" indent="-342900" algn="just">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And overall Efficiency (accuracy score) of our project (i.e. after integrating module 1 and module 2) is </a:t>
            </a:r>
            <a:r>
              <a:rPr lang="en-US" sz="2000" b="1" dirty="0">
                <a:solidFill>
                  <a:schemeClr val="bg1"/>
                </a:solidFill>
                <a:latin typeface="Arial" panose="020B0604020202020204" pitchFamily="34" charset="0"/>
                <a:cs typeface="Arial" panose="020B0604020202020204" pitchFamily="34" charset="0"/>
              </a:rPr>
              <a:t>91.75%</a:t>
            </a:r>
            <a:r>
              <a:rPr lang="en-US" sz="2000" dirty="0">
                <a:solidFill>
                  <a:schemeClr val="bg1"/>
                </a:solidFill>
                <a:latin typeface="Arial" panose="020B0604020202020204" pitchFamily="34" charset="0"/>
                <a:cs typeface="Arial" panose="020B0604020202020204" pitchFamily="34" charset="0"/>
              </a:rPr>
              <a:t>.</a:t>
            </a:r>
          </a:p>
          <a:p>
            <a:pPr marL="342900" indent="-342900" algn="just">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Module 2 helps us to increase the Efficiency by around </a:t>
            </a:r>
            <a:r>
              <a:rPr lang="en-US" sz="2000" b="1" dirty="0">
                <a:solidFill>
                  <a:schemeClr val="bg1"/>
                </a:solidFill>
                <a:latin typeface="Arial" panose="020B0604020202020204" pitchFamily="34" charset="0"/>
                <a:cs typeface="Arial" panose="020B0604020202020204" pitchFamily="34" charset="0"/>
              </a:rPr>
              <a:t>9.72%</a:t>
            </a:r>
            <a:r>
              <a:rPr lang="en-US" sz="2000" dirty="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3069332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43000">
              <a:schemeClr val="accent2">
                <a:lumMod val="20000"/>
                <a:lumOff val="80000"/>
              </a:schemeClr>
            </a:gs>
            <a:gs pos="72000">
              <a:schemeClr val="accent2">
                <a:lumMod val="40000"/>
                <a:lumOff val="60000"/>
              </a:schemeClr>
            </a:gs>
            <a:gs pos="92000">
              <a:schemeClr val="accent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404139-EBE8-44FF-BCF0-063C6FA60BA5}"/>
              </a:ext>
            </a:extLst>
          </p:cNvPr>
          <p:cNvSpPr txBox="1"/>
          <p:nvPr/>
        </p:nvSpPr>
        <p:spPr>
          <a:xfrm>
            <a:off x="5561238" y="256725"/>
            <a:ext cx="1290738" cy="707886"/>
          </a:xfrm>
          <a:prstGeom prst="rect">
            <a:avLst/>
          </a:prstGeom>
          <a:noFill/>
        </p:spPr>
        <p:txBody>
          <a:bodyPr wrap="none" rtlCol="0">
            <a:spAutoFit/>
          </a:bodyPr>
          <a:lstStyle/>
          <a:p>
            <a:r>
              <a:rPr lang="en-US" sz="4000" dirty="0">
                <a:solidFill>
                  <a:schemeClr val="bg1"/>
                </a:solidFill>
              </a:rPr>
              <a:t>Code</a:t>
            </a:r>
          </a:p>
        </p:txBody>
      </p:sp>
      <p:sp>
        <p:nvSpPr>
          <p:cNvPr id="7" name="TextBox 6">
            <a:extLst>
              <a:ext uri="{FF2B5EF4-FFF2-40B4-BE49-F238E27FC236}">
                <a16:creationId xmlns:a16="http://schemas.microsoft.com/office/drawing/2014/main" id="{2D546A9C-79E5-4F24-A0FB-2C7E90DE8A05}"/>
              </a:ext>
            </a:extLst>
          </p:cNvPr>
          <p:cNvSpPr txBox="1"/>
          <p:nvPr/>
        </p:nvSpPr>
        <p:spPr>
          <a:xfrm>
            <a:off x="905240" y="1392877"/>
            <a:ext cx="10381519"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solidFill>
                  <a:schemeClr val="bg1"/>
                </a:solidFill>
                <a:latin typeface="Arial" panose="020B0604020202020204" pitchFamily="34" charset="0"/>
                <a:cs typeface="Arial" panose="020B0604020202020204" pitchFamily="34" charset="0"/>
              </a:rPr>
              <a:t>Implementation:</a:t>
            </a:r>
          </a:p>
          <a:p>
            <a:r>
              <a:rPr lang="en-US" u="sng" dirty="0">
                <a:solidFill>
                  <a:schemeClr val="accent2">
                    <a:lumMod val="75000"/>
                  </a:schemeClr>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https://github.com/mansoorrangwala/PhishingDetectionSystem</a:t>
            </a:r>
            <a:endParaRPr lang="en-US" u="sng" dirty="0">
              <a:solidFill>
                <a:schemeClr val="accent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80573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43000">
              <a:schemeClr val="accent2">
                <a:lumMod val="20000"/>
                <a:lumOff val="80000"/>
              </a:schemeClr>
            </a:gs>
            <a:gs pos="72000">
              <a:schemeClr val="accent2">
                <a:lumMod val="40000"/>
                <a:lumOff val="60000"/>
              </a:schemeClr>
            </a:gs>
            <a:gs pos="92000">
              <a:schemeClr val="accent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D0E82F-6B92-4B75-B1A8-7E9E6DCEEFCA}"/>
              </a:ext>
            </a:extLst>
          </p:cNvPr>
          <p:cNvSpPr txBox="1"/>
          <p:nvPr/>
        </p:nvSpPr>
        <p:spPr>
          <a:xfrm>
            <a:off x="4931674" y="485192"/>
            <a:ext cx="2328651" cy="707886"/>
          </a:xfrm>
          <a:prstGeom prst="rect">
            <a:avLst/>
          </a:prstGeom>
          <a:noFill/>
        </p:spPr>
        <p:txBody>
          <a:bodyPr wrap="none" rtlCol="0">
            <a:spAutoFit/>
          </a:bodyPr>
          <a:lstStyle/>
          <a:p>
            <a:r>
              <a:rPr lang="en-US" sz="4000" dirty="0">
                <a:solidFill>
                  <a:schemeClr val="bg1"/>
                </a:solidFill>
              </a:rPr>
              <a:t>Reference:</a:t>
            </a:r>
          </a:p>
        </p:txBody>
      </p:sp>
      <p:sp>
        <p:nvSpPr>
          <p:cNvPr id="7" name="TextBox 6">
            <a:extLst>
              <a:ext uri="{FF2B5EF4-FFF2-40B4-BE49-F238E27FC236}">
                <a16:creationId xmlns:a16="http://schemas.microsoft.com/office/drawing/2014/main" id="{BE7DED5D-4B17-40C4-BC90-3ED9260E9610}"/>
              </a:ext>
            </a:extLst>
          </p:cNvPr>
          <p:cNvSpPr txBox="1"/>
          <p:nvPr/>
        </p:nvSpPr>
        <p:spPr>
          <a:xfrm>
            <a:off x="866385" y="1443841"/>
            <a:ext cx="10666445" cy="34163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AutoNum type="arabicPeriod"/>
            </a:pPr>
            <a:r>
              <a:rPr lang="en-US" b="1" dirty="0">
                <a:solidFill>
                  <a:srgbClr val="000000"/>
                </a:solidFill>
                <a:effectLst/>
                <a:latin typeface="Arial" panose="020B0604020202020204" pitchFamily="34" charset="0"/>
              </a:rPr>
              <a:t>Phishing Websites Dataset1 [Online]: </a:t>
            </a:r>
            <a:r>
              <a:rPr lang="en-US" dirty="0">
                <a:solidFill>
                  <a:schemeClr val="accent2">
                    <a:lumMod val="75000"/>
                  </a:schemeClr>
                </a:solidFill>
                <a:effectLst/>
                <a:latin typeface="Arial" panose="020B0604020202020204" pitchFamily="34" charset="0"/>
                <a:hlinkClick r:id="rId2">
                  <a:extLst>
                    <a:ext uri="{A12FA001-AC4F-418D-AE19-62706E023703}">
                      <ahyp:hlinkClr xmlns:ahyp="http://schemas.microsoft.com/office/drawing/2018/hyperlinkcolor" val="tx"/>
                    </a:ext>
                  </a:extLst>
                </a:hlinkClick>
              </a:rPr>
              <a:t>https://archive.ics.uci.edu/ml/datasets/phishing+websites</a:t>
            </a:r>
            <a:endParaRPr lang="en-US" dirty="0">
              <a:solidFill>
                <a:schemeClr val="accent2">
                  <a:lumMod val="75000"/>
                </a:schemeClr>
              </a:solidFill>
              <a:effectLst/>
              <a:latin typeface="Arial" panose="020B0604020202020204" pitchFamily="34" charset="0"/>
            </a:endParaRPr>
          </a:p>
          <a:p>
            <a:pPr marL="342900" indent="-342900">
              <a:buAutoNum type="arabicPeriod"/>
            </a:pPr>
            <a:r>
              <a:rPr lang="en-US" b="1" dirty="0">
                <a:solidFill>
                  <a:srgbClr val="000000"/>
                </a:solidFill>
                <a:effectLst/>
                <a:latin typeface="Arial" panose="020B0604020202020204" pitchFamily="34" charset="0"/>
              </a:rPr>
              <a:t>Phishing Websites Dataset2 [Online]: </a:t>
            </a:r>
            <a:r>
              <a:rPr lang="en-US" dirty="0">
                <a:solidFill>
                  <a:schemeClr val="accent2">
                    <a:lumMod val="75000"/>
                  </a:schemeClr>
                </a:solidFill>
                <a:effectLst/>
                <a:latin typeface="Arial" panose="020B0604020202020204" pitchFamily="34" charset="0"/>
                <a:hlinkClick r:id="rId3">
                  <a:extLst>
                    <a:ext uri="{A12FA001-AC4F-418D-AE19-62706E023703}">
                      <ahyp:hlinkClr xmlns:ahyp="http://schemas.microsoft.com/office/drawing/2018/hyperlinkcolor" val="tx"/>
                    </a:ext>
                  </a:extLst>
                </a:hlinkClick>
              </a:rPr>
              <a:t>https://www.phishtank.com/</a:t>
            </a:r>
            <a:endParaRPr lang="en-US" dirty="0">
              <a:solidFill>
                <a:schemeClr val="accent2">
                  <a:lumMod val="75000"/>
                </a:schemeClr>
              </a:solidFill>
              <a:effectLst/>
              <a:latin typeface="Arial" panose="020B0604020202020204" pitchFamily="34" charset="0"/>
            </a:endParaRPr>
          </a:p>
          <a:p>
            <a:pPr marL="342900" indent="-342900">
              <a:buAutoNum type="arabicPeriod"/>
            </a:pPr>
            <a:r>
              <a:rPr lang="en-US" b="1" dirty="0">
                <a:solidFill>
                  <a:srgbClr val="000000"/>
                </a:solidFill>
                <a:effectLst/>
                <a:latin typeface="Arial" panose="020B0604020202020204" pitchFamily="34" charset="0"/>
              </a:rPr>
              <a:t>Existing Phishing detection techniques &amp; domain survey [Research Paper]: </a:t>
            </a:r>
            <a:r>
              <a:rPr lang="en-US" dirty="0">
                <a:solidFill>
                  <a:schemeClr val="accent2">
                    <a:lumMod val="75000"/>
                  </a:schemeClr>
                </a:solidFill>
                <a:effectLst/>
                <a:latin typeface="Arial" panose="020B0604020202020204" pitchFamily="34" charset="0"/>
                <a:hlinkClick r:id="rId4">
                  <a:extLst>
                    <a:ext uri="{A12FA001-AC4F-418D-AE19-62706E023703}">
                      <ahyp:hlinkClr xmlns:ahyp="http://schemas.microsoft.com/office/drawing/2018/hyperlinkcolor" val="tx"/>
                    </a:ext>
                  </a:extLst>
                </a:hlinkClick>
              </a:rPr>
              <a:t>https://ieeexplore.ieee.org/document/8862697</a:t>
            </a:r>
            <a:endParaRPr lang="en-US" dirty="0">
              <a:solidFill>
                <a:schemeClr val="accent2">
                  <a:lumMod val="75000"/>
                </a:schemeClr>
              </a:solidFill>
              <a:effectLst/>
              <a:latin typeface="Arial" panose="020B0604020202020204" pitchFamily="34" charset="0"/>
            </a:endParaRPr>
          </a:p>
          <a:p>
            <a:pPr marL="342900" indent="-342900">
              <a:buAutoNum type="arabicPeriod"/>
            </a:pPr>
            <a:r>
              <a:rPr lang="en-US" b="1" dirty="0">
                <a:solidFill>
                  <a:srgbClr val="000000"/>
                </a:solidFill>
                <a:effectLst/>
                <a:latin typeface="Arial" panose="020B0604020202020204" pitchFamily="34" charset="0"/>
              </a:rPr>
              <a:t>URL based Phishing detection using Machine Learning [Research Paper]: </a:t>
            </a:r>
            <a:r>
              <a:rPr lang="en-US" dirty="0">
                <a:solidFill>
                  <a:schemeClr val="accent2">
                    <a:lumMod val="75000"/>
                  </a:schemeClr>
                </a:solidFill>
                <a:effectLst/>
                <a:latin typeface="Arial" panose="020B0604020202020204" pitchFamily="34" charset="0"/>
                <a:hlinkClick r:id="rId5">
                  <a:extLst>
                    <a:ext uri="{A12FA001-AC4F-418D-AE19-62706E023703}">
                      <ahyp:hlinkClr xmlns:ahyp="http://schemas.microsoft.com/office/drawing/2018/hyperlinkcolor" val="tx"/>
                    </a:ext>
                  </a:extLst>
                </a:hlinkClick>
              </a:rPr>
              <a:t>https://ieeexplore.ieee.org/abstract/document/8858325</a:t>
            </a:r>
            <a:endParaRPr lang="en-US" dirty="0">
              <a:solidFill>
                <a:schemeClr val="accent2">
                  <a:lumMod val="75000"/>
                </a:schemeClr>
              </a:solidFill>
              <a:effectLst/>
              <a:latin typeface="Arial" panose="020B0604020202020204" pitchFamily="34" charset="0"/>
            </a:endParaRPr>
          </a:p>
          <a:p>
            <a:pPr marL="342900" indent="-342900">
              <a:buAutoNum type="arabicPeriod"/>
            </a:pPr>
            <a:r>
              <a:rPr lang="en-US" b="1" dirty="0">
                <a:solidFill>
                  <a:srgbClr val="000000"/>
                </a:solidFill>
                <a:effectLst/>
                <a:latin typeface="Arial" panose="020B0604020202020204" pitchFamily="34" charset="0"/>
              </a:rPr>
              <a:t>Detecting phishing websites using machine learning [Online]: </a:t>
            </a:r>
            <a:r>
              <a:rPr lang="en-US" dirty="0">
                <a:solidFill>
                  <a:schemeClr val="accent2">
                    <a:lumMod val="75000"/>
                  </a:schemeClr>
                </a:solidFill>
                <a:effectLst/>
                <a:latin typeface="Arial" panose="020B0604020202020204" pitchFamily="34" charset="0"/>
                <a:hlinkClick r:id="rId6">
                  <a:extLst>
                    <a:ext uri="{A12FA001-AC4F-418D-AE19-62706E023703}">
                      <ahyp:hlinkClr xmlns:ahyp="http://schemas.microsoft.com/office/drawing/2018/hyperlinkcolor" val="tx"/>
                    </a:ext>
                  </a:extLst>
                </a:hlinkClick>
              </a:rPr>
              <a:t>https://medium.com/intel-software-innovators/detecting-phishing-websites-using-machine-learning-de723bf2f946</a:t>
            </a:r>
            <a:endParaRPr lang="en-US" dirty="0">
              <a:solidFill>
                <a:schemeClr val="accent2">
                  <a:lumMod val="75000"/>
                </a:schemeClr>
              </a:solidFill>
              <a:effectLst/>
              <a:latin typeface="Arial" panose="020B0604020202020204" pitchFamily="34" charset="0"/>
            </a:endParaRPr>
          </a:p>
          <a:p>
            <a:pPr marL="342900" indent="-342900">
              <a:buAutoNum type="arabicPeriod"/>
            </a:pPr>
            <a:r>
              <a:rPr lang="en-US" b="1" dirty="0">
                <a:solidFill>
                  <a:srgbClr val="000000"/>
                </a:solidFill>
                <a:effectLst/>
                <a:latin typeface="Arial" panose="020B0604020202020204" pitchFamily="34" charset="0"/>
              </a:rPr>
              <a:t>Content-Based Approach to Detecting Phishing Web Sites (CANTINA) [Research Paper]: </a:t>
            </a:r>
            <a:r>
              <a:rPr lang="en-US" dirty="0">
                <a:solidFill>
                  <a:schemeClr val="accent2">
                    <a:lumMod val="75000"/>
                  </a:schemeClr>
                </a:solidFill>
                <a:effectLst/>
                <a:latin typeface="Arial" panose="020B0604020202020204" pitchFamily="34" charset="0"/>
                <a:hlinkClick r:id="rId7">
                  <a:extLst>
                    <a:ext uri="{A12FA001-AC4F-418D-AE19-62706E023703}">
                      <ahyp:hlinkClr xmlns:ahyp="http://schemas.microsoft.com/office/drawing/2018/hyperlinkcolor" val="tx"/>
                    </a:ext>
                  </a:extLst>
                </a:hlinkClick>
              </a:rPr>
              <a:t>https://www.cs.cmu.edu/~jasonh/publications/www2007-cantina-final.pdf</a:t>
            </a:r>
            <a:endParaRPr lang="en-US" dirty="0">
              <a:solidFill>
                <a:schemeClr val="accent2">
                  <a:lumMod val="75000"/>
                </a:schemeClr>
              </a:solidFill>
              <a:effectLst/>
              <a:latin typeface="Arial" panose="020B0604020202020204" pitchFamily="34" charset="0"/>
            </a:endParaRPr>
          </a:p>
          <a:p>
            <a:pPr marL="342900" indent="-342900">
              <a:buAutoNum type="arabicPeriod"/>
            </a:pPr>
            <a:r>
              <a:rPr lang="en-US" b="1" dirty="0">
                <a:solidFill>
                  <a:srgbClr val="000000"/>
                </a:solidFill>
                <a:effectLst/>
                <a:latin typeface="Arial" panose="020B0604020202020204" pitchFamily="34" charset="0"/>
              </a:rPr>
              <a:t>A Novel Phishing Page Detection Mechanism Using HTML Source Code Comparison and Cosine Similarity [Research Paper]: </a:t>
            </a:r>
            <a:r>
              <a:rPr lang="en-US" dirty="0">
                <a:solidFill>
                  <a:schemeClr val="accent2">
                    <a:lumMod val="75000"/>
                  </a:schemeClr>
                </a:solidFill>
                <a:effectLst/>
                <a:latin typeface="Arial" panose="020B0604020202020204" pitchFamily="34" charset="0"/>
                <a:hlinkClick r:id="rId8">
                  <a:extLst>
                    <a:ext uri="{A12FA001-AC4F-418D-AE19-62706E023703}">
                      <ahyp:hlinkClr xmlns:ahyp="http://schemas.microsoft.com/office/drawing/2018/hyperlinkcolor" val="tx"/>
                    </a:ext>
                  </a:extLst>
                </a:hlinkClick>
              </a:rPr>
              <a:t>https://ieeexplore.ieee.org/abstract/document/6906016</a:t>
            </a:r>
            <a:endParaRPr lang="en-US" dirty="0">
              <a:solidFill>
                <a:schemeClr val="accent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4968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1C4295-CC72-4F5A-8C6D-B3892BE0FFD3}"/>
              </a:ext>
            </a:extLst>
          </p:cNvPr>
          <p:cNvSpPr txBox="1"/>
          <p:nvPr/>
        </p:nvSpPr>
        <p:spPr>
          <a:xfrm>
            <a:off x="3301805" y="625151"/>
            <a:ext cx="5588389" cy="1323439"/>
          </a:xfrm>
          <a:prstGeom prst="rect">
            <a:avLst/>
          </a:prstGeom>
          <a:noFill/>
        </p:spPr>
        <p:txBody>
          <a:bodyPr wrap="none" rtlCol="0">
            <a:spAutoFit/>
          </a:bodyPr>
          <a:lstStyle/>
          <a:p>
            <a:r>
              <a:rPr lang="en-US" sz="8000" dirty="0">
                <a:solidFill>
                  <a:schemeClr val="accent2">
                    <a:lumMod val="50000"/>
                  </a:schemeClr>
                </a:solidFill>
                <a:latin typeface="Embassy BT" panose="03030602040507090C03" pitchFamily="66" charset="0"/>
              </a:rPr>
              <a:t>Thank You!!!</a:t>
            </a:r>
          </a:p>
        </p:txBody>
      </p:sp>
      <p:pic>
        <p:nvPicPr>
          <p:cNvPr id="6" name="Picture 5">
            <a:extLst>
              <a:ext uri="{FF2B5EF4-FFF2-40B4-BE49-F238E27FC236}">
                <a16:creationId xmlns:a16="http://schemas.microsoft.com/office/drawing/2014/main" id="{05180602-A324-43E1-9B91-AFA0AA282D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3214" y="2388837"/>
            <a:ext cx="2965572" cy="2080326"/>
          </a:xfrm>
          <a:prstGeom prst="rect">
            <a:avLst/>
          </a:prstGeom>
          <a:effectLst>
            <a:glow rad="127000">
              <a:schemeClr val="accent2">
                <a:lumMod val="75000"/>
                <a:alpha val="43000"/>
              </a:schemeClr>
            </a:glow>
          </a:effectLst>
        </p:spPr>
      </p:pic>
    </p:spTree>
    <p:extLst>
      <p:ext uri="{BB962C8B-B14F-4D97-AF65-F5344CB8AC3E}">
        <p14:creationId xmlns:p14="http://schemas.microsoft.com/office/powerpoint/2010/main" val="3253895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43000">
              <a:schemeClr val="accent2">
                <a:lumMod val="20000"/>
                <a:lumOff val="80000"/>
              </a:schemeClr>
            </a:gs>
            <a:gs pos="72000">
              <a:schemeClr val="accent2">
                <a:lumMod val="40000"/>
                <a:lumOff val="60000"/>
              </a:schemeClr>
            </a:gs>
            <a:gs pos="92000">
              <a:schemeClr val="accent2">
                <a:lumMod val="60000"/>
                <a:lumOff val="40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AC139E-03A5-48B1-AF8E-224FD02E34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2093" y="1682437"/>
            <a:ext cx="4027812" cy="22620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149931E5-B654-480B-8854-86E6BCF90D35}"/>
              </a:ext>
            </a:extLst>
          </p:cNvPr>
          <p:cNvSpPr txBox="1"/>
          <p:nvPr/>
        </p:nvSpPr>
        <p:spPr>
          <a:xfrm>
            <a:off x="4138572" y="392020"/>
            <a:ext cx="3914854" cy="707886"/>
          </a:xfrm>
          <a:prstGeom prst="rect">
            <a:avLst/>
          </a:prstGeom>
          <a:noFill/>
        </p:spPr>
        <p:txBody>
          <a:bodyPr wrap="none" rtlCol="0">
            <a:spAutoFit/>
          </a:bodyPr>
          <a:lstStyle/>
          <a:p>
            <a:r>
              <a:rPr lang="en-US" sz="4000" dirty="0">
                <a:solidFill>
                  <a:schemeClr val="bg1"/>
                </a:solidFill>
                <a:latin typeface="+mj-lt"/>
              </a:rPr>
              <a:t>What is Phishing??</a:t>
            </a:r>
          </a:p>
        </p:txBody>
      </p:sp>
      <p:sp>
        <p:nvSpPr>
          <p:cNvPr id="7" name="TextBox 6">
            <a:extLst>
              <a:ext uri="{FF2B5EF4-FFF2-40B4-BE49-F238E27FC236}">
                <a16:creationId xmlns:a16="http://schemas.microsoft.com/office/drawing/2014/main" id="{A4618D55-AF6E-48EA-A158-6C25F0A0EF5F}"/>
              </a:ext>
            </a:extLst>
          </p:cNvPr>
          <p:cNvSpPr txBox="1"/>
          <p:nvPr/>
        </p:nvSpPr>
        <p:spPr>
          <a:xfrm>
            <a:off x="748781" y="4526988"/>
            <a:ext cx="10694437"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lgn="just">
              <a:buFont typeface="Arial" panose="020B0604020202020204" pitchFamily="34" charset="0"/>
              <a:buChar char="•"/>
            </a:pPr>
            <a:r>
              <a:rPr lang="en-US" sz="2000" b="1" i="0" dirty="0">
                <a:solidFill>
                  <a:schemeClr val="bg1"/>
                </a:solidFill>
                <a:effectLst/>
                <a:latin typeface="Arial" panose="020B0604020202020204" pitchFamily="34" charset="0"/>
              </a:rPr>
              <a:t>Phishing</a:t>
            </a:r>
            <a:r>
              <a:rPr lang="en-US" sz="2000" b="0" i="0" dirty="0">
                <a:solidFill>
                  <a:schemeClr val="bg1"/>
                </a:solidFill>
                <a:effectLst/>
                <a:latin typeface="Arial" panose="020B0604020202020204" pitchFamily="34" charset="0"/>
              </a:rPr>
              <a:t> is an unfair attempt to obtain </a:t>
            </a:r>
            <a:r>
              <a:rPr lang="en-US" sz="2000" b="0" i="0" strike="noStrike" dirty="0">
                <a:solidFill>
                  <a:schemeClr val="bg1"/>
                </a:solidFill>
                <a:effectLst/>
                <a:latin typeface="Arial" panose="020B0604020202020204" pitchFamily="34" charset="0"/>
              </a:rPr>
              <a:t>sensitive information </a:t>
            </a:r>
            <a:r>
              <a:rPr lang="en-US" sz="2000" b="0" i="0" dirty="0">
                <a:solidFill>
                  <a:schemeClr val="bg1"/>
                </a:solidFill>
                <a:effectLst/>
                <a:latin typeface="Arial" panose="020B0604020202020204" pitchFamily="34" charset="0"/>
              </a:rPr>
              <a:t>or data, such as usernames, passwords and credit card details, by pretending to be oneself as a trustworthy entity in an electronic communication.</a:t>
            </a:r>
          </a:p>
          <a:p>
            <a:pPr marL="342900" indent="-342900" algn="just">
              <a:buFont typeface="Arial" panose="020B0604020202020204" pitchFamily="34" charset="0"/>
              <a:buChar char="•"/>
            </a:pPr>
            <a:r>
              <a:rPr lang="en-US" sz="2000" dirty="0">
                <a:solidFill>
                  <a:schemeClr val="bg1"/>
                </a:solidFill>
                <a:latin typeface="Arial" panose="020B0604020202020204" pitchFamily="34" charset="0"/>
              </a:rPr>
              <a:t>P</a:t>
            </a:r>
            <a:r>
              <a:rPr lang="en-US" sz="2000" b="0" i="0" dirty="0">
                <a:solidFill>
                  <a:schemeClr val="bg1"/>
                </a:solidFill>
                <a:effectLst/>
                <a:latin typeface="Arial" panose="020B0604020202020204" pitchFamily="34" charset="0"/>
              </a:rPr>
              <a:t>hishing often directs users to enter personal </a:t>
            </a:r>
            <a:r>
              <a:rPr lang="en-US" sz="2000" dirty="0">
                <a:solidFill>
                  <a:schemeClr val="bg1"/>
                </a:solidFill>
                <a:latin typeface="Arial" panose="020B0604020202020204" pitchFamily="34" charset="0"/>
              </a:rPr>
              <a:t>information </a:t>
            </a:r>
            <a:r>
              <a:rPr lang="en-US" sz="2000" b="0" i="0" dirty="0">
                <a:solidFill>
                  <a:schemeClr val="bg1"/>
                </a:solidFill>
                <a:effectLst/>
                <a:latin typeface="Arial" panose="020B0604020202020204" pitchFamily="34" charset="0"/>
              </a:rPr>
              <a:t>at a fake website which matches the look and feel of the legitimate site such fake websites are known as </a:t>
            </a:r>
            <a:r>
              <a:rPr lang="en-US" sz="2000" b="1" i="0" dirty="0">
                <a:solidFill>
                  <a:schemeClr val="bg1"/>
                </a:solidFill>
                <a:effectLst/>
                <a:latin typeface="Arial" panose="020B0604020202020204" pitchFamily="34" charset="0"/>
              </a:rPr>
              <a:t>Phishing Websites</a:t>
            </a:r>
            <a:r>
              <a:rPr lang="en-US" sz="2000" i="0" dirty="0">
                <a:solidFill>
                  <a:schemeClr val="bg1"/>
                </a:solidFill>
                <a:effectLst/>
                <a:latin typeface="Arial" panose="020B0604020202020204" pitchFamily="34" charset="0"/>
              </a:rPr>
              <a:t>.</a:t>
            </a:r>
            <a:endParaRPr lang="en-US" sz="2000" dirty="0">
              <a:solidFill>
                <a:schemeClr val="bg1"/>
              </a:solidFill>
            </a:endParaRPr>
          </a:p>
        </p:txBody>
      </p:sp>
    </p:spTree>
    <p:extLst>
      <p:ext uri="{BB962C8B-B14F-4D97-AF65-F5344CB8AC3E}">
        <p14:creationId xmlns:p14="http://schemas.microsoft.com/office/powerpoint/2010/main" val="1293219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43000">
              <a:schemeClr val="accent2">
                <a:lumMod val="20000"/>
                <a:lumOff val="80000"/>
              </a:schemeClr>
            </a:gs>
            <a:gs pos="72000">
              <a:schemeClr val="accent2">
                <a:lumMod val="40000"/>
                <a:lumOff val="60000"/>
              </a:schemeClr>
            </a:gs>
            <a:gs pos="92000">
              <a:schemeClr val="accent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4E6DC5-79FA-4271-9025-11C22A715F37}"/>
              </a:ext>
            </a:extLst>
          </p:cNvPr>
          <p:cNvSpPr txBox="1"/>
          <p:nvPr/>
        </p:nvSpPr>
        <p:spPr>
          <a:xfrm>
            <a:off x="3321458" y="382555"/>
            <a:ext cx="5549083" cy="707886"/>
          </a:xfrm>
          <a:prstGeom prst="rect">
            <a:avLst/>
          </a:prstGeom>
          <a:noFill/>
        </p:spPr>
        <p:txBody>
          <a:bodyPr wrap="none" rtlCol="0">
            <a:spAutoFit/>
          </a:bodyPr>
          <a:lstStyle/>
          <a:p>
            <a:r>
              <a:rPr lang="en-US" sz="4000" dirty="0">
                <a:solidFill>
                  <a:schemeClr val="bg1"/>
                </a:solidFill>
              </a:rPr>
              <a:t>Literature/Domain Survey:</a:t>
            </a:r>
          </a:p>
        </p:txBody>
      </p:sp>
      <p:sp>
        <p:nvSpPr>
          <p:cNvPr id="5" name="TextBox 4">
            <a:extLst>
              <a:ext uri="{FF2B5EF4-FFF2-40B4-BE49-F238E27FC236}">
                <a16:creationId xmlns:a16="http://schemas.microsoft.com/office/drawing/2014/main" id="{56F2EE91-922B-42AF-A41F-841C406414E0}"/>
              </a:ext>
            </a:extLst>
          </p:cNvPr>
          <p:cNvSpPr txBox="1"/>
          <p:nvPr/>
        </p:nvSpPr>
        <p:spPr>
          <a:xfrm>
            <a:off x="819537" y="1540772"/>
            <a:ext cx="10552923" cy="440120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solidFill>
                  <a:schemeClr val="bg1"/>
                </a:solidFill>
                <a:latin typeface="Arial" panose="020B0604020202020204" pitchFamily="34" charset="0"/>
                <a:cs typeface="Arial" panose="020B0604020202020204" pitchFamily="34" charset="0"/>
              </a:rPr>
              <a:t>Best software's available in the market for phishing detection: </a:t>
            </a:r>
          </a:p>
          <a:p>
            <a:endParaRPr lang="en-US" sz="2000" dirty="0">
              <a:solidFill>
                <a:schemeClr val="bg1"/>
              </a:solidFill>
              <a:latin typeface="Arial" panose="020B0604020202020204" pitchFamily="34" charset="0"/>
              <a:cs typeface="Arial" panose="020B0604020202020204" pitchFamily="34" charset="0"/>
            </a:endParaRPr>
          </a:p>
          <a:p>
            <a:pPr marL="342900" indent="-342900">
              <a:buAutoNum type="arabicPeriod"/>
            </a:pPr>
            <a:r>
              <a:rPr lang="en-US" sz="2000" dirty="0">
                <a:solidFill>
                  <a:schemeClr val="bg1"/>
                </a:solidFill>
                <a:latin typeface="Arial" panose="020B0604020202020204" pitchFamily="34" charset="0"/>
                <a:cs typeface="Arial" panose="020B0604020202020204" pitchFamily="34" charset="0"/>
              </a:rPr>
              <a:t>INKY Phish Fence: It is an affordable cloud-based email security platform designed to be far more than artificially intelligent. She understands email, searches for signs of fraud, and can spot imposters by a pixel. </a:t>
            </a:r>
          </a:p>
          <a:p>
            <a:pPr marL="342900" indent="-342900">
              <a:buAutoNum type="arabicPeriod"/>
            </a:pPr>
            <a:endParaRPr lang="en-US" sz="2000" dirty="0">
              <a:solidFill>
                <a:schemeClr val="bg1"/>
              </a:solidFill>
              <a:latin typeface="Arial" panose="020B0604020202020204" pitchFamily="34" charset="0"/>
              <a:cs typeface="Arial" panose="020B0604020202020204" pitchFamily="34" charset="0"/>
            </a:endParaRPr>
          </a:p>
          <a:p>
            <a:pPr marL="342900" indent="-342900">
              <a:buAutoNum type="arabicPeriod"/>
            </a:pPr>
            <a:r>
              <a:rPr lang="en-US" sz="2000" dirty="0">
                <a:solidFill>
                  <a:schemeClr val="bg1"/>
                </a:solidFill>
                <a:latin typeface="Arial" panose="020B0604020202020204" pitchFamily="34" charset="0"/>
                <a:cs typeface="Arial" panose="020B0604020202020204" pitchFamily="34" charset="0"/>
              </a:rPr>
              <a:t>BitDam: BitDam offers phishing detection and prevention as part of its comprehensive Advanced Threat Protection solution for business collaboration platforms which includes protection for email, cloud drives, and Instant Messaging – covering threats of any type hidden in files and links. </a:t>
            </a:r>
          </a:p>
          <a:p>
            <a:pPr marL="342900" indent="-342900">
              <a:buAutoNum type="arabicPeriod"/>
            </a:pPr>
            <a:endParaRPr lang="en-US" sz="2000" dirty="0">
              <a:solidFill>
                <a:schemeClr val="bg1"/>
              </a:solidFill>
              <a:latin typeface="Arial" panose="020B0604020202020204" pitchFamily="34" charset="0"/>
              <a:cs typeface="Arial" panose="020B0604020202020204" pitchFamily="34" charset="0"/>
            </a:endParaRPr>
          </a:p>
          <a:p>
            <a:pPr marL="342900" indent="-342900">
              <a:buAutoNum type="arabicPeriod"/>
            </a:pPr>
            <a:r>
              <a:rPr lang="en-US" sz="2000" dirty="0">
                <a:solidFill>
                  <a:schemeClr val="bg1"/>
                </a:solidFill>
                <a:latin typeface="Arial" panose="020B0604020202020204" pitchFamily="34" charset="0"/>
                <a:cs typeface="Arial" panose="020B0604020202020204" pitchFamily="34" charset="0"/>
              </a:rPr>
              <a:t>Cofense: Cofense (formerly PhishMe) provides organizations with the ability to improve their employees’ resilience towards spear phishing, malware, and drive-by attacks and further, facilitate employee-sourced detection of such attacks.</a:t>
            </a:r>
          </a:p>
        </p:txBody>
      </p:sp>
    </p:spTree>
    <p:extLst>
      <p:ext uri="{BB962C8B-B14F-4D97-AF65-F5344CB8AC3E}">
        <p14:creationId xmlns:p14="http://schemas.microsoft.com/office/powerpoint/2010/main" val="1855686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43000">
              <a:schemeClr val="accent2">
                <a:lumMod val="20000"/>
                <a:lumOff val="80000"/>
              </a:schemeClr>
            </a:gs>
            <a:gs pos="72000">
              <a:schemeClr val="accent2">
                <a:lumMod val="40000"/>
                <a:lumOff val="60000"/>
              </a:schemeClr>
            </a:gs>
            <a:gs pos="92000">
              <a:schemeClr val="accent2">
                <a:lumMod val="60000"/>
                <a:lumOff val="40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EA0B3B-2C3A-47AC-912D-5D1C993BA4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2847" y="1115008"/>
            <a:ext cx="5026282" cy="2118049"/>
          </a:xfrm>
          <a:prstGeom prst="roundRect">
            <a:avLst>
              <a:gd name="adj" fmla="val 8594"/>
            </a:avLst>
          </a:prstGeom>
          <a:solidFill>
            <a:srgbClr val="FFFFFF">
              <a:shade val="85000"/>
            </a:srgbClr>
          </a:solidFill>
          <a:ln>
            <a:noFill/>
          </a:ln>
          <a:effectLst>
            <a:glow rad="177800">
              <a:srgbClr val="CB790B">
                <a:alpha val="31765"/>
              </a:srgbClr>
            </a:glow>
            <a:reflection blurRad="12700" stA="38000" endPos="28000" dist="5000" dir="5400000" sy="-100000" algn="bl" rotWithShape="0"/>
          </a:effectLst>
        </p:spPr>
      </p:pic>
      <p:sp>
        <p:nvSpPr>
          <p:cNvPr id="6" name="TextBox 5">
            <a:extLst>
              <a:ext uri="{FF2B5EF4-FFF2-40B4-BE49-F238E27FC236}">
                <a16:creationId xmlns:a16="http://schemas.microsoft.com/office/drawing/2014/main" id="{2D0D7527-A861-40DA-9A80-2CD508AB8E60}"/>
              </a:ext>
            </a:extLst>
          </p:cNvPr>
          <p:cNvSpPr txBox="1"/>
          <p:nvPr/>
        </p:nvSpPr>
        <p:spPr>
          <a:xfrm>
            <a:off x="4122852" y="96447"/>
            <a:ext cx="3946273" cy="707886"/>
          </a:xfrm>
          <a:prstGeom prst="rect">
            <a:avLst/>
          </a:prstGeom>
          <a:noFill/>
        </p:spPr>
        <p:txBody>
          <a:bodyPr wrap="none" rtlCol="0">
            <a:spAutoFit/>
          </a:bodyPr>
          <a:lstStyle/>
          <a:p>
            <a:r>
              <a:rPr lang="en-US" sz="4000" dirty="0">
                <a:solidFill>
                  <a:schemeClr val="bg1"/>
                </a:solidFill>
                <a:latin typeface="+mj-lt"/>
              </a:rPr>
              <a:t>Proposed Solution</a:t>
            </a:r>
            <a:r>
              <a:rPr lang="en-US" sz="4000" dirty="0">
                <a:solidFill>
                  <a:schemeClr val="bg1"/>
                </a:solidFill>
              </a:rPr>
              <a:t>:</a:t>
            </a:r>
          </a:p>
        </p:txBody>
      </p:sp>
      <p:sp>
        <p:nvSpPr>
          <p:cNvPr id="7" name="TextBox 6">
            <a:extLst>
              <a:ext uri="{FF2B5EF4-FFF2-40B4-BE49-F238E27FC236}">
                <a16:creationId xmlns:a16="http://schemas.microsoft.com/office/drawing/2014/main" id="{950E0C63-D32C-45ED-8120-B13F0C21ECEF}"/>
              </a:ext>
            </a:extLst>
          </p:cNvPr>
          <p:cNvSpPr txBox="1"/>
          <p:nvPr/>
        </p:nvSpPr>
        <p:spPr>
          <a:xfrm>
            <a:off x="506951" y="3624943"/>
            <a:ext cx="11178074"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lgn="just">
              <a:buFont typeface="Arial" panose="020B0604020202020204" pitchFamily="34" charset="0"/>
              <a:buChar char="•"/>
            </a:pPr>
            <a:r>
              <a:rPr lang="en-US" sz="2000" b="0" i="0" u="none" strike="noStrike" baseline="0" dirty="0">
                <a:solidFill>
                  <a:schemeClr val="bg1"/>
                </a:solidFill>
                <a:latin typeface="Arial" panose="020B0604020202020204" pitchFamily="34" charset="0"/>
                <a:cs typeface="Arial" panose="020B0604020202020204" pitchFamily="34" charset="0"/>
              </a:rPr>
              <a:t>Anti-phishing modules look-up the URL on dozens of phishing symptoms, such as domain names, frame usage, shortening service, double slash redirection and input encryption usage, and compare them with other indications. </a:t>
            </a:r>
          </a:p>
          <a:p>
            <a:pPr marL="342900" indent="-342900" algn="just">
              <a:buFont typeface="Arial" panose="020B0604020202020204" pitchFamily="34" charset="0"/>
              <a:buChar char="•"/>
            </a:pPr>
            <a:r>
              <a:rPr lang="en-US" sz="2000" b="0" i="0" u="none" strike="noStrike" baseline="0" dirty="0">
                <a:solidFill>
                  <a:schemeClr val="bg1"/>
                </a:solidFill>
                <a:latin typeface="Arial" panose="020B0604020202020204" pitchFamily="34" charset="0"/>
                <a:cs typeface="Arial" panose="020B0604020202020204" pitchFamily="34" charset="0"/>
              </a:rPr>
              <a:t>Heuristic analysis helps recognize a phishing URL even if it’s not yet featured in available databases , but prediction based on URL alone is not reliable and can give lots of false alarm as newly registered website’s URL also  have some features which can be classified as phishing. </a:t>
            </a:r>
          </a:p>
          <a:p>
            <a:pPr marL="342900" indent="-342900" algn="just">
              <a:buFont typeface="Arial" panose="020B0604020202020204" pitchFamily="34" charset="0"/>
              <a:buChar char="•"/>
            </a:pPr>
            <a:r>
              <a:rPr lang="en-US" sz="2000" b="0" i="0" u="none" strike="noStrike" baseline="0" dirty="0">
                <a:solidFill>
                  <a:schemeClr val="bg1"/>
                </a:solidFill>
                <a:latin typeface="Arial" panose="020B0604020202020204" pitchFamily="34" charset="0"/>
                <a:cs typeface="Arial" panose="020B0604020202020204" pitchFamily="34" charset="0"/>
              </a:rPr>
              <a:t>To overcome this we will use another filtering mechanism in which the structure and the content  of the webpage is compared with the legitimate webpage of similar domain names.</a:t>
            </a:r>
            <a:endParaRPr lang="en-US"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1456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43000">
              <a:schemeClr val="accent2">
                <a:lumMod val="20000"/>
                <a:lumOff val="80000"/>
              </a:schemeClr>
            </a:gs>
            <a:gs pos="72000">
              <a:schemeClr val="accent2">
                <a:lumMod val="40000"/>
                <a:lumOff val="60000"/>
              </a:schemeClr>
            </a:gs>
            <a:gs pos="92000">
              <a:schemeClr val="accent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CAEC84-28FA-4782-90FA-D885A59B515C}"/>
              </a:ext>
            </a:extLst>
          </p:cNvPr>
          <p:cNvSpPr txBox="1"/>
          <p:nvPr/>
        </p:nvSpPr>
        <p:spPr>
          <a:xfrm>
            <a:off x="3343067" y="121614"/>
            <a:ext cx="5505866" cy="707886"/>
          </a:xfrm>
          <a:prstGeom prst="rect">
            <a:avLst/>
          </a:prstGeom>
          <a:noFill/>
        </p:spPr>
        <p:txBody>
          <a:bodyPr wrap="none" rtlCol="0">
            <a:spAutoFit/>
          </a:bodyPr>
          <a:lstStyle/>
          <a:p>
            <a:r>
              <a:rPr lang="en-US" sz="4000" dirty="0">
                <a:solidFill>
                  <a:schemeClr val="bg1"/>
                </a:solidFill>
                <a:latin typeface="+mj-lt"/>
              </a:rPr>
              <a:t>Tools &amp; Technologies Used</a:t>
            </a:r>
            <a:endParaRPr lang="en-US" sz="4000" dirty="0">
              <a:solidFill>
                <a:schemeClr val="bg1"/>
              </a:solidFill>
            </a:endParaRPr>
          </a:p>
        </p:txBody>
      </p:sp>
      <p:sp>
        <p:nvSpPr>
          <p:cNvPr id="3" name="TextBox 2">
            <a:extLst>
              <a:ext uri="{FF2B5EF4-FFF2-40B4-BE49-F238E27FC236}">
                <a16:creationId xmlns:a16="http://schemas.microsoft.com/office/drawing/2014/main" id="{41B04079-3E84-4D4B-8A28-88793B1F82B2}"/>
              </a:ext>
            </a:extLst>
          </p:cNvPr>
          <p:cNvSpPr txBox="1"/>
          <p:nvPr/>
        </p:nvSpPr>
        <p:spPr>
          <a:xfrm>
            <a:off x="3457769" y="1003877"/>
            <a:ext cx="5276462" cy="563231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solidFill>
                  <a:schemeClr val="bg1"/>
                </a:solidFill>
                <a:cs typeface="Arial" panose="020B0604020202020204" pitchFamily="34" charset="0"/>
              </a:rPr>
              <a:t>Module – 1:</a:t>
            </a:r>
          </a:p>
          <a:p>
            <a:r>
              <a:rPr lang="en-US" sz="2000" b="1" dirty="0">
                <a:solidFill>
                  <a:schemeClr val="bg1"/>
                </a:solidFill>
                <a:cs typeface="Arial" panose="020B0604020202020204" pitchFamily="34" charset="0"/>
              </a:rPr>
              <a:t>		Python Libraries used:</a:t>
            </a:r>
          </a:p>
          <a:p>
            <a:pPr marL="1257300" lvl="2" indent="-342900">
              <a:buFont typeface="Arial" panose="020B0604020202020204" pitchFamily="34" charset="0"/>
              <a:buChar char="•"/>
            </a:pPr>
            <a:r>
              <a:rPr lang="en-US" sz="2000" dirty="0">
                <a:solidFill>
                  <a:schemeClr val="bg1"/>
                </a:solidFill>
                <a:cs typeface="Arial" panose="020B0604020202020204" pitchFamily="34" charset="0"/>
              </a:rPr>
              <a:t>python-</a:t>
            </a:r>
            <a:r>
              <a:rPr lang="en-US" sz="2000" dirty="0" err="1">
                <a:solidFill>
                  <a:schemeClr val="bg1"/>
                </a:solidFill>
                <a:cs typeface="Arial" panose="020B0604020202020204" pitchFamily="34" charset="0"/>
              </a:rPr>
              <a:t>whois</a:t>
            </a:r>
            <a:endParaRPr lang="en-US" sz="2000" dirty="0">
              <a:solidFill>
                <a:schemeClr val="bg1"/>
              </a:solidFill>
              <a:cs typeface="Arial" panose="020B0604020202020204" pitchFamily="34" charset="0"/>
            </a:endParaRPr>
          </a:p>
          <a:p>
            <a:pPr marL="1257300" lvl="2" indent="-342900">
              <a:buFont typeface="Arial" panose="020B0604020202020204" pitchFamily="34" charset="0"/>
              <a:buChar char="•"/>
            </a:pPr>
            <a:r>
              <a:rPr lang="en-US" sz="2000" dirty="0" err="1">
                <a:solidFill>
                  <a:schemeClr val="bg1"/>
                </a:solidFill>
                <a:cs typeface="Arial" panose="020B0604020202020204" pitchFamily="34" charset="0"/>
              </a:rPr>
              <a:t>Ipaddress</a:t>
            </a:r>
            <a:endParaRPr lang="en-US" sz="2000" dirty="0">
              <a:solidFill>
                <a:schemeClr val="bg1"/>
              </a:solidFill>
              <a:cs typeface="Arial" panose="020B0604020202020204" pitchFamily="34" charset="0"/>
            </a:endParaRPr>
          </a:p>
          <a:p>
            <a:pPr marL="1257300" lvl="2" indent="-342900">
              <a:buFont typeface="Arial" panose="020B0604020202020204" pitchFamily="34" charset="0"/>
              <a:buChar char="•"/>
            </a:pPr>
            <a:r>
              <a:rPr lang="en-US" sz="2000" dirty="0">
                <a:solidFill>
                  <a:schemeClr val="bg1"/>
                </a:solidFill>
                <a:cs typeface="Arial" panose="020B0604020202020204" pitchFamily="34" charset="0"/>
              </a:rPr>
              <a:t>Requests</a:t>
            </a:r>
          </a:p>
          <a:p>
            <a:pPr marL="1257300" lvl="2" indent="-342900">
              <a:buFont typeface="Arial" panose="020B0604020202020204" pitchFamily="34" charset="0"/>
              <a:buChar char="•"/>
            </a:pPr>
            <a:r>
              <a:rPr lang="en-US" sz="2000" dirty="0" err="1">
                <a:solidFill>
                  <a:schemeClr val="bg1"/>
                </a:solidFill>
                <a:cs typeface="Arial" panose="020B0604020202020204" pitchFamily="34" charset="0"/>
              </a:rPr>
              <a:t>Numpy</a:t>
            </a:r>
            <a:endParaRPr lang="en-US" sz="2000" dirty="0">
              <a:solidFill>
                <a:schemeClr val="bg1"/>
              </a:solidFill>
              <a:cs typeface="Arial" panose="020B0604020202020204" pitchFamily="34" charset="0"/>
            </a:endParaRPr>
          </a:p>
          <a:p>
            <a:pPr marL="1257300" lvl="2" indent="-342900">
              <a:buFont typeface="Arial" panose="020B0604020202020204" pitchFamily="34" charset="0"/>
              <a:buChar char="•"/>
            </a:pPr>
            <a:r>
              <a:rPr lang="en-US" sz="2000" dirty="0">
                <a:solidFill>
                  <a:schemeClr val="bg1"/>
                </a:solidFill>
                <a:cs typeface="Arial" panose="020B0604020202020204" pitchFamily="34" charset="0"/>
              </a:rPr>
              <a:t>Scikit learn</a:t>
            </a:r>
          </a:p>
          <a:p>
            <a:pPr marL="1257300" lvl="2" indent="-342900">
              <a:buFont typeface="Arial" panose="020B0604020202020204" pitchFamily="34" charset="0"/>
              <a:buChar char="•"/>
            </a:pPr>
            <a:r>
              <a:rPr lang="en-US" sz="2000" dirty="0">
                <a:solidFill>
                  <a:schemeClr val="bg1"/>
                </a:solidFill>
                <a:cs typeface="Arial" panose="020B0604020202020204" pitchFamily="34" charset="0"/>
              </a:rPr>
              <a:t>Pandas</a:t>
            </a:r>
          </a:p>
          <a:p>
            <a:r>
              <a:rPr lang="en-US" sz="2000" b="1" dirty="0">
                <a:solidFill>
                  <a:schemeClr val="bg1"/>
                </a:solidFill>
                <a:cs typeface="Arial" panose="020B0604020202020204" pitchFamily="34" charset="0"/>
              </a:rPr>
              <a:t>Module – 2:</a:t>
            </a:r>
          </a:p>
          <a:p>
            <a:r>
              <a:rPr lang="en-US" sz="2000" b="1" dirty="0">
                <a:solidFill>
                  <a:schemeClr val="bg1"/>
                </a:solidFill>
                <a:cs typeface="Arial" panose="020B0604020202020204" pitchFamily="34" charset="0"/>
              </a:rPr>
              <a:t>		Python Libraries used:</a:t>
            </a:r>
          </a:p>
          <a:p>
            <a:pPr marL="1257300" lvl="2" indent="-342900">
              <a:buFont typeface="Arial" panose="020B0604020202020204" pitchFamily="34" charset="0"/>
              <a:buChar char="•"/>
            </a:pPr>
            <a:r>
              <a:rPr lang="en-US" sz="2000" dirty="0" err="1">
                <a:solidFill>
                  <a:schemeClr val="bg1"/>
                </a:solidFill>
                <a:cs typeface="Arial" panose="020B0604020202020204" pitchFamily="34" charset="0"/>
              </a:rPr>
              <a:t>Gensim</a:t>
            </a:r>
            <a:endParaRPr lang="en-US" sz="2000" dirty="0">
              <a:solidFill>
                <a:schemeClr val="bg1"/>
              </a:solidFill>
              <a:cs typeface="Arial" panose="020B0604020202020204" pitchFamily="34" charset="0"/>
            </a:endParaRPr>
          </a:p>
          <a:p>
            <a:pPr marL="1257300" lvl="2" indent="-342900">
              <a:buFont typeface="Arial" panose="020B0604020202020204" pitchFamily="34" charset="0"/>
              <a:buChar char="•"/>
            </a:pPr>
            <a:r>
              <a:rPr lang="en-US" sz="2000" dirty="0">
                <a:solidFill>
                  <a:schemeClr val="bg1"/>
                </a:solidFill>
                <a:cs typeface="Arial" panose="020B0604020202020204" pitchFamily="34" charset="0"/>
              </a:rPr>
              <a:t>Google</a:t>
            </a:r>
          </a:p>
          <a:p>
            <a:pPr marL="1257300" lvl="2" indent="-342900">
              <a:buFont typeface="Arial" panose="020B0604020202020204" pitchFamily="34" charset="0"/>
              <a:buChar char="•"/>
            </a:pPr>
            <a:r>
              <a:rPr lang="en-US" sz="2000" dirty="0">
                <a:solidFill>
                  <a:schemeClr val="bg1"/>
                </a:solidFill>
                <a:cs typeface="Arial" panose="020B0604020202020204" pitchFamily="34" charset="0"/>
              </a:rPr>
              <a:t>bs4</a:t>
            </a:r>
          </a:p>
          <a:p>
            <a:r>
              <a:rPr lang="en-US" sz="2000" b="1" dirty="0">
                <a:solidFill>
                  <a:schemeClr val="bg1"/>
                </a:solidFill>
                <a:cs typeface="Arial" panose="020B0604020202020204" pitchFamily="34" charset="0"/>
              </a:rPr>
              <a:t>Module – 3:</a:t>
            </a:r>
          </a:p>
          <a:p>
            <a:r>
              <a:rPr lang="en-US" sz="2000" b="1" dirty="0">
                <a:solidFill>
                  <a:schemeClr val="bg1"/>
                </a:solidFill>
                <a:cs typeface="Arial" panose="020B0604020202020204" pitchFamily="34" charset="0"/>
              </a:rPr>
              <a:t>		chrome plugin development using </a:t>
            </a:r>
          </a:p>
          <a:p>
            <a:pPr marL="1257300" lvl="2" indent="-342900">
              <a:buFont typeface="Arial" panose="020B0604020202020204" pitchFamily="34" charset="0"/>
              <a:buChar char="•"/>
            </a:pPr>
            <a:r>
              <a:rPr lang="en-US" sz="2000" dirty="0">
                <a:solidFill>
                  <a:schemeClr val="bg1"/>
                </a:solidFill>
                <a:cs typeface="Arial" panose="020B0604020202020204" pitchFamily="34" charset="0"/>
              </a:rPr>
              <a:t>html</a:t>
            </a:r>
          </a:p>
          <a:p>
            <a:pPr marL="1257300" lvl="2" indent="-342900">
              <a:buFont typeface="Arial" panose="020B0604020202020204" pitchFamily="34" charset="0"/>
              <a:buChar char="•"/>
            </a:pPr>
            <a:r>
              <a:rPr lang="en-US" sz="2000" dirty="0" err="1">
                <a:solidFill>
                  <a:schemeClr val="bg1"/>
                </a:solidFill>
                <a:cs typeface="Arial" panose="020B0604020202020204" pitchFamily="34" charset="0"/>
              </a:rPr>
              <a:t>css</a:t>
            </a:r>
            <a:r>
              <a:rPr lang="en-US" sz="2000" dirty="0">
                <a:solidFill>
                  <a:schemeClr val="bg1"/>
                </a:solidFill>
                <a:cs typeface="Arial" panose="020B0604020202020204" pitchFamily="34" charset="0"/>
              </a:rPr>
              <a:t> </a:t>
            </a:r>
          </a:p>
          <a:p>
            <a:pPr marL="1257300" lvl="2" indent="-342900">
              <a:buFont typeface="Arial" panose="020B0604020202020204" pitchFamily="34" charset="0"/>
              <a:buChar char="•"/>
            </a:pPr>
            <a:r>
              <a:rPr lang="en-US" sz="2000" dirty="0" err="1">
                <a:solidFill>
                  <a:schemeClr val="bg1"/>
                </a:solidFill>
                <a:cs typeface="Arial" panose="020B0604020202020204" pitchFamily="34" charset="0"/>
              </a:rPr>
              <a:t>javascript</a:t>
            </a:r>
            <a:endParaRPr lang="en-US" sz="2000" dirty="0">
              <a:solidFill>
                <a:schemeClr val="bg1"/>
              </a:solidFill>
              <a:cs typeface="Arial" panose="020B0604020202020204" pitchFamily="34" charset="0"/>
            </a:endParaRPr>
          </a:p>
        </p:txBody>
      </p:sp>
    </p:spTree>
    <p:extLst>
      <p:ext uri="{BB962C8B-B14F-4D97-AF65-F5344CB8AC3E}">
        <p14:creationId xmlns:p14="http://schemas.microsoft.com/office/powerpoint/2010/main" val="3378292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43000">
              <a:schemeClr val="accent2">
                <a:lumMod val="20000"/>
                <a:lumOff val="80000"/>
              </a:schemeClr>
            </a:gs>
            <a:gs pos="72000">
              <a:schemeClr val="accent2">
                <a:lumMod val="40000"/>
                <a:lumOff val="60000"/>
              </a:schemeClr>
            </a:gs>
            <a:gs pos="92000">
              <a:schemeClr val="accent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46EC26-424D-4FEE-8225-22F78E146DEA}"/>
              </a:ext>
            </a:extLst>
          </p:cNvPr>
          <p:cNvSpPr txBox="1"/>
          <p:nvPr/>
        </p:nvSpPr>
        <p:spPr>
          <a:xfrm>
            <a:off x="4607868" y="559836"/>
            <a:ext cx="2976264" cy="707886"/>
          </a:xfrm>
          <a:prstGeom prst="rect">
            <a:avLst/>
          </a:prstGeom>
          <a:noFill/>
        </p:spPr>
        <p:txBody>
          <a:bodyPr wrap="none" rtlCol="0">
            <a:spAutoFit/>
          </a:bodyPr>
          <a:lstStyle/>
          <a:p>
            <a:r>
              <a:rPr lang="en-US" sz="4000" dirty="0">
                <a:solidFill>
                  <a:schemeClr val="bg1"/>
                </a:solidFill>
              </a:rPr>
              <a:t>Requirements:</a:t>
            </a:r>
          </a:p>
        </p:txBody>
      </p:sp>
      <p:pic>
        <p:nvPicPr>
          <p:cNvPr id="6" name="Picture 5">
            <a:extLst>
              <a:ext uri="{FF2B5EF4-FFF2-40B4-BE49-F238E27FC236}">
                <a16:creationId xmlns:a16="http://schemas.microsoft.com/office/drawing/2014/main" id="{9AD12DE0-8BC7-402B-AD2E-D576D08785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7868" y="2028630"/>
            <a:ext cx="2972578" cy="2972578"/>
          </a:xfrm>
          <a:prstGeom prst="roundRect">
            <a:avLst>
              <a:gd name="adj" fmla="val 8594"/>
            </a:avLst>
          </a:prstGeom>
          <a:solidFill>
            <a:srgbClr val="FFFFFF">
              <a:shade val="85000"/>
            </a:srgbClr>
          </a:solidFill>
          <a:ln>
            <a:noFill/>
          </a:ln>
          <a:effectLst>
            <a:glow rad="177800">
              <a:schemeClr val="accent2">
                <a:lumMod val="75000"/>
                <a:alpha val="40000"/>
              </a:schemeClr>
            </a:glow>
            <a:reflection blurRad="12700" stA="38000" endPos="28000" dist="5000" dir="5400000" sy="-100000" algn="bl" rotWithShape="0"/>
          </a:effectLst>
        </p:spPr>
      </p:pic>
    </p:spTree>
    <p:extLst>
      <p:ext uri="{BB962C8B-B14F-4D97-AF65-F5344CB8AC3E}">
        <p14:creationId xmlns:p14="http://schemas.microsoft.com/office/powerpoint/2010/main" val="573273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43000">
              <a:schemeClr val="accent2">
                <a:lumMod val="20000"/>
                <a:lumOff val="80000"/>
              </a:schemeClr>
            </a:gs>
            <a:gs pos="72000">
              <a:schemeClr val="accent2">
                <a:lumMod val="40000"/>
                <a:lumOff val="60000"/>
              </a:schemeClr>
            </a:gs>
            <a:gs pos="92000">
              <a:schemeClr val="accent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C50EBD-F2FC-46E9-8514-3EBA419E669D}"/>
              </a:ext>
            </a:extLst>
          </p:cNvPr>
          <p:cNvSpPr txBox="1"/>
          <p:nvPr/>
        </p:nvSpPr>
        <p:spPr>
          <a:xfrm>
            <a:off x="3537862" y="272716"/>
            <a:ext cx="5116272" cy="707886"/>
          </a:xfrm>
          <a:prstGeom prst="rect">
            <a:avLst/>
          </a:prstGeom>
          <a:noFill/>
        </p:spPr>
        <p:txBody>
          <a:bodyPr wrap="none" rtlCol="0">
            <a:spAutoFit/>
          </a:bodyPr>
          <a:lstStyle/>
          <a:p>
            <a:pPr algn="ctr"/>
            <a:r>
              <a:rPr lang="en-US" sz="4000" dirty="0">
                <a:solidFill>
                  <a:schemeClr val="bg1"/>
                </a:solidFill>
              </a:rPr>
              <a:t>Functional Requirements:</a:t>
            </a:r>
          </a:p>
        </p:txBody>
      </p:sp>
      <p:sp>
        <p:nvSpPr>
          <p:cNvPr id="6" name="TextBox 5">
            <a:extLst>
              <a:ext uri="{FF2B5EF4-FFF2-40B4-BE49-F238E27FC236}">
                <a16:creationId xmlns:a16="http://schemas.microsoft.com/office/drawing/2014/main" id="{8F0E4EFC-66EF-48D8-B691-33C9472639CC}"/>
              </a:ext>
            </a:extLst>
          </p:cNvPr>
          <p:cNvSpPr txBox="1"/>
          <p:nvPr/>
        </p:nvSpPr>
        <p:spPr>
          <a:xfrm>
            <a:off x="772883" y="1363873"/>
            <a:ext cx="10646229" cy="470898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marR="0" indent="-342900" algn="just">
              <a:spcBef>
                <a:spcPts val="0"/>
              </a:spcBef>
              <a:spcAft>
                <a:spcPts val="0"/>
              </a:spcAft>
              <a:buFont typeface="Wingdings" panose="05000000000000000000" pitchFamily="2" charset="2"/>
              <a:buChar char="Ø"/>
            </a:pPr>
            <a:r>
              <a:rPr lang="en-IN" sz="2000" b="1" i="1" kern="150" dirty="0">
                <a:solidFill>
                  <a:schemeClr val="bg1"/>
                </a:solidFill>
                <a:effectLst/>
                <a:latin typeface="Arial" panose="020B0604020202020204" pitchFamily="34" charset="0"/>
                <a:ea typeface="Bitstream Vera Sans"/>
                <a:cs typeface="Arial" panose="020B0604020202020204" pitchFamily="34" charset="0"/>
              </a:rPr>
              <a:t>Typo squatting detection</a:t>
            </a:r>
            <a:r>
              <a:rPr lang="en-IN" sz="2000" b="1" kern="150" dirty="0">
                <a:solidFill>
                  <a:schemeClr val="bg1"/>
                </a:solidFill>
                <a:effectLst/>
                <a:latin typeface="Arial" panose="020B0604020202020204" pitchFamily="34" charset="0"/>
                <a:ea typeface="Bitstream Vera Sans"/>
                <a:cs typeface="Arial" panose="020B0604020202020204" pitchFamily="34" charset="0"/>
              </a:rPr>
              <a:t> </a:t>
            </a:r>
            <a:r>
              <a:rPr lang="en-IN" sz="2000" kern="150" dirty="0">
                <a:solidFill>
                  <a:schemeClr val="bg1"/>
                </a:solidFill>
                <a:effectLst/>
                <a:latin typeface="Arial" panose="020B0604020202020204" pitchFamily="34" charset="0"/>
                <a:ea typeface="Bitstream Vera Sans"/>
                <a:cs typeface="Arial" panose="020B0604020202020204" pitchFamily="34" charset="0"/>
              </a:rPr>
              <a:t>in domain name also called URL hijacking, is a form of cybersquatting which relies on mistakes such as typographical errors made by Internet users when inputting a website address into a web browser or based on typographical errors.</a:t>
            </a:r>
            <a:r>
              <a:rPr lang="en-US" sz="2000" kern="150" dirty="0">
                <a:solidFill>
                  <a:schemeClr val="bg1"/>
                </a:solidFill>
                <a:latin typeface="Arial" panose="020B0604020202020204" pitchFamily="34" charset="0"/>
                <a:ea typeface="Bitstream Vera Sans"/>
                <a:cs typeface="Arial" panose="020B0604020202020204" pitchFamily="34" charset="0"/>
              </a:rPr>
              <a:t> </a:t>
            </a:r>
            <a:r>
              <a:rPr lang="en-IN" sz="2000" i="1" kern="150" dirty="0">
                <a:solidFill>
                  <a:schemeClr val="accent2">
                    <a:lumMod val="50000"/>
                  </a:schemeClr>
                </a:solidFill>
                <a:effectLst/>
                <a:latin typeface="Arial" panose="020B0604020202020204" pitchFamily="34" charset="0"/>
                <a:ea typeface="Bitstream Vera Sans"/>
                <a:cs typeface="Arial" panose="020B0604020202020204" pitchFamily="34" charset="0"/>
              </a:rPr>
              <a:t>Ex google.com and gooogle.com</a:t>
            </a:r>
            <a:endParaRPr lang="en-US" sz="2000" i="1" kern="150" dirty="0">
              <a:solidFill>
                <a:schemeClr val="accent2">
                  <a:lumMod val="50000"/>
                </a:schemeClr>
              </a:solidFill>
              <a:effectLst/>
              <a:latin typeface="Arial" panose="020B0604020202020204" pitchFamily="34" charset="0"/>
              <a:ea typeface="Bitstream Vera Sans"/>
              <a:cs typeface="Arial" panose="020B0604020202020204" pitchFamily="34" charset="0"/>
            </a:endParaRPr>
          </a:p>
          <a:p>
            <a:pPr marL="0" marR="0" algn="just">
              <a:spcBef>
                <a:spcPts val="0"/>
              </a:spcBef>
              <a:spcAft>
                <a:spcPts val="0"/>
              </a:spcAft>
            </a:pPr>
            <a:r>
              <a:rPr lang="en-IN" sz="2000" kern="150" dirty="0">
                <a:solidFill>
                  <a:schemeClr val="bg1"/>
                </a:solidFill>
                <a:effectLst/>
                <a:latin typeface="Arial" panose="020B0604020202020204" pitchFamily="34" charset="0"/>
                <a:ea typeface="Bitstream Vera Sans"/>
                <a:cs typeface="Arial" panose="020B0604020202020204" pitchFamily="34" charset="0"/>
              </a:rPr>
              <a:t> </a:t>
            </a:r>
            <a:endParaRPr lang="en-US" sz="2000" kern="150" dirty="0">
              <a:solidFill>
                <a:schemeClr val="bg1"/>
              </a:solidFill>
              <a:effectLst/>
              <a:latin typeface="Arial" panose="020B0604020202020204" pitchFamily="34" charset="0"/>
              <a:ea typeface="Bitstream Vera Sans"/>
              <a:cs typeface="Arial" panose="020B0604020202020204" pitchFamily="34" charset="0"/>
            </a:endParaRPr>
          </a:p>
          <a:p>
            <a:pPr marL="342900" marR="0" indent="-342900" algn="just">
              <a:spcBef>
                <a:spcPts val="0"/>
              </a:spcBef>
              <a:spcAft>
                <a:spcPts val="0"/>
              </a:spcAft>
              <a:buFont typeface="Wingdings" panose="05000000000000000000" pitchFamily="2" charset="2"/>
              <a:buChar char="Ø"/>
            </a:pPr>
            <a:r>
              <a:rPr lang="en-IN" sz="2000" b="1" i="1" kern="150" dirty="0">
                <a:solidFill>
                  <a:schemeClr val="bg1"/>
                </a:solidFill>
                <a:effectLst/>
                <a:latin typeface="Arial" panose="020B0604020202020204" pitchFamily="34" charset="0"/>
                <a:ea typeface="Bitstream Vera Sans"/>
                <a:cs typeface="Arial" panose="020B0604020202020204" pitchFamily="34" charset="0"/>
              </a:rPr>
              <a:t>Cybersquatting or Domain Squatting detection: </a:t>
            </a:r>
            <a:r>
              <a:rPr lang="en-IN" sz="2000" kern="150" dirty="0">
                <a:solidFill>
                  <a:schemeClr val="bg1"/>
                </a:solidFill>
                <a:effectLst/>
                <a:latin typeface="Arial" panose="020B0604020202020204" pitchFamily="34" charset="0"/>
                <a:ea typeface="Bitstream Vera Sans"/>
                <a:cs typeface="Arial" panose="020B0604020202020204" pitchFamily="34" charset="0"/>
              </a:rPr>
              <a:t>It is registering, trafficking in, or using a domain name with bad faith intent to profit from the goodwill of a trademark belonging to someone else.</a:t>
            </a:r>
            <a:r>
              <a:rPr lang="en-US" sz="2000" kern="150" dirty="0">
                <a:solidFill>
                  <a:schemeClr val="bg1"/>
                </a:solidFill>
                <a:latin typeface="Arial" panose="020B0604020202020204" pitchFamily="34" charset="0"/>
                <a:ea typeface="Bitstream Vera Sans"/>
                <a:cs typeface="Arial" panose="020B0604020202020204" pitchFamily="34" charset="0"/>
              </a:rPr>
              <a:t> </a:t>
            </a:r>
            <a:r>
              <a:rPr lang="en-IN" sz="2000" i="1" kern="150" dirty="0">
                <a:solidFill>
                  <a:schemeClr val="accent2">
                    <a:lumMod val="50000"/>
                  </a:schemeClr>
                </a:solidFill>
                <a:effectLst/>
                <a:latin typeface="Arial" panose="020B0604020202020204" pitchFamily="34" charset="0"/>
                <a:ea typeface="Bitstream Vera Sans"/>
                <a:cs typeface="Arial" panose="020B0604020202020204" pitchFamily="34" charset="0"/>
              </a:rPr>
              <a:t>Ex flipkart.com and flipkart.co</a:t>
            </a:r>
            <a:endParaRPr lang="en-US" sz="2000" i="1" kern="150" dirty="0">
              <a:solidFill>
                <a:schemeClr val="accent2">
                  <a:lumMod val="50000"/>
                </a:schemeClr>
              </a:solidFill>
              <a:effectLst/>
              <a:latin typeface="Arial" panose="020B0604020202020204" pitchFamily="34" charset="0"/>
              <a:ea typeface="Bitstream Vera Sans"/>
              <a:cs typeface="Arial" panose="020B0604020202020204" pitchFamily="34" charset="0"/>
            </a:endParaRPr>
          </a:p>
          <a:p>
            <a:pPr marL="0" marR="0" algn="just">
              <a:spcBef>
                <a:spcPts val="0"/>
              </a:spcBef>
              <a:spcAft>
                <a:spcPts val="0"/>
              </a:spcAft>
            </a:pPr>
            <a:r>
              <a:rPr lang="en-IN" sz="2000" kern="150" dirty="0">
                <a:solidFill>
                  <a:schemeClr val="bg1"/>
                </a:solidFill>
                <a:effectLst/>
                <a:latin typeface="Arial" panose="020B0604020202020204" pitchFamily="34" charset="0"/>
                <a:ea typeface="Bitstream Vera Sans"/>
                <a:cs typeface="Arial" panose="020B0604020202020204" pitchFamily="34" charset="0"/>
              </a:rPr>
              <a:t> </a:t>
            </a:r>
            <a:endParaRPr lang="en-US" sz="2000" kern="150" dirty="0">
              <a:solidFill>
                <a:schemeClr val="bg1"/>
              </a:solidFill>
              <a:effectLst/>
              <a:latin typeface="Arial" panose="020B0604020202020204" pitchFamily="34" charset="0"/>
              <a:ea typeface="Bitstream Vera Sans"/>
              <a:cs typeface="Arial" panose="020B0604020202020204" pitchFamily="34" charset="0"/>
            </a:endParaRPr>
          </a:p>
          <a:p>
            <a:pPr marL="342900" marR="0" indent="-342900" algn="just">
              <a:spcBef>
                <a:spcPts val="0"/>
              </a:spcBef>
              <a:spcAft>
                <a:spcPts val="0"/>
              </a:spcAft>
              <a:buFont typeface="Wingdings" panose="05000000000000000000" pitchFamily="2" charset="2"/>
              <a:buChar char="Ø"/>
            </a:pPr>
            <a:r>
              <a:rPr lang="en-IN" sz="2000" b="1" i="1" kern="150" dirty="0">
                <a:solidFill>
                  <a:schemeClr val="bg1"/>
                </a:solidFill>
                <a:effectLst/>
                <a:latin typeface="Arial" panose="020B0604020202020204" pitchFamily="34" charset="0"/>
                <a:ea typeface="Bitstream Vera Sans"/>
                <a:cs typeface="Arial" panose="020B0604020202020204" pitchFamily="34" charset="0"/>
              </a:rPr>
              <a:t>Anomaly in URLs </a:t>
            </a:r>
            <a:r>
              <a:rPr lang="en-IN" sz="2000" kern="150" dirty="0">
                <a:solidFill>
                  <a:schemeClr val="bg1"/>
                </a:solidFill>
                <a:effectLst/>
                <a:latin typeface="Arial" panose="020B0604020202020204" pitchFamily="34" charset="0"/>
                <a:ea typeface="Bitstream Vera Sans"/>
                <a:cs typeface="Arial" panose="020B0604020202020204" pitchFamily="34" charset="0"/>
              </a:rPr>
              <a:t>i.e. URL containing lots of subdomains, very long URL’s, URL’s</a:t>
            </a:r>
            <a:r>
              <a:rPr lang="en-US" sz="2000" kern="150" dirty="0">
                <a:solidFill>
                  <a:schemeClr val="bg1"/>
                </a:solidFill>
                <a:latin typeface="Arial" panose="020B0604020202020204" pitchFamily="34" charset="0"/>
                <a:ea typeface="Bitstream Vera Sans"/>
                <a:cs typeface="Arial" panose="020B0604020202020204" pitchFamily="34" charset="0"/>
              </a:rPr>
              <a:t> </a:t>
            </a:r>
            <a:r>
              <a:rPr lang="en-IN" sz="2000" kern="150" dirty="0">
                <a:solidFill>
                  <a:schemeClr val="bg1"/>
                </a:solidFill>
                <a:effectLst/>
                <a:latin typeface="Arial" panose="020B0604020202020204" pitchFamily="34" charset="0"/>
                <a:ea typeface="Bitstream Vera Sans"/>
                <a:cs typeface="Arial" panose="020B0604020202020204" pitchFamily="34" charset="0"/>
              </a:rPr>
              <a:t>using URL shortener etc. Phishing URLs often hide the real URL-destination. Subdomains and usernames are inserted in the URL to simulate a legitimate destination and to confuse the user. Phishing Check removes these irrelevant parts of the phishing URL.</a:t>
            </a:r>
            <a:endParaRPr lang="en-US" sz="2000" kern="150" dirty="0">
              <a:solidFill>
                <a:schemeClr val="bg1"/>
              </a:solidFill>
              <a:effectLst/>
              <a:latin typeface="Arial" panose="020B0604020202020204" pitchFamily="34" charset="0"/>
              <a:ea typeface="Bitstream Vera Sans"/>
              <a:cs typeface="Arial" panose="020B0604020202020204" pitchFamily="34" charset="0"/>
            </a:endParaRPr>
          </a:p>
          <a:p>
            <a:pPr marL="0" marR="0" algn="just">
              <a:spcBef>
                <a:spcPts val="0"/>
              </a:spcBef>
              <a:spcAft>
                <a:spcPts val="0"/>
              </a:spcAft>
            </a:pPr>
            <a:r>
              <a:rPr lang="en-IN" sz="2000" kern="150" dirty="0">
                <a:solidFill>
                  <a:schemeClr val="bg1"/>
                </a:solidFill>
                <a:effectLst/>
                <a:latin typeface="Arial" panose="020B0604020202020204" pitchFamily="34" charset="0"/>
                <a:ea typeface="Bitstream Vera Sans"/>
                <a:cs typeface="Arial" panose="020B0604020202020204" pitchFamily="34" charset="0"/>
              </a:rPr>
              <a:t> </a:t>
            </a:r>
            <a:endParaRPr lang="en-US" sz="2000" kern="150" dirty="0">
              <a:solidFill>
                <a:schemeClr val="bg1"/>
              </a:solidFill>
              <a:effectLst/>
              <a:latin typeface="Arial" panose="020B0604020202020204" pitchFamily="34" charset="0"/>
              <a:ea typeface="Bitstream Vera Sans"/>
              <a:cs typeface="Arial" panose="020B0604020202020204" pitchFamily="34" charset="0"/>
            </a:endParaRPr>
          </a:p>
          <a:p>
            <a:pPr marL="342900" marR="0" indent="-342900" algn="just">
              <a:spcBef>
                <a:spcPts val="0"/>
              </a:spcBef>
              <a:spcAft>
                <a:spcPts val="0"/>
              </a:spcAft>
              <a:buFont typeface="Wingdings" panose="05000000000000000000" pitchFamily="2" charset="2"/>
              <a:buChar char="Ø"/>
            </a:pPr>
            <a:r>
              <a:rPr lang="en-IN" sz="2000" b="1" i="1" kern="150" dirty="0">
                <a:solidFill>
                  <a:schemeClr val="bg1"/>
                </a:solidFill>
                <a:effectLst/>
                <a:latin typeface="Arial" panose="020B0604020202020204" pitchFamily="34" charset="0"/>
                <a:ea typeface="Bitstream Vera Sans"/>
                <a:cs typeface="Arial" panose="020B0604020202020204" pitchFamily="34" charset="0"/>
              </a:rPr>
              <a:t>Providing REST APIs </a:t>
            </a:r>
            <a:r>
              <a:rPr lang="en-IN" sz="2000" kern="150" dirty="0">
                <a:solidFill>
                  <a:schemeClr val="bg1"/>
                </a:solidFill>
                <a:effectLst/>
                <a:latin typeface="Arial" panose="020B0604020202020204" pitchFamily="34" charset="0"/>
                <a:ea typeface="Bitstream Vera Sans"/>
                <a:cs typeface="Arial" panose="020B0604020202020204" pitchFamily="34" charset="0"/>
              </a:rPr>
              <a:t>for easy integration into the browser plugin.</a:t>
            </a:r>
          </a:p>
        </p:txBody>
      </p:sp>
    </p:spTree>
    <p:extLst>
      <p:ext uri="{BB962C8B-B14F-4D97-AF65-F5344CB8AC3E}">
        <p14:creationId xmlns:p14="http://schemas.microsoft.com/office/powerpoint/2010/main" val="35241344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8026</TotalTime>
  <Words>2282</Words>
  <Application>Microsoft Office PowerPoint</Application>
  <PresentationFormat>Widescreen</PresentationFormat>
  <Paragraphs>183</Paragraphs>
  <Slides>37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Arial</vt:lpstr>
      <vt:lpstr>Arial</vt:lpstr>
      <vt:lpstr>Calibri</vt:lpstr>
      <vt:lpstr>Embassy BT</vt:lpstr>
      <vt:lpstr>lato</vt:lpstr>
      <vt:lpstr>Noto Sans Symbols</vt:lpstr>
      <vt:lpstr>Roboto</vt:lpstr>
      <vt:lpstr>Tw Cen MT</vt:lpstr>
      <vt:lpstr>Twentieth Century</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Sarvesh Gupta</dc:creator>
  <cp:lastModifiedBy>Sarvesh Gupta</cp:lastModifiedBy>
  <cp:revision>100</cp:revision>
  <dcterms:created xsi:type="dcterms:W3CDTF">2020-10-20T02:17:54Z</dcterms:created>
  <dcterms:modified xsi:type="dcterms:W3CDTF">2021-05-01T07:04:55Z</dcterms:modified>
</cp:coreProperties>
</file>