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715" r:id="rId2"/>
    <p:sldId id="689" r:id="rId3"/>
    <p:sldId id="690" r:id="rId4"/>
    <p:sldId id="691" r:id="rId5"/>
    <p:sldId id="693" r:id="rId6"/>
    <p:sldId id="694" r:id="rId7"/>
    <p:sldId id="695" r:id="rId8"/>
    <p:sldId id="696" r:id="rId9"/>
    <p:sldId id="697" r:id="rId10"/>
    <p:sldId id="698" r:id="rId11"/>
    <p:sldId id="699" r:id="rId12"/>
    <p:sldId id="700" r:id="rId13"/>
    <p:sldId id="701" r:id="rId14"/>
    <p:sldId id="702" r:id="rId15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">
          <p15:clr>
            <a:srgbClr val="A4A3A4"/>
          </p15:clr>
        </p15:guide>
        <p15:guide id="2" orient="horz" pos="58">
          <p15:clr>
            <a:srgbClr val="A4A3A4"/>
          </p15:clr>
        </p15:guide>
        <p15:guide id="3" pos="2179">
          <p15:clr>
            <a:srgbClr val="A4A3A4"/>
          </p15:clr>
        </p15:guide>
        <p15:guide id="4" pos="2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B64"/>
    <a:srgbClr val="800000"/>
    <a:srgbClr val="B4B4B4"/>
    <a:srgbClr val="D6DCE5"/>
    <a:srgbClr val="D6FFFF"/>
    <a:srgbClr val="ECF0F6"/>
    <a:srgbClr val="547CC7"/>
    <a:srgbClr val="9EBCF2"/>
    <a:srgbClr val="202F48"/>
    <a:srgbClr val="044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7" autoAdjust="0"/>
    <p:restoredTop sz="96469" autoAdjust="0"/>
  </p:normalViewPr>
  <p:slideViewPr>
    <p:cSldViewPr snapToGrid="0" showGuides="1">
      <p:cViewPr varScale="1">
        <p:scale>
          <a:sx n="114" d="100"/>
          <a:sy n="114" d="100"/>
        </p:scale>
        <p:origin x="1614" y="108"/>
      </p:cViewPr>
      <p:guideLst>
        <p:guide orient="horz" pos="317"/>
        <p:guide orient="horz" pos="58"/>
        <p:guide pos="2179"/>
        <p:guide pos="27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-2826" y="-114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BD984-6880-44B4-8BA5-5EBF8A185948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53CF0-2248-4C75-A824-71019EB9D8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9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37E19-AD48-452A-8618-BC9CED42C892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3CF52-8463-4EA8-91B7-5E17191AC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36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7999"/>
          </a:xfrm>
          <a:prstGeom prst="rect">
            <a:avLst/>
          </a:prstGeom>
        </p:spPr>
      </p:pic>
      <p:grpSp>
        <p:nvGrpSpPr>
          <p:cNvPr id="8" name="그룹 7"/>
          <p:cNvGrpSpPr/>
          <p:nvPr userDrawn="1"/>
        </p:nvGrpSpPr>
        <p:grpSpPr>
          <a:xfrm>
            <a:off x="4031183" y="6463498"/>
            <a:ext cx="1843633" cy="203602"/>
            <a:chOff x="4128288" y="6409925"/>
            <a:chExt cx="2328737" cy="257175"/>
          </a:xfrm>
        </p:grpSpPr>
        <p:pic>
          <p:nvPicPr>
            <p:cNvPr id="9" name="그림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8288" y="6409925"/>
              <a:ext cx="1066798" cy="25717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9752" y="6409925"/>
              <a:ext cx="1057273" cy="25717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25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7239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 userDrawn="1"/>
        </p:nvSpPr>
        <p:spPr>
          <a:xfrm>
            <a:off x="240253" y="941913"/>
            <a:ext cx="64816" cy="144000"/>
          </a:xfrm>
          <a:prstGeom prst="roundRect">
            <a:avLst/>
          </a:prstGeom>
          <a:gradFill>
            <a:gsLst>
              <a:gs pos="0">
                <a:srgbClr val="A0C1E8"/>
              </a:gs>
              <a:gs pos="49000">
                <a:srgbClr val="638FC5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0" name="Text Box 199"/>
          <p:cNvSpPr txBox="1">
            <a:spLocks noChangeArrowheads="1"/>
          </p:cNvSpPr>
          <p:nvPr userDrawn="1"/>
        </p:nvSpPr>
        <p:spPr bwMode="auto">
          <a:xfrm>
            <a:off x="6897047" y="45027"/>
            <a:ext cx="304282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공공기관 차세대 사업관리시스템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  <a:ea typeface="+mn-ea"/>
              </a:rPr>
              <a:t>(PMS)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 구축</a:t>
            </a:r>
          </a:p>
        </p:txBody>
      </p:sp>
      <p:sp>
        <p:nvSpPr>
          <p:cNvPr id="31" name="Text Box 195"/>
          <p:cNvSpPr txBox="1">
            <a:spLocks noChangeArrowheads="1"/>
          </p:cNvSpPr>
          <p:nvPr userDrawn="1"/>
        </p:nvSpPr>
        <p:spPr bwMode="auto">
          <a:xfrm>
            <a:off x="4752953" y="6611597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fld id="{2535EB49-0EC5-44F1-97EC-F39431DF6837}" type="slidenum">
              <a:rPr lang="en-US" altLang="ko-KR" sz="800" b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sp>
        <p:nvSpPr>
          <p:cNvPr id="33" name="모서리가 둥근 직사각형 32"/>
          <p:cNvSpPr/>
          <p:nvPr userDrawn="1"/>
        </p:nvSpPr>
        <p:spPr>
          <a:xfrm>
            <a:off x="240253" y="941913"/>
            <a:ext cx="64816" cy="144000"/>
          </a:xfrm>
          <a:prstGeom prst="roundRect">
            <a:avLst/>
          </a:prstGeom>
          <a:gradFill>
            <a:gsLst>
              <a:gs pos="0">
                <a:srgbClr val="0070C0"/>
              </a:gs>
              <a:gs pos="98000">
                <a:srgbClr val="638FC5"/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 Box 199"/>
          <p:cNvSpPr txBox="1">
            <a:spLocks noChangeArrowheads="1"/>
          </p:cNvSpPr>
          <p:nvPr userDrawn="1"/>
        </p:nvSpPr>
        <p:spPr bwMode="auto">
          <a:xfrm>
            <a:off x="8348366" y="353072"/>
            <a:ext cx="14205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Ⅰ 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  <a:ea typeface="+mn-ea"/>
              </a:rPr>
              <a:t>사업관리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787" y="6629261"/>
            <a:ext cx="915840" cy="1801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906000" cy="68579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49" y="186545"/>
            <a:ext cx="1484547" cy="3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7121974" y="1309895"/>
            <a:ext cx="2501795" cy="52612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723900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 bwMode="auto">
          <a:xfrm>
            <a:off x="240253" y="5211271"/>
            <a:ext cx="6732000" cy="1359912"/>
          </a:xfrm>
          <a:prstGeom prst="rect">
            <a:avLst/>
          </a:prstGeom>
          <a:solidFill>
            <a:srgbClr val="ECF0F6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228600">
              <a:schemeClr val="bg1">
                <a:lumMod val="75000"/>
              </a:schemeClr>
            </a:innerShdw>
          </a:effectLst>
        </p:spPr>
        <p:txBody>
          <a:bodyPr>
            <a:scene3d>
              <a:camera prst="orthographicFront"/>
              <a:lightRig rig="threePt" dir="t"/>
            </a:scene3d>
            <a:sp3d contourW="12700">
              <a:bevelT w="1270"/>
              <a:contourClr>
                <a:schemeClr val="tx2">
                  <a:lumMod val="50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4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240253" y="941913"/>
            <a:ext cx="64816" cy="144000"/>
          </a:xfrm>
          <a:prstGeom prst="roundRect">
            <a:avLst/>
          </a:prstGeom>
          <a:gradFill>
            <a:gsLst>
              <a:gs pos="0">
                <a:srgbClr val="0070C0"/>
              </a:gs>
              <a:gs pos="98000">
                <a:srgbClr val="638FC5"/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2" name="Text Box 199"/>
          <p:cNvSpPr txBox="1">
            <a:spLocks noChangeArrowheads="1"/>
          </p:cNvSpPr>
          <p:nvPr userDrawn="1"/>
        </p:nvSpPr>
        <p:spPr bwMode="auto">
          <a:xfrm>
            <a:off x="6897047" y="45027"/>
            <a:ext cx="304282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공공기관 차세대 사업관리시스템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  <a:ea typeface="+mn-ea"/>
              </a:rPr>
              <a:t>(PMS)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 구축</a:t>
            </a: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7108883" y="5377471"/>
            <a:ext cx="2520000" cy="356995"/>
            <a:chOff x="7789333" y="1364451"/>
            <a:chExt cx="1845734" cy="360000"/>
          </a:xfrm>
        </p:grpSpPr>
        <p:sp>
          <p:nvSpPr>
            <p:cNvPr id="14" name="직사각형 13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3C4B6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1"/>
            <p:cNvSpPr txBox="1"/>
            <p:nvPr userDrawn="1"/>
          </p:nvSpPr>
          <p:spPr bwMode="auto">
            <a:xfrm>
              <a:off x="7789333" y="1456903"/>
              <a:ext cx="1845734" cy="18622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특이 사항</a:t>
              </a:r>
              <a:endParaRPr lang="en-US" altLang="ko-KR" sz="1200" b="1" spc="0" dirty="0">
                <a:ln>
                  <a:prstDash val="solid"/>
                </a:ln>
                <a:solidFill>
                  <a:srgbClr val="FFFFFF"/>
                </a:solidFill>
                <a:effectLst/>
                <a:latin typeface="+mn-ea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7108883" y="2779620"/>
            <a:ext cx="2520000" cy="356995"/>
            <a:chOff x="7789333" y="1364451"/>
            <a:chExt cx="1845734" cy="360000"/>
          </a:xfrm>
        </p:grpSpPr>
        <p:sp>
          <p:nvSpPr>
            <p:cNvPr id="17" name="직사각형 16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3C4B6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주요 기능</a:t>
              </a: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7108883" y="1307078"/>
            <a:ext cx="2520000" cy="356995"/>
            <a:chOff x="7789333" y="1364451"/>
            <a:chExt cx="1845734" cy="360000"/>
          </a:xfrm>
        </p:grpSpPr>
        <p:sp>
          <p:nvSpPr>
            <p:cNvPr id="20" name="직사각형 19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3C4B6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개       요</a:t>
              </a:r>
            </a:p>
          </p:txBody>
        </p:sp>
      </p:grpSp>
      <p:sp>
        <p:nvSpPr>
          <p:cNvPr id="23" name="Text Box 195"/>
          <p:cNvSpPr txBox="1">
            <a:spLocks noChangeArrowheads="1"/>
          </p:cNvSpPr>
          <p:nvPr userDrawn="1"/>
        </p:nvSpPr>
        <p:spPr bwMode="auto">
          <a:xfrm>
            <a:off x="4752953" y="6611597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fld id="{2535EB49-0EC5-44F1-97EC-F39431DF6837}" type="slidenum">
              <a:rPr lang="en-US" altLang="ko-KR" sz="800" b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240253" y="1309895"/>
            <a:ext cx="6732000" cy="40671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5" name="Text Box 199"/>
          <p:cNvSpPr txBox="1">
            <a:spLocks noChangeArrowheads="1"/>
          </p:cNvSpPr>
          <p:nvPr userDrawn="1"/>
        </p:nvSpPr>
        <p:spPr bwMode="auto">
          <a:xfrm>
            <a:off x="8348366" y="353072"/>
            <a:ext cx="14205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Ⅰ 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  <a:ea typeface="+mn-ea"/>
              </a:rPr>
              <a:t>사업관리</a:t>
            </a: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929" y="6629261"/>
            <a:ext cx="915840" cy="1801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581151" y="9524"/>
            <a:ext cx="6743701" cy="99060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6495691" y="1307078"/>
            <a:ext cx="3148641" cy="356995"/>
            <a:chOff x="7789333" y="1364451"/>
            <a:chExt cx="1845734" cy="360000"/>
          </a:xfrm>
        </p:grpSpPr>
        <p:sp>
          <p:nvSpPr>
            <p:cNvPr id="6" name="직사각형 5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3C4B6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7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dirty="0">
                  <a:ln>
                    <a:prstDash val="solid"/>
                  </a:ln>
                  <a:solidFill>
                    <a:srgbClr val="FFFFFF"/>
                  </a:solidFill>
                  <a:latin typeface="+mn-ea"/>
                  <a:cs typeface="Arial" pitchFamily="34" charset="0"/>
                </a:rPr>
                <a:t>상 세 내 용</a:t>
              </a:r>
              <a:endParaRPr lang="ko-KR" altLang="en-US" sz="1200" b="1" spc="0" dirty="0">
                <a:ln>
                  <a:prstDash val="solid"/>
                </a:ln>
                <a:solidFill>
                  <a:srgbClr val="FFFFFF"/>
                </a:solidFill>
                <a:effectLst/>
                <a:latin typeface="+mn-ea"/>
                <a:ea typeface="+mn-ea"/>
                <a:cs typeface="Arial" pitchFamily="34" charset="0"/>
              </a:endParaRPr>
            </a:p>
          </p:txBody>
        </p:sp>
      </p:grpSp>
      <p:sp>
        <p:nvSpPr>
          <p:cNvPr id="8" name="Rectangle"/>
          <p:cNvSpPr/>
          <p:nvPr userDrawn="1"/>
        </p:nvSpPr>
        <p:spPr>
          <a:xfrm>
            <a:off x="231116" y="1322723"/>
            <a:ext cx="6225580" cy="491615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510868" y="1664073"/>
            <a:ext cx="3112902" cy="45748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</a:pPr>
            <a:endParaRPr lang="ko-KR" altLang="en-US" sz="900" dirty="0">
              <a:latin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240253" y="941913"/>
            <a:ext cx="64816" cy="144000"/>
          </a:xfrm>
          <a:prstGeom prst="roundRect">
            <a:avLst/>
          </a:prstGeom>
          <a:gradFill>
            <a:gsLst>
              <a:gs pos="0">
                <a:srgbClr val="0070C0"/>
              </a:gs>
              <a:gs pos="98000">
                <a:srgbClr val="638FC5"/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72390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 userDrawn="1"/>
        </p:nvSpPr>
        <p:spPr>
          <a:xfrm>
            <a:off x="240253" y="941913"/>
            <a:ext cx="64816" cy="144000"/>
          </a:xfrm>
          <a:prstGeom prst="roundRect">
            <a:avLst/>
          </a:prstGeom>
          <a:gradFill>
            <a:gsLst>
              <a:gs pos="0">
                <a:srgbClr val="A0C1E8"/>
              </a:gs>
              <a:gs pos="49000">
                <a:srgbClr val="638FC5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6" name="Text Box 199"/>
          <p:cNvSpPr txBox="1">
            <a:spLocks noChangeArrowheads="1"/>
          </p:cNvSpPr>
          <p:nvPr userDrawn="1"/>
        </p:nvSpPr>
        <p:spPr bwMode="auto">
          <a:xfrm>
            <a:off x="6897047" y="45027"/>
            <a:ext cx="304282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공공기관 차세대 사업관리시스템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  <a:ea typeface="+mn-ea"/>
              </a:rPr>
              <a:t>(PMS)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 구축</a:t>
            </a:r>
          </a:p>
        </p:txBody>
      </p:sp>
      <p:sp>
        <p:nvSpPr>
          <p:cNvPr id="18" name="Text Box 199"/>
          <p:cNvSpPr txBox="1">
            <a:spLocks noChangeArrowheads="1"/>
          </p:cNvSpPr>
          <p:nvPr userDrawn="1"/>
        </p:nvSpPr>
        <p:spPr bwMode="auto">
          <a:xfrm>
            <a:off x="8348366" y="353072"/>
            <a:ext cx="14205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Ⅰ 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  <a:ea typeface="+mn-ea"/>
              </a:rPr>
              <a:t>사업관리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97" r:id="rId4"/>
    <p:sldLayoutId id="2147483649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9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microsoft.com/office/2007/relationships/hdphoto" Target="../media/hdphoto4.wdp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140119" y="1942783"/>
            <a:ext cx="6451599" cy="1104901"/>
            <a:chOff x="1972733" y="1274985"/>
            <a:chExt cx="6451599" cy="109396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972733" y="1274985"/>
              <a:ext cx="6451599" cy="1093961"/>
            </a:xfrm>
            <a:prstGeom prst="roundRect">
              <a:avLst>
                <a:gd name="adj" fmla="val 50000"/>
              </a:avLst>
            </a:prstGeom>
            <a:solidFill>
              <a:srgbClr val="0443B4"/>
            </a:solidFill>
            <a:ln/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83134" y="1376381"/>
              <a:ext cx="3630801" cy="9141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차세대 </a:t>
              </a:r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PMS </a:t>
              </a:r>
              <a:r>
                <a:rPr lang="ko-KR" altLang="en-US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매뉴얼</a:t>
              </a:r>
              <a:endPara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사업내용변경신청</a:t>
              </a:r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356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45" y="1450814"/>
            <a:ext cx="6426001" cy="37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/>
          <p:nvPr/>
        </p:nvSpPr>
        <p:spPr>
          <a:xfrm>
            <a:off x="7113070" y="1705480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기관 변경신청 내역을 확인합니다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303999" y="5424377"/>
            <a:ext cx="6598251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변경등록 취소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기관 변경신청 내역이 회수됩니다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이전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사업내용변경신청 메인 화면으로 이동합니다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13070" y="3186824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기관변경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변경등록 취소</a:t>
            </a:r>
            <a:r>
              <a:rPr lang="en-US" altLang="ko-KR" sz="900" dirty="0">
                <a:latin typeface="+mn-ea"/>
              </a:rPr>
              <a:t>』</a:t>
            </a: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이전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화면 이동</a:t>
            </a:r>
            <a:endParaRPr lang="en-US" altLang="ko-KR" sz="900" dirty="0">
              <a:latin typeface="+mn-ea"/>
            </a:endParaRPr>
          </a:p>
        </p:txBody>
      </p:sp>
      <p:sp>
        <p:nvSpPr>
          <p:cNvPr id="9" name="TextBox 20"/>
          <p:cNvSpPr txBox="1"/>
          <p:nvPr/>
        </p:nvSpPr>
        <p:spPr>
          <a:xfrm>
            <a:off x="313963" y="883568"/>
            <a:ext cx="900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2-5. 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사업내용변경신청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((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예비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창업자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)_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기관변경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상세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(1/1)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28725" y="5048250"/>
            <a:ext cx="360000" cy="180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Oval 156"/>
          <p:cNvSpPr>
            <a:spLocks noChangeArrowheads="1"/>
          </p:cNvSpPr>
          <p:nvPr/>
        </p:nvSpPr>
        <p:spPr bwMode="auto">
          <a:xfrm>
            <a:off x="1000738" y="5052580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76875" y="5048250"/>
            <a:ext cx="504000" cy="180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Oval 156"/>
          <p:cNvSpPr>
            <a:spLocks noChangeArrowheads="1"/>
          </p:cNvSpPr>
          <p:nvPr/>
        </p:nvSpPr>
        <p:spPr bwMode="auto">
          <a:xfrm>
            <a:off x="5248888" y="5052580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3" name="TextBox 6"/>
          <p:cNvSpPr txBox="1"/>
          <p:nvPr/>
        </p:nvSpPr>
        <p:spPr>
          <a:xfrm>
            <a:off x="7113070" y="5725030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변경등록 취소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버튼은 과제진행 상태가 신청인 경우에만 나타납니다</a:t>
            </a:r>
            <a:r>
              <a:rPr lang="en-US" altLang="ko-KR" sz="900" dirty="0">
                <a:latin typeface="+mn-ea"/>
              </a:rPr>
              <a:t>.</a:t>
            </a:r>
            <a:endParaRPr lang="en-US" altLang="ko-KR" sz="900" dirty="0"/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21064" y="287383"/>
            <a:ext cx="16498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사업협약</a:t>
            </a:r>
          </a:p>
        </p:txBody>
      </p:sp>
      <p:pic>
        <p:nvPicPr>
          <p:cNvPr id="15" name="Picture 2"/>
          <p:cNvPicPr>
            <a:picLocks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97" t="29833" r="72676" b="67435"/>
          <a:stretch/>
        </p:blipFill>
        <p:spPr bwMode="auto">
          <a:xfrm>
            <a:off x="1832626" y="2574859"/>
            <a:ext cx="271642" cy="1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97" t="29833" r="72676" b="67435"/>
          <a:stretch/>
        </p:blipFill>
        <p:spPr bwMode="auto">
          <a:xfrm>
            <a:off x="1832626" y="4445107"/>
            <a:ext cx="271642" cy="1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79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45" y="1450814"/>
            <a:ext cx="6426001" cy="37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/>
          <p:nvPr/>
        </p:nvSpPr>
        <p:spPr>
          <a:xfrm>
            <a:off x="7113070" y="1705480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과제책임자 변경을 신청합니다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303999" y="5424377"/>
            <a:ext cx="6598251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+mn-ea"/>
              </a:rPr>
              <a:t>변경 후 과제책임자 우측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돋보기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</a:t>
            </a:r>
            <a:r>
              <a:rPr lang="en-US" altLang="ko-KR" sz="900" dirty="0">
                <a:latin typeface="+mn-ea"/>
              </a:rPr>
              <a:t>“</a:t>
            </a:r>
            <a:r>
              <a:rPr lang="ko-KR" altLang="en-US" sz="900" dirty="0">
                <a:latin typeface="+mn-ea"/>
              </a:rPr>
              <a:t>회원조회</a:t>
            </a:r>
            <a:r>
              <a:rPr lang="en-US" altLang="ko-KR" sz="900" dirty="0">
                <a:latin typeface="+mn-ea"/>
              </a:rPr>
              <a:t>” </a:t>
            </a:r>
            <a:r>
              <a:rPr lang="ko-KR" altLang="en-US" sz="900" dirty="0">
                <a:latin typeface="+mn-ea"/>
              </a:rPr>
              <a:t>팝업이 호출됩니다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+mn-ea"/>
              </a:rPr>
              <a:t>과제책임자 변경에 대한 입력을 완료하신 후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변경등록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변경한 내용으로 과제책임자 변경신청 내역이 등록됩니다</a:t>
            </a:r>
            <a:r>
              <a:rPr lang="en-US" altLang="ko-KR" sz="900" dirty="0">
                <a:latin typeface="+mn-ea"/>
              </a:rPr>
              <a:t>. 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이전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사업내용변경신청 메인 화면으로 이동합니다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13070" y="3186824"/>
            <a:ext cx="2520000" cy="133882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과제책임자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조회</a:t>
            </a:r>
            <a:r>
              <a:rPr lang="en-US" altLang="ko-KR" sz="900" dirty="0">
                <a:latin typeface="+mn-ea"/>
              </a:rPr>
              <a:t>』</a:t>
            </a: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과제책임자 변경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변경등록</a:t>
            </a:r>
            <a:r>
              <a:rPr lang="en-US" altLang="ko-KR" sz="900" dirty="0">
                <a:latin typeface="+mn-ea"/>
              </a:rPr>
              <a:t>』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</a:rPr>
              <a:t>  -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필수</a:t>
            </a:r>
            <a:r>
              <a:rPr lang="en-US" altLang="ko-KR" sz="900" dirty="0">
                <a:latin typeface="+mn-ea"/>
              </a:rPr>
              <a:t>) </a:t>
            </a:r>
            <a:r>
              <a:rPr lang="ko-KR" altLang="en-US" sz="900" dirty="0">
                <a:latin typeface="+mn-ea"/>
              </a:rPr>
              <a:t>변경내용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변경 전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후</a:t>
            </a:r>
            <a:r>
              <a:rPr lang="en-US" altLang="ko-KR" sz="900" dirty="0">
                <a:latin typeface="+mn-ea"/>
              </a:rPr>
              <a:t>), </a:t>
            </a:r>
            <a:r>
              <a:rPr lang="ko-KR" altLang="en-US" sz="900" dirty="0">
                <a:latin typeface="+mn-ea"/>
              </a:rPr>
              <a:t>변경사유</a:t>
            </a:r>
            <a:r>
              <a:rPr lang="en-US" altLang="ko-KR" sz="900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</a:rPr>
              <a:t>             </a:t>
            </a:r>
            <a:r>
              <a:rPr lang="ko-KR" altLang="en-US" sz="900" dirty="0">
                <a:latin typeface="+mn-ea"/>
              </a:rPr>
              <a:t>변경 후 과제책임자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latin typeface="+mn-ea"/>
            </a:endParaRP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이전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화면 이동</a:t>
            </a:r>
            <a:endParaRPr lang="en-US" altLang="ko-KR" sz="900" dirty="0">
              <a:latin typeface="+mn-ea"/>
            </a:endParaRPr>
          </a:p>
        </p:txBody>
      </p:sp>
      <p:sp>
        <p:nvSpPr>
          <p:cNvPr id="9" name="TextBox 20"/>
          <p:cNvSpPr txBox="1"/>
          <p:nvPr/>
        </p:nvSpPr>
        <p:spPr>
          <a:xfrm>
            <a:off x="313963" y="883568"/>
            <a:ext cx="900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2-5. 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사업내용변경신청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((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예비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창업자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)_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과제책임자변경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(1/1)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38250" y="5019675"/>
            <a:ext cx="360000" cy="180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Oval 156"/>
          <p:cNvSpPr>
            <a:spLocks noChangeArrowheads="1"/>
          </p:cNvSpPr>
          <p:nvPr/>
        </p:nvSpPr>
        <p:spPr bwMode="auto">
          <a:xfrm>
            <a:off x="1019788" y="5019367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sp>
        <p:nvSpPr>
          <p:cNvPr id="11" name="Oval 156"/>
          <p:cNvSpPr>
            <a:spLocks noChangeArrowheads="1"/>
          </p:cNvSpPr>
          <p:nvPr/>
        </p:nvSpPr>
        <p:spPr bwMode="auto">
          <a:xfrm>
            <a:off x="5395913" y="5013752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600700" y="5023950"/>
            <a:ext cx="360000" cy="180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7113070" y="5727363"/>
            <a:ext cx="2520000" cy="86177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ts val="1200"/>
              </a:lnSpc>
              <a:buBlip>
                <a:blip r:embed="rId3"/>
              </a:buBlip>
            </a:pPr>
            <a:r>
              <a:rPr lang="en-US" altLang="ko-KR" sz="800" dirty="0"/>
              <a:t>“</a:t>
            </a:r>
            <a:r>
              <a:rPr lang="ko-KR" altLang="en-US" sz="800" dirty="0" err="1"/>
              <a:t>협약서작성대기</a:t>
            </a:r>
            <a:r>
              <a:rPr lang="en-US" altLang="ko-KR" sz="800" dirty="0"/>
              <a:t>” </a:t>
            </a:r>
            <a:r>
              <a:rPr lang="ko-KR" altLang="en-US" sz="800" dirty="0"/>
              <a:t>상태에서는</a:t>
            </a:r>
            <a:r>
              <a:rPr lang="en-US" altLang="ko-KR" sz="800" dirty="0"/>
              <a:t> </a:t>
            </a:r>
            <a:r>
              <a:rPr lang="ko-KR" altLang="en-US" sz="800" dirty="0"/>
              <a:t>과제책임자 변경이 불가합니다</a:t>
            </a:r>
            <a:r>
              <a:rPr lang="en-US" altLang="ko-KR" sz="800" dirty="0"/>
              <a:t>.</a:t>
            </a:r>
          </a:p>
          <a:p>
            <a:pPr marL="108000" indent="-108000">
              <a:lnSpc>
                <a:spcPts val="1200"/>
              </a:lnSpc>
              <a:buBlip>
                <a:blip r:embed="rId3"/>
              </a:buBlip>
            </a:pPr>
            <a:r>
              <a:rPr lang="ko-KR" altLang="en-US" sz="800" dirty="0" err="1"/>
              <a:t>기창업자인</a:t>
            </a:r>
            <a:r>
              <a:rPr lang="ko-KR" altLang="en-US" sz="800" dirty="0"/>
              <a:t> 경우 변경 후 과제책임자가 </a:t>
            </a:r>
            <a:endParaRPr lang="en-US" altLang="ko-KR" sz="800" dirty="0"/>
          </a:p>
          <a:p>
            <a:pPr>
              <a:lnSpc>
                <a:spcPts val="1200"/>
              </a:lnSpc>
            </a:pPr>
            <a:r>
              <a:rPr lang="en-US" altLang="ko-KR" sz="800" dirty="0"/>
              <a:t>   </a:t>
            </a:r>
            <a:r>
              <a:rPr lang="ko-KR" altLang="en-US" sz="800" dirty="0"/>
              <a:t>변경 전 과제책임자의 기관의 대표자랑 </a:t>
            </a:r>
            <a:endParaRPr lang="en-US" altLang="ko-KR" sz="800" dirty="0"/>
          </a:p>
          <a:p>
            <a:pPr>
              <a:lnSpc>
                <a:spcPts val="1200"/>
              </a:lnSpc>
            </a:pPr>
            <a:r>
              <a:rPr lang="en-US" altLang="ko-KR" sz="800" dirty="0"/>
              <a:t>   </a:t>
            </a:r>
            <a:r>
              <a:rPr lang="ko-KR" altLang="en-US" sz="800" dirty="0"/>
              <a:t>다른 경우 변경 불가합니다</a:t>
            </a:r>
            <a:r>
              <a:rPr lang="en-US" altLang="ko-KR" sz="800" dirty="0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479576" y="4410075"/>
            <a:ext cx="180000" cy="180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Oval 156"/>
          <p:cNvSpPr>
            <a:spLocks noChangeArrowheads="1"/>
          </p:cNvSpPr>
          <p:nvPr/>
        </p:nvSpPr>
        <p:spPr bwMode="auto">
          <a:xfrm>
            <a:off x="2692914" y="4423079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6" name="Text Box 199"/>
          <p:cNvSpPr txBox="1">
            <a:spLocks noChangeArrowheads="1"/>
          </p:cNvSpPr>
          <p:nvPr/>
        </p:nvSpPr>
        <p:spPr bwMode="auto">
          <a:xfrm>
            <a:off x="121064" y="287383"/>
            <a:ext cx="16498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사업협약</a:t>
            </a:r>
          </a:p>
        </p:txBody>
      </p:sp>
      <p:pic>
        <p:nvPicPr>
          <p:cNvPr id="17" name="Picture 2"/>
          <p:cNvPicPr>
            <a:picLocks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97" t="29833" r="72676" b="67435"/>
          <a:stretch/>
        </p:blipFill>
        <p:spPr bwMode="auto">
          <a:xfrm>
            <a:off x="1893004" y="3019674"/>
            <a:ext cx="271642" cy="1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97" t="29833" r="72676" b="67435"/>
          <a:stretch/>
        </p:blipFill>
        <p:spPr bwMode="auto">
          <a:xfrm>
            <a:off x="1893203" y="3376926"/>
            <a:ext cx="271642" cy="1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97" t="29833" r="72676" b="67435"/>
          <a:stretch/>
        </p:blipFill>
        <p:spPr bwMode="auto">
          <a:xfrm>
            <a:off x="1817322" y="4200570"/>
            <a:ext cx="271642" cy="1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E582DFB8-6CF0-4242-81B3-43BFADD65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45" t="49344" r="72941" b="46754"/>
          <a:stretch/>
        </p:blipFill>
        <p:spPr bwMode="auto">
          <a:xfrm>
            <a:off x="1890068" y="2826491"/>
            <a:ext cx="679508" cy="1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891E144B-C8C7-4C56-BCB4-F7787B97820B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97" t="29833" r="72676" b="67435"/>
          <a:stretch/>
        </p:blipFill>
        <p:spPr bwMode="auto">
          <a:xfrm>
            <a:off x="1848449" y="2650010"/>
            <a:ext cx="374633" cy="1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74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45" y="1450814"/>
            <a:ext cx="6426001" cy="37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/>
          <p:nvPr/>
        </p:nvSpPr>
        <p:spPr>
          <a:xfrm>
            <a:off x="7113070" y="1705480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과제책임자 변경신청 내역을 확인합니다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303999" y="5424377"/>
            <a:ext cx="6598251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변경등록 취소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과제책임자 변경신청 내역이 회수됩니다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이전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사업내용변경신청 메인 화면으로 이동합니다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13070" y="3186824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과제책임자 변경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변경등록 취소</a:t>
            </a:r>
            <a:r>
              <a:rPr lang="en-US" altLang="ko-KR" sz="900" dirty="0">
                <a:latin typeface="+mn-ea"/>
              </a:rPr>
              <a:t>』</a:t>
            </a: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이전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화면 이동</a:t>
            </a:r>
            <a:endParaRPr lang="en-US" altLang="ko-KR" sz="900" dirty="0">
              <a:latin typeface="+mn-ea"/>
            </a:endParaRPr>
          </a:p>
        </p:txBody>
      </p:sp>
      <p:sp>
        <p:nvSpPr>
          <p:cNvPr id="9" name="TextBox 20"/>
          <p:cNvSpPr txBox="1"/>
          <p:nvPr/>
        </p:nvSpPr>
        <p:spPr>
          <a:xfrm>
            <a:off x="313963" y="883568"/>
            <a:ext cx="900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2-5. 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사업내용변경신청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((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예비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창업자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)_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과제책임자변경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상세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(1/1)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19200" y="4981575"/>
            <a:ext cx="360000" cy="180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Oval 156"/>
          <p:cNvSpPr>
            <a:spLocks noChangeArrowheads="1"/>
          </p:cNvSpPr>
          <p:nvPr/>
        </p:nvSpPr>
        <p:spPr bwMode="auto">
          <a:xfrm>
            <a:off x="991213" y="4985905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67350" y="4981575"/>
            <a:ext cx="504000" cy="180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Oval 156"/>
          <p:cNvSpPr>
            <a:spLocks noChangeArrowheads="1"/>
          </p:cNvSpPr>
          <p:nvPr/>
        </p:nvSpPr>
        <p:spPr bwMode="auto">
          <a:xfrm>
            <a:off x="5239363" y="4985905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3" name="TextBox 6"/>
          <p:cNvSpPr txBox="1"/>
          <p:nvPr/>
        </p:nvSpPr>
        <p:spPr>
          <a:xfrm>
            <a:off x="7113070" y="5725030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변경등록 취소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버튼은 과제진행 상태가 신청인 경우에만 나타납니다</a:t>
            </a:r>
            <a:r>
              <a:rPr lang="en-US" altLang="ko-KR" sz="900" dirty="0">
                <a:latin typeface="+mn-ea"/>
              </a:rPr>
              <a:t>.</a:t>
            </a:r>
            <a:endParaRPr lang="en-US" altLang="ko-KR" sz="900" dirty="0"/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21064" y="287383"/>
            <a:ext cx="16498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사업협약</a:t>
            </a:r>
          </a:p>
        </p:txBody>
      </p:sp>
      <p:pic>
        <p:nvPicPr>
          <p:cNvPr id="15" name="Picture 2"/>
          <p:cNvPicPr>
            <a:picLocks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97" t="29833" r="72676" b="67435"/>
          <a:stretch/>
        </p:blipFill>
        <p:spPr bwMode="auto">
          <a:xfrm>
            <a:off x="1886190" y="3019674"/>
            <a:ext cx="271642" cy="1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97" t="29833" r="72676" b="67435"/>
          <a:stretch/>
        </p:blipFill>
        <p:spPr bwMode="auto">
          <a:xfrm>
            <a:off x="1788093" y="4169287"/>
            <a:ext cx="271642" cy="1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97" t="29833" r="72676" b="67435"/>
          <a:stretch/>
        </p:blipFill>
        <p:spPr bwMode="auto">
          <a:xfrm>
            <a:off x="1832626" y="4414500"/>
            <a:ext cx="271642" cy="1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D9548F8-47D5-417F-A924-0A8B9B8C12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45" t="49344" r="72941" b="46754"/>
          <a:stretch/>
        </p:blipFill>
        <p:spPr bwMode="auto">
          <a:xfrm>
            <a:off x="1890068" y="2826491"/>
            <a:ext cx="679508" cy="1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24B552EC-F5B2-487A-9AC8-A2253EB2A7EE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97" t="29833" r="72676" b="67435"/>
          <a:stretch/>
        </p:blipFill>
        <p:spPr bwMode="auto">
          <a:xfrm>
            <a:off x="1865227" y="2650010"/>
            <a:ext cx="374633" cy="1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792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76" y="1367904"/>
            <a:ext cx="6602099" cy="394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/>
          <p:nvPr/>
        </p:nvSpPr>
        <p:spPr>
          <a:xfrm>
            <a:off x="7113070" y="1705480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사업계획서 변경을 신청합니다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303999" y="5424377"/>
            <a:ext cx="6598251" cy="113107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“</a:t>
            </a:r>
            <a:r>
              <a:rPr lang="ko-KR" altLang="en-US" sz="900" dirty="0">
                <a:latin typeface="+mn-ea"/>
              </a:rPr>
              <a:t>변경 전 사업계획서 파일명</a:t>
            </a:r>
            <a:r>
              <a:rPr lang="en-US" altLang="ko-KR" sz="900" dirty="0">
                <a:latin typeface="+mn-ea"/>
              </a:rPr>
              <a:t>”</a:t>
            </a:r>
            <a:r>
              <a:rPr lang="ko-KR" altLang="en-US" sz="900" dirty="0">
                <a:latin typeface="+mn-ea"/>
              </a:rPr>
              <a:t> 클릭 시 사업계획서가 다운로드 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첨부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</a:t>
            </a:r>
            <a:r>
              <a:rPr lang="en-US" altLang="ko-KR" sz="900" dirty="0">
                <a:latin typeface="+mn-ea"/>
              </a:rPr>
              <a:t>“</a:t>
            </a:r>
            <a:r>
              <a:rPr lang="ko-KR" altLang="en-US" sz="900" dirty="0">
                <a:latin typeface="+mn-ea"/>
              </a:rPr>
              <a:t>첨부파일 업로드</a:t>
            </a:r>
            <a:r>
              <a:rPr lang="en-US" altLang="ko-KR" sz="900" dirty="0">
                <a:latin typeface="+mn-ea"/>
              </a:rPr>
              <a:t>”</a:t>
            </a:r>
            <a:r>
              <a:rPr lang="ko-KR" altLang="en-US" sz="900" dirty="0">
                <a:latin typeface="+mn-ea"/>
              </a:rPr>
              <a:t> 팝업이 호출됩니다</a:t>
            </a:r>
            <a:r>
              <a:rPr lang="en-US" altLang="ko-KR" sz="900" dirty="0">
                <a:latin typeface="+mn-ea"/>
              </a:rPr>
              <a:t>.</a:t>
            </a:r>
            <a:r>
              <a:rPr lang="ko-KR" altLang="en-US" sz="900" dirty="0">
                <a:latin typeface="+mn-ea"/>
              </a:rPr>
              <a:t> 첨부파일의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파일추가</a:t>
            </a:r>
            <a:r>
              <a:rPr lang="en-US" altLang="ko-KR" sz="900" dirty="0">
                <a:latin typeface="+mn-ea"/>
              </a:rPr>
              <a:t>』</a:t>
            </a:r>
            <a:r>
              <a:rPr lang="ko-KR" altLang="en-US" sz="900" dirty="0">
                <a:latin typeface="+mn-ea"/>
              </a:rPr>
              <a:t> 버튼을 클릭하여 파일을 첨부하고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/>
              <a:t>전송하기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/>
              <a:t>버튼을 클릭하여 전송을 완료합니다</a:t>
            </a:r>
            <a:r>
              <a:rPr lang="en-US" altLang="ko-KR" sz="900" dirty="0"/>
              <a:t>.</a:t>
            </a:r>
            <a:endParaRPr lang="en-US" altLang="ko-KR" sz="9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+mn-ea"/>
              </a:rPr>
              <a:t>사업계획서 변경에 대한 입력을 완료하신 후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변경등록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</a:t>
            </a:r>
            <a:r>
              <a:rPr lang="ko-KR" altLang="en-US" sz="900" dirty="0"/>
              <a:t>사업계획서 </a:t>
            </a:r>
            <a:r>
              <a:rPr lang="ko-KR" altLang="en-US" sz="900" dirty="0">
                <a:latin typeface="+mn-ea"/>
              </a:rPr>
              <a:t>변경신청 내역이 등록됩니다</a:t>
            </a:r>
            <a:r>
              <a:rPr lang="en-US" altLang="ko-KR" sz="900" dirty="0">
                <a:latin typeface="+mn-ea"/>
              </a:rPr>
              <a:t>. 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이전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사업내용변경신청 메인 화면으로 이동합니다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13070" y="3186824"/>
            <a:ext cx="2520000" cy="133882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사업계획서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첨부</a:t>
            </a:r>
            <a:r>
              <a:rPr lang="en-US" altLang="ko-KR" sz="900" dirty="0">
                <a:latin typeface="+mn-ea"/>
              </a:rPr>
              <a:t>』</a:t>
            </a: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사업계획서 변경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변경등록</a:t>
            </a:r>
            <a:r>
              <a:rPr lang="en-US" altLang="ko-KR" sz="900" dirty="0">
                <a:latin typeface="+mn-ea"/>
              </a:rPr>
              <a:t>』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</a:rPr>
              <a:t>  -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필수</a:t>
            </a:r>
            <a:r>
              <a:rPr lang="en-US" altLang="ko-KR" sz="900" dirty="0">
                <a:latin typeface="+mn-ea"/>
              </a:rPr>
              <a:t>) </a:t>
            </a:r>
            <a:r>
              <a:rPr lang="ko-KR" altLang="en-US" sz="900" dirty="0">
                <a:latin typeface="+mn-ea"/>
              </a:rPr>
              <a:t>변경내용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변경 전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후</a:t>
            </a:r>
            <a:r>
              <a:rPr lang="en-US" altLang="ko-KR" sz="900" dirty="0">
                <a:latin typeface="+mn-ea"/>
              </a:rPr>
              <a:t>), </a:t>
            </a:r>
            <a:r>
              <a:rPr lang="ko-KR" altLang="en-US" sz="900" dirty="0">
                <a:latin typeface="+mn-ea"/>
              </a:rPr>
              <a:t>변경사유</a:t>
            </a:r>
            <a:r>
              <a:rPr lang="en-US" altLang="ko-KR" sz="900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</a:rPr>
              <a:t>             </a:t>
            </a:r>
            <a:r>
              <a:rPr lang="ko-KR" altLang="en-US" sz="900" dirty="0">
                <a:latin typeface="+mn-ea"/>
              </a:rPr>
              <a:t>변경 후 </a:t>
            </a:r>
            <a:r>
              <a:rPr lang="ko-KR" altLang="en-US" sz="900" dirty="0"/>
              <a:t>사업계획서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latin typeface="+mn-ea"/>
            </a:endParaRP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이전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화면 이동</a:t>
            </a:r>
            <a:endParaRPr lang="en-US" altLang="ko-KR" sz="900" dirty="0">
              <a:latin typeface="+mn-ea"/>
            </a:endParaRPr>
          </a:p>
        </p:txBody>
      </p:sp>
      <p:sp>
        <p:nvSpPr>
          <p:cNvPr id="9" name="TextBox 20"/>
          <p:cNvSpPr txBox="1"/>
          <p:nvPr/>
        </p:nvSpPr>
        <p:spPr>
          <a:xfrm>
            <a:off x="313963" y="883568"/>
            <a:ext cx="900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2-5. 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사업내용변경신청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((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예비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창업자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)_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사업계획서변경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(1/1)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62050" y="5105400"/>
            <a:ext cx="360000" cy="180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Oval 156"/>
          <p:cNvSpPr>
            <a:spLocks noChangeArrowheads="1"/>
          </p:cNvSpPr>
          <p:nvPr/>
        </p:nvSpPr>
        <p:spPr bwMode="auto">
          <a:xfrm>
            <a:off x="943588" y="5114617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4</a:t>
            </a:r>
          </a:p>
        </p:txBody>
      </p:sp>
      <p:sp>
        <p:nvSpPr>
          <p:cNvPr id="11" name="Oval 156"/>
          <p:cNvSpPr>
            <a:spLocks noChangeArrowheads="1"/>
          </p:cNvSpPr>
          <p:nvPr/>
        </p:nvSpPr>
        <p:spPr bwMode="auto">
          <a:xfrm>
            <a:off x="5472113" y="5109002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676900" y="5109675"/>
            <a:ext cx="360000" cy="180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7113070" y="5725030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en-US" altLang="ko-KR" sz="900" dirty="0"/>
              <a:t>“</a:t>
            </a:r>
            <a:r>
              <a:rPr lang="ko-KR" altLang="en-US" sz="900" dirty="0" err="1"/>
              <a:t>협약서작성대기</a:t>
            </a:r>
            <a:r>
              <a:rPr lang="en-US" altLang="ko-KR" sz="900" dirty="0"/>
              <a:t>” </a:t>
            </a:r>
            <a:r>
              <a:rPr lang="ko-KR" altLang="en-US" sz="900" dirty="0"/>
              <a:t>상태에서는</a:t>
            </a:r>
            <a:r>
              <a:rPr lang="en-US" altLang="ko-KR" sz="900" dirty="0"/>
              <a:t> </a:t>
            </a:r>
            <a:r>
              <a:rPr lang="ko-KR" altLang="en-US" sz="900" dirty="0"/>
              <a:t>사업계획서 변경이 불가합니다</a:t>
            </a:r>
            <a:r>
              <a:rPr lang="en-US" altLang="ko-KR" sz="900" dirty="0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774726" y="4791075"/>
            <a:ext cx="288000" cy="180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Oval 156"/>
          <p:cNvSpPr>
            <a:spLocks noChangeArrowheads="1"/>
          </p:cNvSpPr>
          <p:nvPr/>
        </p:nvSpPr>
        <p:spPr bwMode="auto">
          <a:xfrm>
            <a:off x="2124076" y="4797117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17" name="Oval 156"/>
          <p:cNvSpPr>
            <a:spLocks noChangeArrowheads="1"/>
          </p:cNvSpPr>
          <p:nvPr/>
        </p:nvSpPr>
        <p:spPr bwMode="auto">
          <a:xfrm>
            <a:off x="3176588" y="4502266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755675" y="4505325"/>
            <a:ext cx="1368000" cy="180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Text Box 199"/>
          <p:cNvSpPr txBox="1">
            <a:spLocks noChangeArrowheads="1"/>
          </p:cNvSpPr>
          <p:nvPr/>
        </p:nvSpPr>
        <p:spPr bwMode="auto">
          <a:xfrm>
            <a:off x="121064" y="287383"/>
            <a:ext cx="16498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사업협약</a:t>
            </a:r>
          </a:p>
        </p:txBody>
      </p:sp>
      <p:pic>
        <p:nvPicPr>
          <p:cNvPr id="22" name="Picture 2"/>
          <p:cNvPicPr>
            <a:picLocks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97" t="29833" r="72676" b="67435"/>
          <a:stretch/>
        </p:blipFill>
        <p:spPr bwMode="auto">
          <a:xfrm>
            <a:off x="1791084" y="3135174"/>
            <a:ext cx="271642" cy="1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0E792844-8027-46F7-BF1E-3ECA83787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45" t="49344" r="72941" b="46754"/>
          <a:stretch/>
        </p:blipFill>
        <p:spPr bwMode="auto">
          <a:xfrm>
            <a:off x="1848123" y="2943937"/>
            <a:ext cx="679508" cy="1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2F449BD3-2914-4F74-A094-0044E71446E4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97" t="29833" r="72676" b="67435"/>
          <a:stretch/>
        </p:blipFill>
        <p:spPr bwMode="auto">
          <a:xfrm>
            <a:off x="2329419" y="4565498"/>
            <a:ext cx="624904" cy="6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04EDA32-D95D-4079-8FD7-871FA9D42FDB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97" t="29833" r="72676" b="67435"/>
          <a:stretch/>
        </p:blipFill>
        <p:spPr bwMode="auto">
          <a:xfrm>
            <a:off x="1789726" y="2750678"/>
            <a:ext cx="374633" cy="1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750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1" r="2682"/>
          <a:stretch/>
        </p:blipFill>
        <p:spPr bwMode="auto">
          <a:xfrm>
            <a:off x="581891" y="1545612"/>
            <a:ext cx="6267797" cy="376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/>
          <p:nvPr/>
        </p:nvSpPr>
        <p:spPr>
          <a:xfrm>
            <a:off x="7113070" y="1705480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사업계획서 변경신청 내역을 확인합니다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303999" y="5424377"/>
            <a:ext cx="6598251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변경등록 취소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사업계획서 변경신청 내역이 회수됩니다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이전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사업내용변경신청 메인 화면으로 이동합니다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13070" y="3186824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사업계획서 변경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변경등록 취소</a:t>
            </a:r>
            <a:r>
              <a:rPr lang="en-US" altLang="ko-KR" sz="900" dirty="0">
                <a:latin typeface="+mn-ea"/>
              </a:rPr>
              <a:t>』</a:t>
            </a: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이전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화면 이동</a:t>
            </a:r>
            <a:endParaRPr lang="en-US" altLang="ko-KR" sz="900" dirty="0">
              <a:latin typeface="+mn-ea"/>
            </a:endParaRPr>
          </a:p>
        </p:txBody>
      </p:sp>
      <p:sp>
        <p:nvSpPr>
          <p:cNvPr id="9" name="TextBox 20"/>
          <p:cNvSpPr txBox="1"/>
          <p:nvPr/>
        </p:nvSpPr>
        <p:spPr>
          <a:xfrm>
            <a:off x="313963" y="883568"/>
            <a:ext cx="900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2-5. 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사업내용변경신청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((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예비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창업자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)_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사업계획서변경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상세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(1/1)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52525" y="5076825"/>
            <a:ext cx="360000" cy="180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Oval 156"/>
          <p:cNvSpPr>
            <a:spLocks noChangeArrowheads="1"/>
          </p:cNvSpPr>
          <p:nvPr/>
        </p:nvSpPr>
        <p:spPr bwMode="auto">
          <a:xfrm>
            <a:off x="905488" y="5081155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335732" y="5086350"/>
            <a:ext cx="504000" cy="180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Oval 156"/>
          <p:cNvSpPr>
            <a:spLocks noChangeArrowheads="1"/>
          </p:cNvSpPr>
          <p:nvPr/>
        </p:nvSpPr>
        <p:spPr bwMode="auto">
          <a:xfrm>
            <a:off x="5098220" y="5090680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3" name="TextBox 6"/>
          <p:cNvSpPr txBox="1"/>
          <p:nvPr/>
        </p:nvSpPr>
        <p:spPr>
          <a:xfrm>
            <a:off x="7113070" y="5725030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변경등록 취소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버튼은 과제진행 상태가 신청인 경우에만 나타납니다</a:t>
            </a:r>
            <a:r>
              <a:rPr lang="en-US" altLang="ko-KR" sz="900" dirty="0">
                <a:latin typeface="+mn-ea"/>
              </a:rPr>
              <a:t>.</a:t>
            </a:r>
            <a:endParaRPr lang="en-US" altLang="ko-KR" sz="900" dirty="0"/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21064" y="287383"/>
            <a:ext cx="16498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사업협약</a:t>
            </a:r>
          </a:p>
        </p:txBody>
      </p:sp>
      <p:pic>
        <p:nvPicPr>
          <p:cNvPr id="15" name="Picture 2"/>
          <p:cNvPicPr>
            <a:picLocks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97" t="29833" r="72676" b="67435"/>
          <a:stretch/>
        </p:blipFill>
        <p:spPr bwMode="auto">
          <a:xfrm>
            <a:off x="1788329" y="3210675"/>
            <a:ext cx="271642" cy="1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453289C6-AD54-4703-B7F2-31E7E87DA9DE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97" t="29833" r="72676" b="67435"/>
          <a:stretch/>
        </p:blipFill>
        <p:spPr bwMode="auto">
          <a:xfrm>
            <a:off x="1789726" y="2851346"/>
            <a:ext cx="374633" cy="1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5C767510-AD16-4D06-A0D3-063F4D747259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97" t="29833" r="72676" b="67435"/>
          <a:stretch/>
        </p:blipFill>
        <p:spPr bwMode="auto">
          <a:xfrm>
            <a:off x="1791125" y="3045691"/>
            <a:ext cx="624904" cy="6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4D3771B2-99AF-41F6-901F-39702DFAA1EF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97" t="29833" r="72676" b="67435"/>
          <a:stretch/>
        </p:blipFill>
        <p:spPr bwMode="auto">
          <a:xfrm>
            <a:off x="2270696" y="4565498"/>
            <a:ext cx="624904" cy="6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85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76" y="1391166"/>
            <a:ext cx="6602099" cy="389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/>
          <p:nvPr/>
        </p:nvSpPr>
        <p:spPr>
          <a:xfrm>
            <a:off x="7113070" y="1705480"/>
            <a:ext cx="2520000" cy="4810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협약 이후 사업 내용을 변경하고 변경신청 내역을 확인합니다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303999" y="5424377"/>
            <a:ext cx="6598251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예비</a:t>
            </a:r>
            <a:r>
              <a:rPr lang="en-US" altLang="ko-KR" sz="900" dirty="0">
                <a:latin typeface="+mn-ea"/>
              </a:rPr>
              <a:t>)</a:t>
            </a:r>
            <a:r>
              <a:rPr lang="ko-KR" altLang="en-US" sz="900" dirty="0">
                <a:latin typeface="+mn-ea"/>
              </a:rPr>
              <a:t>창업자 탭 클릭 시 </a:t>
            </a:r>
            <a:r>
              <a:rPr lang="ko-KR" altLang="en-US" sz="900" dirty="0" err="1">
                <a:latin typeface="+mn-ea"/>
              </a:rPr>
              <a:t>과제진행중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또는 선정 단계인 창업자 과제들이 조회됩니다</a:t>
            </a:r>
            <a:r>
              <a:rPr lang="en-US" altLang="ko-KR" sz="900" dirty="0">
                <a:latin typeface="+mn-ea"/>
              </a:rPr>
              <a:t>.</a:t>
            </a:r>
            <a:r>
              <a:rPr lang="ko-KR" altLang="en-US" sz="900" dirty="0">
                <a:latin typeface="+mn-ea"/>
              </a:rPr>
              <a:t> </a:t>
            </a:r>
            <a:endParaRPr lang="en-US" altLang="ko-KR" sz="9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변경신청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사업별 변경된 사항을 신청할 수 있는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【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사업내용변경 등록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】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화면으로 이동합니다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latin typeface="+mn-ea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3070" y="3186824"/>
            <a:ext cx="2520000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예비</a:t>
            </a:r>
            <a:r>
              <a:rPr lang="en-US" altLang="ko-KR" sz="900" dirty="0">
                <a:latin typeface="+mn-ea"/>
              </a:rPr>
              <a:t>)</a:t>
            </a:r>
            <a:r>
              <a:rPr lang="ko-KR" altLang="en-US" sz="900" dirty="0">
                <a:latin typeface="+mn-ea"/>
              </a:rPr>
              <a:t>창업자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주관기관 탭</a:t>
            </a:r>
            <a:endParaRPr lang="en-US" altLang="ko-KR" sz="900" dirty="0">
              <a:latin typeface="+mn-ea"/>
            </a:endParaRP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대상 과제 선택  </a:t>
            </a:r>
            <a:endParaRPr lang="en-US" altLang="ko-KR" sz="900" dirty="0">
              <a:latin typeface="+mn-ea"/>
            </a:endParaRP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변경신청</a:t>
            </a:r>
            <a:r>
              <a:rPr lang="en-US" altLang="ko-KR" sz="900" dirty="0">
                <a:latin typeface="+mn-ea"/>
              </a:rPr>
              <a:t>』</a:t>
            </a:r>
            <a:r>
              <a:rPr lang="ko-KR" altLang="en-US" sz="900" dirty="0">
                <a:latin typeface="+mn-ea"/>
              </a:rPr>
              <a:t>  </a:t>
            </a:r>
            <a:endParaRPr lang="en-US" altLang="ko-KR" sz="900" dirty="0">
              <a:latin typeface="+mn-ea"/>
            </a:endParaRP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사업내용변경 업무진행현황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상세보기</a:t>
            </a:r>
            <a:r>
              <a:rPr lang="en-US" altLang="ko-KR" sz="900" dirty="0">
                <a:latin typeface="+mn-ea"/>
              </a:rPr>
              <a:t>』</a:t>
            </a:r>
            <a:r>
              <a:rPr lang="ko-KR" altLang="en-US" sz="900" dirty="0">
                <a:latin typeface="+mn-ea"/>
              </a:rPr>
              <a:t>  </a:t>
            </a:r>
            <a:endParaRPr lang="en-US" altLang="ko-KR" sz="900" dirty="0">
              <a:latin typeface="+mn-ea"/>
            </a:endParaRPr>
          </a:p>
        </p:txBody>
      </p:sp>
      <p:sp>
        <p:nvSpPr>
          <p:cNvPr id="9" name="TextBox 20"/>
          <p:cNvSpPr txBox="1"/>
          <p:nvPr/>
        </p:nvSpPr>
        <p:spPr>
          <a:xfrm>
            <a:off x="313963" y="883568"/>
            <a:ext cx="900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2-5. 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사업내용변경신청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((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예비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창업자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(1/2)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62050" y="2677061"/>
            <a:ext cx="2412000" cy="216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Oval 156"/>
          <p:cNvSpPr>
            <a:spLocks noChangeArrowheads="1"/>
          </p:cNvSpPr>
          <p:nvPr/>
        </p:nvSpPr>
        <p:spPr bwMode="auto">
          <a:xfrm>
            <a:off x="1150143" y="2472906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6" name="Oval 156"/>
          <p:cNvSpPr>
            <a:spLocks noChangeArrowheads="1"/>
          </p:cNvSpPr>
          <p:nvPr/>
        </p:nvSpPr>
        <p:spPr bwMode="auto">
          <a:xfrm>
            <a:off x="5004659" y="3839109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210175" y="3839109"/>
            <a:ext cx="468000" cy="1260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" name="TextBox 6"/>
          <p:cNvSpPr txBox="1"/>
          <p:nvPr/>
        </p:nvSpPr>
        <p:spPr>
          <a:xfrm>
            <a:off x="7113070" y="5725030"/>
            <a:ext cx="2520000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예비창업자는 </a:t>
            </a:r>
            <a:r>
              <a:rPr lang="ko-KR" altLang="en-US" sz="900" dirty="0" err="1">
                <a:latin typeface="+mn-ea"/>
              </a:rPr>
              <a:t>기관명</a:t>
            </a:r>
            <a:r>
              <a:rPr lang="ko-KR" altLang="en-US" sz="900" dirty="0">
                <a:latin typeface="+mn-ea"/>
              </a:rPr>
              <a:t> 변경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권한위임 변경 불가합니다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팀원 및 대표 정보를 사용하지 않는 과제는 </a:t>
            </a:r>
            <a:r>
              <a:rPr lang="ko-KR" altLang="en-US" sz="900" dirty="0"/>
              <a:t>팀원 및 대표 정보 변경 불가합니다</a:t>
            </a:r>
            <a:r>
              <a:rPr lang="en-US" altLang="ko-KR" sz="900" dirty="0"/>
              <a:t>.</a:t>
            </a:r>
            <a:endParaRPr lang="en-US" altLang="ko-KR" sz="900" dirty="0">
              <a:latin typeface="+mn-ea"/>
            </a:endParaRPr>
          </a:p>
        </p:txBody>
      </p:sp>
      <p:sp>
        <p:nvSpPr>
          <p:cNvPr id="13" name="Text Box 199"/>
          <p:cNvSpPr txBox="1">
            <a:spLocks noChangeArrowheads="1"/>
          </p:cNvSpPr>
          <p:nvPr/>
        </p:nvSpPr>
        <p:spPr bwMode="auto">
          <a:xfrm>
            <a:off x="121064" y="287383"/>
            <a:ext cx="16498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사업협약</a:t>
            </a:r>
          </a:p>
        </p:txBody>
      </p:sp>
    </p:spTree>
    <p:extLst>
      <p:ext uri="{BB962C8B-B14F-4D97-AF65-F5344CB8AC3E}">
        <p14:creationId xmlns:p14="http://schemas.microsoft.com/office/powerpoint/2010/main" val="273111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76" y="1380216"/>
            <a:ext cx="6602099" cy="3917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/>
          <p:nvPr/>
        </p:nvSpPr>
        <p:spPr>
          <a:xfrm>
            <a:off x="7113070" y="1705480"/>
            <a:ext cx="2520000" cy="71558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사업 내용을 변경하고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변경신청 내역을 확인합니다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endParaRPr lang="en-US" altLang="ko-KR" sz="900" dirty="0">
              <a:latin typeface="+mn-ea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303999" y="5424377"/>
            <a:ext cx="6598251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+mn-ea"/>
              </a:rPr>
              <a:t>과제를 선택하면 해당 과제에 대한 사업내용변경 업무진행현황이 하단에 나타납니다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상세보기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사업별 변경신청 내역을 확인할 수 있는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【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사업내용변경 내역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】 </a:t>
            </a:r>
            <a:r>
              <a:rPr lang="ko-KR" altLang="en-US" sz="900" dirty="0">
                <a:latin typeface="+mn-ea"/>
              </a:rPr>
              <a:t>화면으로 이동합니다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13070" y="3186824"/>
            <a:ext cx="2520000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예비</a:t>
            </a:r>
            <a:r>
              <a:rPr lang="en-US" altLang="ko-KR" sz="900" dirty="0">
                <a:latin typeface="+mn-ea"/>
              </a:rPr>
              <a:t>)</a:t>
            </a:r>
            <a:r>
              <a:rPr lang="ko-KR" altLang="en-US" sz="900" dirty="0">
                <a:latin typeface="+mn-ea"/>
              </a:rPr>
              <a:t>창업자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주관기관 탭</a:t>
            </a:r>
            <a:endParaRPr lang="en-US" altLang="ko-KR" sz="900" dirty="0">
              <a:latin typeface="+mn-ea"/>
            </a:endParaRP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대상 과제 선택  </a:t>
            </a:r>
            <a:endParaRPr lang="en-US" altLang="ko-KR" sz="900" dirty="0">
              <a:latin typeface="+mn-ea"/>
            </a:endParaRP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변경신청</a:t>
            </a:r>
            <a:r>
              <a:rPr lang="en-US" altLang="ko-KR" sz="900" dirty="0">
                <a:latin typeface="+mn-ea"/>
              </a:rPr>
              <a:t>』</a:t>
            </a:r>
            <a:r>
              <a:rPr lang="ko-KR" altLang="en-US" sz="900" dirty="0">
                <a:latin typeface="+mn-ea"/>
              </a:rPr>
              <a:t>  </a:t>
            </a:r>
            <a:endParaRPr lang="en-US" altLang="ko-KR" sz="900" dirty="0">
              <a:latin typeface="+mn-ea"/>
            </a:endParaRP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사업내용변경 업무진행현황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상세보기</a:t>
            </a:r>
            <a:r>
              <a:rPr lang="en-US" altLang="ko-KR" sz="900" dirty="0">
                <a:latin typeface="+mn-ea"/>
              </a:rPr>
              <a:t>』</a:t>
            </a:r>
            <a:r>
              <a:rPr lang="ko-KR" altLang="en-US" sz="900" dirty="0">
                <a:latin typeface="+mn-ea"/>
              </a:rPr>
              <a:t>    </a:t>
            </a:r>
            <a:endParaRPr lang="en-US" altLang="ko-KR" sz="900" dirty="0">
              <a:latin typeface="+mn-ea"/>
            </a:endParaRPr>
          </a:p>
        </p:txBody>
      </p:sp>
      <p:sp>
        <p:nvSpPr>
          <p:cNvPr id="9" name="TextBox 20"/>
          <p:cNvSpPr txBox="1"/>
          <p:nvPr/>
        </p:nvSpPr>
        <p:spPr>
          <a:xfrm>
            <a:off x="313963" y="883568"/>
            <a:ext cx="900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2-5. 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사업내용변경신청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((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예비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창업자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(2/2)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48313" y="3807252"/>
            <a:ext cx="288000" cy="155148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Oval 156"/>
          <p:cNvSpPr>
            <a:spLocks noChangeArrowheads="1"/>
          </p:cNvSpPr>
          <p:nvPr/>
        </p:nvSpPr>
        <p:spPr bwMode="auto">
          <a:xfrm>
            <a:off x="5338763" y="3794552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11" name="TextBox 6"/>
          <p:cNvSpPr txBox="1"/>
          <p:nvPr/>
        </p:nvSpPr>
        <p:spPr>
          <a:xfrm>
            <a:off x="7113070" y="5725030"/>
            <a:ext cx="2520000" cy="71558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/>
              <a:t>사업내용변경 신청 및 사업비변경 신청 항목이 존재하는 경우</a:t>
            </a:r>
            <a:r>
              <a:rPr lang="en-US" altLang="ko-KR" sz="900" dirty="0"/>
              <a:t> </a:t>
            </a:r>
            <a:r>
              <a:rPr lang="ko-KR" altLang="en-US" sz="900" dirty="0"/>
              <a:t>변경 신청 완료 후 신청 가능합니다</a:t>
            </a:r>
            <a:r>
              <a:rPr lang="en-US" altLang="ko-KR" sz="900" dirty="0"/>
              <a:t>.</a:t>
            </a:r>
            <a:endParaRPr lang="en-US" altLang="ko-KR" sz="9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61350" y="1418316"/>
            <a:ext cx="4176000" cy="216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Oval 156"/>
          <p:cNvSpPr>
            <a:spLocks noChangeArrowheads="1"/>
          </p:cNvSpPr>
          <p:nvPr/>
        </p:nvSpPr>
        <p:spPr bwMode="auto">
          <a:xfrm>
            <a:off x="1537513" y="1437366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5" name="Freeform 483"/>
          <p:cNvSpPr>
            <a:spLocks/>
          </p:cNvSpPr>
          <p:nvPr/>
        </p:nvSpPr>
        <p:spPr bwMode="auto">
          <a:xfrm rot="17780671" flipH="1">
            <a:off x="620139" y="2120537"/>
            <a:ext cx="1614585" cy="474921"/>
          </a:xfrm>
          <a:custGeom>
            <a:avLst/>
            <a:gdLst>
              <a:gd name="T0" fmla="*/ 2072 w 2080"/>
              <a:gd name="T1" fmla="*/ 290 h 802"/>
              <a:gd name="T2" fmla="*/ 1960 w 2080"/>
              <a:gd name="T3" fmla="*/ 392 h 802"/>
              <a:gd name="T4" fmla="*/ 1902 w 2080"/>
              <a:gd name="T5" fmla="*/ 314 h 802"/>
              <a:gd name="T6" fmla="*/ 1838 w 2080"/>
              <a:gd name="T7" fmla="*/ 246 h 802"/>
              <a:gd name="T8" fmla="*/ 1770 w 2080"/>
              <a:gd name="T9" fmla="*/ 188 h 802"/>
              <a:gd name="T10" fmla="*/ 1700 w 2080"/>
              <a:gd name="T11" fmla="*/ 138 h 802"/>
              <a:gd name="T12" fmla="*/ 1628 w 2080"/>
              <a:gd name="T13" fmla="*/ 98 h 802"/>
              <a:gd name="T14" fmla="*/ 1552 w 2080"/>
              <a:gd name="T15" fmla="*/ 64 h 802"/>
              <a:gd name="T16" fmla="*/ 1474 w 2080"/>
              <a:gd name="T17" fmla="*/ 38 h 802"/>
              <a:gd name="T18" fmla="*/ 1396 w 2080"/>
              <a:gd name="T19" fmla="*/ 20 h 802"/>
              <a:gd name="T20" fmla="*/ 1316 w 2080"/>
              <a:gd name="T21" fmla="*/ 8 h 802"/>
              <a:gd name="T22" fmla="*/ 1234 w 2080"/>
              <a:gd name="T23" fmla="*/ 2 h 802"/>
              <a:gd name="T24" fmla="*/ 1152 w 2080"/>
              <a:gd name="T25" fmla="*/ 0 h 802"/>
              <a:gd name="T26" fmla="*/ 1072 w 2080"/>
              <a:gd name="T27" fmla="*/ 6 h 802"/>
              <a:gd name="T28" fmla="*/ 908 w 2080"/>
              <a:gd name="T29" fmla="*/ 28 h 802"/>
              <a:gd name="T30" fmla="*/ 750 w 2080"/>
              <a:gd name="T31" fmla="*/ 64 h 802"/>
              <a:gd name="T32" fmla="*/ 600 w 2080"/>
              <a:gd name="T33" fmla="*/ 110 h 802"/>
              <a:gd name="T34" fmla="*/ 460 w 2080"/>
              <a:gd name="T35" fmla="*/ 164 h 802"/>
              <a:gd name="T36" fmla="*/ 332 w 2080"/>
              <a:gd name="T37" fmla="*/ 220 h 802"/>
              <a:gd name="T38" fmla="*/ 220 w 2080"/>
              <a:gd name="T39" fmla="*/ 274 h 802"/>
              <a:gd name="T40" fmla="*/ 60 w 2080"/>
              <a:gd name="T41" fmla="*/ 364 h 802"/>
              <a:gd name="T42" fmla="*/ 240 w 2080"/>
              <a:gd name="T43" fmla="*/ 350 h 802"/>
              <a:gd name="T44" fmla="*/ 330 w 2080"/>
              <a:gd name="T45" fmla="*/ 308 h 802"/>
              <a:gd name="T46" fmla="*/ 498 w 2080"/>
              <a:gd name="T47" fmla="*/ 244 h 802"/>
              <a:gd name="T48" fmla="*/ 656 w 2080"/>
              <a:gd name="T49" fmla="*/ 200 h 802"/>
              <a:gd name="T50" fmla="*/ 802 w 2080"/>
              <a:gd name="T51" fmla="*/ 176 h 802"/>
              <a:gd name="T52" fmla="*/ 938 w 2080"/>
              <a:gd name="T53" fmla="*/ 170 h 802"/>
              <a:gd name="T54" fmla="*/ 1062 w 2080"/>
              <a:gd name="T55" fmla="*/ 176 h 802"/>
              <a:gd name="T56" fmla="*/ 1174 w 2080"/>
              <a:gd name="T57" fmla="*/ 196 h 802"/>
              <a:gd name="T58" fmla="*/ 1276 w 2080"/>
              <a:gd name="T59" fmla="*/ 228 h 802"/>
              <a:gd name="T60" fmla="*/ 1366 w 2080"/>
              <a:gd name="T61" fmla="*/ 266 h 802"/>
              <a:gd name="T62" fmla="*/ 1448 w 2080"/>
              <a:gd name="T63" fmla="*/ 310 h 802"/>
              <a:gd name="T64" fmla="*/ 1518 w 2080"/>
              <a:gd name="T65" fmla="*/ 360 h 802"/>
              <a:gd name="T66" fmla="*/ 1580 w 2080"/>
              <a:gd name="T67" fmla="*/ 410 h 802"/>
              <a:gd name="T68" fmla="*/ 1630 w 2080"/>
              <a:gd name="T69" fmla="*/ 460 h 802"/>
              <a:gd name="T70" fmla="*/ 1692 w 2080"/>
              <a:gd name="T71" fmla="*/ 528 h 802"/>
              <a:gd name="T72" fmla="*/ 1740 w 2080"/>
              <a:gd name="T73" fmla="*/ 596 h 802"/>
              <a:gd name="T74" fmla="*/ 2080 w 2080"/>
              <a:gd name="T75" fmla="*/ 80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0" h="802">
                <a:moveTo>
                  <a:pt x="2080" y="802"/>
                </a:moveTo>
                <a:lnTo>
                  <a:pt x="2072" y="290"/>
                </a:lnTo>
                <a:lnTo>
                  <a:pt x="1960" y="392"/>
                </a:lnTo>
                <a:lnTo>
                  <a:pt x="1960" y="392"/>
                </a:lnTo>
                <a:lnTo>
                  <a:pt x="1932" y="352"/>
                </a:lnTo>
                <a:lnTo>
                  <a:pt x="1902" y="314"/>
                </a:lnTo>
                <a:lnTo>
                  <a:pt x="1870" y="280"/>
                </a:lnTo>
                <a:lnTo>
                  <a:pt x="1838" y="246"/>
                </a:lnTo>
                <a:lnTo>
                  <a:pt x="1804" y="216"/>
                </a:lnTo>
                <a:lnTo>
                  <a:pt x="1770" y="188"/>
                </a:lnTo>
                <a:lnTo>
                  <a:pt x="1736" y="162"/>
                </a:lnTo>
                <a:lnTo>
                  <a:pt x="1700" y="138"/>
                </a:lnTo>
                <a:lnTo>
                  <a:pt x="1664" y="116"/>
                </a:lnTo>
                <a:lnTo>
                  <a:pt x="1628" y="98"/>
                </a:lnTo>
                <a:lnTo>
                  <a:pt x="1590" y="80"/>
                </a:lnTo>
                <a:lnTo>
                  <a:pt x="1552" y="64"/>
                </a:lnTo>
                <a:lnTo>
                  <a:pt x="1514" y="50"/>
                </a:lnTo>
                <a:lnTo>
                  <a:pt x="1474" y="38"/>
                </a:lnTo>
                <a:lnTo>
                  <a:pt x="1436" y="28"/>
                </a:lnTo>
                <a:lnTo>
                  <a:pt x="1396" y="20"/>
                </a:lnTo>
                <a:lnTo>
                  <a:pt x="1356" y="12"/>
                </a:lnTo>
                <a:lnTo>
                  <a:pt x="1316" y="8"/>
                </a:lnTo>
                <a:lnTo>
                  <a:pt x="1274" y="4"/>
                </a:lnTo>
                <a:lnTo>
                  <a:pt x="1234" y="2"/>
                </a:lnTo>
                <a:lnTo>
                  <a:pt x="1194" y="0"/>
                </a:lnTo>
                <a:lnTo>
                  <a:pt x="1152" y="0"/>
                </a:lnTo>
                <a:lnTo>
                  <a:pt x="1112" y="2"/>
                </a:lnTo>
                <a:lnTo>
                  <a:pt x="1072" y="6"/>
                </a:lnTo>
                <a:lnTo>
                  <a:pt x="990" y="14"/>
                </a:lnTo>
                <a:lnTo>
                  <a:pt x="908" y="28"/>
                </a:lnTo>
                <a:lnTo>
                  <a:pt x="830" y="44"/>
                </a:lnTo>
                <a:lnTo>
                  <a:pt x="750" y="64"/>
                </a:lnTo>
                <a:lnTo>
                  <a:pt x="674" y="86"/>
                </a:lnTo>
                <a:lnTo>
                  <a:pt x="600" y="110"/>
                </a:lnTo>
                <a:lnTo>
                  <a:pt x="528" y="138"/>
                </a:lnTo>
                <a:lnTo>
                  <a:pt x="460" y="164"/>
                </a:lnTo>
                <a:lnTo>
                  <a:pt x="394" y="192"/>
                </a:lnTo>
                <a:lnTo>
                  <a:pt x="332" y="220"/>
                </a:lnTo>
                <a:lnTo>
                  <a:pt x="274" y="248"/>
                </a:lnTo>
                <a:lnTo>
                  <a:pt x="220" y="274"/>
                </a:lnTo>
                <a:lnTo>
                  <a:pt x="130" y="324"/>
                </a:lnTo>
                <a:lnTo>
                  <a:pt x="60" y="364"/>
                </a:lnTo>
                <a:lnTo>
                  <a:pt x="0" y="400"/>
                </a:lnTo>
                <a:lnTo>
                  <a:pt x="240" y="350"/>
                </a:lnTo>
                <a:lnTo>
                  <a:pt x="240" y="350"/>
                </a:lnTo>
                <a:lnTo>
                  <a:pt x="330" y="308"/>
                </a:lnTo>
                <a:lnTo>
                  <a:pt x="416" y="274"/>
                </a:lnTo>
                <a:lnTo>
                  <a:pt x="498" y="244"/>
                </a:lnTo>
                <a:lnTo>
                  <a:pt x="580" y="220"/>
                </a:lnTo>
                <a:lnTo>
                  <a:pt x="656" y="200"/>
                </a:lnTo>
                <a:lnTo>
                  <a:pt x="732" y="186"/>
                </a:lnTo>
                <a:lnTo>
                  <a:pt x="802" y="176"/>
                </a:lnTo>
                <a:lnTo>
                  <a:pt x="872" y="170"/>
                </a:lnTo>
                <a:lnTo>
                  <a:pt x="938" y="170"/>
                </a:lnTo>
                <a:lnTo>
                  <a:pt x="1000" y="172"/>
                </a:lnTo>
                <a:lnTo>
                  <a:pt x="1062" y="176"/>
                </a:lnTo>
                <a:lnTo>
                  <a:pt x="1118" y="186"/>
                </a:lnTo>
                <a:lnTo>
                  <a:pt x="1174" y="196"/>
                </a:lnTo>
                <a:lnTo>
                  <a:pt x="1226" y="212"/>
                </a:lnTo>
                <a:lnTo>
                  <a:pt x="1276" y="228"/>
                </a:lnTo>
                <a:lnTo>
                  <a:pt x="1322" y="246"/>
                </a:lnTo>
                <a:lnTo>
                  <a:pt x="1366" y="266"/>
                </a:lnTo>
                <a:lnTo>
                  <a:pt x="1408" y="288"/>
                </a:lnTo>
                <a:lnTo>
                  <a:pt x="1448" y="310"/>
                </a:lnTo>
                <a:lnTo>
                  <a:pt x="1484" y="334"/>
                </a:lnTo>
                <a:lnTo>
                  <a:pt x="1518" y="360"/>
                </a:lnTo>
                <a:lnTo>
                  <a:pt x="1550" y="384"/>
                </a:lnTo>
                <a:lnTo>
                  <a:pt x="1580" y="410"/>
                </a:lnTo>
                <a:lnTo>
                  <a:pt x="1606" y="434"/>
                </a:lnTo>
                <a:lnTo>
                  <a:pt x="1630" y="460"/>
                </a:lnTo>
                <a:lnTo>
                  <a:pt x="1654" y="482"/>
                </a:lnTo>
                <a:lnTo>
                  <a:pt x="1692" y="528"/>
                </a:lnTo>
                <a:lnTo>
                  <a:pt x="1720" y="566"/>
                </a:lnTo>
                <a:lnTo>
                  <a:pt x="1740" y="596"/>
                </a:lnTo>
                <a:lnTo>
                  <a:pt x="1628" y="698"/>
                </a:lnTo>
                <a:lnTo>
                  <a:pt x="2080" y="802"/>
                </a:lnTo>
                <a:close/>
              </a:path>
            </a:pathLst>
          </a:custGeom>
          <a:gradFill>
            <a:gsLst>
              <a:gs pos="0">
                <a:srgbClr val="800000"/>
              </a:gs>
              <a:gs pos="37000">
                <a:srgbClr val="800000"/>
              </a:gs>
              <a:gs pos="80000">
                <a:srgbClr val="800000">
                  <a:alpha val="40000"/>
                </a:srgbClr>
              </a:gs>
            </a:gsLst>
            <a:lin ang="15000000" scaled="0"/>
          </a:gradFill>
          <a:ln>
            <a:noFill/>
          </a:ln>
        </p:spPr>
        <p:txBody>
          <a:bodyPr vert="horz" wrap="square" lIns="0" tIns="0" rIns="0" bIns="0" anchor="ctr" anchorCtr="0">
            <a:noAutofit/>
          </a:bodyPr>
          <a:lstStyle/>
          <a:p>
            <a:pPr algn="ctr" defTabSz="882650" latinLnBrk="0"/>
            <a:endParaRPr lang="ko-KR" altLang="en-US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6" name="Text Box 199"/>
          <p:cNvSpPr txBox="1">
            <a:spLocks noChangeArrowheads="1"/>
          </p:cNvSpPr>
          <p:nvPr/>
        </p:nvSpPr>
        <p:spPr bwMode="auto">
          <a:xfrm>
            <a:off x="121064" y="287383"/>
            <a:ext cx="16498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사업협약</a:t>
            </a:r>
          </a:p>
        </p:txBody>
      </p:sp>
    </p:spTree>
    <p:extLst>
      <p:ext uri="{BB962C8B-B14F-4D97-AF65-F5344CB8AC3E}">
        <p14:creationId xmlns:p14="http://schemas.microsoft.com/office/powerpoint/2010/main" val="369477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45" y="1450814"/>
            <a:ext cx="6426001" cy="37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/>
          <p:nvPr/>
        </p:nvSpPr>
        <p:spPr>
          <a:xfrm>
            <a:off x="7113070" y="1705480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과제 수행 기관의 </a:t>
            </a:r>
            <a:r>
              <a:rPr lang="ko-KR" altLang="en-US" sz="900" dirty="0" err="1">
                <a:latin typeface="+mn-ea"/>
              </a:rPr>
              <a:t>기관명을</a:t>
            </a:r>
            <a:r>
              <a:rPr lang="ko-KR" altLang="en-US" sz="900" dirty="0">
                <a:latin typeface="+mn-ea"/>
              </a:rPr>
              <a:t> 변경합니다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303999" y="5424377"/>
            <a:ext cx="6598251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 err="1">
                <a:latin typeface="+mn-ea"/>
              </a:rPr>
              <a:t>기관명</a:t>
            </a:r>
            <a:r>
              <a:rPr lang="ko-KR" altLang="en-US" sz="900" dirty="0">
                <a:latin typeface="+mn-ea"/>
              </a:rPr>
              <a:t> 변경에 대한 입력을 완료하신 후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저장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입력한 내용으로 과제 수행 </a:t>
            </a:r>
            <a:r>
              <a:rPr lang="ko-KR" altLang="en-US" sz="900" dirty="0" err="1">
                <a:latin typeface="+mn-ea"/>
              </a:rPr>
              <a:t>기관명이</a:t>
            </a:r>
            <a:r>
              <a:rPr lang="ko-KR" altLang="en-US" sz="900" dirty="0">
                <a:latin typeface="+mn-ea"/>
              </a:rPr>
              <a:t> 변경됩니다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이전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사업내용변경신청 메인 화면으로 이동합니다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13070" y="3186824"/>
            <a:ext cx="2520000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 err="1">
                <a:latin typeface="+mn-ea"/>
              </a:rPr>
              <a:t>기관명</a:t>
            </a:r>
            <a:r>
              <a:rPr lang="ko-KR" altLang="en-US" sz="900" dirty="0">
                <a:latin typeface="+mn-ea"/>
              </a:rPr>
              <a:t> 변경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저장</a:t>
            </a:r>
            <a:r>
              <a:rPr lang="en-US" altLang="ko-KR" sz="900" dirty="0">
                <a:latin typeface="+mn-ea"/>
              </a:rPr>
              <a:t>』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</a:rPr>
              <a:t>   -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필수</a:t>
            </a:r>
            <a:r>
              <a:rPr lang="en-US" altLang="ko-KR" sz="900" dirty="0">
                <a:latin typeface="+mn-ea"/>
              </a:rPr>
              <a:t>) </a:t>
            </a:r>
            <a:r>
              <a:rPr lang="ko-KR" altLang="en-US" sz="900" dirty="0">
                <a:latin typeface="+mn-ea"/>
              </a:rPr>
              <a:t>변경 후 </a:t>
            </a:r>
            <a:r>
              <a:rPr lang="ko-KR" altLang="en-US" sz="900" dirty="0" err="1">
                <a:latin typeface="+mn-ea"/>
              </a:rPr>
              <a:t>기관명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900" dirty="0" err="1">
              <a:latin typeface="+mn-ea"/>
            </a:endParaRP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이전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화면 이동</a:t>
            </a:r>
            <a:endParaRPr lang="en-US" altLang="ko-KR" sz="900" dirty="0">
              <a:latin typeface="+mn-ea"/>
            </a:endParaRPr>
          </a:p>
        </p:txBody>
      </p:sp>
      <p:sp>
        <p:nvSpPr>
          <p:cNvPr id="9" name="TextBox 20"/>
          <p:cNvSpPr txBox="1"/>
          <p:nvPr/>
        </p:nvSpPr>
        <p:spPr>
          <a:xfrm>
            <a:off x="313963" y="883568"/>
            <a:ext cx="900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2-5. 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사업내용변경신청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((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예비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창업자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)_</a:t>
            </a:r>
            <a:r>
              <a:rPr lang="ko-KR" altLang="en-US" sz="1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기관명변경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(1/1)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19200" y="4876800"/>
            <a:ext cx="360000" cy="180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Oval 156"/>
          <p:cNvSpPr>
            <a:spLocks noChangeArrowheads="1"/>
          </p:cNvSpPr>
          <p:nvPr/>
        </p:nvSpPr>
        <p:spPr bwMode="auto">
          <a:xfrm>
            <a:off x="1010263" y="4871605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11" name="Oval 156"/>
          <p:cNvSpPr>
            <a:spLocks noChangeArrowheads="1"/>
          </p:cNvSpPr>
          <p:nvPr/>
        </p:nvSpPr>
        <p:spPr bwMode="auto">
          <a:xfrm>
            <a:off x="5405438" y="4870877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619750" y="4881075"/>
            <a:ext cx="360000" cy="180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Text Box 199"/>
          <p:cNvSpPr txBox="1">
            <a:spLocks noChangeArrowheads="1"/>
          </p:cNvSpPr>
          <p:nvPr/>
        </p:nvSpPr>
        <p:spPr bwMode="auto">
          <a:xfrm>
            <a:off x="121064" y="287383"/>
            <a:ext cx="16498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사업협약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28800" y="4533741"/>
            <a:ext cx="1606895" cy="22573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5"/>
          <p:cNvPicPr>
            <a:picLocks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501" t="57571" r="72259" b="37571"/>
          <a:stretch/>
        </p:blipFill>
        <p:spPr bwMode="auto">
          <a:xfrm>
            <a:off x="1840278" y="3626991"/>
            <a:ext cx="336683" cy="18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501" t="57571" r="72259" b="37571"/>
          <a:stretch/>
        </p:blipFill>
        <p:spPr bwMode="auto">
          <a:xfrm>
            <a:off x="4116713" y="4554782"/>
            <a:ext cx="493546" cy="18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27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76" y="1377766"/>
            <a:ext cx="6602099" cy="392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/>
          <p:nvPr/>
        </p:nvSpPr>
        <p:spPr>
          <a:xfrm>
            <a:off x="7113070" y="1705480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과제책임자 권한을 부여 받을 위임자를 변경합니다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303999" y="5424377"/>
            <a:ext cx="6598251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추가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</a:t>
            </a:r>
            <a:r>
              <a:rPr lang="en-US" altLang="ko-KR" sz="900" dirty="0">
                <a:latin typeface="+mn-ea"/>
              </a:rPr>
              <a:t>“</a:t>
            </a:r>
            <a:r>
              <a:rPr lang="ko-KR" altLang="en-US" sz="900" dirty="0">
                <a:latin typeface="+mn-ea"/>
              </a:rPr>
              <a:t>회원조회</a:t>
            </a:r>
            <a:r>
              <a:rPr lang="en-US" altLang="ko-KR" sz="900" dirty="0">
                <a:latin typeface="+mn-ea"/>
              </a:rPr>
              <a:t>” </a:t>
            </a:r>
            <a:r>
              <a:rPr lang="ko-KR" altLang="en-US" sz="900" dirty="0">
                <a:latin typeface="+mn-ea"/>
              </a:rPr>
              <a:t>팝업이 호출됩니다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+mn-ea"/>
              </a:rPr>
              <a:t>목록에서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삭제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해당 사용자가 권한위임자 목록에서 삭제됩니다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+mn-ea"/>
              </a:rPr>
              <a:t>권한위임자 추가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삭제를 완료하신 후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저장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변경된 내용으로 권한위임자가 저장됩니다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이전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사업내용변경신청 메인 화면으로 이동합니다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13070" y="3186824"/>
            <a:ext cx="2520000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권한위임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추가</a:t>
            </a:r>
            <a:r>
              <a:rPr lang="en-US" altLang="ko-KR" sz="900" dirty="0">
                <a:latin typeface="+mn-ea"/>
              </a:rPr>
              <a:t>』,『</a:t>
            </a:r>
            <a:r>
              <a:rPr lang="ko-KR" altLang="en-US" sz="900" dirty="0">
                <a:latin typeface="+mn-ea"/>
              </a:rPr>
              <a:t>삭제</a:t>
            </a:r>
            <a:r>
              <a:rPr lang="en-US" altLang="ko-KR" sz="900" dirty="0">
                <a:latin typeface="+mn-ea"/>
              </a:rPr>
              <a:t>』</a:t>
            </a: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권한위임 변경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저장</a:t>
            </a:r>
            <a:r>
              <a:rPr lang="en-US" altLang="ko-KR" sz="900" dirty="0">
                <a:latin typeface="+mn-ea"/>
              </a:rPr>
              <a:t>』</a:t>
            </a: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endParaRPr lang="en-US" altLang="ko-KR" sz="900" dirty="0">
              <a:latin typeface="+mn-ea"/>
            </a:endParaRP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이전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화면 이동</a:t>
            </a:r>
            <a:endParaRPr lang="en-US" altLang="ko-KR" sz="900" dirty="0">
              <a:latin typeface="+mn-ea"/>
            </a:endParaRPr>
          </a:p>
        </p:txBody>
      </p:sp>
      <p:sp>
        <p:nvSpPr>
          <p:cNvPr id="9" name="TextBox 20"/>
          <p:cNvSpPr txBox="1"/>
          <p:nvPr/>
        </p:nvSpPr>
        <p:spPr>
          <a:xfrm>
            <a:off x="313963" y="883568"/>
            <a:ext cx="900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2-5. 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사업내용변경신청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((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예비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창업자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)_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권한위임변경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(1/2)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62050" y="5010150"/>
            <a:ext cx="360000" cy="180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Oval 156"/>
          <p:cNvSpPr>
            <a:spLocks noChangeArrowheads="1"/>
          </p:cNvSpPr>
          <p:nvPr/>
        </p:nvSpPr>
        <p:spPr bwMode="auto">
          <a:xfrm>
            <a:off x="943588" y="5009842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4</a:t>
            </a:r>
          </a:p>
        </p:txBody>
      </p:sp>
      <p:sp>
        <p:nvSpPr>
          <p:cNvPr id="11" name="Oval 156"/>
          <p:cNvSpPr>
            <a:spLocks noChangeArrowheads="1"/>
          </p:cNvSpPr>
          <p:nvPr/>
        </p:nvSpPr>
        <p:spPr bwMode="auto">
          <a:xfrm>
            <a:off x="5472113" y="5013752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676900" y="5023950"/>
            <a:ext cx="360000" cy="180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7113070" y="5725030"/>
            <a:ext cx="2520000" cy="4810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/>
              <a:t>과제신청자는 권한 위임자로 등록 불가합니다</a:t>
            </a:r>
            <a:r>
              <a:rPr lang="en-US" altLang="ko-KR" sz="900" dirty="0"/>
              <a:t>.</a:t>
            </a:r>
            <a:endParaRPr lang="en-US" altLang="ko-KR" sz="9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43575" y="3606039"/>
            <a:ext cx="324000" cy="180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Oval 156"/>
          <p:cNvSpPr>
            <a:spLocks noChangeArrowheads="1"/>
          </p:cNvSpPr>
          <p:nvPr/>
        </p:nvSpPr>
        <p:spPr bwMode="auto">
          <a:xfrm>
            <a:off x="5541169" y="3608726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638950" y="4033350"/>
            <a:ext cx="216000" cy="144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Oval 156"/>
          <p:cNvSpPr>
            <a:spLocks noChangeArrowheads="1"/>
          </p:cNvSpPr>
          <p:nvPr/>
        </p:nvSpPr>
        <p:spPr bwMode="auto">
          <a:xfrm>
            <a:off x="5429251" y="4011942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20" name="Text Box 199"/>
          <p:cNvSpPr txBox="1">
            <a:spLocks noChangeArrowheads="1"/>
          </p:cNvSpPr>
          <p:nvPr/>
        </p:nvSpPr>
        <p:spPr bwMode="auto">
          <a:xfrm>
            <a:off x="121064" y="287383"/>
            <a:ext cx="16498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사업협약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45" t="49344" r="72941" b="46754"/>
          <a:stretch/>
        </p:blipFill>
        <p:spPr bwMode="auto">
          <a:xfrm>
            <a:off x="1828800" y="3313265"/>
            <a:ext cx="271642" cy="15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92" t="67389" r="52078" b="28612"/>
          <a:stretch/>
        </p:blipFill>
        <p:spPr bwMode="auto">
          <a:xfrm>
            <a:off x="1442380" y="4021065"/>
            <a:ext cx="2035401" cy="15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04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38" y="1403552"/>
            <a:ext cx="6602099" cy="389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/>
          <p:nvPr/>
        </p:nvSpPr>
        <p:spPr>
          <a:xfrm>
            <a:off x="7113070" y="1705480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과제책임자 권한을 부여 받을 위임자를 변경합니다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303999" y="5424377"/>
            <a:ext cx="6598251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조회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과제 수행 기관에 소속된 사용자가 조회되며</a:t>
            </a:r>
            <a:r>
              <a:rPr lang="en-US" altLang="ko-KR" sz="900" dirty="0">
                <a:latin typeface="+mn-ea"/>
              </a:rPr>
              <a:t>, “</a:t>
            </a:r>
            <a:r>
              <a:rPr lang="ko-KR" altLang="en-US" sz="900" dirty="0">
                <a:latin typeface="+mn-ea"/>
              </a:rPr>
              <a:t>성명</a:t>
            </a:r>
            <a:r>
              <a:rPr lang="en-US" altLang="ko-KR" sz="900" dirty="0">
                <a:latin typeface="+mn-ea"/>
              </a:rPr>
              <a:t>” </a:t>
            </a:r>
            <a:r>
              <a:rPr lang="ko-KR" altLang="en-US" sz="900" dirty="0">
                <a:latin typeface="+mn-ea"/>
              </a:rPr>
              <a:t>또는 </a:t>
            </a:r>
            <a:r>
              <a:rPr lang="en-US" altLang="ko-KR" sz="900" dirty="0">
                <a:latin typeface="+mn-ea"/>
              </a:rPr>
              <a:t>“</a:t>
            </a:r>
            <a:r>
              <a:rPr lang="ko-KR" altLang="en-US" sz="900" dirty="0">
                <a:latin typeface="+mn-ea"/>
              </a:rPr>
              <a:t>로그인 아이디</a:t>
            </a:r>
            <a:r>
              <a:rPr lang="en-US" altLang="ko-KR" sz="900" dirty="0">
                <a:latin typeface="+mn-ea"/>
              </a:rPr>
              <a:t>” </a:t>
            </a:r>
            <a:r>
              <a:rPr lang="ko-KR" altLang="en-US" sz="900" dirty="0">
                <a:latin typeface="+mn-ea"/>
              </a:rPr>
              <a:t>입력 시 해당 조건의 사용자가 조회됩니다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선택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해당 사용자가 권한위임자로 추가됩니다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닫기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팝업 화면이 닫힙니다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13070" y="3186824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회원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조회</a:t>
            </a:r>
            <a:r>
              <a:rPr lang="en-US" altLang="ko-KR" sz="900" dirty="0">
                <a:latin typeface="+mn-ea"/>
              </a:rPr>
              <a:t>』</a:t>
            </a: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endParaRPr lang="en-US" altLang="ko-KR" sz="900" dirty="0">
              <a:latin typeface="+mn-ea"/>
            </a:endParaRPr>
          </a:p>
        </p:txBody>
      </p:sp>
      <p:sp>
        <p:nvSpPr>
          <p:cNvPr id="9" name="TextBox 20"/>
          <p:cNvSpPr txBox="1"/>
          <p:nvPr/>
        </p:nvSpPr>
        <p:spPr>
          <a:xfrm>
            <a:off x="313963" y="883568"/>
            <a:ext cx="900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2-5. 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사업내용변경신청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((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예비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창업자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)_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권한위임변경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(2/2)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1" name="Oval 156"/>
          <p:cNvSpPr>
            <a:spLocks noChangeArrowheads="1"/>
          </p:cNvSpPr>
          <p:nvPr/>
        </p:nvSpPr>
        <p:spPr bwMode="auto">
          <a:xfrm>
            <a:off x="4744411" y="4543550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62675" y="2747475"/>
            <a:ext cx="360000" cy="180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7113070" y="5725030"/>
            <a:ext cx="2520000" cy="4810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/>
              <a:t>과제신청자는 권한 위임자로 등록 불가합니다</a:t>
            </a:r>
            <a:r>
              <a:rPr lang="en-US" altLang="ko-KR" sz="900" dirty="0"/>
              <a:t>.</a:t>
            </a:r>
            <a:endParaRPr lang="en-US" altLang="ko-KR" sz="900" dirty="0">
              <a:latin typeface="+mn-ea"/>
            </a:endParaRPr>
          </a:p>
        </p:txBody>
      </p:sp>
      <p:sp>
        <p:nvSpPr>
          <p:cNvPr id="17" name="Oval 156"/>
          <p:cNvSpPr>
            <a:spLocks noChangeArrowheads="1"/>
          </p:cNvSpPr>
          <p:nvPr/>
        </p:nvSpPr>
        <p:spPr bwMode="auto">
          <a:xfrm>
            <a:off x="4739648" y="2747475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9" name="Oval 156"/>
          <p:cNvSpPr>
            <a:spLocks noChangeArrowheads="1"/>
          </p:cNvSpPr>
          <p:nvPr/>
        </p:nvSpPr>
        <p:spPr bwMode="auto">
          <a:xfrm>
            <a:off x="4722980" y="3267801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934100" y="3288901"/>
            <a:ext cx="216000" cy="144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62675" y="4547700"/>
            <a:ext cx="360000" cy="180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Text Box 199"/>
          <p:cNvSpPr txBox="1">
            <a:spLocks noChangeArrowheads="1"/>
          </p:cNvSpPr>
          <p:nvPr/>
        </p:nvSpPr>
        <p:spPr bwMode="auto">
          <a:xfrm>
            <a:off x="121064" y="287383"/>
            <a:ext cx="16498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사업협약</a:t>
            </a: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60" t="48138" r="37039" b="42630"/>
          <a:stretch/>
        </p:blipFill>
        <p:spPr bwMode="auto">
          <a:xfrm>
            <a:off x="2261131" y="3278832"/>
            <a:ext cx="2238176" cy="35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80" t="67583" r="77662" b="27997"/>
          <a:stretch/>
        </p:blipFill>
        <p:spPr bwMode="auto">
          <a:xfrm>
            <a:off x="1476813" y="4036368"/>
            <a:ext cx="340509" cy="17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86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76" y="1365423"/>
            <a:ext cx="6602099" cy="394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/>
          <p:nvPr/>
        </p:nvSpPr>
        <p:spPr>
          <a:xfrm>
            <a:off x="7113070" y="1705480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권한위임 변경 내역을 확인합니다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303999" y="5424377"/>
            <a:ext cx="6598251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이전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사업내용변경신청 메인 화면으로 이동합니다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13070" y="3186824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이전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화면 이동</a:t>
            </a:r>
            <a:endParaRPr lang="en-US" altLang="ko-KR" sz="900" dirty="0">
              <a:latin typeface="+mn-ea"/>
            </a:endParaRPr>
          </a:p>
        </p:txBody>
      </p:sp>
      <p:sp>
        <p:nvSpPr>
          <p:cNvPr id="9" name="TextBox 20"/>
          <p:cNvSpPr txBox="1"/>
          <p:nvPr/>
        </p:nvSpPr>
        <p:spPr>
          <a:xfrm>
            <a:off x="313963" y="883568"/>
            <a:ext cx="900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2-5. 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사업내용변경신청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((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예비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창업자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)_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권한위임변경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상세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(1/1)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52525" y="5057775"/>
            <a:ext cx="360000" cy="180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Oval 156"/>
          <p:cNvSpPr>
            <a:spLocks noChangeArrowheads="1"/>
          </p:cNvSpPr>
          <p:nvPr/>
        </p:nvSpPr>
        <p:spPr bwMode="auto">
          <a:xfrm>
            <a:off x="924538" y="5052580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1" name="Text Box 199"/>
          <p:cNvSpPr txBox="1">
            <a:spLocks noChangeArrowheads="1"/>
          </p:cNvSpPr>
          <p:nvPr/>
        </p:nvSpPr>
        <p:spPr bwMode="auto">
          <a:xfrm>
            <a:off x="121064" y="287383"/>
            <a:ext cx="16498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사업협약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92" t="67389" r="52078" b="28612"/>
          <a:stretch/>
        </p:blipFill>
        <p:spPr bwMode="auto">
          <a:xfrm>
            <a:off x="1453858" y="4074628"/>
            <a:ext cx="2276435" cy="15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45" t="49344" r="72941" b="46754"/>
          <a:stretch/>
        </p:blipFill>
        <p:spPr bwMode="auto">
          <a:xfrm>
            <a:off x="1828800" y="3320917"/>
            <a:ext cx="271642" cy="15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42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76" y="1365423"/>
            <a:ext cx="6602099" cy="394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709738"/>
            <a:ext cx="3440238" cy="323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 algn="in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/>
          <p:nvPr/>
        </p:nvSpPr>
        <p:spPr>
          <a:xfrm>
            <a:off x="7113070" y="1705480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4"/>
              </a:buBlip>
            </a:pPr>
            <a:r>
              <a:rPr lang="ko-KR" altLang="en-US" sz="900" dirty="0">
                <a:latin typeface="+mn-ea"/>
              </a:rPr>
              <a:t>과제 수행 기관 변경을 신청합니다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303999" y="5424377"/>
            <a:ext cx="6598251" cy="113107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+mn-ea"/>
              </a:rPr>
              <a:t>변경 후 </a:t>
            </a:r>
            <a:r>
              <a:rPr lang="ko-KR" altLang="en-US" sz="900" dirty="0" err="1">
                <a:latin typeface="+mn-ea"/>
              </a:rPr>
              <a:t>기관명</a:t>
            </a:r>
            <a:r>
              <a:rPr lang="ko-KR" altLang="en-US" sz="900" dirty="0">
                <a:latin typeface="+mn-ea"/>
              </a:rPr>
              <a:t> 우측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돋보기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</a:t>
            </a:r>
            <a:r>
              <a:rPr lang="en-US" altLang="ko-KR" sz="900" dirty="0">
                <a:latin typeface="+mn-ea"/>
              </a:rPr>
              <a:t>“</a:t>
            </a:r>
            <a:r>
              <a:rPr lang="ko-KR" altLang="en-US" sz="900" dirty="0">
                <a:latin typeface="+mn-ea"/>
              </a:rPr>
              <a:t>기관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기업</a:t>
            </a:r>
            <a:r>
              <a:rPr lang="en-US" altLang="ko-KR" sz="900" dirty="0">
                <a:latin typeface="+mn-ea"/>
              </a:rPr>
              <a:t>)</a:t>
            </a:r>
            <a:r>
              <a:rPr lang="ko-KR" altLang="en-US" sz="900" dirty="0">
                <a:latin typeface="+mn-ea"/>
              </a:rPr>
              <a:t>조회</a:t>
            </a:r>
            <a:r>
              <a:rPr lang="en-US" altLang="ko-KR" sz="900" dirty="0">
                <a:latin typeface="+mn-ea"/>
              </a:rPr>
              <a:t>”</a:t>
            </a:r>
            <a:r>
              <a:rPr lang="ko-KR" altLang="en-US" sz="900" dirty="0">
                <a:latin typeface="+mn-ea"/>
              </a:rPr>
              <a:t> 팝업이 호출됩니다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조회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</a:t>
            </a:r>
            <a:r>
              <a:rPr lang="ko-KR" altLang="en-US" sz="900" dirty="0"/>
              <a:t>과제 </a:t>
            </a:r>
            <a:r>
              <a:rPr lang="ko-KR" altLang="en-US" sz="900" dirty="0" err="1"/>
              <a:t>신청시</a:t>
            </a:r>
            <a:r>
              <a:rPr lang="ko-KR" altLang="en-US" sz="900" dirty="0"/>
              <a:t> 등록한 기관을 제외한 </a:t>
            </a:r>
            <a:r>
              <a:rPr lang="ko-KR" altLang="en-US" sz="900" dirty="0">
                <a:latin typeface="+mn-ea"/>
              </a:rPr>
              <a:t>과제신청자가 대표인 </a:t>
            </a:r>
            <a:r>
              <a:rPr lang="ko-KR" altLang="en-US" sz="900" dirty="0"/>
              <a:t>기관</a:t>
            </a:r>
            <a:r>
              <a:rPr lang="en-US" altLang="ko-KR" sz="900" dirty="0"/>
              <a:t>(</a:t>
            </a:r>
            <a:r>
              <a:rPr lang="ko-KR" altLang="en-US" sz="900" dirty="0"/>
              <a:t>기업</a:t>
            </a:r>
            <a:r>
              <a:rPr lang="en-US" altLang="ko-KR" sz="900" dirty="0"/>
              <a:t>)</a:t>
            </a:r>
            <a:r>
              <a:rPr lang="ko-KR" altLang="en-US" sz="900" dirty="0"/>
              <a:t>이 조회되며</a:t>
            </a:r>
            <a:r>
              <a:rPr lang="en-US" altLang="ko-KR" sz="900" dirty="0">
                <a:latin typeface="+mn-ea"/>
              </a:rPr>
              <a:t>, “</a:t>
            </a:r>
            <a:r>
              <a:rPr lang="ko-KR" altLang="en-US" sz="900" dirty="0">
                <a:latin typeface="+mn-ea"/>
              </a:rPr>
              <a:t>기관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기업</a:t>
            </a:r>
            <a:r>
              <a:rPr lang="en-US" altLang="ko-KR" sz="900" dirty="0">
                <a:latin typeface="+mn-ea"/>
              </a:rPr>
              <a:t>)</a:t>
            </a:r>
            <a:r>
              <a:rPr lang="ko-KR" altLang="en-US" sz="900" dirty="0">
                <a:latin typeface="+mn-ea"/>
              </a:rPr>
              <a:t>명</a:t>
            </a:r>
            <a:r>
              <a:rPr lang="en-US" altLang="ko-KR" sz="900" dirty="0">
                <a:latin typeface="+mn-ea"/>
              </a:rPr>
              <a:t>” </a:t>
            </a:r>
            <a:r>
              <a:rPr lang="ko-KR" altLang="en-US" sz="900" dirty="0">
                <a:latin typeface="+mn-ea"/>
              </a:rPr>
              <a:t>또는 </a:t>
            </a:r>
            <a:r>
              <a:rPr lang="en-US" altLang="ko-KR" sz="900" dirty="0">
                <a:latin typeface="+mn-ea"/>
              </a:rPr>
              <a:t>“</a:t>
            </a:r>
            <a:r>
              <a:rPr lang="ko-KR" altLang="en-US" sz="900" dirty="0">
                <a:latin typeface="+mn-ea"/>
              </a:rPr>
              <a:t>대표자명</a:t>
            </a:r>
            <a:r>
              <a:rPr lang="en-US" altLang="ko-KR" sz="900" dirty="0">
                <a:latin typeface="+mn-ea"/>
              </a:rPr>
              <a:t>” </a:t>
            </a:r>
            <a:r>
              <a:rPr lang="ko-KR" altLang="en-US" sz="900" dirty="0">
                <a:latin typeface="+mn-ea"/>
              </a:rPr>
              <a:t>또는 </a:t>
            </a:r>
            <a:r>
              <a:rPr lang="en-US" altLang="ko-KR" sz="900" dirty="0">
                <a:latin typeface="+mn-ea"/>
              </a:rPr>
              <a:t>“</a:t>
            </a:r>
            <a:r>
              <a:rPr lang="ko-KR" altLang="en-US" sz="900" dirty="0">
                <a:latin typeface="+mn-ea"/>
              </a:rPr>
              <a:t>사업자번호</a:t>
            </a:r>
            <a:r>
              <a:rPr lang="en-US" altLang="ko-KR" sz="900" dirty="0">
                <a:latin typeface="+mn-ea"/>
              </a:rPr>
              <a:t>” </a:t>
            </a:r>
            <a:r>
              <a:rPr lang="ko-KR" altLang="en-US" sz="900" dirty="0">
                <a:latin typeface="+mn-ea"/>
              </a:rPr>
              <a:t>입력 시 해당 조건의 기관이 조회됩니다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선택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해당 기관이 변경 후 기관으로 설정됩니다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닫기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팝업 화면이 닫힙니다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13070" y="3186824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4"/>
              </a:buBlip>
            </a:pPr>
            <a:r>
              <a:rPr lang="ko-KR" altLang="en-US" sz="900" dirty="0">
                <a:latin typeface="+mn-ea"/>
              </a:rPr>
              <a:t>기관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조회</a:t>
            </a:r>
            <a:r>
              <a:rPr lang="en-US" altLang="ko-KR" sz="900" dirty="0">
                <a:latin typeface="+mn-ea"/>
              </a:rPr>
              <a:t>』</a:t>
            </a:r>
          </a:p>
        </p:txBody>
      </p:sp>
      <p:sp>
        <p:nvSpPr>
          <p:cNvPr id="9" name="TextBox 20"/>
          <p:cNvSpPr txBox="1"/>
          <p:nvPr/>
        </p:nvSpPr>
        <p:spPr>
          <a:xfrm>
            <a:off x="313963" y="883568"/>
            <a:ext cx="900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2-5. 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사업내용변경신청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((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예비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창업자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)_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기관변경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(1/2)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57450" y="5102404"/>
            <a:ext cx="146662" cy="180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Oval 156"/>
          <p:cNvSpPr>
            <a:spLocks noChangeArrowheads="1"/>
          </p:cNvSpPr>
          <p:nvPr/>
        </p:nvSpPr>
        <p:spPr bwMode="auto">
          <a:xfrm>
            <a:off x="2648563" y="4963496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1" name="Oval 156"/>
          <p:cNvSpPr>
            <a:spLocks noChangeArrowheads="1"/>
          </p:cNvSpPr>
          <p:nvPr/>
        </p:nvSpPr>
        <p:spPr bwMode="auto">
          <a:xfrm>
            <a:off x="4860131" y="3231200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7113070" y="5726464"/>
            <a:ext cx="2520000" cy="86177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ts val="1200"/>
              </a:lnSpc>
              <a:buBlip>
                <a:blip r:embed="rId4"/>
              </a:buBlip>
            </a:pPr>
            <a:r>
              <a:rPr lang="ko-KR" altLang="en-US" sz="800" dirty="0">
                <a:latin typeface="+mn-ea"/>
              </a:rPr>
              <a:t>기관조회가 안 될 경우 </a:t>
            </a:r>
            <a:r>
              <a:rPr lang="ko-KR" altLang="en-US" sz="800" dirty="0" err="1">
                <a:latin typeface="+mn-ea"/>
              </a:rPr>
              <a:t>마이페이지에서</a:t>
            </a:r>
            <a:r>
              <a:rPr lang="en-US" altLang="ko-KR" sz="800" dirty="0">
                <a:latin typeface="+mn-ea"/>
              </a:rPr>
              <a:t> </a:t>
            </a:r>
          </a:p>
          <a:p>
            <a:pPr>
              <a:lnSpc>
                <a:spcPts val="1200"/>
              </a:lnSpc>
            </a:pPr>
            <a:r>
              <a:rPr lang="en-US" altLang="ko-KR" sz="800" dirty="0">
                <a:latin typeface="+mn-ea"/>
              </a:rPr>
              <a:t>1. </a:t>
            </a:r>
            <a:r>
              <a:rPr lang="ko-KR" altLang="en-US" sz="800" dirty="0">
                <a:latin typeface="+mn-ea"/>
              </a:rPr>
              <a:t>기업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기관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latin typeface="+mn-ea"/>
              </a:rPr>
              <a:t>정보관리에서 기관정보 입력 후 저장하고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하단 </a:t>
            </a:r>
            <a:r>
              <a:rPr lang="en-US" altLang="ko-KR" sz="800" dirty="0">
                <a:latin typeface="+mn-ea"/>
              </a:rPr>
              <a:t>‘</a:t>
            </a:r>
            <a:r>
              <a:rPr lang="ko-KR" altLang="en-US" sz="800" dirty="0">
                <a:latin typeface="+mn-ea"/>
              </a:rPr>
              <a:t>대표자정보</a:t>
            </a:r>
            <a:r>
              <a:rPr lang="en-US" altLang="ko-KR" sz="800" dirty="0">
                <a:latin typeface="+mn-ea"/>
              </a:rPr>
              <a:t>’</a:t>
            </a:r>
            <a:r>
              <a:rPr lang="ko-KR" altLang="en-US" sz="800" dirty="0">
                <a:latin typeface="+mn-ea"/>
              </a:rPr>
              <a:t>에  대표자를 추가합니다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pPr>
              <a:lnSpc>
                <a:spcPts val="1200"/>
              </a:lnSpc>
            </a:pPr>
            <a:r>
              <a:rPr lang="en-US" altLang="ko-KR" sz="800" dirty="0">
                <a:latin typeface="+mn-ea"/>
              </a:rPr>
              <a:t>2.</a:t>
            </a:r>
            <a:r>
              <a:rPr lang="ko-KR" altLang="en-US" sz="800" dirty="0"/>
              <a:t> 회원상세정보관리에서 소속기업</a:t>
            </a:r>
            <a:r>
              <a:rPr lang="en-US" altLang="ko-KR" sz="800" dirty="0"/>
              <a:t>(</a:t>
            </a:r>
            <a:r>
              <a:rPr lang="ko-KR" altLang="en-US" sz="800" dirty="0"/>
              <a:t>기관</a:t>
            </a:r>
            <a:r>
              <a:rPr lang="en-US" altLang="ko-KR" sz="800" dirty="0"/>
              <a:t>)</a:t>
            </a:r>
            <a:r>
              <a:rPr lang="ko-KR" altLang="en-US" sz="800" dirty="0"/>
              <a:t>정보 입력</a:t>
            </a:r>
            <a:r>
              <a:rPr lang="en-US" altLang="ko-KR" sz="800" dirty="0"/>
              <a:t>(</a:t>
            </a:r>
            <a:r>
              <a:rPr lang="ko-KR" altLang="en-US" sz="800" dirty="0"/>
              <a:t>기관검색 버튼 통해 입력</a:t>
            </a:r>
            <a:r>
              <a:rPr lang="en-US" altLang="ko-KR" sz="800" dirty="0"/>
              <a:t>) </a:t>
            </a:r>
            <a:r>
              <a:rPr lang="ko-KR" altLang="en-US" sz="800" dirty="0"/>
              <a:t>후 저장합니다</a:t>
            </a:r>
            <a:r>
              <a:rPr lang="en-US" altLang="ko-KR" sz="800" dirty="0"/>
              <a:t>.</a:t>
            </a:r>
            <a:endParaRPr lang="en-US" altLang="ko-KR" sz="8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1574" y="2777364"/>
            <a:ext cx="360000" cy="180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Oval 156"/>
          <p:cNvSpPr>
            <a:spLocks noChangeArrowheads="1"/>
          </p:cNvSpPr>
          <p:nvPr/>
        </p:nvSpPr>
        <p:spPr bwMode="auto">
          <a:xfrm>
            <a:off x="4786312" y="2789576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063099" y="3252300"/>
            <a:ext cx="216000" cy="144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12665" y="1737862"/>
            <a:ext cx="3416586" cy="3193092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3" name="Freeform 483"/>
          <p:cNvSpPr>
            <a:spLocks/>
          </p:cNvSpPr>
          <p:nvPr/>
        </p:nvSpPr>
        <p:spPr bwMode="auto">
          <a:xfrm rot="12796777">
            <a:off x="2189397" y="5011065"/>
            <a:ext cx="317030" cy="83764"/>
          </a:xfrm>
          <a:custGeom>
            <a:avLst/>
            <a:gdLst>
              <a:gd name="T0" fmla="*/ 2072 w 2080"/>
              <a:gd name="T1" fmla="*/ 290 h 802"/>
              <a:gd name="T2" fmla="*/ 1960 w 2080"/>
              <a:gd name="T3" fmla="*/ 392 h 802"/>
              <a:gd name="T4" fmla="*/ 1902 w 2080"/>
              <a:gd name="T5" fmla="*/ 314 h 802"/>
              <a:gd name="T6" fmla="*/ 1838 w 2080"/>
              <a:gd name="T7" fmla="*/ 246 h 802"/>
              <a:gd name="T8" fmla="*/ 1770 w 2080"/>
              <a:gd name="T9" fmla="*/ 188 h 802"/>
              <a:gd name="T10" fmla="*/ 1700 w 2080"/>
              <a:gd name="T11" fmla="*/ 138 h 802"/>
              <a:gd name="T12" fmla="*/ 1628 w 2080"/>
              <a:gd name="T13" fmla="*/ 98 h 802"/>
              <a:gd name="T14" fmla="*/ 1552 w 2080"/>
              <a:gd name="T15" fmla="*/ 64 h 802"/>
              <a:gd name="T16" fmla="*/ 1474 w 2080"/>
              <a:gd name="T17" fmla="*/ 38 h 802"/>
              <a:gd name="T18" fmla="*/ 1396 w 2080"/>
              <a:gd name="T19" fmla="*/ 20 h 802"/>
              <a:gd name="T20" fmla="*/ 1316 w 2080"/>
              <a:gd name="T21" fmla="*/ 8 h 802"/>
              <a:gd name="T22" fmla="*/ 1234 w 2080"/>
              <a:gd name="T23" fmla="*/ 2 h 802"/>
              <a:gd name="T24" fmla="*/ 1152 w 2080"/>
              <a:gd name="T25" fmla="*/ 0 h 802"/>
              <a:gd name="T26" fmla="*/ 1072 w 2080"/>
              <a:gd name="T27" fmla="*/ 6 h 802"/>
              <a:gd name="T28" fmla="*/ 908 w 2080"/>
              <a:gd name="T29" fmla="*/ 28 h 802"/>
              <a:gd name="T30" fmla="*/ 750 w 2080"/>
              <a:gd name="T31" fmla="*/ 64 h 802"/>
              <a:gd name="T32" fmla="*/ 600 w 2080"/>
              <a:gd name="T33" fmla="*/ 110 h 802"/>
              <a:gd name="T34" fmla="*/ 460 w 2080"/>
              <a:gd name="T35" fmla="*/ 164 h 802"/>
              <a:gd name="T36" fmla="*/ 332 w 2080"/>
              <a:gd name="T37" fmla="*/ 220 h 802"/>
              <a:gd name="T38" fmla="*/ 220 w 2080"/>
              <a:gd name="T39" fmla="*/ 274 h 802"/>
              <a:gd name="T40" fmla="*/ 60 w 2080"/>
              <a:gd name="T41" fmla="*/ 364 h 802"/>
              <a:gd name="T42" fmla="*/ 240 w 2080"/>
              <a:gd name="T43" fmla="*/ 350 h 802"/>
              <a:gd name="T44" fmla="*/ 330 w 2080"/>
              <a:gd name="T45" fmla="*/ 308 h 802"/>
              <a:gd name="T46" fmla="*/ 498 w 2080"/>
              <a:gd name="T47" fmla="*/ 244 h 802"/>
              <a:gd name="T48" fmla="*/ 656 w 2080"/>
              <a:gd name="T49" fmla="*/ 200 h 802"/>
              <a:gd name="T50" fmla="*/ 802 w 2080"/>
              <a:gd name="T51" fmla="*/ 176 h 802"/>
              <a:gd name="T52" fmla="*/ 938 w 2080"/>
              <a:gd name="T53" fmla="*/ 170 h 802"/>
              <a:gd name="T54" fmla="*/ 1062 w 2080"/>
              <a:gd name="T55" fmla="*/ 176 h 802"/>
              <a:gd name="T56" fmla="*/ 1174 w 2080"/>
              <a:gd name="T57" fmla="*/ 196 h 802"/>
              <a:gd name="T58" fmla="*/ 1276 w 2080"/>
              <a:gd name="T59" fmla="*/ 228 h 802"/>
              <a:gd name="T60" fmla="*/ 1366 w 2080"/>
              <a:gd name="T61" fmla="*/ 266 h 802"/>
              <a:gd name="T62" fmla="*/ 1448 w 2080"/>
              <a:gd name="T63" fmla="*/ 310 h 802"/>
              <a:gd name="T64" fmla="*/ 1518 w 2080"/>
              <a:gd name="T65" fmla="*/ 360 h 802"/>
              <a:gd name="T66" fmla="*/ 1580 w 2080"/>
              <a:gd name="T67" fmla="*/ 410 h 802"/>
              <a:gd name="T68" fmla="*/ 1630 w 2080"/>
              <a:gd name="T69" fmla="*/ 460 h 802"/>
              <a:gd name="T70" fmla="*/ 1692 w 2080"/>
              <a:gd name="T71" fmla="*/ 528 h 802"/>
              <a:gd name="T72" fmla="*/ 1740 w 2080"/>
              <a:gd name="T73" fmla="*/ 596 h 802"/>
              <a:gd name="T74" fmla="*/ 2080 w 2080"/>
              <a:gd name="T75" fmla="*/ 80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0" h="802">
                <a:moveTo>
                  <a:pt x="2080" y="802"/>
                </a:moveTo>
                <a:lnTo>
                  <a:pt x="2072" y="290"/>
                </a:lnTo>
                <a:lnTo>
                  <a:pt x="1960" y="392"/>
                </a:lnTo>
                <a:lnTo>
                  <a:pt x="1960" y="392"/>
                </a:lnTo>
                <a:lnTo>
                  <a:pt x="1932" y="352"/>
                </a:lnTo>
                <a:lnTo>
                  <a:pt x="1902" y="314"/>
                </a:lnTo>
                <a:lnTo>
                  <a:pt x="1870" y="280"/>
                </a:lnTo>
                <a:lnTo>
                  <a:pt x="1838" y="246"/>
                </a:lnTo>
                <a:lnTo>
                  <a:pt x="1804" y="216"/>
                </a:lnTo>
                <a:lnTo>
                  <a:pt x="1770" y="188"/>
                </a:lnTo>
                <a:lnTo>
                  <a:pt x="1736" y="162"/>
                </a:lnTo>
                <a:lnTo>
                  <a:pt x="1700" y="138"/>
                </a:lnTo>
                <a:lnTo>
                  <a:pt x="1664" y="116"/>
                </a:lnTo>
                <a:lnTo>
                  <a:pt x="1628" y="98"/>
                </a:lnTo>
                <a:lnTo>
                  <a:pt x="1590" y="80"/>
                </a:lnTo>
                <a:lnTo>
                  <a:pt x="1552" y="64"/>
                </a:lnTo>
                <a:lnTo>
                  <a:pt x="1514" y="50"/>
                </a:lnTo>
                <a:lnTo>
                  <a:pt x="1474" y="38"/>
                </a:lnTo>
                <a:lnTo>
                  <a:pt x="1436" y="28"/>
                </a:lnTo>
                <a:lnTo>
                  <a:pt x="1396" y="20"/>
                </a:lnTo>
                <a:lnTo>
                  <a:pt x="1356" y="12"/>
                </a:lnTo>
                <a:lnTo>
                  <a:pt x="1316" y="8"/>
                </a:lnTo>
                <a:lnTo>
                  <a:pt x="1274" y="4"/>
                </a:lnTo>
                <a:lnTo>
                  <a:pt x="1234" y="2"/>
                </a:lnTo>
                <a:lnTo>
                  <a:pt x="1194" y="0"/>
                </a:lnTo>
                <a:lnTo>
                  <a:pt x="1152" y="0"/>
                </a:lnTo>
                <a:lnTo>
                  <a:pt x="1112" y="2"/>
                </a:lnTo>
                <a:lnTo>
                  <a:pt x="1072" y="6"/>
                </a:lnTo>
                <a:lnTo>
                  <a:pt x="990" y="14"/>
                </a:lnTo>
                <a:lnTo>
                  <a:pt x="908" y="28"/>
                </a:lnTo>
                <a:lnTo>
                  <a:pt x="830" y="44"/>
                </a:lnTo>
                <a:lnTo>
                  <a:pt x="750" y="64"/>
                </a:lnTo>
                <a:lnTo>
                  <a:pt x="674" y="86"/>
                </a:lnTo>
                <a:lnTo>
                  <a:pt x="600" y="110"/>
                </a:lnTo>
                <a:lnTo>
                  <a:pt x="528" y="138"/>
                </a:lnTo>
                <a:lnTo>
                  <a:pt x="460" y="164"/>
                </a:lnTo>
                <a:lnTo>
                  <a:pt x="394" y="192"/>
                </a:lnTo>
                <a:lnTo>
                  <a:pt x="332" y="220"/>
                </a:lnTo>
                <a:lnTo>
                  <a:pt x="274" y="248"/>
                </a:lnTo>
                <a:lnTo>
                  <a:pt x="220" y="274"/>
                </a:lnTo>
                <a:lnTo>
                  <a:pt x="130" y="324"/>
                </a:lnTo>
                <a:lnTo>
                  <a:pt x="60" y="364"/>
                </a:lnTo>
                <a:lnTo>
                  <a:pt x="0" y="400"/>
                </a:lnTo>
                <a:lnTo>
                  <a:pt x="240" y="350"/>
                </a:lnTo>
                <a:lnTo>
                  <a:pt x="240" y="350"/>
                </a:lnTo>
                <a:lnTo>
                  <a:pt x="330" y="308"/>
                </a:lnTo>
                <a:lnTo>
                  <a:pt x="416" y="274"/>
                </a:lnTo>
                <a:lnTo>
                  <a:pt x="498" y="244"/>
                </a:lnTo>
                <a:lnTo>
                  <a:pt x="580" y="220"/>
                </a:lnTo>
                <a:lnTo>
                  <a:pt x="656" y="200"/>
                </a:lnTo>
                <a:lnTo>
                  <a:pt x="732" y="186"/>
                </a:lnTo>
                <a:lnTo>
                  <a:pt x="802" y="176"/>
                </a:lnTo>
                <a:lnTo>
                  <a:pt x="872" y="170"/>
                </a:lnTo>
                <a:lnTo>
                  <a:pt x="938" y="170"/>
                </a:lnTo>
                <a:lnTo>
                  <a:pt x="1000" y="172"/>
                </a:lnTo>
                <a:lnTo>
                  <a:pt x="1062" y="176"/>
                </a:lnTo>
                <a:lnTo>
                  <a:pt x="1118" y="186"/>
                </a:lnTo>
                <a:lnTo>
                  <a:pt x="1174" y="196"/>
                </a:lnTo>
                <a:lnTo>
                  <a:pt x="1226" y="212"/>
                </a:lnTo>
                <a:lnTo>
                  <a:pt x="1276" y="228"/>
                </a:lnTo>
                <a:lnTo>
                  <a:pt x="1322" y="246"/>
                </a:lnTo>
                <a:lnTo>
                  <a:pt x="1366" y="266"/>
                </a:lnTo>
                <a:lnTo>
                  <a:pt x="1408" y="288"/>
                </a:lnTo>
                <a:lnTo>
                  <a:pt x="1448" y="310"/>
                </a:lnTo>
                <a:lnTo>
                  <a:pt x="1484" y="334"/>
                </a:lnTo>
                <a:lnTo>
                  <a:pt x="1518" y="360"/>
                </a:lnTo>
                <a:lnTo>
                  <a:pt x="1550" y="384"/>
                </a:lnTo>
                <a:lnTo>
                  <a:pt x="1580" y="410"/>
                </a:lnTo>
                <a:lnTo>
                  <a:pt x="1606" y="434"/>
                </a:lnTo>
                <a:lnTo>
                  <a:pt x="1630" y="460"/>
                </a:lnTo>
                <a:lnTo>
                  <a:pt x="1654" y="482"/>
                </a:lnTo>
                <a:lnTo>
                  <a:pt x="1692" y="528"/>
                </a:lnTo>
                <a:lnTo>
                  <a:pt x="1720" y="566"/>
                </a:lnTo>
                <a:lnTo>
                  <a:pt x="1740" y="596"/>
                </a:lnTo>
                <a:lnTo>
                  <a:pt x="1628" y="698"/>
                </a:lnTo>
                <a:lnTo>
                  <a:pt x="2080" y="802"/>
                </a:lnTo>
                <a:close/>
              </a:path>
            </a:pathLst>
          </a:custGeom>
          <a:gradFill>
            <a:gsLst>
              <a:gs pos="0">
                <a:srgbClr val="800000"/>
              </a:gs>
              <a:gs pos="37000">
                <a:srgbClr val="800000"/>
              </a:gs>
              <a:gs pos="80000">
                <a:srgbClr val="800000">
                  <a:alpha val="40000"/>
                </a:srgbClr>
              </a:gs>
            </a:gsLst>
            <a:lin ang="15000000" scaled="0"/>
          </a:gradFill>
          <a:ln>
            <a:noFill/>
          </a:ln>
        </p:spPr>
        <p:txBody>
          <a:bodyPr vert="horz" wrap="square" lIns="0" tIns="0" rIns="0" bIns="0" anchor="ctr" anchorCtr="0">
            <a:noAutofit/>
          </a:bodyPr>
          <a:lstStyle/>
          <a:p>
            <a:pPr algn="ctr" defTabSz="882650" latinLnBrk="0"/>
            <a:endParaRPr lang="ko-KR" altLang="en-US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6" name="Oval 156"/>
          <p:cNvSpPr>
            <a:spLocks noChangeArrowheads="1"/>
          </p:cNvSpPr>
          <p:nvPr/>
        </p:nvSpPr>
        <p:spPr bwMode="auto">
          <a:xfrm>
            <a:off x="4759556" y="4545650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4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967848" y="4552637"/>
            <a:ext cx="373726" cy="180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Text Box 199"/>
          <p:cNvSpPr txBox="1">
            <a:spLocks noChangeArrowheads="1"/>
          </p:cNvSpPr>
          <p:nvPr/>
        </p:nvSpPr>
        <p:spPr bwMode="auto">
          <a:xfrm>
            <a:off x="121064" y="287383"/>
            <a:ext cx="16498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사업협약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83" t="52450" r="73076" b="43964"/>
          <a:stretch/>
        </p:blipFill>
        <p:spPr bwMode="auto">
          <a:xfrm>
            <a:off x="1817322" y="3435694"/>
            <a:ext cx="260164" cy="141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62" t="47728" r="38061" b="48371"/>
          <a:stretch/>
        </p:blipFill>
        <p:spPr bwMode="auto">
          <a:xfrm>
            <a:off x="2104267" y="3282658"/>
            <a:ext cx="2039227" cy="12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 algn="in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99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76" y="1328565"/>
            <a:ext cx="6602099" cy="39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/>
          <p:nvPr/>
        </p:nvSpPr>
        <p:spPr>
          <a:xfrm>
            <a:off x="7113070" y="1705480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과제 수행 기관 변경을 신청합니다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303999" y="5424377"/>
            <a:ext cx="6598251" cy="113107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+mn-ea"/>
              </a:rPr>
              <a:t>계좌등록여부가 </a:t>
            </a:r>
            <a:r>
              <a:rPr lang="en-US" altLang="ko-KR" sz="900" dirty="0">
                <a:latin typeface="+mn-ea"/>
              </a:rPr>
              <a:t>“</a:t>
            </a:r>
            <a:r>
              <a:rPr lang="ko-KR" altLang="en-US" sz="900" dirty="0">
                <a:latin typeface="+mn-ea"/>
              </a:rPr>
              <a:t>예</a:t>
            </a:r>
            <a:r>
              <a:rPr lang="en-US" altLang="ko-KR" sz="900" dirty="0">
                <a:latin typeface="+mn-ea"/>
              </a:rPr>
              <a:t>”</a:t>
            </a:r>
            <a:r>
              <a:rPr lang="ko-KR" altLang="en-US" sz="900" dirty="0">
                <a:latin typeface="+mn-ea"/>
              </a:rPr>
              <a:t>인 공고의 과제일 경우에만 해당 항목이 나타납니다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+mn-ea"/>
              </a:rPr>
              <a:t>계좌번호를 입력 후 예금주 우측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돋보기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</a:t>
            </a:r>
            <a:r>
              <a:rPr lang="en-US" altLang="ko-KR" sz="900" dirty="0">
                <a:latin typeface="+mn-ea"/>
              </a:rPr>
              <a:t>“</a:t>
            </a:r>
            <a:r>
              <a:rPr lang="ko-KR" altLang="en-US" sz="900" dirty="0">
                <a:latin typeface="+mn-ea"/>
              </a:rPr>
              <a:t>예금주</a:t>
            </a:r>
            <a:r>
              <a:rPr lang="en-US" altLang="ko-KR" sz="900" dirty="0">
                <a:latin typeface="+mn-ea"/>
              </a:rPr>
              <a:t>”</a:t>
            </a:r>
            <a:r>
              <a:rPr lang="ko-KR" altLang="en-US" sz="900" dirty="0">
                <a:latin typeface="+mn-ea"/>
              </a:rPr>
              <a:t>가 조회됩니다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첨부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</a:t>
            </a:r>
            <a:r>
              <a:rPr lang="en-US" altLang="ko-KR" sz="900" dirty="0">
                <a:latin typeface="+mn-ea"/>
              </a:rPr>
              <a:t>“</a:t>
            </a:r>
            <a:r>
              <a:rPr lang="ko-KR" altLang="en-US" sz="900" dirty="0">
                <a:latin typeface="+mn-ea"/>
              </a:rPr>
              <a:t>첨부파일 업로드</a:t>
            </a:r>
            <a:r>
              <a:rPr lang="en-US" altLang="ko-KR" sz="900" dirty="0">
                <a:latin typeface="+mn-ea"/>
              </a:rPr>
              <a:t>”</a:t>
            </a:r>
            <a:r>
              <a:rPr lang="ko-KR" altLang="en-US" sz="900" dirty="0">
                <a:latin typeface="+mn-ea"/>
              </a:rPr>
              <a:t> 팝업이 호출됩니다</a:t>
            </a:r>
            <a:r>
              <a:rPr lang="en-US" altLang="ko-KR" sz="900" dirty="0">
                <a:latin typeface="+mn-ea"/>
              </a:rPr>
              <a:t>. 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latin typeface="+mn-ea"/>
              </a:rPr>
              <a:t>기관 변경에 대한 입력을 완료하신 후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변경등록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입력한 내용으로 기관변경 변경신청 내역이 등록됩니다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이전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버튼 클릭 시 사업내용변경신청 메인 화면으로 이동합니다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13070" y="3186824"/>
            <a:ext cx="2520000" cy="216982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예금주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조회</a:t>
            </a:r>
            <a:r>
              <a:rPr lang="en-US" altLang="ko-KR" sz="900" dirty="0">
                <a:latin typeface="+mn-ea"/>
              </a:rPr>
              <a:t>』</a:t>
            </a: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첨부문서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첨부</a:t>
            </a:r>
            <a:r>
              <a:rPr lang="en-US" altLang="ko-KR" sz="900" dirty="0">
                <a:latin typeface="+mn-ea"/>
              </a:rPr>
              <a:t>』</a:t>
            </a: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latin typeface="+mn-ea"/>
              </a:rPr>
              <a:t>기관변경 </a:t>
            </a: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변경등록</a:t>
            </a:r>
            <a:r>
              <a:rPr lang="en-US" altLang="ko-KR" sz="900" dirty="0">
                <a:latin typeface="+mn-ea"/>
              </a:rPr>
              <a:t>』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</a:rPr>
              <a:t>  -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필수</a:t>
            </a:r>
            <a:r>
              <a:rPr lang="en-US" altLang="ko-KR" sz="900" dirty="0">
                <a:latin typeface="+mn-ea"/>
              </a:rPr>
              <a:t>) </a:t>
            </a:r>
            <a:r>
              <a:rPr lang="ko-KR" altLang="en-US" sz="900" dirty="0">
                <a:latin typeface="+mn-ea"/>
              </a:rPr>
              <a:t>변경내용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변경 전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후</a:t>
            </a:r>
            <a:r>
              <a:rPr lang="en-US" altLang="ko-KR" sz="900" dirty="0">
                <a:latin typeface="+mn-ea"/>
              </a:rPr>
              <a:t>), </a:t>
            </a:r>
            <a:r>
              <a:rPr lang="ko-KR" altLang="en-US" sz="900" dirty="0">
                <a:latin typeface="+mn-ea"/>
              </a:rPr>
              <a:t>변경사유</a:t>
            </a:r>
            <a:r>
              <a:rPr lang="en-US" altLang="ko-KR" sz="900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</a:rPr>
              <a:t>             </a:t>
            </a:r>
            <a:r>
              <a:rPr lang="ko-KR" altLang="en-US" sz="900" dirty="0">
                <a:latin typeface="+mn-ea"/>
              </a:rPr>
              <a:t>변경 후 </a:t>
            </a:r>
            <a:r>
              <a:rPr lang="ko-KR" altLang="en-US" sz="900" dirty="0" err="1">
                <a:latin typeface="+mn-ea"/>
              </a:rPr>
              <a:t>기관명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계좌형태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계좌번호</a:t>
            </a:r>
            <a:r>
              <a:rPr lang="en-US" altLang="ko-KR" sz="900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</a:rPr>
              <a:t>             </a:t>
            </a:r>
            <a:r>
              <a:rPr lang="ko-KR" altLang="en-US" sz="900" dirty="0">
                <a:latin typeface="+mn-ea"/>
              </a:rPr>
              <a:t>예금주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사업자등록증사본</a:t>
            </a:r>
            <a:r>
              <a:rPr lang="en-US" altLang="ko-KR" sz="900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</a:rPr>
              <a:t>             </a:t>
            </a:r>
            <a:r>
              <a:rPr lang="ko-KR" altLang="en-US" sz="900" dirty="0">
                <a:latin typeface="+mn-ea"/>
              </a:rPr>
              <a:t>법인등기부등본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법인사업자인 경우</a:t>
            </a:r>
            <a:r>
              <a:rPr lang="en-US" altLang="ko-KR" sz="9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+mn-ea"/>
            </a:endParaRP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en-US" altLang="ko-KR" sz="900" dirty="0">
                <a:latin typeface="+mn-ea"/>
              </a:rPr>
              <a:t>『</a:t>
            </a:r>
            <a:r>
              <a:rPr lang="ko-KR" altLang="en-US" sz="900" dirty="0">
                <a:latin typeface="+mn-ea"/>
              </a:rPr>
              <a:t>이전</a:t>
            </a:r>
            <a:r>
              <a:rPr lang="en-US" altLang="ko-KR" sz="900" dirty="0">
                <a:latin typeface="+mn-ea"/>
              </a:rPr>
              <a:t>』 </a:t>
            </a:r>
            <a:r>
              <a:rPr lang="ko-KR" altLang="en-US" sz="900" dirty="0">
                <a:latin typeface="+mn-ea"/>
              </a:rPr>
              <a:t>화면 이동</a:t>
            </a:r>
            <a:endParaRPr lang="en-US" altLang="ko-KR" sz="900" dirty="0">
              <a:latin typeface="+mn-ea"/>
            </a:endParaRPr>
          </a:p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endParaRPr lang="en-US" altLang="ko-KR" sz="900" dirty="0">
              <a:latin typeface="+mn-ea"/>
            </a:endParaRPr>
          </a:p>
        </p:txBody>
      </p:sp>
      <p:sp>
        <p:nvSpPr>
          <p:cNvPr id="9" name="TextBox 20"/>
          <p:cNvSpPr txBox="1"/>
          <p:nvPr/>
        </p:nvSpPr>
        <p:spPr>
          <a:xfrm>
            <a:off x="313963" y="883568"/>
            <a:ext cx="900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2-5. 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사업내용변경신청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((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예비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창업자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)_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기관변경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(2/2)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7" name="Oval 156"/>
          <p:cNvSpPr>
            <a:spLocks noChangeArrowheads="1"/>
          </p:cNvSpPr>
          <p:nvPr/>
        </p:nvSpPr>
        <p:spPr bwMode="auto">
          <a:xfrm>
            <a:off x="938213" y="5059054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5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442088" y="4080975"/>
            <a:ext cx="180000" cy="144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51825" y="4358400"/>
            <a:ext cx="324000" cy="180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4" name="Oval 156"/>
          <p:cNvSpPr>
            <a:spLocks noChangeArrowheads="1"/>
          </p:cNvSpPr>
          <p:nvPr/>
        </p:nvSpPr>
        <p:spPr bwMode="auto">
          <a:xfrm>
            <a:off x="2670607" y="4074008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29" name="Oval 156"/>
          <p:cNvSpPr>
            <a:spLocks noChangeArrowheads="1"/>
          </p:cNvSpPr>
          <p:nvPr/>
        </p:nvSpPr>
        <p:spPr bwMode="auto">
          <a:xfrm>
            <a:off x="1551855" y="4373300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162050" y="5048250"/>
            <a:ext cx="360000" cy="180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57850" y="5058750"/>
            <a:ext cx="396000" cy="1800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Oval 156"/>
          <p:cNvSpPr>
            <a:spLocks noChangeArrowheads="1"/>
          </p:cNvSpPr>
          <p:nvPr/>
        </p:nvSpPr>
        <p:spPr bwMode="auto">
          <a:xfrm>
            <a:off x="5439388" y="5058750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4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123949" y="3111364"/>
            <a:ext cx="4903425" cy="1208935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1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4" name="Oval 156"/>
          <p:cNvSpPr>
            <a:spLocks noChangeArrowheads="1"/>
          </p:cNvSpPr>
          <p:nvPr/>
        </p:nvSpPr>
        <p:spPr bwMode="auto">
          <a:xfrm>
            <a:off x="908482" y="3120889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35" name="TextBox 6"/>
          <p:cNvSpPr txBox="1"/>
          <p:nvPr/>
        </p:nvSpPr>
        <p:spPr>
          <a:xfrm>
            <a:off x="7113070" y="5717838"/>
            <a:ext cx="2520000" cy="86177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ts val="1200"/>
              </a:lnSpc>
              <a:buBlip>
                <a:blip r:embed="rId3"/>
              </a:buBlip>
            </a:pPr>
            <a:r>
              <a:rPr lang="en-US" altLang="ko-KR" sz="800" dirty="0"/>
              <a:t>“</a:t>
            </a:r>
            <a:r>
              <a:rPr lang="ko-KR" altLang="en-US" sz="800" dirty="0" err="1"/>
              <a:t>협약서작성대기</a:t>
            </a:r>
            <a:r>
              <a:rPr lang="en-US" altLang="ko-KR" sz="800" dirty="0"/>
              <a:t>”, “</a:t>
            </a:r>
            <a:r>
              <a:rPr lang="ko-KR" altLang="en-US" sz="800" dirty="0"/>
              <a:t>정산진행</a:t>
            </a:r>
            <a:r>
              <a:rPr lang="en-US" altLang="ko-KR" sz="800" dirty="0"/>
              <a:t>”</a:t>
            </a:r>
            <a:r>
              <a:rPr lang="ko-KR" altLang="en-US" sz="800" dirty="0"/>
              <a:t> 상태에서는</a:t>
            </a:r>
            <a:r>
              <a:rPr lang="en-US" altLang="ko-KR" sz="800" dirty="0"/>
              <a:t> </a:t>
            </a:r>
            <a:r>
              <a:rPr lang="ko-KR" altLang="en-US" sz="800" dirty="0"/>
              <a:t>기관변경이 불가합니다</a:t>
            </a:r>
            <a:r>
              <a:rPr lang="en-US" altLang="ko-KR" sz="800" dirty="0"/>
              <a:t>.</a:t>
            </a:r>
          </a:p>
          <a:p>
            <a:pPr marL="108000" indent="-108000">
              <a:lnSpc>
                <a:spcPts val="1200"/>
              </a:lnSpc>
              <a:buBlip>
                <a:blip r:embed="rId3"/>
              </a:buBlip>
            </a:pPr>
            <a:r>
              <a:rPr lang="ko-KR" altLang="en-US" sz="800" dirty="0"/>
              <a:t>개인계좌에서 법인계좌로 변경할 경우 사업내용변경신청 건이 승인 처리된 후</a:t>
            </a:r>
            <a:r>
              <a:rPr lang="en-US" altLang="ko-KR" sz="800" dirty="0"/>
              <a:t>, </a:t>
            </a:r>
            <a:r>
              <a:rPr lang="ko-KR" altLang="en-US" sz="800" dirty="0"/>
              <a:t>계좌변경신청을 해야 합니다</a:t>
            </a:r>
            <a:r>
              <a:rPr lang="en-US" altLang="ko-KR" sz="800" dirty="0"/>
              <a:t>.</a:t>
            </a:r>
          </a:p>
        </p:txBody>
      </p:sp>
      <p:sp>
        <p:nvSpPr>
          <p:cNvPr id="19" name="Text Box 199"/>
          <p:cNvSpPr txBox="1">
            <a:spLocks noChangeArrowheads="1"/>
          </p:cNvSpPr>
          <p:nvPr/>
        </p:nvSpPr>
        <p:spPr bwMode="auto">
          <a:xfrm>
            <a:off x="121064" y="287383"/>
            <a:ext cx="16498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사업협약</a:t>
            </a:r>
          </a:p>
        </p:txBody>
      </p:sp>
    </p:spTree>
    <p:extLst>
      <p:ext uri="{BB962C8B-B14F-4D97-AF65-F5344CB8AC3E}">
        <p14:creationId xmlns:p14="http://schemas.microsoft.com/office/powerpoint/2010/main" val="131615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2"/>
          </a:solidFill>
        </a:ln>
      </a:spPr>
      <a:bodyPr rtlCol="0" anchor="ctr"/>
      <a:lstStyle>
        <a:defPPr>
          <a:defRPr sz="9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13581</TotalTime>
  <Words>1282</Words>
  <Application>Microsoft Office PowerPoint</Application>
  <PresentationFormat>A4 용지(210x297mm)</PresentationFormat>
  <Paragraphs>177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Segoe UI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한국산업기술평가원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user</cp:lastModifiedBy>
  <cp:revision>695</cp:revision>
  <cp:lastPrinted>2014-09-29T14:01:44Z</cp:lastPrinted>
  <dcterms:created xsi:type="dcterms:W3CDTF">2014-04-09T04:50:07Z</dcterms:created>
  <dcterms:modified xsi:type="dcterms:W3CDTF">2022-04-14T04:31:28Z</dcterms:modified>
</cp:coreProperties>
</file>