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14" r:id="rId2"/>
    <p:sldId id="399" r:id="rId3"/>
    <p:sldId id="420" r:id="rId4"/>
    <p:sldId id="421" r:id="rId5"/>
    <p:sldId id="422" r:id="rId6"/>
    <p:sldId id="423" r:id="rId7"/>
    <p:sldId id="424" r:id="rId8"/>
    <p:sldId id="427" r:id="rId9"/>
    <p:sldId id="428" r:id="rId10"/>
    <p:sldId id="429" r:id="rId11"/>
    <p:sldId id="426" r:id="rId12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">
          <p15:clr>
            <a:srgbClr val="A4A3A4"/>
          </p15:clr>
        </p15:guide>
        <p15:guide id="2" orient="horz" pos="58">
          <p15:clr>
            <a:srgbClr val="A4A3A4"/>
          </p15:clr>
        </p15:guide>
        <p15:guide id="3" pos="2179">
          <p15:clr>
            <a:srgbClr val="A4A3A4"/>
          </p15:clr>
        </p15:guide>
        <p15:guide id="4" pos="2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3B4"/>
    <a:srgbClr val="800000"/>
    <a:srgbClr val="595959"/>
    <a:srgbClr val="E46C0A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6469" autoAdjust="0"/>
  </p:normalViewPr>
  <p:slideViewPr>
    <p:cSldViewPr snapToGrid="0" showGuides="1">
      <p:cViewPr varScale="1">
        <p:scale>
          <a:sx n="110" d="100"/>
          <a:sy n="110" d="100"/>
        </p:scale>
        <p:origin x="1392" y="108"/>
      </p:cViewPr>
      <p:guideLst>
        <p:guide orient="horz" pos="317"/>
        <p:guide orient="horz" pos="58"/>
        <p:guide pos="2179"/>
        <p:guide pos="27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78" d="100"/>
          <a:sy n="78" d="100"/>
        </p:scale>
        <p:origin x="4062" y="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BD984-6880-44B4-8BA5-5EBF8A185948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53CF0-2248-4C75-A824-71019EB9D8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396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37E19-AD48-452A-8618-BC9CED42C892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3CF52-8463-4EA8-91B7-5E17191AC5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36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CF52-8463-4EA8-91B7-5E17191AC55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286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25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72390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 userDrawn="1"/>
        </p:nvSpPr>
        <p:spPr>
          <a:xfrm>
            <a:off x="240253" y="941913"/>
            <a:ext cx="64816" cy="144000"/>
          </a:xfrm>
          <a:prstGeom prst="roundRect">
            <a:avLst/>
          </a:prstGeom>
          <a:gradFill>
            <a:gsLst>
              <a:gs pos="0">
                <a:srgbClr val="A0C1E8"/>
              </a:gs>
              <a:gs pos="49000">
                <a:srgbClr val="638FC5"/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0" name="Text Box 199"/>
          <p:cNvSpPr txBox="1">
            <a:spLocks noChangeArrowheads="1"/>
          </p:cNvSpPr>
          <p:nvPr userDrawn="1"/>
        </p:nvSpPr>
        <p:spPr bwMode="auto">
          <a:xfrm>
            <a:off x="6897047" y="45027"/>
            <a:ext cx="304282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공공기관 차세대 사업관리시스템 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  <a:ea typeface="+mn-ea"/>
              </a:rPr>
              <a:t>(PMS)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 구축</a:t>
            </a:r>
          </a:p>
        </p:txBody>
      </p:sp>
      <p:sp>
        <p:nvSpPr>
          <p:cNvPr id="31" name="Text Box 195"/>
          <p:cNvSpPr txBox="1">
            <a:spLocks noChangeArrowheads="1"/>
          </p:cNvSpPr>
          <p:nvPr userDrawn="1"/>
        </p:nvSpPr>
        <p:spPr bwMode="auto">
          <a:xfrm>
            <a:off x="4752953" y="6611597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fld id="{2535EB49-0EC5-44F1-97EC-F39431DF6837}" type="slidenum">
              <a:rPr lang="en-US" altLang="ko-KR" sz="800" b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388" y="6533258"/>
            <a:ext cx="988445" cy="19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7121974" y="1309895"/>
            <a:ext cx="2501795" cy="52612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723900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 bwMode="auto">
          <a:xfrm>
            <a:off x="240253" y="5211271"/>
            <a:ext cx="6732000" cy="135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228600">
              <a:schemeClr val="bg1">
                <a:lumMod val="75000"/>
              </a:schemeClr>
            </a:innerShdw>
          </a:effectLst>
        </p:spPr>
        <p:txBody>
          <a:bodyPr>
            <a:scene3d>
              <a:camera prst="orthographicFront"/>
              <a:lightRig rig="threePt" dir="t"/>
            </a:scene3d>
            <a:sp3d contourW="12700">
              <a:bevelT w="1270"/>
              <a:contourClr>
                <a:schemeClr val="tx2">
                  <a:lumMod val="50000"/>
                </a:schemeClr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4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240253" y="941913"/>
            <a:ext cx="64816" cy="144000"/>
          </a:xfrm>
          <a:prstGeom prst="roundRect">
            <a:avLst/>
          </a:prstGeom>
          <a:gradFill>
            <a:gsLst>
              <a:gs pos="0">
                <a:srgbClr val="A0C1E8"/>
              </a:gs>
              <a:gs pos="49000">
                <a:srgbClr val="638FC5"/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2" name="Text Box 199"/>
          <p:cNvSpPr txBox="1">
            <a:spLocks noChangeArrowheads="1"/>
          </p:cNvSpPr>
          <p:nvPr userDrawn="1"/>
        </p:nvSpPr>
        <p:spPr bwMode="auto">
          <a:xfrm>
            <a:off x="7051285" y="45027"/>
            <a:ext cx="271099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공공기관 차세대 사업관리시스템 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  <a:ea typeface="+mn-ea"/>
              </a:rPr>
              <a:t>(PMS)</a:t>
            </a:r>
            <a:endParaRPr lang="ko-KR" altLang="en-US" sz="11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7108883" y="1307078"/>
            <a:ext cx="2520000" cy="356995"/>
            <a:chOff x="7789333" y="1364451"/>
            <a:chExt cx="1845734" cy="360000"/>
          </a:xfrm>
        </p:grpSpPr>
        <p:sp>
          <p:nvSpPr>
            <p:cNvPr id="20" name="직사각형 19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TextBox 11"/>
            <p:cNvSpPr txBox="1"/>
            <p:nvPr userDrawn="1"/>
          </p:nvSpPr>
          <p:spPr bwMode="auto">
            <a:xfrm>
              <a:off x="7789333" y="1457493"/>
              <a:ext cx="1845734" cy="18504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spc="0" dirty="0">
                  <a:ln>
                    <a:prstDash val="solid"/>
                  </a:ln>
                  <a:solidFill>
                    <a:srgbClr val="FFFFFF"/>
                  </a:solidFill>
                  <a:effectLst/>
                  <a:latin typeface="+mn-ea"/>
                  <a:ea typeface="+mn-ea"/>
                  <a:cs typeface="Arial" pitchFamily="34" charset="0"/>
                </a:rPr>
                <a:t>개      요</a:t>
              </a:r>
            </a:p>
          </p:txBody>
        </p:sp>
      </p:grpSp>
      <p:sp>
        <p:nvSpPr>
          <p:cNvPr id="23" name="Text Box 195"/>
          <p:cNvSpPr txBox="1">
            <a:spLocks noChangeArrowheads="1"/>
          </p:cNvSpPr>
          <p:nvPr userDrawn="1"/>
        </p:nvSpPr>
        <p:spPr bwMode="auto">
          <a:xfrm>
            <a:off x="4752953" y="6611597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fld id="{2535EB49-0EC5-44F1-97EC-F39431DF6837}" type="slidenum">
              <a:rPr lang="en-US" altLang="ko-KR" sz="800" b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</p:txBody>
      </p:sp>
      <p:sp>
        <p:nvSpPr>
          <p:cNvPr id="24" name="직사각형 23"/>
          <p:cNvSpPr/>
          <p:nvPr userDrawn="1"/>
        </p:nvSpPr>
        <p:spPr>
          <a:xfrm>
            <a:off x="240253" y="1309895"/>
            <a:ext cx="6732000" cy="406712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7108883" y="5377471"/>
            <a:ext cx="2520000" cy="356995"/>
            <a:chOff x="7789333" y="1364451"/>
            <a:chExt cx="1845734" cy="360000"/>
          </a:xfrm>
        </p:grpSpPr>
        <p:sp>
          <p:nvSpPr>
            <p:cNvPr id="15" name="직사각형 14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6" name="TextBox 11"/>
            <p:cNvSpPr txBox="1"/>
            <p:nvPr userDrawn="1"/>
          </p:nvSpPr>
          <p:spPr bwMode="auto">
            <a:xfrm>
              <a:off x="7789333" y="1456903"/>
              <a:ext cx="1845734" cy="18622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spc="0" dirty="0">
                  <a:ln>
                    <a:prstDash val="solid"/>
                  </a:ln>
                  <a:solidFill>
                    <a:srgbClr val="FFFFFF"/>
                  </a:solidFill>
                  <a:effectLst/>
                  <a:latin typeface="+mn-ea"/>
                  <a:ea typeface="+mn-ea"/>
                  <a:cs typeface="Arial" pitchFamily="34" charset="0"/>
                </a:rPr>
                <a:t>특이 사항</a:t>
              </a:r>
              <a:endParaRPr lang="en-US" altLang="ko-KR" sz="1200" b="1" spc="0" dirty="0">
                <a:ln>
                  <a:prstDash val="solid"/>
                </a:ln>
                <a:solidFill>
                  <a:srgbClr val="FFFFFF"/>
                </a:solidFill>
                <a:effectLst/>
                <a:latin typeface="+mn-ea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7" name="그룹 16"/>
          <p:cNvGrpSpPr/>
          <p:nvPr userDrawn="1"/>
        </p:nvGrpSpPr>
        <p:grpSpPr>
          <a:xfrm>
            <a:off x="7108883" y="2779620"/>
            <a:ext cx="2520000" cy="356995"/>
            <a:chOff x="7789333" y="1364451"/>
            <a:chExt cx="1845734" cy="360000"/>
          </a:xfrm>
        </p:grpSpPr>
        <p:sp>
          <p:nvSpPr>
            <p:cNvPr id="18" name="직사각형 17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22" name="TextBox 11"/>
            <p:cNvSpPr txBox="1"/>
            <p:nvPr userDrawn="1"/>
          </p:nvSpPr>
          <p:spPr bwMode="auto">
            <a:xfrm>
              <a:off x="7789333" y="1457493"/>
              <a:ext cx="1845734" cy="18504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spc="0" dirty="0">
                  <a:ln>
                    <a:prstDash val="solid"/>
                  </a:ln>
                  <a:solidFill>
                    <a:srgbClr val="FFFFFF"/>
                  </a:solidFill>
                  <a:effectLst/>
                  <a:latin typeface="+mn-ea"/>
                  <a:ea typeface="+mn-ea"/>
                  <a:cs typeface="Arial" pitchFamily="34" charset="0"/>
                </a:rPr>
                <a:t>주요 기능</a:t>
              </a:r>
            </a:p>
          </p:txBody>
        </p:sp>
      </p:grpSp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24" y="6620780"/>
            <a:ext cx="988445" cy="19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06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7926"/>
            <a:ext cx="9906000" cy="67532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6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53095" y="3124566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327F"/>
              </a:solidFill>
              <a:latin typeface="+mn-ea"/>
              <a:ea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972733" y="1104901"/>
            <a:ext cx="6451599" cy="1104901"/>
            <a:chOff x="1972733" y="1274985"/>
            <a:chExt cx="6451599" cy="1093961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972733" y="1274985"/>
              <a:ext cx="6451599" cy="1093961"/>
            </a:xfrm>
            <a:prstGeom prst="roundRect">
              <a:avLst>
                <a:gd name="adj" fmla="val 50000"/>
              </a:avLst>
            </a:prstGeom>
            <a:solidFill>
              <a:srgbClr val="0443B4"/>
            </a:solidFill>
            <a:ln/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>
                <a:latin typeface="+mn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94831" y="1376381"/>
              <a:ext cx="4807406" cy="9141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차세대 </a:t>
              </a:r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PMS </a:t>
              </a:r>
              <a:r>
                <a:rPr lang="ko-KR" altLang="en-US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매뉴얼</a:t>
              </a:r>
              <a:endPara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(</a:t>
              </a: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사업비 집행 및 수행</a:t>
              </a:r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_</a:t>
              </a: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창업자</a:t>
              </a:r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)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1" y="186545"/>
            <a:ext cx="1827135" cy="36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2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473BDE1-FF9B-42F9-93DE-0485822FF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04" y="1418768"/>
            <a:ext cx="5684400" cy="3817671"/>
          </a:xfrm>
          <a:prstGeom prst="rect">
            <a:avLst/>
          </a:prstGeom>
        </p:spPr>
      </p:pic>
      <p:sp>
        <p:nvSpPr>
          <p:cNvPr id="25" name="TextBox 6"/>
          <p:cNvSpPr txBox="1"/>
          <p:nvPr/>
        </p:nvSpPr>
        <p:spPr>
          <a:xfrm>
            <a:off x="303999" y="5424377"/>
            <a:ext cx="6598251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사전승인요청이 승인 또는 반려된 것을 확인할 수 있습니다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1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47696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01.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사전승인 등록</a:t>
            </a:r>
          </a:p>
        </p:txBody>
      </p:sp>
      <p:sp>
        <p:nvSpPr>
          <p:cNvPr id="43" name="TextBox 6"/>
          <p:cNvSpPr txBox="1"/>
          <p:nvPr/>
        </p:nvSpPr>
        <p:spPr>
          <a:xfrm>
            <a:off x="7113070" y="3138699"/>
            <a:ext cx="2520000" cy="48102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사전승인신청관리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사전승인완료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4" name="TextBox 6"/>
          <p:cNvSpPr txBox="1"/>
          <p:nvPr/>
        </p:nvSpPr>
        <p:spPr>
          <a:xfrm>
            <a:off x="7113070" y="1676605"/>
            <a:ext cx="2520000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사전승인이 완료된 것을 확인합니다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7" name="Text Box 199"/>
          <p:cNvSpPr txBox="1">
            <a:spLocks noChangeArrowheads="1"/>
          </p:cNvSpPr>
          <p:nvPr/>
        </p:nvSpPr>
        <p:spPr bwMode="auto">
          <a:xfrm>
            <a:off x="7272867" y="312537"/>
            <a:ext cx="26331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6A4085-A60A-4AF4-9196-15CF82A87FB8}"/>
              </a:ext>
            </a:extLst>
          </p:cNvPr>
          <p:cNvSpPr/>
          <p:nvPr/>
        </p:nvSpPr>
        <p:spPr>
          <a:xfrm>
            <a:off x="858708" y="2392186"/>
            <a:ext cx="5488832" cy="4526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07B75B43-2142-4F47-84D6-47D94E4EDF3A}"/>
              </a:ext>
            </a:extLst>
          </p:cNvPr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4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사전승인완료</a:t>
            </a:r>
          </a:p>
        </p:txBody>
      </p:sp>
      <p:sp>
        <p:nvSpPr>
          <p:cNvPr id="12" name="Oval 156">
            <a:extLst>
              <a:ext uri="{FF2B5EF4-FFF2-40B4-BE49-F238E27FC236}">
                <a16:creationId xmlns:a16="http://schemas.microsoft.com/office/drawing/2014/main" id="{AA54F4FE-2240-4B90-AE96-B1FB6B985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192" y="2392186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4437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6"/>
          <p:cNvSpPr txBox="1"/>
          <p:nvPr/>
        </p:nvSpPr>
        <p:spPr>
          <a:xfrm>
            <a:off x="303999" y="5424377"/>
            <a:ext cx="6598251" cy="71558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사전승인 신청내역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단위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에서 사전승인상태가 승인요청인 항목은 신청일자를 클릭하면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『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승인요청회수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』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버튼이 활성화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②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『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승인요청회수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』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버튼을 클릭하면 사전승인상태가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회수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 변경됩니다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1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47696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01.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사전승인 등록</a:t>
            </a:r>
          </a:p>
        </p:txBody>
      </p:sp>
      <p:sp>
        <p:nvSpPr>
          <p:cNvPr id="43" name="TextBox 6"/>
          <p:cNvSpPr txBox="1"/>
          <p:nvPr/>
        </p:nvSpPr>
        <p:spPr>
          <a:xfrm>
            <a:off x="7113070" y="3138699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사전승인신청관리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사전승인신청 상세정보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4" name="TextBox 6"/>
          <p:cNvSpPr txBox="1"/>
          <p:nvPr/>
        </p:nvSpPr>
        <p:spPr>
          <a:xfrm>
            <a:off x="7113070" y="1676605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사전승인 신청내역 목록에서 사전승인신청 상세정보를 조회합니다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7" name="Text Box 199"/>
          <p:cNvSpPr txBox="1">
            <a:spLocks noChangeArrowheads="1"/>
          </p:cNvSpPr>
          <p:nvPr/>
        </p:nvSpPr>
        <p:spPr bwMode="auto">
          <a:xfrm>
            <a:off x="7272867" y="312537"/>
            <a:ext cx="26331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8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부가기능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승인요청회수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13" y="1380731"/>
            <a:ext cx="6448822" cy="3467656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378713" y="1380732"/>
            <a:ext cx="6448822" cy="3467656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984706" y="2655347"/>
            <a:ext cx="334227" cy="17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008134" y="2664563"/>
            <a:ext cx="478106" cy="1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156"/>
          <p:cNvSpPr>
            <a:spLocks noChangeArrowheads="1"/>
          </p:cNvSpPr>
          <p:nvPr/>
        </p:nvSpPr>
        <p:spPr bwMode="auto">
          <a:xfrm>
            <a:off x="1802662" y="2655347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7" name="Freeform 483"/>
          <p:cNvSpPr>
            <a:spLocks/>
          </p:cNvSpPr>
          <p:nvPr/>
        </p:nvSpPr>
        <p:spPr bwMode="auto">
          <a:xfrm rot="14947373" flipH="1">
            <a:off x="1958486" y="2948261"/>
            <a:ext cx="419725" cy="200491"/>
          </a:xfrm>
          <a:custGeom>
            <a:avLst/>
            <a:gdLst>
              <a:gd name="T0" fmla="*/ 2072 w 2080"/>
              <a:gd name="T1" fmla="*/ 290 h 802"/>
              <a:gd name="T2" fmla="*/ 1960 w 2080"/>
              <a:gd name="T3" fmla="*/ 392 h 802"/>
              <a:gd name="T4" fmla="*/ 1902 w 2080"/>
              <a:gd name="T5" fmla="*/ 314 h 802"/>
              <a:gd name="T6" fmla="*/ 1838 w 2080"/>
              <a:gd name="T7" fmla="*/ 246 h 802"/>
              <a:gd name="T8" fmla="*/ 1770 w 2080"/>
              <a:gd name="T9" fmla="*/ 188 h 802"/>
              <a:gd name="T10" fmla="*/ 1700 w 2080"/>
              <a:gd name="T11" fmla="*/ 138 h 802"/>
              <a:gd name="T12" fmla="*/ 1628 w 2080"/>
              <a:gd name="T13" fmla="*/ 98 h 802"/>
              <a:gd name="T14" fmla="*/ 1552 w 2080"/>
              <a:gd name="T15" fmla="*/ 64 h 802"/>
              <a:gd name="T16" fmla="*/ 1474 w 2080"/>
              <a:gd name="T17" fmla="*/ 38 h 802"/>
              <a:gd name="T18" fmla="*/ 1396 w 2080"/>
              <a:gd name="T19" fmla="*/ 20 h 802"/>
              <a:gd name="T20" fmla="*/ 1316 w 2080"/>
              <a:gd name="T21" fmla="*/ 8 h 802"/>
              <a:gd name="T22" fmla="*/ 1234 w 2080"/>
              <a:gd name="T23" fmla="*/ 2 h 802"/>
              <a:gd name="T24" fmla="*/ 1152 w 2080"/>
              <a:gd name="T25" fmla="*/ 0 h 802"/>
              <a:gd name="T26" fmla="*/ 1072 w 2080"/>
              <a:gd name="T27" fmla="*/ 6 h 802"/>
              <a:gd name="T28" fmla="*/ 908 w 2080"/>
              <a:gd name="T29" fmla="*/ 28 h 802"/>
              <a:gd name="T30" fmla="*/ 750 w 2080"/>
              <a:gd name="T31" fmla="*/ 64 h 802"/>
              <a:gd name="T32" fmla="*/ 600 w 2080"/>
              <a:gd name="T33" fmla="*/ 110 h 802"/>
              <a:gd name="T34" fmla="*/ 460 w 2080"/>
              <a:gd name="T35" fmla="*/ 164 h 802"/>
              <a:gd name="T36" fmla="*/ 332 w 2080"/>
              <a:gd name="T37" fmla="*/ 220 h 802"/>
              <a:gd name="T38" fmla="*/ 220 w 2080"/>
              <a:gd name="T39" fmla="*/ 274 h 802"/>
              <a:gd name="T40" fmla="*/ 60 w 2080"/>
              <a:gd name="T41" fmla="*/ 364 h 802"/>
              <a:gd name="T42" fmla="*/ 240 w 2080"/>
              <a:gd name="T43" fmla="*/ 350 h 802"/>
              <a:gd name="T44" fmla="*/ 330 w 2080"/>
              <a:gd name="T45" fmla="*/ 308 h 802"/>
              <a:gd name="T46" fmla="*/ 498 w 2080"/>
              <a:gd name="T47" fmla="*/ 244 h 802"/>
              <a:gd name="T48" fmla="*/ 656 w 2080"/>
              <a:gd name="T49" fmla="*/ 200 h 802"/>
              <a:gd name="T50" fmla="*/ 802 w 2080"/>
              <a:gd name="T51" fmla="*/ 176 h 802"/>
              <a:gd name="T52" fmla="*/ 938 w 2080"/>
              <a:gd name="T53" fmla="*/ 170 h 802"/>
              <a:gd name="T54" fmla="*/ 1062 w 2080"/>
              <a:gd name="T55" fmla="*/ 176 h 802"/>
              <a:gd name="T56" fmla="*/ 1174 w 2080"/>
              <a:gd name="T57" fmla="*/ 196 h 802"/>
              <a:gd name="T58" fmla="*/ 1276 w 2080"/>
              <a:gd name="T59" fmla="*/ 228 h 802"/>
              <a:gd name="T60" fmla="*/ 1366 w 2080"/>
              <a:gd name="T61" fmla="*/ 266 h 802"/>
              <a:gd name="T62" fmla="*/ 1448 w 2080"/>
              <a:gd name="T63" fmla="*/ 310 h 802"/>
              <a:gd name="T64" fmla="*/ 1518 w 2080"/>
              <a:gd name="T65" fmla="*/ 360 h 802"/>
              <a:gd name="T66" fmla="*/ 1580 w 2080"/>
              <a:gd name="T67" fmla="*/ 410 h 802"/>
              <a:gd name="T68" fmla="*/ 1630 w 2080"/>
              <a:gd name="T69" fmla="*/ 460 h 802"/>
              <a:gd name="T70" fmla="*/ 1692 w 2080"/>
              <a:gd name="T71" fmla="*/ 528 h 802"/>
              <a:gd name="T72" fmla="*/ 1740 w 2080"/>
              <a:gd name="T73" fmla="*/ 596 h 802"/>
              <a:gd name="T74" fmla="*/ 2080 w 2080"/>
              <a:gd name="T75" fmla="*/ 802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80" h="802">
                <a:moveTo>
                  <a:pt x="2080" y="802"/>
                </a:moveTo>
                <a:lnTo>
                  <a:pt x="2072" y="290"/>
                </a:lnTo>
                <a:lnTo>
                  <a:pt x="1960" y="392"/>
                </a:lnTo>
                <a:lnTo>
                  <a:pt x="1960" y="392"/>
                </a:lnTo>
                <a:lnTo>
                  <a:pt x="1932" y="352"/>
                </a:lnTo>
                <a:lnTo>
                  <a:pt x="1902" y="314"/>
                </a:lnTo>
                <a:lnTo>
                  <a:pt x="1870" y="280"/>
                </a:lnTo>
                <a:lnTo>
                  <a:pt x="1838" y="246"/>
                </a:lnTo>
                <a:lnTo>
                  <a:pt x="1804" y="216"/>
                </a:lnTo>
                <a:lnTo>
                  <a:pt x="1770" y="188"/>
                </a:lnTo>
                <a:lnTo>
                  <a:pt x="1736" y="162"/>
                </a:lnTo>
                <a:lnTo>
                  <a:pt x="1700" y="138"/>
                </a:lnTo>
                <a:lnTo>
                  <a:pt x="1664" y="116"/>
                </a:lnTo>
                <a:lnTo>
                  <a:pt x="1628" y="98"/>
                </a:lnTo>
                <a:lnTo>
                  <a:pt x="1590" y="80"/>
                </a:lnTo>
                <a:lnTo>
                  <a:pt x="1552" y="64"/>
                </a:lnTo>
                <a:lnTo>
                  <a:pt x="1514" y="50"/>
                </a:lnTo>
                <a:lnTo>
                  <a:pt x="1474" y="38"/>
                </a:lnTo>
                <a:lnTo>
                  <a:pt x="1436" y="28"/>
                </a:lnTo>
                <a:lnTo>
                  <a:pt x="1396" y="20"/>
                </a:lnTo>
                <a:lnTo>
                  <a:pt x="1356" y="12"/>
                </a:lnTo>
                <a:lnTo>
                  <a:pt x="1316" y="8"/>
                </a:lnTo>
                <a:lnTo>
                  <a:pt x="1274" y="4"/>
                </a:lnTo>
                <a:lnTo>
                  <a:pt x="1234" y="2"/>
                </a:lnTo>
                <a:lnTo>
                  <a:pt x="1194" y="0"/>
                </a:lnTo>
                <a:lnTo>
                  <a:pt x="1152" y="0"/>
                </a:lnTo>
                <a:lnTo>
                  <a:pt x="1112" y="2"/>
                </a:lnTo>
                <a:lnTo>
                  <a:pt x="1072" y="6"/>
                </a:lnTo>
                <a:lnTo>
                  <a:pt x="990" y="14"/>
                </a:lnTo>
                <a:lnTo>
                  <a:pt x="908" y="28"/>
                </a:lnTo>
                <a:lnTo>
                  <a:pt x="830" y="44"/>
                </a:lnTo>
                <a:lnTo>
                  <a:pt x="750" y="64"/>
                </a:lnTo>
                <a:lnTo>
                  <a:pt x="674" y="86"/>
                </a:lnTo>
                <a:lnTo>
                  <a:pt x="600" y="110"/>
                </a:lnTo>
                <a:lnTo>
                  <a:pt x="528" y="138"/>
                </a:lnTo>
                <a:lnTo>
                  <a:pt x="460" y="164"/>
                </a:lnTo>
                <a:lnTo>
                  <a:pt x="394" y="192"/>
                </a:lnTo>
                <a:lnTo>
                  <a:pt x="332" y="220"/>
                </a:lnTo>
                <a:lnTo>
                  <a:pt x="274" y="248"/>
                </a:lnTo>
                <a:lnTo>
                  <a:pt x="220" y="274"/>
                </a:lnTo>
                <a:lnTo>
                  <a:pt x="130" y="324"/>
                </a:lnTo>
                <a:lnTo>
                  <a:pt x="60" y="364"/>
                </a:lnTo>
                <a:lnTo>
                  <a:pt x="0" y="400"/>
                </a:lnTo>
                <a:lnTo>
                  <a:pt x="240" y="350"/>
                </a:lnTo>
                <a:lnTo>
                  <a:pt x="240" y="350"/>
                </a:lnTo>
                <a:lnTo>
                  <a:pt x="330" y="308"/>
                </a:lnTo>
                <a:lnTo>
                  <a:pt x="416" y="274"/>
                </a:lnTo>
                <a:lnTo>
                  <a:pt x="498" y="244"/>
                </a:lnTo>
                <a:lnTo>
                  <a:pt x="580" y="220"/>
                </a:lnTo>
                <a:lnTo>
                  <a:pt x="656" y="200"/>
                </a:lnTo>
                <a:lnTo>
                  <a:pt x="732" y="186"/>
                </a:lnTo>
                <a:lnTo>
                  <a:pt x="802" y="176"/>
                </a:lnTo>
                <a:lnTo>
                  <a:pt x="872" y="170"/>
                </a:lnTo>
                <a:lnTo>
                  <a:pt x="938" y="170"/>
                </a:lnTo>
                <a:lnTo>
                  <a:pt x="1000" y="172"/>
                </a:lnTo>
                <a:lnTo>
                  <a:pt x="1062" y="176"/>
                </a:lnTo>
                <a:lnTo>
                  <a:pt x="1118" y="186"/>
                </a:lnTo>
                <a:lnTo>
                  <a:pt x="1174" y="196"/>
                </a:lnTo>
                <a:lnTo>
                  <a:pt x="1226" y="212"/>
                </a:lnTo>
                <a:lnTo>
                  <a:pt x="1276" y="228"/>
                </a:lnTo>
                <a:lnTo>
                  <a:pt x="1322" y="246"/>
                </a:lnTo>
                <a:lnTo>
                  <a:pt x="1366" y="266"/>
                </a:lnTo>
                <a:lnTo>
                  <a:pt x="1408" y="288"/>
                </a:lnTo>
                <a:lnTo>
                  <a:pt x="1448" y="310"/>
                </a:lnTo>
                <a:lnTo>
                  <a:pt x="1484" y="334"/>
                </a:lnTo>
                <a:lnTo>
                  <a:pt x="1518" y="360"/>
                </a:lnTo>
                <a:lnTo>
                  <a:pt x="1550" y="384"/>
                </a:lnTo>
                <a:lnTo>
                  <a:pt x="1580" y="410"/>
                </a:lnTo>
                <a:lnTo>
                  <a:pt x="1606" y="434"/>
                </a:lnTo>
                <a:lnTo>
                  <a:pt x="1630" y="460"/>
                </a:lnTo>
                <a:lnTo>
                  <a:pt x="1654" y="482"/>
                </a:lnTo>
                <a:lnTo>
                  <a:pt x="1692" y="528"/>
                </a:lnTo>
                <a:lnTo>
                  <a:pt x="1720" y="566"/>
                </a:lnTo>
                <a:lnTo>
                  <a:pt x="1740" y="596"/>
                </a:lnTo>
                <a:lnTo>
                  <a:pt x="1628" y="698"/>
                </a:lnTo>
                <a:lnTo>
                  <a:pt x="2080" y="802"/>
                </a:lnTo>
                <a:close/>
              </a:path>
            </a:pathLst>
          </a:custGeom>
          <a:gradFill>
            <a:gsLst>
              <a:gs pos="0">
                <a:srgbClr val="800000"/>
              </a:gs>
              <a:gs pos="37000">
                <a:srgbClr val="800000"/>
              </a:gs>
              <a:gs pos="80000">
                <a:srgbClr val="800000">
                  <a:alpha val="40000"/>
                </a:srgbClr>
              </a:gs>
            </a:gsLst>
            <a:lin ang="15000000" scaled="0"/>
          </a:gradFill>
          <a:ln>
            <a:noFill/>
          </a:ln>
        </p:spPr>
        <p:txBody>
          <a:bodyPr vert="horz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2650" latinLnBrk="0"/>
            <a:endParaRPr lang="ko-KR" altLang="en-US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C670F7-E269-46A1-9427-D0A21B22D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823" y="2874625"/>
            <a:ext cx="3771501" cy="245310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396213" y="5039488"/>
            <a:ext cx="434642" cy="1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156"/>
          <p:cNvSpPr>
            <a:spLocks noChangeArrowheads="1"/>
          </p:cNvSpPr>
          <p:nvPr/>
        </p:nvSpPr>
        <p:spPr bwMode="auto">
          <a:xfrm>
            <a:off x="5186133" y="5039487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5067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0"/>
          <p:cNvSpPr txBox="1"/>
          <p:nvPr/>
        </p:nvSpPr>
        <p:spPr>
          <a:xfrm>
            <a:off x="313963" y="883568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사전승인 프로세스</a:t>
            </a:r>
          </a:p>
        </p:txBody>
      </p:sp>
      <p:sp>
        <p:nvSpPr>
          <p:cNvPr id="17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47696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01.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사전승인 등록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6495691" y="1307078"/>
            <a:ext cx="3148641" cy="356995"/>
            <a:chOff x="7789333" y="1364451"/>
            <a:chExt cx="1845734" cy="360000"/>
          </a:xfrm>
        </p:grpSpPr>
        <p:sp>
          <p:nvSpPr>
            <p:cNvPr id="21" name="직사각형 20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22" name="TextBox 11"/>
            <p:cNvSpPr txBox="1"/>
            <p:nvPr userDrawn="1"/>
          </p:nvSpPr>
          <p:spPr bwMode="auto">
            <a:xfrm>
              <a:off x="7789333" y="1457493"/>
              <a:ext cx="1845734" cy="18504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dirty="0">
                  <a:ln>
                    <a:prstDash val="solid"/>
                  </a:ln>
                  <a:solidFill>
                    <a:srgbClr val="FFFFFF"/>
                  </a:solidFill>
                  <a:latin typeface="+mn-ea"/>
                  <a:cs typeface="Arial" pitchFamily="34" charset="0"/>
                </a:rPr>
                <a:t>상 세 내 용</a:t>
              </a:r>
              <a:endParaRPr lang="ko-KR" altLang="en-US" sz="1200" b="1" spc="0" dirty="0">
                <a:ln>
                  <a:prstDash val="solid"/>
                </a:ln>
                <a:solidFill>
                  <a:srgbClr val="FFFFFF"/>
                </a:solidFill>
                <a:effectLst/>
                <a:latin typeface="+mn-ea"/>
                <a:ea typeface="+mn-ea"/>
                <a:cs typeface="Arial" pitchFamily="34" charset="0"/>
              </a:endParaRPr>
            </a:p>
          </p:txBody>
        </p:sp>
      </p:grpSp>
      <p:sp>
        <p:nvSpPr>
          <p:cNvPr id="13" name="Text Box 199"/>
          <p:cNvSpPr txBox="1">
            <a:spLocks noChangeArrowheads="1"/>
          </p:cNvSpPr>
          <p:nvPr/>
        </p:nvSpPr>
        <p:spPr bwMode="auto">
          <a:xfrm>
            <a:off x="7272867" y="312537"/>
            <a:ext cx="26331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Rectangle"/>
          <p:cNvSpPr/>
          <p:nvPr/>
        </p:nvSpPr>
        <p:spPr>
          <a:xfrm>
            <a:off x="231116" y="1322723"/>
            <a:ext cx="6225580" cy="491615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2616546" y="2713967"/>
            <a:ext cx="1799301" cy="439155"/>
            <a:chOff x="3556329" y="1916602"/>
            <a:chExt cx="1799301" cy="439155"/>
          </a:xfrm>
        </p:grpSpPr>
        <p:grpSp>
          <p:nvGrpSpPr>
            <p:cNvPr id="80" name="그룹 79"/>
            <p:cNvGrpSpPr/>
            <p:nvPr/>
          </p:nvGrpSpPr>
          <p:grpSpPr>
            <a:xfrm>
              <a:off x="3556329" y="1916602"/>
              <a:ext cx="1799301" cy="439155"/>
              <a:chOff x="785659" y="1828267"/>
              <a:chExt cx="1799301" cy="439155"/>
            </a:xfrm>
          </p:grpSpPr>
          <p:sp>
            <p:nvSpPr>
              <p:cNvPr id="83" name="모서리가 둥근 직사각형 82"/>
              <p:cNvSpPr/>
              <p:nvPr/>
            </p:nvSpPr>
            <p:spPr>
              <a:xfrm>
                <a:off x="896815" y="1907931"/>
                <a:ext cx="1688145" cy="359491"/>
              </a:xfrm>
              <a:prstGeom prst="roundRect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5" name="그룹 84"/>
              <p:cNvGrpSpPr/>
              <p:nvPr/>
            </p:nvGrpSpPr>
            <p:grpSpPr>
              <a:xfrm>
                <a:off x="785659" y="1828267"/>
                <a:ext cx="351692" cy="263473"/>
                <a:chOff x="812382" y="2632776"/>
                <a:chExt cx="351692" cy="263473"/>
              </a:xfrm>
            </p:grpSpPr>
            <p:sp>
              <p:nvSpPr>
                <p:cNvPr id="86" name="Oval"/>
                <p:cNvSpPr/>
                <p:nvPr/>
              </p:nvSpPr>
              <p:spPr>
                <a:xfrm>
                  <a:off x="847550" y="2632776"/>
                  <a:ext cx="255013" cy="255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63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812382" y="2650028"/>
                  <a:ext cx="35169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>
                      <a:solidFill>
                        <a:schemeClr val="bg1"/>
                      </a:solidFill>
                    </a:rPr>
                    <a:t>02</a:t>
                  </a:r>
                  <a:endParaRPr lang="ko-KR" altLang="en-US" sz="1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81" name="TextBox 80"/>
            <p:cNvSpPr txBox="1"/>
            <p:nvPr/>
          </p:nvSpPr>
          <p:spPr>
            <a:xfrm>
              <a:off x="4014746" y="2049270"/>
              <a:ext cx="10084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2">
                      <a:lumMod val="75000"/>
                    </a:schemeClr>
                  </a:solidFill>
                </a:rPr>
                <a:t>사전승인신청</a:t>
              </a: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2510010" y="1664073"/>
            <a:ext cx="2092560" cy="439155"/>
            <a:chOff x="824611" y="1914239"/>
            <a:chExt cx="2092560" cy="439155"/>
          </a:xfrm>
        </p:grpSpPr>
        <p:sp>
          <p:nvSpPr>
            <p:cNvPr id="90" name="TextBox 89"/>
            <p:cNvSpPr txBox="1"/>
            <p:nvPr/>
          </p:nvSpPr>
          <p:spPr>
            <a:xfrm>
              <a:off x="904513" y="2046474"/>
              <a:ext cx="201265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2">
                      <a:lumMod val="75000"/>
                    </a:schemeClr>
                  </a:solidFill>
                </a:rPr>
                <a:t>사전승인신청</a:t>
              </a:r>
              <a:r>
                <a:rPr lang="en-US" altLang="ko-KR" sz="1050" dirty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ko-KR" altLang="en-US" sz="1050" dirty="0">
                  <a:solidFill>
                    <a:schemeClr val="tx2">
                      <a:lumMod val="75000"/>
                    </a:schemeClr>
                  </a:solidFill>
                </a:rPr>
                <a:t>페이지 접속</a:t>
              </a:r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824611" y="1914239"/>
              <a:ext cx="2012658" cy="439155"/>
              <a:chOff x="679123" y="1828267"/>
              <a:chExt cx="2012658" cy="439155"/>
            </a:xfrm>
          </p:grpSpPr>
          <p:sp>
            <p:nvSpPr>
              <p:cNvPr id="92" name="모서리가 둥근 직사각형 91"/>
              <p:cNvSpPr/>
              <p:nvPr/>
            </p:nvSpPr>
            <p:spPr>
              <a:xfrm>
                <a:off x="790279" y="1907931"/>
                <a:ext cx="1901502" cy="359491"/>
              </a:xfrm>
              <a:prstGeom prst="roundRect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4" name="그룹 93"/>
              <p:cNvGrpSpPr/>
              <p:nvPr/>
            </p:nvGrpSpPr>
            <p:grpSpPr>
              <a:xfrm>
                <a:off x="679123" y="1828267"/>
                <a:ext cx="351692" cy="263473"/>
                <a:chOff x="705846" y="2632776"/>
                <a:chExt cx="351692" cy="263473"/>
              </a:xfrm>
            </p:grpSpPr>
            <p:sp>
              <p:nvSpPr>
                <p:cNvPr id="96" name="Oval"/>
                <p:cNvSpPr/>
                <p:nvPr/>
              </p:nvSpPr>
              <p:spPr>
                <a:xfrm>
                  <a:off x="732136" y="2632776"/>
                  <a:ext cx="255013" cy="255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63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705846" y="2650028"/>
                  <a:ext cx="35169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>
                      <a:solidFill>
                        <a:schemeClr val="bg1"/>
                      </a:solidFill>
                    </a:rPr>
                    <a:t>01</a:t>
                  </a:r>
                  <a:endParaRPr lang="ko-KR" altLang="en-US" sz="1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98" name="그룹 97"/>
          <p:cNvGrpSpPr/>
          <p:nvPr/>
        </p:nvGrpSpPr>
        <p:grpSpPr>
          <a:xfrm>
            <a:off x="2616546" y="3777016"/>
            <a:ext cx="1945344" cy="439155"/>
            <a:chOff x="2043831" y="2526443"/>
            <a:chExt cx="1945344" cy="439155"/>
          </a:xfrm>
        </p:grpSpPr>
        <p:grpSp>
          <p:nvGrpSpPr>
            <p:cNvPr id="99" name="그룹 98"/>
            <p:cNvGrpSpPr/>
            <p:nvPr/>
          </p:nvGrpSpPr>
          <p:grpSpPr>
            <a:xfrm>
              <a:off x="2043831" y="2526443"/>
              <a:ext cx="1799301" cy="439155"/>
              <a:chOff x="785659" y="1828267"/>
              <a:chExt cx="1799301" cy="439155"/>
            </a:xfrm>
          </p:grpSpPr>
          <p:sp>
            <p:nvSpPr>
              <p:cNvPr id="101" name="모서리가 둥근 직사각형 100"/>
              <p:cNvSpPr/>
              <p:nvPr/>
            </p:nvSpPr>
            <p:spPr>
              <a:xfrm>
                <a:off x="896815" y="1907931"/>
                <a:ext cx="1688145" cy="359491"/>
              </a:xfrm>
              <a:prstGeom prst="roundRect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2" name="그룹 101"/>
              <p:cNvGrpSpPr/>
              <p:nvPr/>
            </p:nvGrpSpPr>
            <p:grpSpPr>
              <a:xfrm>
                <a:off x="785659" y="1828267"/>
                <a:ext cx="351692" cy="263473"/>
                <a:chOff x="812382" y="2632776"/>
                <a:chExt cx="351692" cy="263473"/>
              </a:xfrm>
            </p:grpSpPr>
            <p:sp>
              <p:nvSpPr>
                <p:cNvPr id="103" name="Oval"/>
                <p:cNvSpPr/>
                <p:nvPr/>
              </p:nvSpPr>
              <p:spPr>
                <a:xfrm>
                  <a:off x="847550" y="2632776"/>
                  <a:ext cx="255013" cy="255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63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812382" y="2650028"/>
                  <a:ext cx="35169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>
                      <a:solidFill>
                        <a:schemeClr val="bg1"/>
                      </a:solidFill>
                    </a:rPr>
                    <a:t>03</a:t>
                  </a:r>
                  <a:endParaRPr lang="ko-KR" altLang="en-US" sz="1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00" name="TextBox 99"/>
            <p:cNvSpPr txBox="1"/>
            <p:nvPr/>
          </p:nvSpPr>
          <p:spPr>
            <a:xfrm>
              <a:off x="2345857" y="2659111"/>
              <a:ext cx="16433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>
                  <a:solidFill>
                    <a:schemeClr val="tx2">
                      <a:lumMod val="75000"/>
                    </a:schemeClr>
                  </a:solidFill>
                </a:rPr>
                <a:t>사전승인신청 확인</a:t>
              </a:r>
              <a:endParaRPr lang="ko-KR" altLang="en-US" sz="105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cxnSp>
        <p:nvCxnSpPr>
          <p:cNvPr id="105" name="직선 화살표 연결선 104"/>
          <p:cNvCxnSpPr>
            <a:cxnSpLocks/>
            <a:stCxn id="92" idx="2"/>
            <a:endCxn id="83" idx="0"/>
          </p:cNvCxnSpPr>
          <p:nvPr/>
        </p:nvCxnSpPr>
        <p:spPr>
          <a:xfrm flipH="1">
            <a:off x="3571775" y="2103228"/>
            <a:ext cx="142" cy="69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83" idx="2"/>
            <a:endCxn id="101" idx="0"/>
          </p:cNvCxnSpPr>
          <p:nvPr/>
        </p:nvCxnSpPr>
        <p:spPr>
          <a:xfrm>
            <a:off x="3571775" y="3153122"/>
            <a:ext cx="0" cy="70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6510868" y="1664073"/>
            <a:ext cx="3112902" cy="45748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endParaRPr lang="en-US" altLang="ko-KR" sz="900" b="1" dirty="0">
              <a:solidFill>
                <a:schemeClr val="tx1"/>
              </a:solidFill>
              <a:latin typeface="+mj-ea"/>
            </a:endParaRP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홈페이지 </a:t>
            </a: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사업비관리 </a:t>
            </a: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사용내역등록 이동</a:t>
            </a:r>
            <a:endParaRPr lang="en-US" altLang="ko-KR" sz="900" dirty="0">
              <a:solidFill>
                <a:schemeClr val="tx1"/>
              </a:solidFill>
              <a:latin typeface="+mj-ea"/>
            </a:endParaRP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사전승인신청 등록</a:t>
            </a:r>
            <a:endParaRPr lang="en-US" altLang="ko-KR" sz="900" dirty="0">
              <a:solidFill>
                <a:schemeClr val="tx1"/>
              </a:solidFill>
              <a:latin typeface="+mj-ea"/>
            </a:endParaRP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사전승인신청 확인</a:t>
            </a:r>
            <a:endParaRPr lang="en-US" altLang="ko-KR" sz="900" dirty="0">
              <a:solidFill>
                <a:schemeClr val="tx1"/>
              </a:solidFill>
              <a:latin typeface="+mj-ea"/>
            </a:endParaRP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승인완료</a:t>
            </a:r>
            <a:endParaRPr lang="en-US" altLang="ko-KR" sz="900" dirty="0">
              <a:solidFill>
                <a:schemeClr val="tx1"/>
              </a:solidFill>
              <a:latin typeface="+mj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    - </a:t>
            </a: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사전승인은 사전승인 적용사업인 경우에만 신청 및 </a:t>
            </a:r>
            <a:endParaRPr lang="en-US" altLang="ko-KR" sz="900" dirty="0">
              <a:solidFill>
                <a:schemeClr val="tx1"/>
              </a:solidFill>
              <a:latin typeface="+mj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      </a:t>
            </a: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조회하실 수 있습니다</a:t>
            </a: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ko-KR" altLang="en-US" sz="900" dirty="0">
              <a:latin typeface="+mn-ea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93D1F14-C9CD-415E-B697-F70E28B5B515}"/>
              </a:ext>
            </a:extLst>
          </p:cNvPr>
          <p:cNvGrpSpPr/>
          <p:nvPr/>
        </p:nvGrpSpPr>
        <p:grpSpPr>
          <a:xfrm>
            <a:off x="2624710" y="4846242"/>
            <a:ext cx="1799301" cy="439155"/>
            <a:chOff x="2043831" y="2526443"/>
            <a:chExt cx="1799301" cy="43915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29FF5C9-0B79-438D-9667-9B2411DB44AA}"/>
                </a:ext>
              </a:extLst>
            </p:cNvPr>
            <p:cNvGrpSpPr/>
            <p:nvPr/>
          </p:nvGrpSpPr>
          <p:grpSpPr>
            <a:xfrm>
              <a:off x="2043831" y="2526443"/>
              <a:ext cx="1799301" cy="439155"/>
              <a:chOff x="785659" y="1828267"/>
              <a:chExt cx="1799301" cy="439155"/>
            </a:xfrm>
          </p:grpSpPr>
          <p:sp>
            <p:nvSpPr>
              <p:cNvPr id="37" name="모서리가 둥근 직사각형 100">
                <a:extLst>
                  <a:ext uri="{FF2B5EF4-FFF2-40B4-BE49-F238E27FC236}">
                    <a16:creationId xmlns:a16="http://schemas.microsoft.com/office/drawing/2014/main" id="{7914F389-C4BA-49DF-B36A-632C037B57DE}"/>
                  </a:ext>
                </a:extLst>
              </p:cNvPr>
              <p:cNvSpPr/>
              <p:nvPr/>
            </p:nvSpPr>
            <p:spPr>
              <a:xfrm>
                <a:off x="896815" y="1907931"/>
                <a:ext cx="1688145" cy="359491"/>
              </a:xfrm>
              <a:prstGeom prst="roundRect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D6088905-E5D3-4454-9B01-2DFA77CECD16}"/>
                  </a:ext>
                </a:extLst>
              </p:cNvPr>
              <p:cNvGrpSpPr/>
              <p:nvPr/>
            </p:nvGrpSpPr>
            <p:grpSpPr>
              <a:xfrm>
                <a:off x="785659" y="1828267"/>
                <a:ext cx="351692" cy="263473"/>
                <a:chOff x="812382" y="2632776"/>
                <a:chExt cx="351692" cy="263473"/>
              </a:xfrm>
            </p:grpSpPr>
            <p:sp>
              <p:nvSpPr>
                <p:cNvPr id="39" name="Oval">
                  <a:extLst>
                    <a:ext uri="{FF2B5EF4-FFF2-40B4-BE49-F238E27FC236}">
                      <a16:creationId xmlns:a16="http://schemas.microsoft.com/office/drawing/2014/main" id="{B4612242-4561-4645-ACF3-EFD4DD868F47}"/>
                    </a:ext>
                  </a:extLst>
                </p:cNvPr>
                <p:cNvSpPr/>
                <p:nvPr/>
              </p:nvSpPr>
              <p:spPr>
                <a:xfrm>
                  <a:off x="847550" y="2632776"/>
                  <a:ext cx="255013" cy="255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63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211A38D-B9E3-420B-8453-AB88F403CD41}"/>
                    </a:ext>
                  </a:extLst>
                </p:cNvPr>
                <p:cNvSpPr txBox="1"/>
                <p:nvPr/>
              </p:nvSpPr>
              <p:spPr>
                <a:xfrm>
                  <a:off x="812382" y="2650028"/>
                  <a:ext cx="35169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>
                      <a:solidFill>
                        <a:schemeClr val="bg1"/>
                      </a:solidFill>
                    </a:rPr>
                    <a:t>03</a:t>
                  </a:r>
                  <a:endParaRPr lang="ko-KR" altLang="en-US" sz="1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4BA3EA7-8DF5-459B-A7F8-610460D1BD5F}"/>
                </a:ext>
              </a:extLst>
            </p:cNvPr>
            <p:cNvSpPr txBox="1"/>
            <p:nvPr/>
          </p:nvSpPr>
          <p:spPr>
            <a:xfrm>
              <a:off x="2494084" y="2666805"/>
              <a:ext cx="10084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>
                  <a:solidFill>
                    <a:schemeClr val="tx2">
                      <a:lumMod val="75000"/>
                    </a:schemeClr>
                  </a:solidFill>
                </a:rPr>
                <a:t>사전승인완료</a:t>
              </a:r>
              <a:endParaRPr lang="ko-KR" altLang="en-US" sz="105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FB0262A-E111-4F1E-86CC-3B855AB23FB6}"/>
              </a:ext>
            </a:extLst>
          </p:cNvPr>
          <p:cNvCxnSpPr>
            <a:cxnSpLocks/>
            <a:stCxn id="101" idx="2"/>
            <a:endCxn id="37" idx="0"/>
          </p:cNvCxnSpPr>
          <p:nvPr/>
        </p:nvCxnSpPr>
        <p:spPr>
          <a:xfrm>
            <a:off x="3571775" y="4216171"/>
            <a:ext cx="8164" cy="709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사전승인등록 페이지 접속</a:t>
            </a:r>
          </a:p>
        </p:txBody>
      </p:sp>
      <p:sp>
        <p:nvSpPr>
          <p:cNvPr id="14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47696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01.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사전승인 등록</a:t>
            </a:r>
          </a:p>
        </p:txBody>
      </p:sp>
      <p:sp>
        <p:nvSpPr>
          <p:cNvPr id="15" name="TextBox 6"/>
          <p:cNvSpPr txBox="1"/>
          <p:nvPr/>
        </p:nvSpPr>
        <p:spPr>
          <a:xfrm>
            <a:off x="7113070" y="1676605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사전승인 신청을 위해 사전승인 페이지로  이동합니다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9" name="TextBox 6"/>
          <p:cNvSpPr txBox="1"/>
          <p:nvPr/>
        </p:nvSpPr>
        <p:spPr>
          <a:xfrm>
            <a:off x="7113070" y="3138699"/>
            <a:ext cx="2520000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사전승인신청관리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50" y="1608717"/>
            <a:ext cx="6523200" cy="3356492"/>
          </a:xfrm>
          <a:prstGeom prst="rect">
            <a:avLst/>
          </a:prstGeom>
        </p:spPr>
      </p:pic>
      <p:sp>
        <p:nvSpPr>
          <p:cNvPr id="21" name="TextBox 6"/>
          <p:cNvSpPr txBox="1"/>
          <p:nvPr/>
        </p:nvSpPr>
        <p:spPr>
          <a:xfrm>
            <a:off x="303999" y="5424377"/>
            <a:ext cx="6598251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홈페이지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사업비관리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사용내역등록을 클릭합니다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927732" y="2195883"/>
            <a:ext cx="424135" cy="1642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749000" y="1672264"/>
            <a:ext cx="491869" cy="1608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156"/>
          <p:cNvSpPr>
            <a:spLocks noChangeArrowheads="1"/>
          </p:cNvSpPr>
          <p:nvPr/>
        </p:nvSpPr>
        <p:spPr bwMode="auto">
          <a:xfrm>
            <a:off x="3672436" y="2195883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2" name="Text Box 199"/>
          <p:cNvSpPr txBox="1">
            <a:spLocks noChangeArrowheads="1"/>
          </p:cNvSpPr>
          <p:nvPr/>
        </p:nvSpPr>
        <p:spPr bwMode="auto">
          <a:xfrm>
            <a:off x="7272867" y="312537"/>
            <a:ext cx="26331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2FA3742D-80E8-464C-841C-854F4C0F99FD}"/>
              </a:ext>
            </a:extLst>
          </p:cNvPr>
          <p:cNvSpPr txBox="1"/>
          <p:nvPr/>
        </p:nvSpPr>
        <p:spPr>
          <a:xfrm>
            <a:off x="7113070" y="5724459"/>
            <a:ext cx="2520000" cy="4818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사전승인 가능여부는 해당 사업담당자에게 문의하시기 바랍니다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642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6"/>
          <p:cNvSpPr txBox="1"/>
          <p:nvPr/>
        </p:nvSpPr>
        <p:spPr>
          <a:xfrm>
            <a:off x="303999" y="5424377"/>
            <a:ext cx="6598251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『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사전승인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』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버튼을 클릭합니다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35" y="1587052"/>
            <a:ext cx="6522377" cy="358432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122466" y="4052890"/>
            <a:ext cx="491869" cy="1990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156"/>
          <p:cNvSpPr>
            <a:spLocks noChangeArrowheads="1"/>
          </p:cNvSpPr>
          <p:nvPr/>
        </p:nvSpPr>
        <p:spPr bwMode="auto">
          <a:xfrm>
            <a:off x="3882780" y="4063005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7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47696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01.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사전승인 등록</a:t>
            </a:r>
          </a:p>
        </p:txBody>
      </p:sp>
      <p:sp>
        <p:nvSpPr>
          <p:cNvPr id="29" name="TextBox 6"/>
          <p:cNvSpPr txBox="1"/>
          <p:nvPr/>
        </p:nvSpPr>
        <p:spPr>
          <a:xfrm>
            <a:off x="7113070" y="3138699"/>
            <a:ext cx="2520000" cy="48102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사용내역등록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사전승인 버튼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0" name="TextBox 6"/>
          <p:cNvSpPr txBox="1"/>
          <p:nvPr/>
        </p:nvSpPr>
        <p:spPr>
          <a:xfrm>
            <a:off x="7113070" y="1676605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사전승인 신청을 위해 사전승인 페이지로  이동합니다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1" name="Text Box 199"/>
          <p:cNvSpPr txBox="1">
            <a:spLocks noChangeArrowheads="1"/>
          </p:cNvSpPr>
          <p:nvPr/>
        </p:nvSpPr>
        <p:spPr bwMode="auto">
          <a:xfrm>
            <a:off x="7272867" y="312537"/>
            <a:ext cx="26331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사전승인신청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(1/5)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7113070" y="5728178"/>
            <a:ext cx="2520000" cy="48102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『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사전승인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』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버튼은 사전승인 적용사업인 경우에만 신청 및 조회하실 수 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en-US" altLang="ko-KR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473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388D8C-A71F-4690-93DD-D84C65DA0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82" y="1592728"/>
            <a:ext cx="6523200" cy="346162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152143" y="4208083"/>
            <a:ext cx="5217855" cy="8215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6"/>
          <p:cNvSpPr txBox="1"/>
          <p:nvPr/>
        </p:nvSpPr>
        <p:spPr>
          <a:xfrm>
            <a:off x="303999" y="5424377"/>
            <a:ext cx="6598251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사전승인 신청현황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단위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에서 집행협약한도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(a),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사전승인신청금액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(b),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신청가능금액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(a-b)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을 확인합니다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Oval 156"/>
          <p:cNvSpPr>
            <a:spLocks noChangeArrowheads="1"/>
          </p:cNvSpPr>
          <p:nvPr/>
        </p:nvSpPr>
        <p:spPr bwMode="auto">
          <a:xfrm>
            <a:off x="841280" y="4208083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9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47696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01.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사전승인 등록</a:t>
            </a:r>
          </a:p>
        </p:txBody>
      </p:sp>
      <p:sp>
        <p:nvSpPr>
          <p:cNvPr id="31" name="TextBox 6"/>
          <p:cNvSpPr txBox="1"/>
          <p:nvPr/>
        </p:nvSpPr>
        <p:spPr>
          <a:xfrm>
            <a:off x="7113070" y="3138699"/>
            <a:ext cx="2520000" cy="48102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사전승인신청관리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사전승인 신청현황 조회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2" name="TextBox 6"/>
          <p:cNvSpPr txBox="1"/>
          <p:nvPr/>
        </p:nvSpPr>
        <p:spPr>
          <a:xfrm>
            <a:off x="7113070" y="1676605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사전승인신청을 위한 과제정보와 사전승인 시청현황을 조회합니다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3" name="Text Box 199"/>
          <p:cNvSpPr txBox="1">
            <a:spLocks noChangeArrowheads="1"/>
          </p:cNvSpPr>
          <p:nvPr/>
        </p:nvSpPr>
        <p:spPr bwMode="auto">
          <a:xfrm>
            <a:off x="7272867" y="312537"/>
            <a:ext cx="26331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TextBox 20">
            <a:extLst>
              <a:ext uri="{FF2B5EF4-FFF2-40B4-BE49-F238E27FC236}">
                <a16:creationId xmlns:a16="http://schemas.microsoft.com/office/drawing/2014/main" id="{E24F600D-6E2E-49BD-8F46-BCFE019D6956}"/>
              </a:ext>
            </a:extLst>
          </p:cNvPr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사전승인신청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(2/5)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363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0349D7A-4076-4D6F-A599-92C913239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19" y="1422262"/>
            <a:ext cx="5685765" cy="3844247"/>
          </a:xfrm>
          <a:prstGeom prst="rect">
            <a:avLst/>
          </a:prstGeom>
        </p:spPr>
      </p:pic>
      <p:sp>
        <p:nvSpPr>
          <p:cNvPr id="25" name="TextBox 6"/>
          <p:cNvSpPr txBox="1"/>
          <p:nvPr/>
        </p:nvSpPr>
        <p:spPr>
          <a:xfrm>
            <a:off x="303999" y="5424377"/>
            <a:ext cx="6598251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『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사전승인 신청등록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』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버튼을 클릭합니다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591760" y="5030345"/>
            <a:ext cx="747683" cy="1730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Oval 156"/>
          <p:cNvSpPr>
            <a:spLocks noChangeArrowheads="1"/>
          </p:cNvSpPr>
          <p:nvPr/>
        </p:nvSpPr>
        <p:spPr bwMode="auto">
          <a:xfrm>
            <a:off x="4877495" y="4828652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41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47696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01.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사전승인 등록</a:t>
            </a:r>
          </a:p>
        </p:txBody>
      </p:sp>
      <p:sp>
        <p:nvSpPr>
          <p:cNvPr id="43" name="TextBox 6"/>
          <p:cNvSpPr txBox="1"/>
          <p:nvPr/>
        </p:nvSpPr>
        <p:spPr>
          <a:xfrm>
            <a:off x="7113070" y="3138699"/>
            <a:ext cx="2520000" cy="48102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4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사전승인신청관리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사전승인 신청내역 조회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4" name="TextBox 6"/>
          <p:cNvSpPr txBox="1"/>
          <p:nvPr/>
        </p:nvSpPr>
        <p:spPr>
          <a:xfrm>
            <a:off x="7113070" y="1676605"/>
            <a:ext cx="2520000" cy="71558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4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사전승인 신청내역 목록을 조회하고 목록에 대한 사전승인 신청등록과 사전승인요청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삭제합니다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7" name="Text Box 199"/>
          <p:cNvSpPr txBox="1">
            <a:spLocks noChangeArrowheads="1"/>
          </p:cNvSpPr>
          <p:nvPr/>
        </p:nvSpPr>
        <p:spPr bwMode="auto">
          <a:xfrm>
            <a:off x="7272867" y="312537"/>
            <a:ext cx="26331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TextBox 20">
            <a:extLst>
              <a:ext uri="{FF2B5EF4-FFF2-40B4-BE49-F238E27FC236}">
                <a16:creationId xmlns:a16="http://schemas.microsoft.com/office/drawing/2014/main" id="{470315F9-27D9-48F4-BA26-C81C756B1386}"/>
              </a:ext>
            </a:extLst>
          </p:cNvPr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사전승인신청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(3/5)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249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53367339-A4F9-4590-8FDE-DEF2FF551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18" y="1410944"/>
            <a:ext cx="5729295" cy="3935399"/>
          </a:xfrm>
          <a:prstGeom prst="rect">
            <a:avLst/>
          </a:prstGeom>
        </p:spPr>
      </p:pic>
      <p:sp>
        <p:nvSpPr>
          <p:cNvPr id="21" name="TextBox 6"/>
          <p:cNvSpPr txBox="1"/>
          <p:nvPr/>
        </p:nvSpPr>
        <p:spPr>
          <a:xfrm>
            <a:off x="303999" y="5424377"/>
            <a:ext cx="6723334" cy="113107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『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사전승인 신청등록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』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버튼을 클릭하면 사전승인신청 상세정보 팝업이 나타납니다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② 사업비 신청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단위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에서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집행기간을 선택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하신 후 비목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세목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현금신청 가능금액 등을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하신 후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금액과 적요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산출근거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를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입력하시고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필수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증빙서류가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있으실 경우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첨부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해야 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③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『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저장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』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버튼을 클릭하면 사전승인 신청내역에  사전승인상태가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상태로 등록됩니다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『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사전승인요청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』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버튼을 클릭하면 사전승인 신청내역에 사전승인상태가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승인요청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상태로 등록됩니다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0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47696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01.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사전승인 등록</a:t>
            </a:r>
          </a:p>
        </p:txBody>
      </p:sp>
      <p:sp>
        <p:nvSpPr>
          <p:cNvPr id="42" name="TextBox 6"/>
          <p:cNvSpPr txBox="1"/>
          <p:nvPr/>
        </p:nvSpPr>
        <p:spPr>
          <a:xfrm>
            <a:off x="7113070" y="3138699"/>
            <a:ext cx="2520000" cy="9233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사전승인신청관리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- (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필수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집행기간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사전승인신청 저장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사전승인요청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3" name="TextBox 6"/>
          <p:cNvSpPr txBox="1"/>
          <p:nvPr/>
        </p:nvSpPr>
        <p:spPr>
          <a:xfrm>
            <a:off x="7113070" y="1676605"/>
            <a:ext cx="2520000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사전승인 신청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등록을 위한 팝업입니다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4" name="Text Box 199"/>
          <p:cNvSpPr txBox="1">
            <a:spLocks noChangeArrowheads="1"/>
          </p:cNvSpPr>
          <p:nvPr/>
        </p:nvSpPr>
        <p:spPr bwMode="auto">
          <a:xfrm>
            <a:off x="7272867" y="312537"/>
            <a:ext cx="26331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TextBox 6"/>
          <p:cNvSpPr txBox="1"/>
          <p:nvPr/>
        </p:nvSpPr>
        <p:spPr>
          <a:xfrm>
            <a:off x="7113070" y="5702778"/>
            <a:ext cx="2520000" cy="9233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현금신청 가능금액과 관계없이 금액을 입력하여 신청 가능합니다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ex)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신청가능금액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10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만원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신청할 금액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11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만원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가능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endParaRPr lang="en-US" altLang="ko-KR" sz="900" dirty="0">
              <a:latin typeface="+mn-ea"/>
            </a:endParaRPr>
          </a:p>
        </p:txBody>
      </p:sp>
      <p:sp>
        <p:nvSpPr>
          <p:cNvPr id="36" name="TextBox 20">
            <a:extLst>
              <a:ext uri="{FF2B5EF4-FFF2-40B4-BE49-F238E27FC236}">
                <a16:creationId xmlns:a16="http://schemas.microsoft.com/office/drawing/2014/main" id="{6787018B-88FA-4824-87B5-78FAF9CD7F89}"/>
              </a:ext>
            </a:extLst>
          </p:cNvPr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사전승인신청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(4/5)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929A45-4760-409A-9EFC-A493A8FE1964}"/>
              </a:ext>
            </a:extLst>
          </p:cNvPr>
          <p:cNvSpPr/>
          <p:nvPr/>
        </p:nvSpPr>
        <p:spPr>
          <a:xfrm>
            <a:off x="822071" y="1402958"/>
            <a:ext cx="5746744" cy="3943341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4F36BA-D9D1-4EB9-AF90-14E431A2D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58" y="1459945"/>
            <a:ext cx="5496411" cy="3595137"/>
          </a:xfrm>
          <a:prstGeom prst="rect">
            <a:avLst/>
          </a:prstGeom>
        </p:spPr>
      </p:pic>
      <p:sp>
        <p:nvSpPr>
          <p:cNvPr id="22" name="Oval 156"/>
          <p:cNvSpPr>
            <a:spLocks noChangeArrowheads="1"/>
          </p:cNvSpPr>
          <p:nvPr/>
        </p:nvSpPr>
        <p:spPr bwMode="auto">
          <a:xfrm>
            <a:off x="687394" y="1538219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25256" y="5008839"/>
            <a:ext cx="644267" cy="2037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Freeform 483"/>
          <p:cNvSpPr>
            <a:spLocks/>
          </p:cNvSpPr>
          <p:nvPr/>
        </p:nvSpPr>
        <p:spPr bwMode="auto">
          <a:xfrm rot="2229638" flipH="1" flipV="1">
            <a:off x="4236199" y="4869097"/>
            <a:ext cx="606629" cy="256179"/>
          </a:xfrm>
          <a:custGeom>
            <a:avLst/>
            <a:gdLst>
              <a:gd name="T0" fmla="*/ 2072 w 2080"/>
              <a:gd name="T1" fmla="*/ 290 h 802"/>
              <a:gd name="T2" fmla="*/ 1960 w 2080"/>
              <a:gd name="T3" fmla="*/ 392 h 802"/>
              <a:gd name="T4" fmla="*/ 1902 w 2080"/>
              <a:gd name="T5" fmla="*/ 314 h 802"/>
              <a:gd name="T6" fmla="*/ 1838 w 2080"/>
              <a:gd name="T7" fmla="*/ 246 h 802"/>
              <a:gd name="T8" fmla="*/ 1770 w 2080"/>
              <a:gd name="T9" fmla="*/ 188 h 802"/>
              <a:gd name="T10" fmla="*/ 1700 w 2080"/>
              <a:gd name="T11" fmla="*/ 138 h 802"/>
              <a:gd name="T12" fmla="*/ 1628 w 2080"/>
              <a:gd name="T13" fmla="*/ 98 h 802"/>
              <a:gd name="T14" fmla="*/ 1552 w 2080"/>
              <a:gd name="T15" fmla="*/ 64 h 802"/>
              <a:gd name="T16" fmla="*/ 1474 w 2080"/>
              <a:gd name="T17" fmla="*/ 38 h 802"/>
              <a:gd name="T18" fmla="*/ 1396 w 2080"/>
              <a:gd name="T19" fmla="*/ 20 h 802"/>
              <a:gd name="T20" fmla="*/ 1316 w 2080"/>
              <a:gd name="T21" fmla="*/ 8 h 802"/>
              <a:gd name="T22" fmla="*/ 1234 w 2080"/>
              <a:gd name="T23" fmla="*/ 2 h 802"/>
              <a:gd name="T24" fmla="*/ 1152 w 2080"/>
              <a:gd name="T25" fmla="*/ 0 h 802"/>
              <a:gd name="T26" fmla="*/ 1072 w 2080"/>
              <a:gd name="T27" fmla="*/ 6 h 802"/>
              <a:gd name="T28" fmla="*/ 908 w 2080"/>
              <a:gd name="T29" fmla="*/ 28 h 802"/>
              <a:gd name="T30" fmla="*/ 750 w 2080"/>
              <a:gd name="T31" fmla="*/ 64 h 802"/>
              <a:gd name="T32" fmla="*/ 600 w 2080"/>
              <a:gd name="T33" fmla="*/ 110 h 802"/>
              <a:gd name="T34" fmla="*/ 460 w 2080"/>
              <a:gd name="T35" fmla="*/ 164 h 802"/>
              <a:gd name="T36" fmla="*/ 332 w 2080"/>
              <a:gd name="T37" fmla="*/ 220 h 802"/>
              <a:gd name="T38" fmla="*/ 220 w 2080"/>
              <a:gd name="T39" fmla="*/ 274 h 802"/>
              <a:gd name="T40" fmla="*/ 60 w 2080"/>
              <a:gd name="T41" fmla="*/ 364 h 802"/>
              <a:gd name="T42" fmla="*/ 240 w 2080"/>
              <a:gd name="T43" fmla="*/ 350 h 802"/>
              <a:gd name="T44" fmla="*/ 330 w 2080"/>
              <a:gd name="T45" fmla="*/ 308 h 802"/>
              <a:gd name="T46" fmla="*/ 498 w 2080"/>
              <a:gd name="T47" fmla="*/ 244 h 802"/>
              <a:gd name="T48" fmla="*/ 656 w 2080"/>
              <a:gd name="T49" fmla="*/ 200 h 802"/>
              <a:gd name="T50" fmla="*/ 802 w 2080"/>
              <a:gd name="T51" fmla="*/ 176 h 802"/>
              <a:gd name="T52" fmla="*/ 938 w 2080"/>
              <a:gd name="T53" fmla="*/ 170 h 802"/>
              <a:gd name="T54" fmla="*/ 1062 w 2080"/>
              <a:gd name="T55" fmla="*/ 176 h 802"/>
              <a:gd name="T56" fmla="*/ 1174 w 2080"/>
              <a:gd name="T57" fmla="*/ 196 h 802"/>
              <a:gd name="T58" fmla="*/ 1276 w 2080"/>
              <a:gd name="T59" fmla="*/ 228 h 802"/>
              <a:gd name="T60" fmla="*/ 1366 w 2080"/>
              <a:gd name="T61" fmla="*/ 266 h 802"/>
              <a:gd name="T62" fmla="*/ 1448 w 2080"/>
              <a:gd name="T63" fmla="*/ 310 h 802"/>
              <a:gd name="T64" fmla="*/ 1518 w 2080"/>
              <a:gd name="T65" fmla="*/ 360 h 802"/>
              <a:gd name="T66" fmla="*/ 1580 w 2080"/>
              <a:gd name="T67" fmla="*/ 410 h 802"/>
              <a:gd name="T68" fmla="*/ 1630 w 2080"/>
              <a:gd name="T69" fmla="*/ 460 h 802"/>
              <a:gd name="T70" fmla="*/ 1692 w 2080"/>
              <a:gd name="T71" fmla="*/ 528 h 802"/>
              <a:gd name="T72" fmla="*/ 1740 w 2080"/>
              <a:gd name="T73" fmla="*/ 596 h 802"/>
              <a:gd name="T74" fmla="*/ 2080 w 2080"/>
              <a:gd name="T75" fmla="*/ 802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80" h="802">
                <a:moveTo>
                  <a:pt x="2080" y="802"/>
                </a:moveTo>
                <a:lnTo>
                  <a:pt x="2072" y="290"/>
                </a:lnTo>
                <a:lnTo>
                  <a:pt x="1960" y="392"/>
                </a:lnTo>
                <a:lnTo>
                  <a:pt x="1960" y="392"/>
                </a:lnTo>
                <a:lnTo>
                  <a:pt x="1932" y="352"/>
                </a:lnTo>
                <a:lnTo>
                  <a:pt x="1902" y="314"/>
                </a:lnTo>
                <a:lnTo>
                  <a:pt x="1870" y="280"/>
                </a:lnTo>
                <a:lnTo>
                  <a:pt x="1838" y="246"/>
                </a:lnTo>
                <a:lnTo>
                  <a:pt x="1804" y="216"/>
                </a:lnTo>
                <a:lnTo>
                  <a:pt x="1770" y="188"/>
                </a:lnTo>
                <a:lnTo>
                  <a:pt x="1736" y="162"/>
                </a:lnTo>
                <a:lnTo>
                  <a:pt x="1700" y="138"/>
                </a:lnTo>
                <a:lnTo>
                  <a:pt x="1664" y="116"/>
                </a:lnTo>
                <a:lnTo>
                  <a:pt x="1628" y="98"/>
                </a:lnTo>
                <a:lnTo>
                  <a:pt x="1590" y="80"/>
                </a:lnTo>
                <a:lnTo>
                  <a:pt x="1552" y="64"/>
                </a:lnTo>
                <a:lnTo>
                  <a:pt x="1514" y="50"/>
                </a:lnTo>
                <a:lnTo>
                  <a:pt x="1474" y="38"/>
                </a:lnTo>
                <a:lnTo>
                  <a:pt x="1436" y="28"/>
                </a:lnTo>
                <a:lnTo>
                  <a:pt x="1396" y="20"/>
                </a:lnTo>
                <a:lnTo>
                  <a:pt x="1356" y="12"/>
                </a:lnTo>
                <a:lnTo>
                  <a:pt x="1316" y="8"/>
                </a:lnTo>
                <a:lnTo>
                  <a:pt x="1274" y="4"/>
                </a:lnTo>
                <a:lnTo>
                  <a:pt x="1234" y="2"/>
                </a:lnTo>
                <a:lnTo>
                  <a:pt x="1194" y="0"/>
                </a:lnTo>
                <a:lnTo>
                  <a:pt x="1152" y="0"/>
                </a:lnTo>
                <a:lnTo>
                  <a:pt x="1112" y="2"/>
                </a:lnTo>
                <a:lnTo>
                  <a:pt x="1072" y="6"/>
                </a:lnTo>
                <a:lnTo>
                  <a:pt x="990" y="14"/>
                </a:lnTo>
                <a:lnTo>
                  <a:pt x="908" y="28"/>
                </a:lnTo>
                <a:lnTo>
                  <a:pt x="830" y="44"/>
                </a:lnTo>
                <a:lnTo>
                  <a:pt x="750" y="64"/>
                </a:lnTo>
                <a:lnTo>
                  <a:pt x="674" y="86"/>
                </a:lnTo>
                <a:lnTo>
                  <a:pt x="600" y="110"/>
                </a:lnTo>
                <a:lnTo>
                  <a:pt x="528" y="138"/>
                </a:lnTo>
                <a:lnTo>
                  <a:pt x="460" y="164"/>
                </a:lnTo>
                <a:lnTo>
                  <a:pt x="394" y="192"/>
                </a:lnTo>
                <a:lnTo>
                  <a:pt x="332" y="220"/>
                </a:lnTo>
                <a:lnTo>
                  <a:pt x="274" y="248"/>
                </a:lnTo>
                <a:lnTo>
                  <a:pt x="220" y="274"/>
                </a:lnTo>
                <a:lnTo>
                  <a:pt x="130" y="324"/>
                </a:lnTo>
                <a:lnTo>
                  <a:pt x="60" y="364"/>
                </a:lnTo>
                <a:lnTo>
                  <a:pt x="0" y="400"/>
                </a:lnTo>
                <a:lnTo>
                  <a:pt x="240" y="350"/>
                </a:lnTo>
                <a:lnTo>
                  <a:pt x="240" y="350"/>
                </a:lnTo>
                <a:lnTo>
                  <a:pt x="330" y="308"/>
                </a:lnTo>
                <a:lnTo>
                  <a:pt x="416" y="274"/>
                </a:lnTo>
                <a:lnTo>
                  <a:pt x="498" y="244"/>
                </a:lnTo>
                <a:lnTo>
                  <a:pt x="580" y="220"/>
                </a:lnTo>
                <a:lnTo>
                  <a:pt x="656" y="200"/>
                </a:lnTo>
                <a:lnTo>
                  <a:pt x="732" y="186"/>
                </a:lnTo>
                <a:lnTo>
                  <a:pt x="802" y="176"/>
                </a:lnTo>
                <a:lnTo>
                  <a:pt x="872" y="170"/>
                </a:lnTo>
                <a:lnTo>
                  <a:pt x="938" y="170"/>
                </a:lnTo>
                <a:lnTo>
                  <a:pt x="1000" y="172"/>
                </a:lnTo>
                <a:lnTo>
                  <a:pt x="1062" y="176"/>
                </a:lnTo>
                <a:lnTo>
                  <a:pt x="1118" y="186"/>
                </a:lnTo>
                <a:lnTo>
                  <a:pt x="1174" y="196"/>
                </a:lnTo>
                <a:lnTo>
                  <a:pt x="1226" y="212"/>
                </a:lnTo>
                <a:lnTo>
                  <a:pt x="1276" y="228"/>
                </a:lnTo>
                <a:lnTo>
                  <a:pt x="1322" y="246"/>
                </a:lnTo>
                <a:lnTo>
                  <a:pt x="1366" y="266"/>
                </a:lnTo>
                <a:lnTo>
                  <a:pt x="1408" y="288"/>
                </a:lnTo>
                <a:lnTo>
                  <a:pt x="1448" y="310"/>
                </a:lnTo>
                <a:lnTo>
                  <a:pt x="1484" y="334"/>
                </a:lnTo>
                <a:lnTo>
                  <a:pt x="1518" y="360"/>
                </a:lnTo>
                <a:lnTo>
                  <a:pt x="1550" y="384"/>
                </a:lnTo>
                <a:lnTo>
                  <a:pt x="1580" y="410"/>
                </a:lnTo>
                <a:lnTo>
                  <a:pt x="1606" y="434"/>
                </a:lnTo>
                <a:lnTo>
                  <a:pt x="1630" y="460"/>
                </a:lnTo>
                <a:lnTo>
                  <a:pt x="1654" y="482"/>
                </a:lnTo>
                <a:lnTo>
                  <a:pt x="1692" y="528"/>
                </a:lnTo>
                <a:lnTo>
                  <a:pt x="1720" y="566"/>
                </a:lnTo>
                <a:lnTo>
                  <a:pt x="1740" y="596"/>
                </a:lnTo>
                <a:lnTo>
                  <a:pt x="1628" y="698"/>
                </a:lnTo>
                <a:lnTo>
                  <a:pt x="2080" y="802"/>
                </a:lnTo>
                <a:close/>
              </a:path>
            </a:pathLst>
          </a:custGeom>
          <a:gradFill>
            <a:gsLst>
              <a:gs pos="0">
                <a:srgbClr val="800000"/>
              </a:gs>
              <a:gs pos="37000">
                <a:srgbClr val="800000"/>
              </a:gs>
              <a:gs pos="80000">
                <a:srgbClr val="800000">
                  <a:alpha val="40000"/>
                </a:srgbClr>
              </a:gs>
            </a:gsLst>
            <a:lin ang="15000000" scaled="0"/>
          </a:gradFill>
          <a:ln>
            <a:noFill/>
          </a:ln>
        </p:spPr>
        <p:txBody>
          <a:bodyPr vert="horz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2650" latinLnBrk="0"/>
            <a:endParaRPr lang="ko-KR" altLang="en-US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89674" y="1511701"/>
            <a:ext cx="1015328" cy="2011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89674" y="2727248"/>
            <a:ext cx="5460326" cy="17588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Oval 156"/>
          <p:cNvSpPr>
            <a:spLocks noChangeArrowheads="1"/>
          </p:cNvSpPr>
          <p:nvPr/>
        </p:nvSpPr>
        <p:spPr bwMode="auto">
          <a:xfrm>
            <a:off x="687394" y="2753766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929548" y="4622692"/>
            <a:ext cx="411039" cy="2211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Oval 156"/>
          <p:cNvSpPr>
            <a:spLocks noChangeArrowheads="1"/>
          </p:cNvSpPr>
          <p:nvPr/>
        </p:nvSpPr>
        <p:spPr bwMode="auto">
          <a:xfrm>
            <a:off x="5077879" y="4406768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3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340587" y="4622692"/>
            <a:ext cx="519402" cy="2211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Oval 156"/>
          <p:cNvSpPr>
            <a:spLocks noChangeArrowheads="1"/>
          </p:cNvSpPr>
          <p:nvPr/>
        </p:nvSpPr>
        <p:spPr bwMode="auto">
          <a:xfrm>
            <a:off x="5557790" y="4398782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4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687AFD1-B04B-48B2-9D73-811D071C5414}"/>
              </a:ext>
            </a:extLst>
          </p:cNvPr>
          <p:cNvSpPr/>
          <p:nvPr/>
        </p:nvSpPr>
        <p:spPr>
          <a:xfrm>
            <a:off x="5528482" y="3516681"/>
            <a:ext cx="205520" cy="1687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DEBD9EB-408E-4075-BF1E-399AD986D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5644" y="1905495"/>
            <a:ext cx="2864345" cy="15294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5" name="Freeform 483">
            <a:extLst>
              <a:ext uri="{FF2B5EF4-FFF2-40B4-BE49-F238E27FC236}">
                <a16:creationId xmlns:a16="http://schemas.microsoft.com/office/drawing/2014/main" id="{931E98EA-5BB5-4416-B189-8E6626AA30FC}"/>
              </a:ext>
            </a:extLst>
          </p:cNvPr>
          <p:cNvSpPr>
            <a:spLocks/>
          </p:cNvSpPr>
          <p:nvPr/>
        </p:nvSpPr>
        <p:spPr bwMode="auto">
          <a:xfrm rot="2078493" flipH="1" flipV="1">
            <a:off x="5087031" y="3355694"/>
            <a:ext cx="456455" cy="257661"/>
          </a:xfrm>
          <a:custGeom>
            <a:avLst/>
            <a:gdLst>
              <a:gd name="T0" fmla="*/ 2072 w 2080"/>
              <a:gd name="T1" fmla="*/ 290 h 802"/>
              <a:gd name="T2" fmla="*/ 1960 w 2080"/>
              <a:gd name="T3" fmla="*/ 392 h 802"/>
              <a:gd name="T4" fmla="*/ 1902 w 2080"/>
              <a:gd name="T5" fmla="*/ 314 h 802"/>
              <a:gd name="T6" fmla="*/ 1838 w 2080"/>
              <a:gd name="T7" fmla="*/ 246 h 802"/>
              <a:gd name="T8" fmla="*/ 1770 w 2080"/>
              <a:gd name="T9" fmla="*/ 188 h 802"/>
              <a:gd name="T10" fmla="*/ 1700 w 2080"/>
              <a:gd name="T11" fmla="*/ 138 h 802"/>
              <a:gd name="T12" fmla="*/ 1628 w 2080"/>
              <a:gd name="T13" fmla="*/ 98 h 802"/>
              <a:gd name="T14" fmla="*/ 1552 w 2080"/>
              <a:gd name="T15" fmla="*/ 64 h 802"/>
              <a:gd name="T16" fmla="*/ 1474 w 2080"/>
              <a:gd name="T17" fmla="*/ 38 h 802"/>
              <a:gd name="T18" fmla="*/ 1396 w 2080"/>
              <a:gd name="T19" fmla="*/ 20 h 802"/>
              <a:gd name="T20" fmla="*/ 1316 w 2080"/>
              <a:gd name="T21" fmla="*/ 8 h 802"/>
              <a:gd name="T22" fmla="*/ 1234 w 2080"/>
              <a:gd name="T23" fmla="*/ 2 h 802"/>
              <a:gd name="T24" fmla="*/ 1152 w 2080"/>
              <a:gd name="T25" fmla="*/ 0 h 802"/>
              <a:gd name="T26" fmla="*/ 1072 w 2080"/>
              <a:gd name="T27" fmla="*/ 6 h 802"/>
              <a:gd name="T28" fmla="*/ 908 w 2080"/>
              <a:gd name="T29" fmla="*/ 28 h 802"/>
              <a:gd name="T30" fmla="*/ 750 w 2080"/>
              <a:gd name="T31" fmla="*/ 64 h 802"/>
              <a:gd name="T32" fmla="*/ 600 w 2080"/>
              <a:gd name="T33" fmla="*/ 110 h 802"/>
              <a:gd name="T34" fmla="*/ 460 w 2080"/>
              <a:gd name="T35" fmla="*/ 164 h 802"/>
              <a:gd name="T36" fmla="*/ 332 w 2080"/>
              <a:gd name="T37" fmla="*/ 220 h 802"/>
              <a:gd name="T38" fmla="*/ 220 w 2080"/>
              <a:gd name="T39" fmla="*/ 274 h 802"/>
              <a:gd name="T40" fmla="*/ 60 w 2080"/>
              <a:gd name="T41" fmla="*/ 364 h 802"/>
              <a:gd name="T42" fmla="*/ 240 w 2080"/>
              <a:gd name="T43" fmla="*/ 350 h 802"/>
              <a:gd name="T44" fmla="*/ 330 w 2080"/>
              <a:gd name="T45" fmla="*/ 308 h 802"/>
              <a:gd name="T46" fmla="*/ 498 w 2080"/>
              <a:gd name="T47" fmla="*/ 244 h 802"/>
              <a:gd name="T48" fmla="*/ 656 w 2080"/>
              <a:gd name="T49" fmla="*/ 200 h 802"/>
              <a:gd name="T50" fmla="*/ 802 w 2080"/>
              <a:gd name="T51" fmla="*/ 176 h 802"/>
              <a:gd name="T52" fmla="*/ 938 w 2080"/>
              <a:gd name="T53" fmla="*/ 170 h 802"/>
              <a:gd name="T54" fmla="*/ 1062 w 2080"/>
              <a:gd name="T55" fmla="*/ 176 h 802"/>
              <a:gd name="T56" fmla="*/ 1174 w 2080"/>
              <a:gd name="T57" fmla="*/ 196 h 802"/>
              <a:gd name="T58" fmla="*/ 1276 w 2080"/>
              <a:gd name="T59" fmla="*/ 228 h 802"/>
              <a:gd name="T60" fmla="*/ 1366 w 2080"/>
              <a:gd name="T61" fmla="*/ 266 h 802"/>
              <a:gd name="T62" fmla="*/ 1448 w 2080"/>
              <a:gd name="T63" fmla="*/ 310 h 802"/>
              <a:gd name="T64" fmla="*/ 1518 w 2080"/>
              <a:gd name="T65" fmla="*/ 360 h 802"/>
              <a:gd name="T66" fmla="*/ 1580 w 2080"/>
              <a:gd name="T67" fmla="*/ 410 h 802"/>
              <a:gd name="T68" fmla="*/ 1630 w 2080"/>
              <a:gd name="T69" fmla="*/ 460 h 802"/>
              <a:gd name="T70" fmla="*/ 1692 w 2080"/>
              <a:gd name="T71" fmla="*/ 528 h 802"/>
              <a:gd name="T72" fmla="*/ 1740 w 2080"/>
              <a:gd name="T73" fmla="*/ 596 h 802"/>
              <a:gd name="T74" fmla="*/ 2080 w 2080"/>
              <a:gd name="T75" fmla="*/ 802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80" h="802">
                <a:moveTo>
                  <a:pt x="2080" y="802"/>
                </a:moveTo>
                <a:lnTo>
                  <a:pt x="2072" y="290"/>
                </a:lnTo>
                <a:lnTo>
                  <a:pt x="1960" y="392"/>
                </a:lnTo>
                <a:lnTo>
                  <a:pt x="1960" y="392"/>
                </a:lnTo>
                <a:lnTo>
                  <a:pt x="1932" y="352"/>
                </a:lnTo>
                <a:lnTo>
                  <a:pt x="1902" y="314"/>
                </a:lnTo>
                <a:lnTo>
                  <a:pt x="1870" y="280"/>
                </a:lnTo>
                <a:lnTo>
                  <a:pt x="1838" y="246"/>
                </a:lnTo>
                <a:lnTo>
                  <a:pt x="1804" y="216"/>
                </a:lnTo>
                <a:lnTo>
                  <a:pt x="1770" y="188"/>
                </a:lnTo>
                <a:lnTo>
                  <a:pt x="1736" y="162"/>
                </a:lnTo>
                <a:lnTo>
                  <a:pt x="1700" y="138"/>
                </a:lnTo>
                <a:lnTo>
                  <a:pt x="1664" y="116"/>
                </a:lnTo>
                <a:lnTo>
                  <a:pt x="1628" y="98"/>
                </a:lnTo>
                <a:lnTo>
                  <a:pt x="1590" y="80"/>
                </a:lnTo>
                <a:lnTo>
                  <a:pt x="1552" y="64"/>
                </a:lnTo>
                <a:lnTo>
                  <a:pt x="1514" y="50"/>
                </a:lnTo>
                <a:lnTo>
                  <a:pt x="1474" y="38"/>
                </a:lnTo>
                <a:lnTo>
                  <a:pt x="1436" y="28"/>
                </a:lnTo>
                <a:lnTo>
                  <a:pt x="1396" y="20"/>
                </a:lnTo>
                <a:lnTo>
                  <a:pt x="1356" y="12"/>
                </a:lnTo>
                <a:lnTo>
                  <a:pt x="1316" y="8"/>
                </a:lnTo>
                <a:lnTo>
                  <a:pt x="1274" y="4"/>
                </a:lnTo>
                <a:lnTo>
                  <a:pt x="1234" y="2"/>
                </a:lnTo>
                <a:lnTo>
                  <a:pt x="1194" y="0"/>
                </a:lnTo>
                <a:lnTo>
                  <a:pt x="1152" y="0"/>
                </a:lnTo>
                <a:lnTo>
                  <a:pt x="1112" y="2"/>
                </a:lnTo>
                <a:lnTo>
                  <a:pt x="1072" y="6"/>
                </a:lnTo>
                <a:lnTo>
                  <a:pt x="990" y="14"/>
                </a:lnTo>
                <a:lnTo>
                  <a:pt x="908" y="28"/>
                </a:lnTo>
                <a:lnTo>
                  <a:pt x="830" y="44"/>
                </a:lnTo>
                <a:lnTo>
                  <a:pt x="750" y="64"/>
                </a:lnTo>
                <a:lnTo>
                  <a:pt x="674" y="86"/>
                </a:lnTo>
                <a:lnTo>
                  <a:pt x="600" y="110"/>
                </a:lnTo>
                <a:lnTo>
                  <a:pt x="528" y="138"/>
                </a:lnTo>
                <a:lnTo>
                  <a:pt x="460" y="164"/>
                </a:lnTo>
                <a:lnTo>
                  <a:pt x="394" y="192"/>
                </a:lnTo>
                <a:lnTo>
                  <a:pt x="332" y="220"/>
                </a:lnTo>
                <a:lnTo>
                  <a:pt x="274" y="248"/>
                </a:lnTo>
                <a:lnTo>
                  <a:pt x="220" y="274"/>
                </a:lnTo>
                <a:lnTo>
                  <a:pt x="130" y="324"/>
                </a:lnTo>
                <a:lnTo>
                  <a:pt x="60" y="364"/>
                </a:lnTo>
                <a:lnTo>
                  <a:pt x="0" y="400"/>
                </a:lnTo>
                <a:lnTo>
                  <a:pt x="240" y="350"/>
                </a:lnTo>
                <a:lnTo>
                  <a:pt x="240" y="350"/>
                </a:lnTo>
                <a:lnTo>
                  <a:pt x="330" y="308"/>
                </a:lnTo>
                <a:lnTo>
                  <a:pt x="416" y="274"/>
                </a:lnTo>
                <a:lnTo>
                  <a:pt x="498" y="244"/>
                </a:lnTo>
                <a:lnTo>
                  <a:pt x="580" y="220"/>
                </a:lnTo>
                <a:lnTo>
                  <a:pt x="656" y="200"/>
                </a:lnTo>
                <a:lnTo>
                  <a:pt x="732" y="186"/>
                </a:lnTo>
                <a:lnTo>
                  <a:pt x="802" y="176"/>
                </a:lnTo>
                <a:lnTo>
                  <a:pt x="872" y="170"/>
                </a:lnTo>
                <a:lnTo>
                  <a:pt x="938" y="170"/>
                </a:lnTo>
                <a:lnTo>
                  <a:pt x="1000" y="172"/>
                </a:lnTo>
                <a:lnTo>
                  <a:pt x="1062" y="176"/>
                </a:lnTo>
                <a:lnTo>
                  <a:pt x="1118" y="186"/>
                </a:lnTo>
                <a:lnTo>
                  <a:pt x="1174" y="196"/>
                </a:lnTo>
                <a:lnTo>
                  <a:pt x="1226" y="212"/>
                </a:lnTo>
                <a:lnTo>
                  <a:pt x="1276" y="228"/>
                </a:lnTo>
                <a:lnTo>
                  <a:pt x="1322" y="246"/>
                </a:lnTo>
                <a:lnTo>
                  <a:pt x="1366" y="266"/>
                </a:lnTo>
                <a:lnTo>
                  <a:pt x="1408" y="288"/>
                </a:lnTo>
                <a:lnTo>
                  <a:pt x="1448" y="310"/>
                </a:lnTo>
                <a:lnTo>
                  <a:pt x="1484" y="334"/>
                </a:lnTo>
                <a:lnTo>
                  <a:pt x="1518" y="360"/>
                </a:lnTo>
                <a:lnTo>
                  <a:pt x="1550" y="384"/>
                </a:lnTo>
                <a:lnTo>
                  <a:pt x="1580" y="410"/>
                </a:lnTo>
                <a:lnTo>
                  <a:pt x="1606" y="434"/>
                </a:lnTo>
                <a:lnTo>
                  <a:pt x="1630" y="460"/>
                </a:lnTo>
                <a:lnTo>
                  <a:pt x="1654" y="482"/>
                </a:lnTo>
                <a:lnTo>
                  <a:pt x="1692" y="528"/>
                </a:lnTo>
                <a:lnTo>
                  <a:pt x="1720" y="566"/>
                </a:lnTo>
                <a:lnTo>
                  <a:pt x="1740" y="596"/>
                </a:lnTo>
                <a:lnTo>
                  <a:pt x="1628" y="698"/>
                </a:lnTo>
                <a:lnTo>
                  <a:pt x="2080" y="802"/>
                </a:lnTo>
                <a:close/>
              </a:path>
            </a:pathLst>
          </a:custGeom>
          <a:gradFill>
            <a:gsLst>
              <a:gs pos="0">
                <a:srgbClr val="800000"/>
              </a:gs>
              <a:gs pos="37000">
                <a:srgbClr val="800000"/>
              </a:gs>
              <a:gs pos="80000">
                <a:srgbClr val="800000">
                  <a:alpha val="40000"/>
                </a:srgbClr>
              </a:gs>
            </a:gsLst>
            <a:lin ang="15000000" scaled="0"/>
          </a:gradFill>
          <a:ln>
            <a:noFill/>
          </a:ln>
        </p:spPr>
        <p:txBody>
          <a:bodyPr vert="horz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2650" latinLnBrk="0"/>
            <a:endParaRPr lang="ko-KR" altLang="en-US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93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4B741CEA-BB38-489A-B5D4-BAD7AD0B0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19" y="1422262"/>
            <a:ext cx="5685765" cy="3844247"/>
          </a:xfrm>
          <a:prstGeom prst="rect">
            <a:avLst/>
          </a:prstGeom>
        </p:spPr>
      </p:pic>
      <p:sp>
        <p:nvSpPr>
          <p:cNvPr id="25" name="TextBox 6"/>
          <p:cNvSpPr txBox="1"/>
          <p:nvPr/>
        </p:nvSpPr>
        <p:spPr>
          <a:xfrm>
            <a:off x="303999" y="5424377"/>
            <a:ext cx="6598251" cy="89736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사전승인상태가 등록인 항목을 선택합니다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②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『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사전승인요청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』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버튼을 클릭하면 사전 승인 상태가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승인요청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으로 변경됩니다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③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『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』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버튼을 클릭하면 선택된 리스트가 삭제 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*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사전승인상태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 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 경우에만 체크박스가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활성화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1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47696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01.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사전승인 등록</a:t>
            </a:r>
          </a:p>
        </p:txBody>
      </p:sp>
      <p:sp>
        <p:nvSpPr>
          <p:cNvPr id="43" name="TextBox 6"/>
          <p:cNvSpPr txBox="1"/>
          <p:nvPr/>
        </p:nvSpPr>
        <p:spPr>
          <a:xfrm>
            <a:off x="7113070" y="3138699"/>
            <a:ext cx="2520000" cy="9233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사전승인신청관리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사전승인 신청등록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사전승인요청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사전승인 신청내역 삭제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4" name="TextBox 6"/>
          <p:cNvSpPr txBox="1"/>
          <p:nvPr/>
        </p:nvSpPr>
        <p:spPr>
          <a:xfrm>
            <a:off x="7113070" y="1676605"/>
            <a:ext cx="2520000" cy="71558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사전승인 신청내역 목록을 조회하고 목록에 대한 사전승인 신청등록과 사전승인요청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삭제합니다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7" name="Text Box 199"/>
          <p:cNvSpPr txBox="1">
            <a:spLocks noChangeArrowheads="1"/>
          </p:cNvSpPr>
          <p:nvPr/>
        </p:nvSpPr>
        <p:spPr bwMode="auto">
          <a:xfrm>
            <a:off x="7272867" y="312537"/>
            <a:ext cx="26331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6A4085-A60A-4AF4-9196-15CF82A87FB8}"/>
              </a:ext>
            </a:extLst>
          </p:cNvPr>
          <p:cNvSpPr/>
          <p:nvPr/>
        </p:nvSpPr>
        <p:spPr>
          <a:xfrm>
            <a:off x="972352" y="2620987"/>
            <a:ext cx="5488832" cy="2346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07B75B43-2142-4F47-84D6-47D94E4EDF3A}"/>
              </a:ext>
            </a:extLst>
          </p:cNvPr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사전승인신청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(5/5)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C88D63-8C05-4284-A831-56733F2C9DB8}"/>
              </a:ext>
            </a:extLst>
          </p:cNvPr>
          <p:cNvSpPr/>
          <p:nvPr/>
        </p:nvSpPr>
        <p:spPr>
          <a:xfrm>
            <a:off x="5346359" y="5005386"/>
            <a:ext cx="545484" cy="2346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56">
            <a:extLst>
              <a:ext uri="{FF2B5EF4-FFF2-40B4-BE49-F238E27FC236}">
                <a16:creationId xmlns:a16="http://schemas.microsoft.com/office/drawing/2014/main" id="{F85E1FE5-426E-4274-BB7E-81EE57DE8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230" y="2651022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5" name="Oval 156">
            <a:extLst>
              <a:ext uri="{FF2B5EF4-FFF2-40B4-BE49-F238E27FC236}">
                <a16:creationId xmlns:a16="http://schemas.microsoft.com/office/drawing/2014/main" id="{2A67FA31-1C23-4671-BB72-1266271FD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621" y="4794957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6CEAD4-83D2-4681-BB2A-D6A4C16EDAC8}"/>
              </a:ext>
            </a:extLst>
          </p:cNvPr>
          <p:cNvSpPr/>
          <p:nvPr/>
        </p:nvSpPr>
        <p:spPr>
          <a:xfrm>
            <a:off x="5899032" y="5005386"/>
            <a:ext cx="458636" cy="2346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56">
            <a:extLst>
              <a:ext uri="{FF2B5EF4-FFF2-40B4-BE49-F238E27FC236}">
                <a16:creationId xmlns:a16="http://schemas.microsoft.com/office/drawing/2014/main" id="{1A1A2039-05DB-4A20-8FBC-6BF983A39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244" y="4794957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1138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68339C9-50F4-4514-9EF6-D01EFA57A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19" y="1422262"/>
            <a:ext cx="5685765" cy="3844247"/>
          </a:xfrm>
          <a:prstGeom prst="rect">
            <a:avLst/>
          </a:prstGeom>
        </p:spPr>
      </p:pic>
      <p:sp>
        <p:nvSpPr>
          <p:cNvPr id="25" name="TextBox 6"/>
          <p:cNvSpPr txBox="1"/>
          <p:nvPr/>
        </p:nvSpPr>
        <p:spPr>
          <a:xfrm>
            <a:off x="303999" y="5424377"/>
            <a:ext cx="6598251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사전승인상태가 승인요청이면 사전승인신청이 완료된 항목입니다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1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47696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01.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사전승인 등록</a:t>
            </a:r>
          </a:p>
        </p:txBody>
      </p:sp>
      <p:sp>
        <p:nvSpPr>
          <p:cNvPr id="43" name="TextBox 6"/>
          <p:cNvSpPr txBox="1"/>
          <p:nvPr/>
        </p:nvSpPr>
        <p:spPr>
          <a:xfrm>
            <a:off x="7113070" y="3138699"/>
            <a:ext cx="2520000" cy="48102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사전승인신청관리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사전승인신청 확인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4" name="TextBox 6"/>
          <p:cNvSpPr txBox="1"/>
          <p:nvPr/>
        </p:nvSpPr>
        <p:spPr>
          <a:xfrm>
            <a:off x="7113070" y="1676605"/>
            <a:ext cx="2520000" cy="71558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사전승인 신청내역 목록을 조회하고 목록에 대한 사전승인 신청등록과 사전승인요청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삭제합니다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7" name="Text Box 199"/>
          <p:cNvSpPr txBox="1">
            <a:spLocks noChangeArrowheads="1"/>
          </p:cNvSpPr>
          <p:nvPr/>
        </p:nvSpPr>
        <p:spPr bwMode="auto">
          <a:xfrm>
            <a:off x="7272867" y="312537"/>
            <a:ext cx="26331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6A4085-A60A-4AF4-9196-15CF82A87FB8}"/>
              </a:ext>
            </a:extLst>
          </p:cNvPr>
          <p:cNvSpPr/>
          <p:nvPr/>
        </p:nvSpPr>
        <p:spPr>
          <a:xfrm>
            <a:off x="858708" y="2392186"/>
            <a:ext cx="5488832" cy="2346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07B75B43-2142-4F47-84D6-47D94E4EDF3A}"/>
              </a:ext>
            </a:extLst>
          </p:cNvPr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사전승인신청 확인</a:t>
            </a:r>
          </a:p>
        </p:txBody>
      </p:sp>
    </p:spTree>
    <p:extLst>
      <p:ext uri="{BB962C8B-B14F-4D97-AF65-F5344CB8AC3E}">
        <p14:creationId xmlns:p14="http://schemas.microsoft.com/office/powerpoint/2010/main" val="1310496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9203</TotalTime>
  <Words>612</Words>
  <Application>Microsoft Office PowerPoint</Application>
  <PresentationFormat>A4 용지(210x297mm)</PresentationFormat>
  <Paragraphs>116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Segoe UI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한국산업기술평가원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user</cp:lastModifiedBy>
  <cp:revision>558</cp:revision>
  <cp:lastPrinted>2014-09-29T14:01:44Z</cp:lastPrinted>
  <dcterms:created xsi:type="dcterms:W3CDTF">2014-04-09T04:50:07Z</dcterms:created>
  <dcterms:modified xsi:type="dcterms:W3CDTF">2022-04-14T04:36:24Z</dcterms:modified>
</cp:coreProperties>
</file>