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4" r:id="rId2"/>
    <p:sldId id="399" r:id="rId3"/>
    <p:sldId id="420" r:id="rId4"/>
    <p:sldId id="450" r:id="rId5"/>
    <p:sldId id="458" r:id="rId6"/>
    <p:sldId id="461" r:id="rId7"/>
    <p:sldId id="462" r:id="rId8"/>
    <p:sldId id="463" r:id="rId9"/>
    <p:sldId id="464" r:id="rId10"/>
    <p:sldId id="425" r:id="rId11"/>
    <p:sldId id="466" r:id="rId1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58">
          <p15:clr>
            <a:srgbClr val="A4A3A4"/>
          </p15:clr>
        </p15:guide>
        <p15:guide id="3" pos="2179">
          <p15:clr>
            <a:srgbClr val="A4A3A4"/>
          </p15:clr>
        </p15:guide>
        <p15:guide id="4" pos="2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3B4"/>
    <a:srgbClr val="800000"/>
    <a:srgbClr val="595959"/>
    <a:srgbClr val="E46C0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6469" autoAdjust="0"/>
  </p:normalViewPr>
  <p:slideViewPr>
    <p:cSldViewPr snapToGrid="0" showGuides="1">
      <p:cViewPr varScale="1">
        <p:scale>
          <a:sx n="110" d="100"/>
          <a:sy n="110" d="100"/>
        </p:scale>
        <p:origin x="1398" y="108"/>
      </p:cViewPr>
      <p:guideLst>
        <p:guide orient="horz" pos="317"/>
        <p:guide orient="horz" pos="58"/>
        <p:guide pos="2179"/>
        <p:guide pos="27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4062" y="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D984-6880-44B4-8BA5-5EBF8A185948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53CF0-2248-4C75-A824-71019EB9D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9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37E19-AD48-452A-8618-BC9CED42C892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CF52-8463-4EA8-91B7-5E17191AC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6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5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0" name="Text Box 199"/>
          <p:cNvSpPr txBox="1">
            <a:spLocks noChangeArrowheads="1"/>
          </p:cNvSpPr>
          <p:nvPr userDrawn="1"/>
        </p:nvSpPr>
        <p:spPr bwMode="auto">
          <a:xfrm>
            <a:off x="6897047" y="45027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31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88" y="6533258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121974" y="1309895"/>
            <a:ext cx="2501795" cy="5261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 bwMode="auto">
          <a:xfrm>
            <a:off x="240253" y="5211271"/>
            <a:ext cx="6732000" cy="135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228600">
              <a:schemeClr val="bg1">
                <a:lumMod val="75000"/>
              </a:schemeClr>
            </a:innerShdw>
          </a:effectLst>
        </p:spPr>
        <p:txBody>
          <a:bodyPr>
            <a:scene3d>
              <a:camera prst="orthographicFront"/>
              <a:lightRig rig="threePt" dir="t"/>
            </a:scene3d>
            <a:sp3d contourW="12700">
              <a:bevelT w="1270"/>
              <a:contourClr>
                <a:schemeClr val="tx2">
                  <a:lumMod val="50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4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2" name="Text Box 199"/>
          <p:cNvSpPr txBox="1">
            <a:spLocks noChangeArrowheads="1"/>
          </p:cNvSpPr>
          <p:nvPr userDrawn="1"/>
        </p:nvSpPr>
        <p:spPr bwMode="auto">
          <a:xfrm>
            <a:off x="7051285" y="45027"/>
            <a:ext cx="27109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endParaRPr lang="ko-KR" altLang="en-US" sz="1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108883" y="1307078"/>
            <a:ext cx="2520000" cy="356995"/>
            <a:chOff x="7789333" y="1364451"/>
            <a:chExt cx="1845734" cy="360000"/>
          </a:xfrm>
        </p:grpSpPr>
        <p:sp>
          <p:nvSpPr>
            <p:cNvPr id="20" name="직사각형 19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개      요</a:t>
              </a:r>
            </a:p>
          </p:txBody>
        </p:sp>
      </p:grpSp>
      <p:sp>
        <p:nvSpPr>
          <p:cNvPr id="23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240253" y="1309895"/>
            <a:ext cx="6732000" cy="4067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108883" y="5377471"/>
            <a:ext cx="2520000" cy="356995"/>
            <a:chOff x="7789333" y="1364451"/>
            <a:chExt cx="1845734" cy="360000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TextBox 11"/>
            <p:cNvSpPr txBox="1"/>
            <p:nvPr userDrawn="1"/>
          </p:nvSpPr>
          <p:spPr bwMode="auto">
            <a:xfrm>
              <a:off x="7789333" y="1456903"/>
              <a:ext cx="1845734" cy="18622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특이 사항</a:t>
              </a:r>
              <a:endParaRPr lang="en-US" altLang="ko-KR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7108883" y="2779620"/>
            <a:ext cx="2520000" cy="356995"/>
            <a:chOff x="7789333" y="1364451"/>
            <a:chExt cx="1845734" cy="360000"/>
          </a:xfrm>
        </p:grpSpPr>
        <p:sp>
          <p:nvSpPr>
            <p:cNvPr id="18" name="직사각형 17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주요 기능</a:t>
              </a:r>
            </a:p>
          </p:txBody>
        </p:sp>
      </p:grp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24" y="6629963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926"/>
            <a:ext cx="9906000" cy="6753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3095" y="3124566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327F"/>
              </a:solidFill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2733" y="1104901"/>
            <a:ext cx="6451599" cy="1104901"/>
            <a:chOff x="1972733" y="1274985"/>
            <a:chExt cx="6451599" cy="109396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972733" y="1274985"/>
              <a:ext cx="6451599" cy="1093961"/>
            </a:xfrm>
            <a:prstGeom prst="roundRect">
              <a:avLst>
                <a:gd name="adj" fmla="val 50000"/>
              </a:avLst>
            </a:prstGeom>
            <a:solidFill>
              <a:srgbClr val="0443B4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latin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3134" y="1376381"/>
              <a:ext cx="3630802" cy="9141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차세대 </a:t>
              </a:r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PMS </a:t>
              </a:r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매뉴얼</a:t>
              </a:r>
              <a:endPara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정산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_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창업자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1" y="186545"/>
            <a:ext cx="1827135" cy="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2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분할납부신청확인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E0566913-CC92-4FC0-B748-24E88D81F1CA}"/>
              </a:ext>
            </a:extLst>
          </p:cNvPr>
          <p:cNvSpPr txBox="1"/>
          <p:nvPr/>
        </p:nvSpPr>
        <p:spPr>
          <a:xfrm>
            <a:off x="285712" y="5391330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ko-KR" altLang="en-US" sz="900" dirty="0"/>
              <a:t>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환수금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납부계획 신청내역에서 분할납부가 신청된 것을 확인할 수 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5776FE38-A30A-4F3D-B3A2-1053497EDB99}"/>
              </a:ext>
            </a:extLst>
          </p:cNvPr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납부관리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환수금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납부계획 신청 내역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" name="Text Box 199">
            <a:extLst>
              <a:ext uri="{FF2B5EF4-FFF2-40B4-BE49-F238E27FC236}">
                <a16:creationId xmlns:a16="http://schemas.microsoft.com/office/drawing/2014/main" id="{BF7AE069-9810-4B43-9CCC-9B5D17F8D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7738" y="312537"/>
            <a:ext cx="1188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9. </a:t>
            </a:r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0B4F86-C506-4163-8B0F-70E969D3C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14" y="1416768"/>
            <a:ext cx="6570000" cy="390093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98877F-AD1B-4541-AF3B-D8A9D81C05FA}"/>
              </a:ext>
            </a:extLst>
          </p:cNvPr>
          <p:cNvSpPr/>
          <p:nvPr/>
        </p:nvSpPr>
        <p:spPr>
          <a:xfrm>
            <a:off x="1192336" y="4063962"/>
            <a:ext cx="4957004" cy="196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Oval 156">
            <a:extLst>
              <a:ext uri="{FF2B5EF4-FFF2-40B4-BE49-F238E27FC236}">
                <a16:creationId xmlns:a16="http://schemas.microsoft.com/office/drawing/2014/main" id="{03DF33E7-560E-48B6-AF9F-BE3F7186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238" y="408588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12AFE96-C796-45ED-BCEB-4DAC37F6875C}"/>
              </a:ext>
            </a:extLst>
          </p:cNvPr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납부관리 메뉴에서 환수금에 대해 분할납부신청을 확인합니다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2" name="Text Box 199">
            <a:extLst>
              <a:ext uri="{FF2B5EF4-FFF2-40B4-BE49-F238E27FC236}">
                <a16:creationId xmlns:a16="http://schemas.microsoft.com/office/drawing/2014/main" id="{A0274020-3912-4441-8441-23ED0379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1" y="312537"/>
            <a:ext cx="35253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 err="1">
                <a:solidFill>
                  <a:srgbClr val="0070C0"/>
                </a:solidFill>
                <a:latin typeface="+mn-ea"/>
              </a:rPr>
              <a:t>환수금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분할납부 신청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659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8EC052B-26A2-4967-AC09-55E02BD6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90" y="1396425"/>
            <a:ext cx="6570000" cy="3900938"/>
          </a:xfrm>
          <a:prstGeom prst="rect">
            <a:avLst/>
          </a:prstGeom>
          <a:ln>
            <a:noFill/>
          </a:ln>
        </p:spPr>
      </p:pic>
      <p:sp>
        <p:nvSpPr>
          <p:cNvPr id="1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부가기능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분할납부 상세조회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E0566913-CC92-4FC0-B748-24E88D81F1CA}"/>
              </a:ext>
            </a:extLst>
          </p:cNvPr>
          <p:cNvSpPr txBox="1"/>
          <p:nvPr/>
        </p:nvSpPr>
        <p:spPr>
          <a:xfrm>
            <a:off x="285712" y="5391330"/>
            <a:ext cx="6598251" cy="48205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ko-KR" altLang="en-US" sz="900" dirty="0"/>
              <a:t>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상세정보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클릭하면 분할납부 상세조회 팝업창이 나타납니다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②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분할납부 상세조회에서 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환수금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 납부 세부내역을 확인할 수 있습니다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5776FE38-A30A-4F3D-B3A2-1053497EDB99}"/>
              </a:ext>
            </a:extLst>
          </p:cNvPr>
          <p:cNvSpPr txBox="1"/>
          <p:nvPr/>
        </p:nvSpPr>
        <p:spPr>
          <a:xfrm>
            <a:off x="7113070" y="3138699"/>
            <a:ext cx="2520000" cy="68877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납부관리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상세보기 버튼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분할납부 상세조회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" name="Text Box 199">
            <a:extLst>
              <a:ext uri="{FF2B5EF4-FFF2-40B4-BE49-F238E27FC236}">
                <a16:creationId xmlns:a16="http://schemas.microsoft.com/office/drawing/2014/main" id="{BF7AE069-9810-4B43-9CCC-9B5D17F8D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7738" y="312537"/>
            <a:ext cx="1188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9. </a:t>
            </a:r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9482BB-985B-46AD-9247-56EB93394CFB}"/>
              </a:ext>
            </a:extLst>
          </p:cNvPr>
          <p:cNvSpPr/>
          <p:nvPr/>
        </p:nvSpPr>
        <p:spPr>
          <a:xfrm>
            <a:off x="318335" y="1385952"/>
            <a:ext cx="6565628" cy="3900938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98877F-AD1B-4541-AF3B-D8A9D81C05FA}"/>
              </a:ext>
            </a:extLst>
          </p:cNvPr>
          <p:cNvSpPr/>
          <p:nvPr/>
        </p:nvSpPr>
        <p:spPr>
          <a:xfrm>
            <a:off x="5478281" y="4059280"/>
            <a:ext cx="389119" cy="196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Oval 156">
            <a:extLst>
              <a:ext uri="{FF2B5EF4-FFF2-40B4-BE49-F238E27FC236}">
                <a16:creationId xmlns:a16="http://schemas.microsoft.com/office/drawing/2014/main" id="{03DF33E7-560E-48B6-AF9F-BE3F7186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016" y="431760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4FE2BC-00A8-4E3D-A4C7-38081E039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40" y="2608507"/>
            <a:ext cx="3888000" cy="258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F08215-57AC-4179-BCED-806FB2C49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540" y="1396424"/>
            <a:ext cx="3888000" cy="2583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Freeform 483">
            <a:extLst>
              <a:ext uri="{FF2B5EF4-FFF2-40B4-BE49-F238E27FC236}">
                <a16:creationId xmlns:a16="http://schemas.microsoft.com/office/drawing/2014/main" id="{8C60CCA6-5CF7-40C1-BFA3-50597C58C15B}"/>
              </a:ext>
            </a:extLst>
          </p:cNvPr>
          <p:cNvSpPr>
            <a:spLocks/>
          </p:cNvSpPr>
          <p:nvPr/>
        </p:nvSpPr>
        <p:spPr bwMode="auto">
          <a:xfrm rot="3805729" flipH="1">
            <a:off x="5034563" y="3545425"/>
            <a:ext cx="798072" cy="275340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6" name="Oval 156">
            <a:extLst>
              <a:ext uri="{FF2B5EF4-FFF2-40B4-BE49-F238E27FC236}">
                <a16:creationId xmlns:a16="http://schemas.microsoft.com/office/drawing/2014/main" id="{984E6183-F670-49D5-9008-41886D60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656" y="142696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60DADB3F-B140-40A4-BADB-8B9D76C2C754}"/>
              </a:ext>
            </a:extLst>
          </p:cNvPr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납부관리 메뉴에서 환수금에 대해 분할납부를 상세조회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8" name="Text Box 199">
            <a:extLst>
              <a:ext uri="{FF2B5EF4-FFF2-40B4-BE49-F238E27FC236}">
                <a16:creationId xmlns:a16="http://schemas.microsoft.com/office/drawing/2014/main" id="{E168D24F-8364-4BF9-AD12-09544AB39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1" y="312537"/>
            <a:ext cx="35253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 err="1">
                <a:solidFill>
                  <a:srgbClr val="0070C0"/>
                </a:solidFill>
                <a:latin typeface="+mn-ea"/>
              </a:rPr>
              <a:t>환수금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분할납부 신청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282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0"/>
          <p:cNvSpPr txBox="1"/>
          <p:nvPr/>
        </p:nvSpPr>
        <p:spPr>
          <a:xfrm>
            <a:off x="313963" y="883568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환수금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분할납부 신청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프로세스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495691" y="1307078"/>
            <a:ext cx="3148641" cy="356995"/>
            <a:chOff x="7789333" y="1364451"/>
            <a:chExt cx="1845734" cy="360000"/>
          </a:xfrm>
        </p:grpSpPr>
        <p:sp>
          <p:nvSpPr>
            <p:cNvPr id="21" name="직사각형 20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dirty="0">
                  <a:ln>
                    <a:prstDash val="solid"/>
                  </a:ln>
                  <a:solidFill>
                    <a:srgbClr val="FFFFFF"/>
                  </a:solidFill>
                  <a:latin typeface="+mn-ea"/>
                  <a:cs typeface="Arial" pitchFamily="34" charset="0"/>
                </a:rPr>
                <a:t>상 세 내 용</a:t>
              </a:r>
              <a:endParaRPr lang="ko-KR" altLang="en-US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8717738" y="312537"/>
            <a:ext cx="1188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9. </a:t>
            </a:r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Rectangle"/>
          <p:cNvSpPr/>
          <p:nvPr/>
        </p:nvSpPr>
        <p:spPr>
          <a:xfrm>
            <a:off x="231116" y="1322723"/>
            <a:ext cx="6225580" cy="491615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2519450" y="3946578"/>
            <a:ext cx="1799301" cy="439155"/>
            <a:chOff x="2043831" y="2526443"/>
            <a:chExt cx="1799301" cy="439155"/>
          </a:xfrm>
        </p:grpSpPr>
        <p:sp>
          <p:nvSpPr>
            <p:cNvPr id="132" name="TextBox 131"/>
            <p:cNvSpPr txBox="1"/>
            <p:nvPr/>
          </p:nvSpPr>
          <p:spPr>
            <a:xfrm>
              <a:off x="2406832" y="2660021"/>
              <a:ext cx="11789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분할납부신청</a:t>
              </a: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2043831" y="2526443"/>
              <a:ext cx="1799301" cy="439155"/>
              <a:chOff x="785659" y="1828267"/>
              <a:chExt cx="1799301" cy="439155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785659" y="1828267"/>
                <a:ext cx="351692" cy="263473"/>
                <a:chOff x="812382" y="2632776"/>
                <a:chExt cx="351692" cy="263473"/>
              </a:xfrm>
            </p:grpSpPr>
            <p:sp>
              <p:nvSpPr>
                <p:cNvPr id="136" name="Oval"/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812382" y="2650028"/>
                  <a:ext cx="351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03</a:t>
                  </a:r>
                </a:p>
              </p:txBody>
            </p:sp>
          </p:grpSp>
        </p:grpSp>
      </p:grpSp>
      <p:sp>
        <p:nvSpPr>
          <p:cNvPr id="139" name="직사각형 138"/>
          <p:cNvSpPr/>
          <p:nvPr/>
        </p:nvSpPr>
        <p:spPr>
          <a:xfrm>
            <a:off x="6515100" y="1664073"/>
            <a:ext cx="3108669" cy="45748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endParaRPr lang="en-US" altLang="ko-KR" sz="900" b="1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홈페이지 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사업비관리 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납부관리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납부현황 확인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분할납부신청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분할납부신청확인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A832B45-0090-479A-BA98-5ECAAE1560EC}"/>
              </a:ext>
            </a:extLst>
          </p:cNvPr>
          <p:cNvGrpSpPr/>
          <p:nvPr/>
        </p:nvGrpSpPr>
        <p:grpSpPr>
          <a:xfrm>
            <a:off x="2521099" y="4717283"/>
            <a:ext cx="1799301" cy="439155"/>
            <a:chOff x="2043831" y="2526443"/>
            <a:chExt cx="1799301" cy="43915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EB7527-B052-44D0-A1AF-1A148EC79055}"/>
                </a:ext>
              </a:extLst>
            </p:cNvPr>
            <p:cNvSpPr txBox="1"/>
            <p:nvPr/>
          </p:nvSpPr>
          <p:spPr>
            <a:xfrm>
              <a:off x="2310611" y="2670089"/>
              <a:ext cx="13342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tx2">
                      <a:lumMod val="75000"/>
                    </a:schemeClr>
                  </a:solidFill>
                </a:rPr>
                <a:t>분할납부신청확인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1F8711C-3EB6-4AEA-83CB-442B8EB8D50C}"/>
                </a:ext>
              </a:extLst>
            </p:cNvPr>
            <p:cNvGrpSpPr/>
            <p:nvPr/>
          </p:nvGrpSpPr>
          <p:grpSpPr>
            <a:xfrm>
              <a:off x="2043831" y="2526443"/>
              <a:ext cx="1799301" cy="439155"/>
              <a:chOff x="785659" y="1828267"/>
              <a:chExt cx="1799301" cy="439155"/>
            </a:xfrm>
          </p:grpSpPr>
          <p:sp>
            <p:nvSpPr>
              <p:cNvPr id="65" name="모서리가 둥근 직사각형 133">
                <a:extLst>
                  <a:ext uri="{FF2B5EF4-FFF2-40B4-BE49-F238E27FC236}">
                    <a16:creationId xmlns:a16="http://schemas.microsoft.com/office/drawing/2014/main" id="{C85475CD-4224-4685-973E-E1358B38629B}"/>
                  </a:ext>
                </a:extLst>
              </p:cNvPr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6B78E53-2CAF-4B99-97B3-56696B034BCC}"/>
                  </a:ext>
                </a:extLst>
              </p:cNvPr>
              <p:cNvGrpSpPr/>
              <p:nvPr/>
            </p:nvGrpSpPr>
            <p:grpSpPr>
              <a:xfrm>
                <a:off x="785659" y="1828267"/>
                <a:ext cx="351692" cy="263473"/>
                <a:chOff x="812382" y="2632776"/>
                <a:chExt cx="351692" cy="263473"/>
              </a:xfrm>
            </p:grpSpPr>
            <p:sp>
              <p:nvSpPr>
                <p:cNvPr id="68" name="Oval">
                  <a:extLst>
                    <a:ext uri="{FF2B5EF4-FFF2-40B4-BE49-F238E27FC236}">
                      <a16:creationId xmlns:a16="http://schemas.microsoft.com/office/drawing/2014/main" id="{84F6F5E3-415C-4C50-BA13-EC7FD39E68C5}"/>
                    </a:ext>
                  </a:extLst>
                </p:cNvPr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CD7091E-0E66-466D-ABC7-4FA7CF325684}"/>
                    </a:ext>
                  </a:extLst>
                </p:cNvPr>
                <p:cNvSpPr txBox="1"/>
                <p:nvPr/>
              </p:nvSpPr>
              <p:spPr>
                <a:xfrm>
                  <a:off x="812382" y="2650028"/>
                  <a:ext cx="351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04</a:t>
                  </a:r>
                </a:p>
              </p:txBody>
            </p:sp>
          </p:grpSp>
        </p:grp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7001269-B578-4381-99A5-ADF64A08EB13}"/>
              </a:ext>
            </a:extLst>
          </p:cNvPr>
          <p:cNvCxnSpPr>
            <a:cxnSpLocks/>
            <a:stCxn id="134" idx="2"/>
            <a:endCxn id="65" idx="0"/>
          </p:cNvCxnSpPr>
          <p:nvPr/>
        </p:nvCxnSpPr>
        <p:spPr>
          <a:xfrm>
            <a:off x="3474679" y="4385733"/>
            <a:ext cx="1649" cy="41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199">
            <a:extLst>
              <a:ext uri="{FF2B5EF4-FFF2-40B4-BE49-F238E27FC236}">
                <a16:creationId xmlns:a16="http://schemas.microsoft.com/office/drawing/2014/main" id="{652D432F-6F96-49FA-A577-5F266138C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1" y="312537"/>
            <a:ext cx="35253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 err="1">
                <a:solidFill>
                  <a:srgbClr val="0070C0"/>
                </a:solidFill>
                <a:latin typeface="+mn-ea"/>
              </a:rPr>
              <a:t>환수금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분할납부 신청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D24648F-F282-4B66-A0E5-6689F83DC3E7}"/>
              </a:ext>
            </a:extLst>
          </p:cNvPr>
          <p:cNvGrpSpPr/>
          <p:nvPr/>
        </p:nvGrpSpPr>
        <p:grpSpPr>
          <a:xfrm>
            <a:off x="2514762" y="2396376"/>
            <a:ext cx="1799301" cy="439155"/>
            <a:chOff x="2043831" y="2526443"/>
            <a:chExt cx="1799301" cy="43915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D680D8F-E0E8-4F5D-80F3-5690CBDE034F}"/>
                </a:ext>
              </a:extLst>
            </p:cNvPr>
            <p:cNvSpPr txBox="1"/>
            <p:nvPr/>
          </p:nvSpPr>
          <p:spPr>
            <a:xfrm>
              <a:off x="2369180" y="2658895"/>
              <a:ext cx="13192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tx2">
                      <a:lumMod val="75000"/>
                    </a:schemeClr>
                  </a:solidFill>
                </a:rPr>
                <a:t>화면 접속 및 조회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DA1DBB0-AF28-41CF-8BA2-D6207511E607}"/>
                </a:ext>
              </a:extLst>
            </p:cNvPr>
            <p:cNvGrpSpPr/>
            <p:nvPr/>
          </p:nvGrpSpPr>
          <p:grpSpPr>
            <a:xfrm>
              <a:off x="2043831" y="2526443"/>
              <a:ext cx="1799301" cy="439155"/>
              <a:chOff x="785659" y="1828267"/>
              <a:chExt cx="1799301" cy="439155"/>
            </a:xfrm>
          </p:grpSpPr>
          <p:sp>
            <p:nvSpPr>
              <p:cNvPr id="75" name="모서리가 둥근 직사각형 133">
                <a:extLst>
                  <a:ext uri="{FF2B5EF4-FFF2-40B4-BE49-F238E27FC236}">
                    <a16:creationId xmlns:a16="http://schemas.microsoft.com/office/drawing/2014/main" id="{89BBD089-D8BA-42DF-AD7D-1B11CA4BF40A}"/>
                  </a:ext>
                </a:extLst>
              </p:cNvPr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FFBEBC26-2480-45C3-979A-131CCF76D335}"/>
                  </a:ext>
                </a:extLst>
              </p:cNvPr>
              <p:cNvGrpSpPr/>
              <p:nvPr/>
            </p:nvGrpSpPr>
            <p:grpSpPr>
              <a:xfrm>
                <a:off x="785659" y="1828267"/>
                <a:ext cx="351692" cy="263473"/>
                <a:chOff x="812382" y="2632776"/>
                <a:chExt cx="351692" cy="263473"/>
              </a:xfrm>
            </p:grpSpPr>
            <p:sp>
              <p:nvSpPr>
                <p:cNvPr id="77" name="Oval">
                  <a:extLst>
                    <a:ext uri="{FF2B5EF4-FFF2-40B4-BE49-F238E27FC236}">
                      <a16:creationId xmlns:a16="http://schemas.microsoft.com/office/drawing/2014/main" id="{EFA32BE8-08C5-41BE-89AB-C4A36E65E7E9}"/>
                    </a:ext>
                  </a:extLst>
                </p:cNvPr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21E7992-D256-419B-8CFE-785B912125C7}"/>
                    </a:ext>
                  </a:extLst>
                </p:cNvPr>
                <p:cNvSpPr txBox="1"/>
                <p:nvPr/>
              </p:nvSpPr>
              <p:spPr>
                <a:xfrm>
                  <a:off x="812382" y="2650028"/>
                  <a:ext cx="351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01</a:t>
                  </a:r>
                </a:p>
              </p:txBody>
            </p:sp>
          </p:grp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2165854-2D7C-464E-ACEB-A96AE417ECA3}"/>
              </a:ext>
            </a:extLst>
          </p:cNvPr>
          <p:cNvGrpSpPr/>
          <p:nvPr/>
        </p:nvGrpSpPr>
        <p:grpSpPr>
          <a:xfrm>
            <a:off x="2516411" y="3167081"/>
            <a:ext cx="1799301" cy="439155"/>
            <a:chOff x="2043831" y="2526443"/>
            <a:chExt cx="1799301" cy="43915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55046E7-C0C4-4BC1-8ED4-0D92EABED1AE}"/>
                </a:ext>
              </a:extLst>
            </p:cNvPr>
            <p:cNvSpPr txBox="1"/>
            <p:nvPr/>
          </p:nvSpPr>
          <p:spPr>
            <a:xfrm>
              <a:off x="2425245" y="2662958"/>
              <a:ext cx="11143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납부현황확인</a:t>
              </a: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DE4D19CC-B8FF-4F41-8A87-6FC9140CC428}"/>
                </a:ext>
              </a:extLst>
            </p:cNvPr>
            <p:cNvGrpSpPr/>
            <p:nvPr/>
          </p:nvGrpSpPr>
          <p:grpSpPr>
            <a:xfrm>
              <a:off x="2043831" y="2526443"/>
              <a:ext cx="1799301" cy="439155"/>
              <a:chOff x="785659" y="1828267"/>
              <a:chExt cx="1799301" cy="439155"/>
            </a:xfrm>
          </p:grpSpPr>
          <p:sp>
            <p:nvSpPr>
              <p:cNvPr id="83" name="모서리가 둥근 직사각형 133">
                <a:extLst>
                  <a:ext uri="{FF2B5EF4-FFF2-40B4-BE49-F238E27FC236}">
                    <a16:creationId xmlns:a16="http://schemas.microsoft.com/office/drawing/2014/main" id="{FCB5A6DC-3380-4E22-81FA-FB8FA94928F6}"/>
                  </a:ext>
                </a:extLst>
              </p:cNvPr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D90DABAE-7C9A-4FCF-A485-03A72756BA5A}"/>
                  </a:ext>
                </a:extLst>
              </p:cNvPr>
              <p:cNvGrpSpPr/>
              <p:nvPr/>
            </p:nvGrpSpPr>
            <p:grpSpPr>
              <a:xfrm>
                <a:off x="785659" y="1828267"/>
                <a:ext cx="351692" cy="263473"/>
                <a:chOff x="812382" y="2632776"/>
                <a:chExt cx="351692" cy="263473"/>
              </a:xfrm>
            </p:grpSpPr>
            <p:sp>
              <p:nvSpPr>
                <p:cNvPr id="85" name="Oval">
                  <a:extLst>
                    <a:ext uri="{FF2B5EF4-FFF2-40B4-BE49-F238E27FC236}">
                      <a16:creationId xmlns:a16="http://schemas.microsoft.com/office/drawing/2014/main" id="{549D96AC-E78C-49AF-819B-0D18F24C7E50}"/>
                    </a:ext>
                  </a:extLst>
                </p:cNvPr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179123-0D09-402C-BA0C-0374D7CEC11A}"/>
                    </a:ext>
                  </a:extLst>
                </p:cNvPr>
                <p:cNvSpPr txBox="1"/>
                <p:nvPr/>
              </p:nvSpPr>
              <p:spPr>
                <a:xfrm>
                  <a:off x="812382" y="2650028"/>
                  <a:ext cx="351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02</a:t>
                  </a:r>
                </a:p>
              </p:txBody>
            </p:sp>
          </p:grpSp>
        </p:grp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CD60B7B-5F77-4E59-AE0E-520965CB8864}"/>
              </a:ext>
            </a:extLst>
          </p:cNvPr>
          <p:cNvCxnSpPr>
            <a:cxnSpLocks/>
            <a:stCxn id="75" idx="2"/>
            <a:endCxn id="83" idx="0"/>
          </p:cNvCxnSpPr>
          <p:nvPr/>
        </p:nvCxnSpPr>
        <p:spPr>
          <a:xfrm>
            <a:off x="3469991" y="2835531"/>
            <a:ext cx="1649" cy="41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8F2674E-97D3-4854-9050-07DE23C16E6A}"/>
              </a:ext>
            </a:extLst>
          </p:cNvPr>
          <p:cNvCxnSpPr>
            <a:cxnSpLocks/>
            <a:stCxn id="83" idx="2"/>
            <a:endCxn id="134" idx="0"/>
          </p:cNvCxnSpPr>
          <p:nvPr/>
        </p:nvCxnSpPr>
        <p:spPr>
          <a:xfrm>
            <a:off x="3471640" y="3606236"/>
            <a:ext cx="3039" cy="42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C43D97-9992-445B-A036-D7F56FF0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16" y="1410176"/>
            <a:ext cx="6570000" cy="390093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519813" y="2019300"/>
            <a:ext cx="385188" cy="124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818229" y="1466470"/>
            <a:ext cx="491869" cy="160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156"/>
          <p:cNvSpPr>
            <a:spLocks noChangeArrowheads="1"/>
          </p:cNvSpPr>
          <p:nvPr/>
        </p:nvSpPr>
        <p:spPr bwMode="auto">
          <a:xfrm>
            <a:off x="1281024" y="199439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화면 접속 및 조회</a:t>
            </a:r>
          </a:p>
        </p:txBody>
      </p:sp>
      <p:sp>
        <p:nvSpPr>
          <p:cNvPr id="31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사업비관리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납부관리를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환수금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확인 및 분할납부 신청을 위해 납부관리 메뉴에 접속합니다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6"/>
          <p:cNvSpPr txBox="1"/>
          <p:nvPr/>
        </p:nvSpPr>
        <p:spPr>
          <a:xfrm>
            <a:off x="7113070" y="3138699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납부관리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" name="Text Box 199">
            <a:extLst>
              <a:ext uri="{FF2B5EF4-FFF2-40B4-BE49-F238E27FC236}">
                <a16:creationId xmlns:a16="http://schemas.microsoft.com/office/drawing/2014/main" id="{D84AB3AC-EDE3-48F6-A281-DCBEE0583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7738" y="312537"/>
            <a:ext cx="1188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9. </a:t>
            </a:r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 Box 199">
            <a:extLst>
              <a:ext uri="{FF2B5EF4-FFF2-40B4-BE49-F238E27FC236}">
                <a16:creationId xmlns:a16="http://schemas.microsoft.com/office/drawing/2014/main" id="{97742DF1-057A-45D9-BD54-BC0F79C88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1" y="312537"/>
            <a:ext cx="35253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 err="1">
                <a:solidFill>
                  <a:srgbClr val="0070C0"/>
                </a:solidFill>
                <a:latin typeface="+mn-ea"/>
              </a:rPr>
              <a:t>환수금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분할납부 신청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64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D06E47-C6E6-47B5-99B7-CB303BA9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63" y="1402331"/>
            <a:ext cx="6570000" cy="3900938"/>
          </a:xfrm>
          <a:prstGeom prst="rect">
            <a:avLst/>
          </a:prstGeom>
        </p:spPr>
      </p:pic>
      <p:sp>
        <p:nvSpPr>
          <p:cNvPr id="1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납부현황확인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(1/2)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050" y="2306356"/>
            <a:ext cx="518610" cy="1930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156"/>
          <p:cNvSpPr>
            <a:spLocks noChangeArrowheads="1"/>
          </p:cNvSpPr>
          <p:nvPr/>
        </p:nvSpPr>
        <p:spPr bwMode="auto">
          <a:xfrm>
            <a:off x="375285" y="232473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과제정보를 확인합니다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납부관리 메뉴에서 환수금에 대해 분할납부를 신청합니다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납부관리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과제정보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Text Box 199">
            <a:extLst>
              <a:ext uri="{FF2B5EF4-FFF2-40B4-BE49-F238E27FC236}">
                <a16:creationId xmlns:a16="http://schemas.microsoft.com/office/drawing/2014/main" id="{10BD3C55-0E39-43B0-844E-7AE73BC99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7738" y="312537"/>
            <a:ext cx="1188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9. </a:t>
            </a:r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Text Box 199">
            <a:extLst>
              <a:ext uri="{FF2B5EF4-FFF2-40B4-BE49-F238E27FC236}">
                <a16:creationId xmlns:a16="http://schemas.microsoft.com/office/drawing/2014/main" id="{5F140C6E-7AF4-46F1-807D-A97213131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1" y="312537"/>
            <a:ext cx="35253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 err="1">
                <a:solidFill>
                  <a:srgbClr val="0070C0"/>
                </a:solidFill>
                <a:latin typeface="+mn-ea"/>
              </a:rPr>
              <a:t>환수금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분할납부 신청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38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AD12562-F820-4329-B754-E7154557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9" y="1413504"/>
            <a:ext cx="6570000" cy="3900938"/>
          </a:xfrm>
          <a:prstGeom prst="rect">
            <a:avLst/>
          </a:prstGeom>
        </p:spPr>
      </p:pic>
      <p:sp>
        <p:nvSpPr>
          <p:cNvPr id="28" name="TextBox 6"/>
          <p:cNvSpPr txBox="1"/>
          <p:nvPr/>
        </p:nvSpPr>
        <p:spPr>
          <a:xfrm>
            <a:off x="251013" y="5410293"/>
            <a:ext cx="6747433" cy="89755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환수금을 선택한 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납부계획에서 환수금을 확인합니다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③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납부계획 내역에서 금액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가상계좌번호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예금주 명을 확인합니다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92644" y="1530855"/>
            <a:ext cx="372534" cy="21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156"/>
          <p:cNvSpPr>
            <a:spLocks noChangeArrowheads="1"/>
          </p:cNvSpPr>
          <p:nvPr/>
        </p:nvSpPr>
        <p:spPr bwMode="auto">
          <a:xfrm>
            <a:off x="5940429" y="209712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7113070" y="3138699"/>
            <a:ext cx="2520000" cy="68877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납부관리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납부계획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납부계획 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Text Box 199">
            <a:extLst>
              <a:ext uri="{FF2B5EF4-FFF2-40B4-BE49-F238E27FC236}">
                <a16:creationId xmlns:a16="http://schemas.microsoft.com/office/drawing/2014/main" id="{CEAEAE13-78F4-4138-9F54-69523739D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7738" y="312537"/>
            <a:ext cx="1188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9. </a:t>
            </a:r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1EB50C-E090-4828-A23A-E32D468E2F7C}"/>
              </a:ext>
            </a:extLst>
          </p:cNvPr>
          <p:cNvSpPr/>
          <p:nvPr/>
        </p:nvSpPr>
        <p:spPr>
          <a:xfrm>
            <a:off x="6169244" y="2078602"/>
            <a:ext cx="372534" cy="21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56">
            <a:extLst>
              <a:ext uri="{FF2B5EF4-FFF2-40B4-BE49-F238E27FC236}">
                <a16:creationId xmlns:a16="http://schemas.microsoft.com/office/drawing/2014/main" id="{AD1BE11E-01DB-4CC5-9080-E6DC84FE8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85" y="2364151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2" name="Oval 156">
            <a:extLst>
              <a:ext uri="{FF2B5EF4-FFF2-40B4-BE49-F238E27FC236}">
                <a16:creationId xmlns:a16="http://schemas.microsoft.com/office/drawing/2014/main" id="{B7919CCF-E565-4D9F-9FE2-060DC6BD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85" y="3664671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9E392843-56C9-4043-B42C-3BAC2582079D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납부현황확인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(2/2)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4A9DBD1C-1481-4DD8-8682-85026C96148E}"/>
              </a:ext>
            </a:extLst>
          </p:cNvPr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납부관리 메뉴에서 환수금에 대해 분할납부를 신청합니다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8" name="Text Box 199">
            <a:extLst>
              <a:ext uri="{FF2B5EF4-FFF2-40B4-BE49-F238E27FC236}">
                <a16:creationId xmlns:a16="http://schemas.microsoft.com/office/drawing/2014/main" id="{0D2144C6-558C-4877-B37A-E4C8C3314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1" y="312537"/>
            <a:ext cx="35253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 err="1">
                <a:solidFill>
                  <a:srgbClr val="0070C0"/>
                </a:solidFill>
                <a:latin typeface="+mn-ea"/>
              </a:rPr>
              <a:t>환수금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분할납부 신청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616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68D1D3-F4AE-47C2-9546-A22069D4D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63" y="1395727"/>
            <a:ext cx="6570000" cy="3900938"/>
          </a:xfrm>
          <a:prstGeom prst="rect">
            <a:avLst/>
          </a:prstGeom>
        </p:spPr>
      </p:pic>
      <p:sp>
        <p:nvSpPr>
          <p:cNvPr id="1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분할납부신청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(1/4)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251013" y="5410293"/>
            <a:ext cx="6747433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납부계획변경신청 탭을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구분을 분할납부신청으로 선택한 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66732" y="3217335"/>
            <a:ext cx="635847" cy="21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156"/>
          <p:cNvSpPr>
            <a:spLocks noChangeArrowheads="1"/>
          </p:cNvSpPr>
          <p:nvPr/>
        </p:nvSpPr>
        <p:spPr bwMode="auto">
          <a:xfrm>
            <a:off x="4545245" y="323913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7113070" y="3138699"/>
            <a:ext cx="2520000" cy="68877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납부관리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납부계획변경신청 탭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분할납부신청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Text Box 199">
            <a:extLst>
              <a:ext uri="{FF2B5EF4-FFF2-40B4-BE49-F238E27FC236}">
                <a16:creationId xmlns:a16="http://schemas.microsoft.com/office/drawing/2014/main" id="{CEAEAE13-78F4-4138-9F54-69523739D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7738" y="312537"/>
            <a:ext cx="1188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9. </a:t>
            </a:r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1EB50C-E090-4828-A23A-E32D468E2F7C}"/>
              </a:ext>
            </a:extLst>
          </p:cNvPr>
          <p:cNvSpPr/>
          <p:nvPr/>
        </p:nvSpPr>
        <p:spPr>
          <a:xfrm>
            <a:off x="4165522" y="3991222"/>
            <a:ext cx="1176098" cy="21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56">
            <a:extLst>
              <a:ext uri="{FF2B5EF4-FFF2-40B4-BE49-F238E27FC236}">
                <a16:creationId xmlns:a16="http://schemas.microsoft.com/office/drawing/2014/main" id="{AD1BE11E-01DB-4CC5-9080-E6DC84FE8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86" y="433641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75E38E-EA02-4C42-B664-10F27A0FA5D7}"/>
              </a:ext>
            </a:extLst>
          </p:cNvPr>
          <p:cNvSpPr/>
          <p:nvPr/>
        </p:nvSpPr>
        <p:spPr>
          <a:xfrm>
            <a:off x="5669280" y="4318883"/>
            <a:ext cx="358140" cy="192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6FB5D94-A4C7-4001-B761-5B6214892C17}"/>
              </a:ext>
            </a:extLst>
          </p:cNvPr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납부관리 메뉴에서 환수금에 대해 분할납부를 신청합니다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1" name="Text Box 199">
            <a:extLst>
              <a:ext uri="{FF2B5EF4-FFF2-40B4-BE49-F238E27FC236}">
                <a16:creationId xmlns:a16="http://schemas.microsoft.com/office/drawing/2014/main" id="{83F776F6-6417-4C1A-AFB2-28D19AF0D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1" y="312537"/>
            <a:ext cx="35253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 err="1">
                <a:solidFill>
                  <a:srgbClr val="0070C0"/>
                </a:solidFill>
                <a:latin typeface="+mn-ea"/>
              </a:rPr>
              <a:t>환수금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분할납부 신청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80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812A5A-FD69-472F-835B-783D5F90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83" y="1405884"/>
            <a:ext cx="6570000" cy="3900938"/>
          </a:xfrm>
          <a:prstGeom prst="rect">
            <a:avLst/>
          </a:prstGeom>
        </p:spPr>
      </p:pic>
      <p:sp>
        <p:nvSpPr>
          <p:cNvPr id="28" name="TextBox 6"/>
          <p:cNvSpPr txBox="1"/>
          <p:nvPr/>
        </p:nvSpPr>
        <p:spPr>
          <a:xfrm>
            <a:off x="251013" y="5410293"/>
            <a:ext cx="6747433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클릭하면 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환수금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납부계획 신청내역이 보여집니다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0" name="Oval 156"/>
          <p:cNvSpPr>
            <a:spLocks noChangeArrowheads="1"/>
          </p:cNvSpPr>
          <p:nvPr/>
        </p:nvSpPr>
        <p:spPr bwMode="auto">
          <a:xfrm>
            <a:off x="918125" y="370395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납부관리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환수금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납부계획 신청 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Text Box 199">
            <a:extLst>
              <a:ext uri="{FF2B5EF4-FFF2-40B4-BE49-F238E27FC236}">
                <a16:creationId xmlns:a16="http://schemas.microsoft.com/office/drawing/2014/main" id="{CEAEAE13-78F4-4138-9F54-69523739D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7738" y="312537"/>
            <a:ext cx="1188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9. </a:t>
            </a:r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1FD7C2B9-A0DB-4D90-84CC-4B3FC4263A98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분할납부신청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(2/4)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2210BFD-4665-4045-A8A3-523721AD099E}"/>
              </a:ext>
            </a:extLst>
          </p:cNvPr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납부관리 메뉴에서 환수금에 대해 분할납부를 신청합니다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2" name="Text Box 199">
            <a:extLst>
              <a:ext uri="{FF2B5EF4-FFF2-40B4-BE49-F238E27FC236}">
                <a16:creationId xmlns:a16="http://schemas.microsoft.com/office/drawing/2014/main" id="{DE4EA572-BD92-4ECC-A455-806F4F56D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1" y="312537"/>
            <a:ext cx="35253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 err="1">
                <a:solidFill>
                  <a:srgbClr val="0070C0"/>
                </a:solidFill>
                <a:latin typeface="+mn-ea"/>
              </a:rPr>
              <a:t>환수금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분할납부 신청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674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812A5A-FD69-472F-835B-783D5F90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83" y="1405884"/>
            <a:ext cx="6570000" cy="3900938"/>
          </a:xfrm>
          <a:prstGeom prst="rect">
            <a:avLst/>
          </a:prstGeom>
        </p:spPr>
      </p:pic>
      <p:sp>
        <p:nvSpPr>
          <p:cNvPr id="28" name="TextBox 6"/>
          <p:cNvSpPr txBox="1"/>
          <p:nvPr/>
        </p:nvSpPr>
        <p:spPr>
          <a:xfrm>
            <a:off x="251013" y="5410293"/>
            <a:ext cx="6747433" cy="48205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분할납부를 신청할 항목을 선택한 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분할납부신청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분할납부신청 팝업창이 나타납니다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7113070" y="3138699"/>
            <a:ext cx="2520000" cy="68877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납부관리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분할납부신청 버튼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분할납부신청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팝업창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Text Box 199">
            <a:extLst>
              <a:ext uri="{FF2B5EF4-FFF2-40B4-BE49-F238E27FC236}">
                <a16:creationId xmlns:a16="http://schemas.microsoft.com/office/drawing/2014/main" id="{CEAEAE13-78F4-4138-9F54-69523739D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7738" y="312537"/>
            <a:ext cx="1188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9. </a:t>
            </a:r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E66E77-BEC5-43DE-AFC0-2150767B2371}"/>
              </a:ext>
            </a:extLst>
          </p:cNvPr>
          <p:cNvSpPr/>
          <p:nvPr/>
        </p:nvSpPr>
        <p:spPr>
          <a:xfrm>
            <a:off x="321582" y="1405884"/>
            <a:ext cx="6569999" cy="3900938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1EB50C-E090-4828-A23A-E32D468E2F7C}"/>
              </a:ext>
            </a:extLst>
          </p:cNvPr>
          <p:cNvSpPr/>
          <p:nvPr/>
        </p:nvSpPr>
        <p:spPr>
          <a:xfrm>
            <a:off x="5439371" y="4947997"/>
            <a:ext cx="588049" cy="1746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56">
            <a:extLst>
              <a:ext uri="{FF2B5EF4-FFF2-40B4-BE49-F238E27FC236}">
                <a16:creationId xmlns:a16="http://schemas.microsoft.com/office/drawing/2014/main" id="{AD1BE11E-01DB-4CC5-9080-E6DC84FE8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884" y="494799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F28A1A-9FE1-4339-A601-FFA4E7FB4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81" y="1448281"/>
            <a:ext cx="5205402" cy="3457319"/>
          </a:xfrm>
          <a:prstGeom prst="rect">
            <a:avLst/>
          </a:prstGeom>
        </p:spPr>
      </p:pic>
      <p:sp>
        <p:nvSpPr>
          <p:cNvPr id="16" name="Freeform 483">
            <a:extLst>
              <a:ext uri="{FF2B5EF4-FFF2-40B4-BE49-F238E27FC236}">
                <a16:creationId xmlns:a16="http://schemas.microsoft.com/office/drawing/2014/main" id="{0B2DB810-A5DF-46E4-8A38-C00C2C0FCCBE}"/>
              </a:ext>
            </a:extLst>
          </p:cNvPr>
          <p:cNvSpPr>
            <a:spLocks/>
          </p:cNvSpPr>
          <p:nvPr/>
        </p:nvSpPr>
        <p:spPr bwMode="auto">
          <a:xfrm rot="3805729" flipH="1">
            <a:off x="5363078" y="4590063"/>
            <a:ext cx="585820" cy="191410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8" name="Oval 156">
            <a:extLst>
              <a:ext uri="{FF2B5EF4-FFF2-40B4-BE49-F238E27FC236}">
                <a16:creationId xmlns:a16="http://schemas.microsoft.com/office/drawing/2014/main" id="{974D7EFF-B1E4-4079-9EF7-A010331B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832" y="151307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1C4385-3F2F-4D6D-88E9-FE5FF0F1ABBF}"/>
              </a:ext>
            </a:extLst>
          </p:cNvPr>
          <p:cNvSpPr/>
          <p:nvPr/>
        </p:nvSpPr>
        <p:spPr>
          <a:xfrm>
            <a:off x="2534042" y="1513078"/>
            <a:ext cx="773038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E8A2410C-7478-44F4-ABE5-BB6A50F12B33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분할납부신청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(3/4)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FB83ED5A-6D90-4F78-800F-6C07D50A77C7}"/>
              </a:ext>
            </a:extLst>
          </p:cNvPr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납부관리 메뉴에서 환수금에 대해 분할납부를 신청합니다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3" name="Text Box 199">
            <a:extLst>
              <a:ext uri="{FF2B5EF4-FFF2-40B4-BE49-F238E27FC236}">
                <a16:creationId xmlns:a16="http://schemas.microsoft.com/office/drawing/2014/main" id="{23427AA2-67FB-4185-987F-007313F73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1" y="312537"/>
            <a:ext cx="35253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 err="1">
                <a:solidFill>
                  <a:srgbClr val="0070C0"/>
                </a:solidFill>
                <a:latin typeface="+mn-ea"/>
              </a:rPr>
              <a:t>환수금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분할납부 신청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487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812A5A-FD69-472F-835B-783D5F90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83" y="1405884"/>
            <a:ext cx="6570000" cy="3900938"/>
          </a:xfrm>
          <a:prstGeom prst="rect">
            <a:avLst/>
          </a:prstGeom>
        </p:spPr>
      </p:pic>
      <p:sp>
        <p:nvSpPr>
          <p:cNvPr id="28" name="TextBox 6"/>
          <p:cNvSpPr txBox="1"/>
          <p:nvPr/>
        </p:nvSpPr>
        <p:spPr>
          <a:xfrm>
            <a:off x="251013" y="5410293"/>
            <a:ext cx="6747433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분납횟수에 따라 납부 예정금액이 자동으로 분할됩니다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신청사유와 분할납부 항목을 입력한 후 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승인요청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납부관리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분할납부신청 저장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승인요청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1" name="Text Box 199">
            <a:extLst>
              <a:ext uri="{FF2B5EF4-FFF2-40B4-BE49-F238E27FC236}">
                <a16:creationId xmlns:a16="http://schemas.microsoft.com/office/drawing/2014/main" id="{CEAEAE13-78F4-4138-9F54-69523739D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7738" y="312537"/>
            <a:ext cx="1188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9. </a:t>
            </a:r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E66E77-BEC5-43DE-AFC0-2150767B2371}"/>
              </a:ext>
            </a:extLst>
          </p:cNvPr>
          <p:cNvSpPr/>
          <p:nvPr/>
        </p:nvSpPr>
        <p:spPr>
          <a:xfrm>
            <a:off x="321582" y="1405884"/>
            <a:ext cx="6569999" cy="3900938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4849D-F97D-40CF-9BF9-177B2EDA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00" y="1448227"/>
            <a:ext cx="5205600" cy="3454586"/>
          </a:xfrm>
          <a:prstGeom prst="rect">
            <a:avLst/>
          </a:prstGeom>
        </p:spPr>
      </p:pic>
      <p:sp>
        <p:nvSpPr>
          <p:cNvPr id="21" name="Oval 156">
            <a:extLst>
              <a:ext uri="{FF2B5EF4-FFF2-40B4-BE49-F238E27FC236}">
                <a16:creationId xmlns:a16="http://schemas.microsoft.com/office/drawing/2014/main" id="{C7538477-D6E0-4F51-B722-0C057B4B4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260" y="288965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93FA37-F29F-4C6A-9B3D-8148D9EF8AA4}"/>
              </a:ext>
            </a:extLst>
          </p:cNvPr>
          <p:cNvSpPr/>
          <p:nvPr/>
        </p:nvSpPr>
        <p:spPr>
          <a:xfrm>
            <a:off x="388976" y="2837142"/>
            <a:ext cx="1508404" cy="2491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EFA9A4-D1DF-46CA-A65A-7FB3811F42EB}"/>
              </a:ext>
            </a:extLst>
          </p:cNvPr>
          <p:cNvSpPr/>
          <p:nvPr/>
        </p:nvSpPr>
        <p:spPr>
          <a:xfrm>
            <a:off x="4926136" y="4483062"/>
            <a:ext cx="590744" cy="218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Oval 156">
            <a:extLst>
              <a:ext uri="{FF2B5EF4-FFF2-40B4-BE49-F238E27FC236}">
                <a16:creationId xmlns:a16="http://schemas.microsoft.com/office/drawing/2014/main" id="{6FDFFD5F-4FEF-45A3-8C67-076F4EC8C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038" y="450498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65F19860-5591-49FF-8C4D-A1D130C9533E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분할납부신청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(4/4)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1C8A0665-1069-4A05-BFA1-011F008EFBA6}"/>
              </a:ext>
            </a:extLst>
          </p:cNvPr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납부관리 메뉴에서 환수금에 대해 분할납부를 신청합니다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 Box 199">
            <a:extLst>
              <a:ext uri="{FF2B5EF4-FFF2-40B4-BE49-F238E27FC236}">
                <a16:creationId xmlns:a16="http://schemas.microsoft.com/office/drawing/2014/main" id="{962F7533-A15E-45E0-9B48-B715A19FC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1" y="312537"/>
            <a:ext cx="35253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 err="1">
                <a:solidFill>
                  <a:srgbClr val="0070C0"/>
                </a:solidFill>
                <a:latin typeface="+mn-ea"/>
              </a:rPr>
              <a:t>환수금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분할납부 신청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514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11524</TotalTime>
  <Words>478</Words>
  <Application>Microsoft Office PowerPoint</Application>
  <PresentationFormat>A4 용지(210x297mm)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Segoe UI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한국산업기술평가원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user</cp:lastModifiedBy>
  <cp:revision>951</cp:revision>
  <cp:lastPrinted>2014-09-29T14:01:44Z</cp:lastPrinted>
  <dcterms:created xsi:type="dcterms:W3CDTF">2014-04-09T04:50:07Z</dcterms:created>
  <dcterms:modified xsi:type="dcterms:W3CDTF">2022-04-14T04:47:21Z</dcterms:modified>
</cp:coreProperties>
</file>