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A613-8EBB-412F-A992-3D7D38466FF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1D5D-0E5A-4158-B438-A401FF13E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52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95696" y="941913"/>
            <a:ext cx="79774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9211484" y="45026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0" name="Text Box 199"/>
          <p:cNvSpPr txBox="1">
            <a:spLocks noChangeArrowheads="1"/>
          </p:cNvSpPr>
          <p:nvPr userDrawn="1"/>
        </p:nvSpPr>
        <p:spPr bwMode="auto">
          <a:xfrm>
            <a:off x="10901049" y="33060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   사업신청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5895695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57" y="6611597"/>
            <a:ext cx="915840" cy="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95696" y="941913"/>
            <a:ext cx="79774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5895695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57" y="6611597"/>
            <a:ext cx="915840" cy="180115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295696" y="1309896"/>
            <a:ext cx="8285538" cy="5261287"/>
            <a:chOff x="295696" y="1309896"/>
            <a:chExt cx="8285538" cy="5261287"/>
          </a:xfrm>
        </p:grpSpPr>
        <p:sp>
          <p:nvSpPr>
            <p:cNvPr id="29" name="직사각형 28"/>
            <p:cNvSpPr/>
            <p:nvPr userDrawn="1"/>
          </p:nvSpPr>
          <p:spPr bwMode="auto">
            <a:xfrm>
              <a:off x="295696" y="5211271"/>
              <a:ext cx="8285538" cy="1359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228600">
                <a:schemeClr val="bg1">
                  <a:lumMod val="75000"/>
                </a:schemeClr>
              </a:innerShdw>
            </a:effectLst>
          </p:spPr>
          <p:txBody>
            <a:bodyPr>
              <a:scene3d>
                <a:camera prst="orthographicFront"/>
                <a:lightRig rig="threePt" dir="t"/>
              </a:scene3d>
              <a:sp3d contourW="12700">
                <a:bevelT w="1270"/>
                <a:contourClr>
                  <a:schemeClr val="tx2">
                    <a:lumMod val="50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95696" y="1309896"/>
              <a:ext cx="8285538" cy="4067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>
                <a:latin typeface="+mn-ea"/>
                <a:ea typeface="+mn-ea"/>
              </a:endParaRPr>
            </a:p>
          </p:txBody>
        </p:sp>
      </p:grpSp>
      <p:grpSp>
        <p:nvGrpSpPr>
          <p:cNvPr id="33" name="그룹 32"/>
          <p:cNvGrpSpPr/>
          <p:nvPr userDrawn="1"/>
        </p:nvGrpSpPr>
        <p:grpSpPr>
          <a:xfrm>
            <a:off x="8749395" y="1307079"/>
            <a:ext cx="3101538" cy="5264104"/>
            <a:chOff x="8749395" y="1307079"/>
            <a:chExt cx="3101538" cy="5264104"/>
          </a:xfrm>
        </p:grpSpPr>
        <p:sp>
          <p:nvSpPr>
            <p:cNvPr id="34" name="직사각형 33"/>
            <p:cNvSpPr/>
            <p:nvPr userDrawn="1"/>
          </p:nvSpPr>
          <p:spPr>
            <a:xfrm>
              <a:off x="8765507" y="1309895"/>
              <a:ext cx="3079132" cy="5261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>
                <a:latin typeface="+mn-ea"/>
                <a:ea typeface="+mn-ea"/>
              </a:endParaRPr>
            </a:p>
          </p:txBody>
        </p:sp>
        <p:grpSp>
          <p:nvGrpSpPr>
            <p:cNvPr id="35" name="그룹 34"/>
            <p:cNvGrpSpPr/>
            <p:nvPr userDrawn="1"/>
          </p:nvGrpSpPr>
          <p:grpSpPr>
            <a:xfrm>
              <a:off x="8749395" y="1307079"/>
              <a:ext cx="3101538" cy="356995"/>
              <a:chOff x="7789333" y="1364451"/>
              <a:chExt cx="1845734" cy="360000"/>
            </a:xfrm>
          </p:grpSpPr>
          <p:sp>
            <p:nvSpPr>
              <p:cNvPr id="42" name="직사각형 41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TextBox 11"/>
              <p:cNvSpPr txBox="1"/>
              <p:nvPr userDrawn="1"/>
            </p:nvSpPr>
            <p:spPr bwMode="auto">
              <a:xfrm>
                <a:off x="7789333" y="1457493"/>
                <a:ext cx="1845734" cy="18504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개      요</a:t>
                </a:r>
              </a:p>
            </p:txBody>
          </p:sp>
        </p:grpSp>
        <p:grpSp>
          <p:nvGrpSpPr>
            <p:cNvPr id="36" name="그룹 35"/>
            <p:cNvGrpSpPr/>
            <p:nvPr userDrawn="1"/>
          </p:nvGrpSpPr>
          <p:grpSpPr>
            <a:xfrm>
              <a:off x="8749395" y="5377472"/>
              <a:ext cx="3101538" cy="356995"/>
              <a:chOff x="7789333" y="1364451"/>
              <a:chExt cx="1845734" cy="360000"/>
            </a:xfrm>
          </p:grpSpPr>
          <p:sp>
            <p:nvSpPr>
              <p:cNvPr id="40" name="직사각형 39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1" name="TextBox 11"/>
              <p:cNvSpPr txBox="1"/>
              <p:nvPr userDrawn="1"/>
            </p:nvSpPr>
            <p:spPr bwMode="auto">
              <a:xfrm>
                <a:off x="7789333" y="1456903"/>
                <a:ext cx="1845734" cy="18622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특이 사항</a:t>
                </a:r>
                <a:endParaRPr lang="en-US" altLang="ko-KR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 userDrawn="1"/>
          </p:nvGrpSpPr>
          <p:grpSpPr>
            <a:xfrm>
              <a:off x="8749395" y="2779621"/>
              <a:ext cx="3101538" cy="356995"/>
              <a:chOff x="7789333" y="1364451"/>
              <a:chExt cx="1845734" cy="360000"/>
            </a:xfrm>
          </p:grpSpPr>
          <p:sp>
            <p:nvSpPr>
              <p:cNvPr id="38" name="직사각형 37"/>
              <p:cNvSpPr/>
              <p:nvPr userDrawn="1"/>
            </p:nvSpPr>
            <p:spPr bwMode="auto">
              <a:xfrm>
                <a:off x="7798922" y="1364451"/>
                <a:ext cx="1832400" cy="360000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endParaRPr lang="ko-KR" altLang="en-US" sz="18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9" name="TextBox 11"/>
              <p:cNvSpPr txBox="1"/>
              <p:nvPr userDrawn="1"/>
            </p:nvSpPr>
            <p:spPr bwMode="auto">
              <a:xfrm>
                <a:off x="7789333" y="1457493"/>
                <a:ext cx="1845734" cy="18504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  <a:sp3d extrusionH="57150" prstMaterial="matte">
                  <a:bevelT w="1270" h="1270"/>
                  <a:bevelB w="1270" h="1270"/>
                  <a:contourClr>
                    <a:schemeClr val="bg1">
                      <a:lumMod val="75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1225" fontAlgn="auto">
                  <a:spcBef>
                    <a:spcPts val="50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spc="0" dirty="0">
                    <a:ln>
                      <a:prstDash val="solid"/>
                    </a:ln>
                    <a:solidFill>
                      <a:srgbClr val="FFFFFF"/>
                    </a:solidFill>
                    <a:effectLst/>
                    <a:latin typeface="+mn-ea"/>
                    <a:ea typeface="+mn-ea"/>
                    <a:cs typeface="Arial" pitchFamily="34" charset="0"/>
                  </a:rPr>
                  <a:t>주요 기능</a:t>
                </a:r>
              </a:p>
            </p:txBody>
          </p:sp>
        </p:grpSp>
      </p:grpSp>
      <p:sp>
        <p:nvSpPr>
          <p:cNvPr id="22" name="Text Box 199"/>
          <p:cNvSpPr txBox="1">
            <a:spLocks noChangeArrowheads="1"/>
          </p:cNvSpPr>
          <p:nvPr userDrawn="1"/>
        </p:nvSpPr>
        <p:spPr bwMode="auto">
          <a:xfrm>
            <a:off x="9211484" y="45026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23" name="Text Box 199"/>
          <p:cNvSpPr txBox="1">
            <a:spLocks noChangeArrowheads="1"/>
          </p:cNvSpPr>
          <p:nvPr userDrawn="1"/>
        </p:nvSpPr>
        <p:spPr bwMode="auto">
          <a:xfrm>
            <a:off x="9980799" y="330602"/>
            <a:ext cx="2209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   교육 및 </a:t>
            </a:r>
            <a:r>
              <a:rPr lang="ko-KR" altLang="en-US" sz="1800" b="1" dirty="0" err="1">
                <a:solidFill>
                  <a:schemeClr val="bg1"/>
                </a:solidFill>
                <a:latin typeface="+mn-ea"/>
                <a:ea typeface="+mn-ea"/>
              </a:rPr>
              <a:t>행사신청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42888" y="363311"/>
            <a:ext cx="150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사업신청</a:t>
            </a:r>
          </a:p>
        </p:txBody>
      </p:sp>
    </p:spTree>
    <p:extLst>
      <p:ext uri="{BB962C8B-B14F-4D97-AF65-F5344CB8AC3E}">
        <p14:creationId xmlns:p14="http://schemas.microsoft.com/office/powerpoint/2010/main" val="29971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A613-8EBB-412F-A992-3D7D38466FF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1D5D-0E5A-4158-B438-A401FF13E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0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52" y="186545"/>
            <a:ext cx="1827135" cy="36429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115734" y="1104901"/>
            <a:ext cx="6451599" cy="1104901"/>
            <a:chOff x="1972733" y="1274985"/>
            <a:chExt cx="6451599" cy="109396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3134" y="1376381"/>
              <a:ext cx="3630801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교육 및 </a:t>
              </a:r>
              <a:r>
                <a:rPr lang="ko-KR" altLang="en-US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행사신청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83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(1/7)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4" y="1393185"/>
            <a:ext cx="4061428" cy="37046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72" y="2169144"/>
            <a:ext cx="4157116" cy="2296896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8780967" y="317794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 err="1">
                <a:latin typeface="+mn-ea"/>
              </a:rPr>
              <a:t>교육내역</a:t>
            </a:r>
            <a:r>
              <a:rPr lang="ko-KR" altLang="en-US" sz="900" dirty="0">
                <a:latin typeface="+mn-ea"/>
              </a:rPr>
              <a:t> 조회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교육신청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03999" y="5399498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검색조건 입력 후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현재 진행 중인 교육내역을 조회할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갤러리형</a:t>
            </a:r>
            <a:r>
              <a:rPr lang="ko-KR" altLang="en-US" sz="900" dirty="0">
                <a:latin typeface="+mn-ea"/>
              </a:rPr>
              <a:t> 버튼 클릭 시 갤러리 형태의 목록을 조회할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리스트형</a:t>
            </a:r>
            <a:r>
              <a:rPr lang="ko-KR" altLang="en-US" sz="900" dirty="0">
                <a:latin typeface="+mn-ea"/>
              </a:rPr>
              <a:t> 버튼 클릭 시 리스트 형태의 목록을 조회할 수 있습니다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클릭 시 교육신청 상세내용으로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마감임박순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최신순으로</a:t>
            </a:r>
            <a:r>
              <a:rPr lang="ko-KR" altLang="en-US" sz="900" dirty="0">
                <a:latin typeface="+mn-ea"/>
              </a:rPr>
              <a:t> 정렬이 가능합니다</a:t>
            </a:r>
            <a:r>
              <a:rPr lang="en-US" altLang="ko-KR" sz="900" dirty="0">
                <a:latin typeface="+mn-ea"/>
              </a:rPr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36237" y="2774596"/>
            <a:ext cx="361051" cy="207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04017" y="3029686"/>
            <a:ext cx="357126" cy="287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06877" y="3108175"/>
            <a:ext cx="176601" cy="176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31635" y="3527887"/>
            <a:ext cx="203773" cy="243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3842" y="3165791"/>
            <a:ext cx="451313" cy="111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7439" y="3317592"/>
            <a:ext cx="1041066" cy="1780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07172" y="3857748"/>
            <a:ext cx="4128236" cy="5651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56"/>
          <p:cNvSpPr>
            <a:spLocks noChangeArrowheads="1"/>
          </p:cNvSpPr>
          <p:nvPr/>
        </p:nvSpPr>
        <p:spPr bwMode="auto">
          <a:xfrm>
            <a:off x="4031007" y="2599971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3738705" y="3108175"/>
            <a:ext cx="19753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8114956" y="353573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1" name="Oval 156"/>
          <p:cNvSpPr>
            <a:spLocks noChangeArrowheads="1"/>
          </p:cNvSpPr>
          <p:nvPr/>
        </p:nvSpPr>
        <p:spPr bwMode="auto">
          <a:xfrm>
            <a:off x="1483447" y="4207735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4176018" y="408183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23" name="Oval 156"/>
          <p:cNvSpPr>
            <a:spLocks noChangeArrowheads="1"/>
          </p:cNvSpPr>
          <p:nvPr/>
        </p:nvSpPr>
        <p:spPr bwMode="auto">
          <a:xfrm>
            <a:off x="561392" y="2970834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3E74502F-664D-4013-BDD5-E3EF7BF5392D}"/>
              </a:ext>
            </a:extLst>
          </p:cNvPr>
          <p:cNvSpPr txBox="1"/>
          <p:nvPr/>
        </p:nvSpPr>
        <p:spPr>
          <a:xfrm>
            <a:off x="8753494" y="1684454"/>
            <a:ext cx="2982703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>
                <a:latin typeface="+mn-ea"/>
              </a:rPr>
              <a:t>진행중인 교육을 </a:t>
            </a:r>
            <a:r>
              <a:rPr lang="ko-KR" altLang="en-US" sz="900" dirty="0">
                <a:latin typeface="+mn-ea"/>
              </a:rPr>
              <a:t>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(2/7)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6" y="1365714"/>
            <a:ext cx="4141031" cy="3877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12039" y="3316171"/>
            <a:ext cx="1494836" cy="290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6"/>
          <p:cNvSpPr txBox="1"/>
          <p:nvPr/>
        </p:nvSpPr>
        <p:spPr>
          <a:xfrm>
            <a:off x="296379" y="5399498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신청하기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버튼을 클릭하면 교육신청화면으로 이동합니다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  <a:endParaRPr lang="en-US" altLang="ko-KR" sz="9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교육에 대한 </a:t>
            </a:r>
            <a:r>
              <a:rPr lang="ko-KR" altLang="en-US" sz="900" dirty="0" err="1">
                <a:latin typeface="+mn-ea"/>
              </a:rPr>
              <a:t>안내문서를</a:t>
            </a:r>
            <a:r>
              <a:rPr lang="ko-KR" altLang="en-US" sz="900" dirty="0">
                <a:latin typeface="+mn-ea"/>
              </a:rPr>
              <a:t> 다운로드 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목록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ko-KR" altLang="en-US" sz="900" dirty="0" err="1">
                <a:latin typeface="+mn-ea"/>
              </a:rPr>
              <a:t>교육내역</a:t>
            </a:r>
            <a:r>
              <a:rPr lang="ko-KR" altLang="en-US" sz="900" dirty="0">
                <a:latin typeface="+mn-ea"/>
              </a:rPr>
              <a:t> 목록으로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5269" y="3130850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교육신청 화면 표시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첨부파일 다운로드</a:t>
            </a:r>
            <a:endParaRPr lang="en-US" altLang="ko-KR" sz="900" dirty="0">
              <a:latin typeface="+mn-ea"/>
            </a:endParaRPr>
          </a:p>
        </p:txBody>
      </p:sp>
      <p:sp>
        <p:nvSpPr>
          <p:cNvPr id="8" name="Oval 156"/>
          <p:cNvSpPr>
            <a:spLocks noChangeArrowheads="1"/>
          </p:cNvSpPr>
          <p:nvPr/>
        </p:nvSpPr>
        <p:spPr bwMode="auto">
          <a:xfrm>
            <a:off x="2323115" y="337406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50" y="1443583"/>
            <a:ext cx="3895093" cy="3745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7615" y="3190589"/>
            <a:ext cx="2994366" cy="1440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95874" y="4666189"/>
            <a:ext cx="266863" cy="176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5305053" y="2997907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3" name="Oval 156"/>
          <p:cNvSpPr>
            <a:spLocks noChangeArrowheads="1"/>
          </p:cNvSpPr>
          <p:nvPr/>
        </p:nvSpPr>
        <p:spPr bwMode="auto">
          <a:xfrm>
            <a:off x="7477506" y="470707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2125CCA-A278-45B8-B2EF-1FC2331DA7D8}"/>
              </a:ext>
            </a:extLst>
          </p:cNvPr>
          <p:cNvSpPr txBox="1"/>
          <p:nvPr/>
        </p:nvSpPr>
        <p:spPr>
          <a:xfrm>
            <a:off x="8753494" y="1684454"/>
            <a:ext cx="2982703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>
                <a:latin typeface="+mn-ea"/>
              </a:rPr>
              <a:t>진행중인 교육을 </a:t>
            </a:r>
            <a:r>
              <a:rPr lang="ko-KR" altLang="en-US" sz="900" dirty="0">
                <a:latin typeface="+mn-ea"/>
              </a:rPr>
              <a:t>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96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(3/7)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" y="1413333"/>
            <a:ext cx="6536661" cy="3845448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03999" y="5399498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선택한 교육의 교육신청상태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신청가능 수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신청완료수를 확인할 수 있습니다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신청자정보</a:t>
            </a:r>
            <a:r>
              <a:rPr lang="ko-KR" altLang="en-US" sz="900" dirty="0">
                <a:latin typeface="+mn-ea"/>
              </a:rPr>
              <a:t> 변동사항이 있을 경우 </a:t>
            </a:r>
            <a:r>
              <a:rPr lang="ko-KR" altLang="en-US" sz="900" dirty="0" err="1">
                <a:latin typeface="+mn-ea"/>
              </a:rPr>
              <a:t>마이페이지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회원상세정보관리에서 수정하면 자동 적용됩니다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8753494" y="1684454"/>
            <a:ext cx="2982703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>
                <a:latin typeface="+mn-ea"/>
              </a:rPr>
              <a:t>진행중인 교육을 </a:t>
            </a:r>
            <a:r>
              <a:rPr lang="ko-KR" altLang="en-US" sz="900" dirty="0">
                <a:latin typeface="+mn-ea"/>
              </a:rPr>
              <a:t>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3495" y="3134775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교육 신청자 정보 표시</a:t>
            </a:r>
            <a:endParaRPr lang="en-US" altLang="ko-KR" sz="9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0345" y="2303660"/>
            <a:ext cx="6536661" cy="518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156"/>
          <p:cNvSpPr>
            <a:spLocks noChangeArrowheads="1"/>
          </p:cNvSpPr>
          <p:nvPr/>
        </p:nvSpPr>
        <p:spPr bwMode="auto">
          <a:xfrm>
            <a:off x="2456547" y="2087924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9" name="Oval 156"/>
          <p:cNvSpPr>
            <a:spLocks noChangeArrowheads="1"/>
          </p:cNvSpPr>
          <p:nvPr/>
        </p:nvSpPr>
        <p:spPr bwMode="auto">
          <a:xfrm>
            <a:off x="842938" y="406803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0345" y="4155351"/>
            <a:ext cx="6497416" cy="1130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76936" r="73691" b="7450"/>
          <a:stretch/>
        </p:blipFill>
        <p:spPr>
          <a:xfrm>
            <a:off x="2034667" y="4378671"/>
            <a:ext cx="843760" cy="600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76936" r="73691" b="7450"/>
          <a:stretch/>
        </p:blipFill>
        <p:spPr>
          <a:xfrm>
            <a:off x="5162464" y="4371851"/>
            <a:ext cx="843760" cy="6004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93264" r="48450" b="1735"/>
          <a:stretch/>
        </p:blipFill>
        <p:spPr>
          <a:xfrm>
            <a:off x="2005401" y="4999768"/>
            <a:ext cx="2464563" cy="1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(4/7)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9" y="1416780"/>
            <a:ext cx="7718859" cy="38302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16" y="1313331"/>
            <a:ext cx="2116294" cy="1916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37" y="3331894"/>
            <a:ext cx="3211190" cy="150824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769933" y="2032872"/>
            <a:ext cx="329655" cy="202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로 구부러진 화살표 7"/>
          <p:cNvSpPr/>
          <p:nvPr/>
        </p:nvSpPr>
        <p:spPr>
          <a:xfrm flipH="1">
            <a:off x="6177105" y="2751048"/>
            <a:ext cx="1012512" cy="404221"/>
          </a:xfrm>
          <a:prstGeom prst="curvedDownArrow">
            <a:avLst>
              <a:gd name="adj1" fmla="val 26911"/>
              <a:gd name="adj2" fmla="val 55872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27280" y="5409023"/>
            <a:ext cx="6810375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교육정보를 확인하고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교육신청을 위해 개인정보 수집 및 이용 동의를 합니다</a:t>
            </a:r>
            <a:r>
              <a:rPr lang="en-US" altLang="ko-KR" sz="900" dirty="0">
                <a:latin typeface="+mn-ea"/>
              </a:rPr>
              <a:t>. [</a:t>
            </a:r>
            <a:r>
              <a:rPr lang="ko-KR" altLang="en-US" sz="900" dirty="0">
                <a:latin typeface="+mn-ea"/>
              </a:rPr>
              <a:t>전체동의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 클릭 시 동의에 모두 선택됩니다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약관보기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 클릭 시 약관 내용을 확인할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버튼을 클릭하여 교육신청에 필요한 제출서류를 첨부하고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신청하기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버튼을 클릭하면 교육신청이 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교육 상세보기 화면으로 이동합니다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목록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교육목록으로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40488" y="1459900"/>
            <a:ext cx="565122" cy="274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8094" y="2032872"/>
            <a:ext cx="549425" cy="238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40488" y="3155269"/>
            <a:ext cx="565122" cy="254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9227" y="4057895"/>
            <a:ext cx="529803" cy="259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18534" y="4057895"/>
            <a:ext cx="521954" cy="259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6828399" y="150994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Oval 156"/>
          <p:cNvSpPr>
            <a:spLocks noChangeArrowheads="1"/>
          </p:cNvSpPr>
          <p:nvPr/>
        </p:nvSpPr>
        <p:spPr bwMode="auto">
          <a:xfrm>
            <a:off x="920675" y="2067648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7471745" y="292891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8" name="Oval 156"/>
          <p:cNvSpPr>
            <a:spLocks noChangeArrowheads="1"/>
          </p:cNvSpPr>
          <p:nvPr/>
        </p:nvSpPr>
        <p:spPr bwMode="auto">
          <a:xfrm>
            <a:off x="848914" y="4086017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6740293" y="4333046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21" name="TextBox 6"/>
          <p:cNvSpPr txBox="1"/>
          <p:nvPr/>
        </p:nvSpPr>
        <p:spPr>
          <a:xfrm>
            <a:off x="8798086" y="3138246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5"/>
              </a:buBlip>
            </a:pPr>
            <a:r>
              <a:rPr lang="ko-KR" altLang="en-US" sz="900" dirty="0">
                <a:latin typeface="+mn-ea"/>
              </a:rPr>
              <a:t>약관 동의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5"/>
              </a:buBlip>
            </a:pPr>
            <a:r>
              <a:rPr lang="ko-KR" altLang="en-US" sz="900" dirty="0">
                <a:latin typeface="+mn-ea"/>
              </a:rPr>
              <a:t>첨부 파일 추가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0488" y="4057895"/>
            <a:ext cx="565122" cy="259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7647957" y="410008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5FF1FEA-DBD6-458F-9EF9-E09BE632BA94}"/>
              </a:ext>
            </a:extLst>
          </p:cNvPr>
          <p:cNvSpPr txBox="1"/>
          <p:nvPr/>
        </p:nvSpPr>
        <p:spPr>
          <a:xfrm>
            <a:off x="8753494" y="1684454"/>
            <a:ext cx="2982703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5"/>
              </a:buBlip>
            </a:pPr>
            <a:r>
              <a:rPr lang="ko-KR" altLang="en-US" sz="900">
                <a:latin typeface="+mn-ea"/>
              </a:rPr>
              <a:t>진행중인 교육을 </a:t>
            </a:r>
            <a:r>
              <a:rPr lang="ko-KR" altLang="en-US" sz="900" dirty="0">
                <a:latin typeface="+mn-ea"/>
              </a:rPr>
              <a:t>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06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(5/7)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6" y="1616878"/>
            <a:ext cx="4259705" cy="3345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37" y="2116665"/>
            <a:ext cx="4027313" cy="2274810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03999" y="5399498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검색조건 입력 후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현재 진행 중인 교육내역을 조회할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갤러리형</a:t>
            </a:r>
            <a:r>
              <a:rPr lang="ko-KR" altLang="en-US" sz="900" dirty="0">
                <a:latin typeface="+mn-ea"/>
              </a:rPr>
              <a:t> 버튼 클릭 시 갤러리 형태의 목록을 조회할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리스트형</a:t>
            </a:r>
            <a:r>
              <a:rPr lang="ko-KR" altLang="en-US" sz="900" dirty="0">
                <a:latin typeface="+mn-ea"/>
              </a:rPr>
              <a:t> 버튼 클릭 시 리스트 형태의 목록을 조회할 수 있습니다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클릭 시 교육신청 상세내용으로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마감임박순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 err="1">
                <a:latin typeface="+mn-ea"/>
              </a:rPr>
              <a:t>최신순으로</a:t>
            </a:r>
            <a:r>
              <a:rPr lang="ko-KR" altLang="en-US" sz="900" dirty="0">
                <a:latin typeface="+mn-ea"/>
              </a:rPr>
              <a:t> 정렬이 가능합니다</a:t>
            </a:r>
            <a:r>
              <a:rPr lang="en-US" altLang="ko-KR" sz="900" dirty="0">
                <a:latin typeface="+mn-ea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89291" y="2880556"/>
            <a:ext cx="361051" cy="172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8158" y="3170967"/>
            <a:ext cx="184450" cy="1844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04165" y="3414283"/>
            <a:ext cx="172676" cy="262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7439" y="3355416"/>
            <a:ext cx="1056764" cy="1607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02661" y="3999028"/>
            <a:ext cx="3827087" cy="251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439" y="3170967"/>
            <a:ext cx="495565" cy="149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4152277" y="267883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Oval 156"/>
          <p:cNvSpPr>
            <a:spLocks noChangeArrowheads="1"/>
          </p:cNvSpPr>
          <p:nvPr/>
        </p:nvSpPr>
        <p:spPr bwMode="auto">
          <a:xfrm>
            <a:off x="3926049" y="3158218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8082056" y="345843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1504727" y="4099448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6" name="Oval 156"/>
          <p:cNvSpPr>
            <a:spLocks noChangeArrowheads="1"/>
          </p:cNvSpPr>
          <p:nvPr/>
        </p:nvSpPr>
        <p:spPr bwMode="auto">
          <a:xfrm>
            <a:off x="521790" y="2950594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396187" y="4037298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E9366BC8-F4E0-4735-A707-9A3D891A5E1F}"/>
              </a:ext>
            </a:extLst>
          </p:cNvPr>
          <p:cNvSpPr txBox="1"/>
          <p:nvPr/>
        </p:nvSpPr>
        <p:spPr>
          <a:xfrm>
            <a:off x="8761345" y="1655894"/>
            <a:ext cx="2815822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진행중인 행사를 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D5478-3843-4B9B-8A1E-DA57CB197347}"/>
              </a:ext>
            </a:extLst>
          </p:cNvPr>
          <p:cNvSpPr txBox="1"/>
          <p:nvPr/>
        </p:nvSpPr>
        <p:spPr>
          <a:xfrm>
            <a:off x="8765269" y="3130850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행사신청 화면 표시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9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(6/7)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4" y="1413880"/>
            <a:ext cx="6565414" cy="3791919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03999" y="5399498"/>
            <a:ext cx="8204238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신청자정보</a:t>
            </a:r>
            <a:r>
              <a:rPr lang="ko-KR" altLang="en-US" sz="900" dirty="0">
                <a:latin typeface="+mn-ea"/>
              </a:rPr>
              <a:t> 변동사항이 있을 경우 </a:t>
            </a:r>
            <a:r>
              <a:rPr lang="ko-KR" altLang="en-US" sz="900" dirty="0" err="1">
                <a:latin typeface="+mn-ea"/>
              </a:rPr>
              <a:t>마이페이지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회원상세정보관리에서 수정하면 자동 적용됩니다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교육정보를 확인하고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교육신청을</a:t>
            </a:r>
            <a:r>
              <a:rPr lang="ko-KR" altLang="en-US" sz="900" dirty="0">
                <a:latin typeface="+mn-ea"/>
              </a:rPr>
              <a:t> 위해 개인정보 수집 및 이용 동의를 합니다</a:t>
            </a:r>
            <a:r>
              <a:rPr lang="en-US" altLang="ko-KR" sz="900" dirty="0">
                <a:latin typeface="+mn-ea"/>
              </a:rPr>
              <a:t>. [</a:t>
            </a:r>
            <a:r>
              <a:rPr lang="ko-KR" altLang="en-US" sz="900" dirty="0" err="1">
                <a:latin typeface="+mn-ea"/>
              </a:rPr>
              <a:t>전체동의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 클릭 시 동의에 모두 선택됩니다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 err="1">
                <a:latin typeface="+mn-ea"/>
              </a:rPr>
              <a:t>약관보기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 클릭 시 약관 내용을 확인할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endParaRPr lang="en-US" altLang="ko-KR" sz="9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2019" y="3170967"/>
            <a:ext cx="6600948" cy="894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97318" y="4136385"/>
            <a:ext cx="580821" cy="188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8357" y="4509209"/>
            <a:ext cx="557274" cy="180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156"/>
          <p:cNvSpPr>
            <a:spLocks noChangeArrowheads="1"/>
          </p:cNvSpPr>
          <p:nvPr/>
        </p:nvSpPr>
        <p:spPr bwMode="auto">
          <a:xfrm>
            <a:off x="907255" y="330983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9" name="Oval 156"/>
          <p:cNvSpPr>
            <a:spLocks noChangeArrowheads="1"/>
          </p:cNvSpPr>
          <p:nvPr/>
        </p:nvSpPr>
        <p:spPr bwMode="auto">
          <a:xfrm>
            <a:off x="7640254" y="4148514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0" name="Oval 156"/>
          <p:cNvSpPr>
            <a:spLocks noChangeArrowheads="1"/>
          </p:cNvSpPr>
          <p:nvPr/>
        </p:nvSpPr>
        <p:spPr bwMode="auto">
          <a:xfrm>
            <a:off x="1014878" y="4505573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90" y="3359374"/>
            <a:ext cx="2252801" cy="204012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1873737" y="4512158"/>
            <a:ext cx="200824" cy="1746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8761345" y="1655894"/>
            <a:ext cx="2815822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진행중인 행사를 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8761345" y="3158216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신청 정보 확인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개인정보 수집이용 동의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4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/>
          <p:nvPr/>
        </p:nvSpPr>
        <p:spPr>
          <a:xfrm>
            <a:off x="387439" y="879486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2-1. </a:t>
            </a:r>
            <a:r>
              <a:rPr lang="ko-KR" altLang="en-US" sz="1200" b="1" dirty="0"/>
              <a:t>교육 및 </a:t>
            </a:r>
            <a:r>
              <a:rPr lang="ko-KR" altLang="en-US" sz="1200" b="1" dirty="0" err="1"/>
              <a:t>행사신청</a:t>
            </a:r>
            <a:r>
              <a:rPr lang="en-US" altLang="ko-KR" sz="1200" b="1" dirty="0"/>
              <a:t>(7/7)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1" y="1408219"/>
            <a:ext cx="6597106" cy="3929051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03999" y="5399498"/>
            <a:ext cx="8184616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신청상세정보를 입력하고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버튼을 클릭하여 </a:t>
            </a:r>
            <a:r>
              <a:rPr lang="ko-KR" altLang="en-US" sz="900" dirty="0" err="1">
                <a:latin typeface="+mn-ea"/>
              </a:rPr>
              <a:t>행사신청에</a:t>
            </a:r>
            <a:r>
              <a:rPr lang="ko-KR" altLang="en-US" sz="900" dirty="0">
                <a:latin typeface="+mn-ea"/>
              </a:rPr>
              <a:t> 필요한 제출서류를 첨부합니다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목록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 클릭 시 행사목록으로 이동합니다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[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버튼 클릭 시 행사신청 내역을 저장합니다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[</a:t>
            </a:r>
            <a:r>
              <a:rPr lang="ko-KR" altLang="en-US" sz="900" dirty="0">
                <a:latin typeface="+mn-ea"/>
              </a:rPr>
              <a:t>신청하기</a:t>
            </a:r>
            <a:r>
              <a:rPr lang="en-US" altLang="ko-KR" sz="900" dirty="0">
                <a:latin typeface="+mn-ea"/>
              </a:rPr>
              <a:t>] </a:t>
            </a:r>
            <a:r>
              <a:rPr lang="ko-KR" altLang="en-US" sz="900" dirty="0">
                <a:latin typeface="+mn-ea"/>
              </a:rPr>
              <a:t>행사신청을 완료합니다</a:t>
            </a:r>
            <a:r>
              <a:rPr lang="en-US" altLang="ko-KR" sz="900" dirty="0">
                <a:latin typeface="+mn-ea"/>
              </a:rPr>
              <a:t>. ([</a:t>
            </a:r>
            <a:r>
              <a:rPr lang="ko-KR" altLang="en-US" sz="900" dirty="0">
                <a:latin typeface="+mn-ea"/>
              </a:rPr>
              <a:t>신청하기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 버튼이 안보일 경우 </a:t>
            </a:r>
            <a:r>
              <a:rPr lang="en-US" altLang="ko-KR" sz="900" dirty="0">
                <a:latin typeface="+mn-ea"/>
              </a:rPr>
              <a:t>[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]</a:t>
            </a:r>
            <a:r>
              <a:rPr lang="ko-KR" altLang="en-US" sz="900" dirty="0">
                <a:latin typeface="+mn-ea"/>
              </a:rPr>
              <a:t>버튼을 클릭하면 표시됩니다</a:t>
            </a:r>
            <a:r>
              <a:rPr lang="en-US" altLang="ko-KR" sz="900" dirty="0">
                <a:latin typeface="+mn-ea"/>
              </a:rPr>
              <a:t>.)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06908" y="3904841"/>
            <a:ext cx="541576" cy="274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51227" y="5023313"/>
            <a:ext cx="1605106" cy="28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56"/>
          <p:cNvSpPr>
            <a:spLocks noChangeArrowheads="1"/>
          </p:cNvSpPr>
          <p:nvPr/>
        </p:nvSpPr>
        <p:spPr bwMode="auto">
          <a:xfrm>
            <a:off x="6463723" y="3954884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8" name="Oval 156"/>
          <p:cNvSpPr>
            <a:spLocks noChangeArrowheads="1"/>
          </p:cNvSpPr>
          <p:nvPr/>
        </p:nvSpPr>
        <p:spPr bwMode="auto">
          <a:xfrm>
            <a:off x="5918140" y="4810819"/>
            <a:ext cx="176212" cy="1746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9" name="굽은 화살표 8"/>
          <p:cNvSpPr/>
          <p:nvPr/>
        </p:nvSpPr>
        <p:spPr>
          <a:xfrm flipH="1">
            <a:off x="6746154" y="3535942"/>
            <a:ext cx="286486" cy="33750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33" y="2320692"/>
            <a:ext cx="3152702" cy="1480776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B5333FA5-6362-4EF9-A910-79337F140A32}"/>
              </a:ext>
            </a:extLst>
          </p:cNvPr>
          <p:cNvSpPr txBox="1"/>
          <p:nvPr/>
        </p:nvSpPr>
        <p:spPr>
          <a:xfrm>
            <a:off x="8798086" y="3138246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첨부 파일 추가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행사 신청하기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33E2CA7-F023-420D-837B-0499A8027CF3}"/>
              </a:ext>
            </a:extLst>
          </p:cNvPr>
          <p:cNvSpPr txBox="1"/>
          <p:nvPr/>
        </p:nvSpPr>
        <p:spPr>
          <a:xfrm>
            <a:off x="8761345" y="1655894"/>
            <a:ext cx="2815822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진행중인 행사를 조회하고 신청할 수 있습니다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78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489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JSJ</dc:creator>
  <cp:lastModifiedBy>user</cp:lastModifiedBy>
  <cp:revision>78</cp:revision>
  <dcterms:created xsi:type="dcterms:W3CDTF">2021-11-18T01:13:47Z</dcterms:created>
  <dcterms:modified xsi:type="dcterms:W3CDTF">2022-04-14T04:51:48Z</dcterms:modified>
</cp:coreProperties>
</file>