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E896-E2F3-402D-B0B2-4C2B16537C0A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EBDD-C07B-4207-AC31-9803671EEC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35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152" y="186545"/>
            <a:ext cx="1827135" cy="36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744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3900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 userDrawn="1"/>
        </p:nvSpPr>
        <p:spPr>
          <a:xfrm>
            <a:off x="295696" y="941913"/>
            <a:ext cx="79774" cy="144000"/>
          </a:xfrm>
          <a:prstGeom prst="roundRect">
            <a:avLst/>
          </a:prstGeom>
          <a:gradFill>
            <a:gsLst>
              <a:gs pos="0">
                <a:srgbClr val="A0C1E8"/>
              </a:gs>
              <a:gs pos="49000">
                <a:srgbClr val="638FC5"/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800">
              <a:latin typeface="+mn-ea"/>
              <a:ea typeface="+mn-ea"/>
            </a:endParaRPr>
          </a:p>
        </p:txBody>
      </p:sp>
      <p:sp>
        <p:nvSpPr>
          <p:cNvPr id="20" name="Text Box 199"/>
          <p:cNvSpPr txBox="1">
            <a:spLocks noChangeArrowheads="1"/>
          </p:cNvSpPr>
          <p:nvPr userDrawn="1"/>
        </p:nvSpPr>
        <p:spPr bwMode="auto">
          <a:xfrm>
            <a:off x="9211484" y="45026"/>
            <a:ext cx="3042821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  <a:ea typeface="+mn-ea"/>
              </a:rPr>
              <a:t>공공기관 차세대 사업관리시스템 </a:t>
            </a:r>
            <a:r>
              <a:rPr lang="en-US" altLang="ko-KR" sz="1100" b="1" dirty="0">
                <a:solidFill>
                  <a:schemeClr val="bg1"/>
                </a:solidFill>
                <a:latin typeface="+mn-ea"/>
                <a:ea typeface="+mn-ea"/>
              </a:rPr>
              <a:t>(PMS)</a:t>
            </a:r>
            <a:r>
              <a:rPr lang="ko-KR" altLang="en-US" sz="1100" b="1" dirty="0">
                <a:solidFill>
                  <a:schemeClr val="bg1"/>
                </a:solidFill>
                <a:latin typeface="+mn-ea"/>
                <a:ea typeface="+mn-ea"/>
              </a:rPr>
              <a:t> 구축</a:t>
            </a:r>
          </a:p>
        </p:txBody>
      </p:sp>
      <p:sp>
        <p:nvSpPr>
          <p:cNvPr id="31" name="Text Box 195"/>
          <p:cNvSpPr txBox="1">
            <a:spLocks noChangeArrowheads="1"/>
          </p:cNvSpPr>
          <p:nvPr userDrawn="1"/>
        </p:nvSpPr>
        <p:spPr bwMode="auto">
          <a:xfrm>
            <a:off x="5895695" y="6611597"/>
            <a:ext cx="39786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fld id="{2535EB49-0EC5-44F1-97EC-F39431DF6837}" type="slidenum">
              <a:rPr lang="en-US" altLang="ko-KR" sz="800" b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defRPr/>
              </a:pPr>
              <a:t>‹#›</a:t>
            </a:fld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9757" y="6611597"/>
            <a:ext cx="915840" cy="180115"/>
          </a:xfrm>
          <a:prstGeom prst="rect">
            <a:avLst/>
          </a:prstGeom>
        </p:spPr>
      </p:pic>
      <p:sp>
        <p:nvSpPr>
          <p:cNvPr id="8" name="Text Box 199"/>
          <p:cNvSpPr txBox="1">
            <a:spLocks noChangeArrowheads="1"/>
          </p:cNvSpPr>
          <p:nvPr userDrawn="1"/>
        </p:nvSpPr>
        <p:spPr bwMode="auto">
          <a:xfrm>
            <a:off x="10341602" y="333841"/>
            <a:ext cx="19127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ko-KR" altLang="en-US" sz="1800" b="1" dirty="0">
                <a:solidFill>
                  <a:schemeClr val="bg1"/>
                </a:solidFill>
                <a:latin typeface="+mn-ea"/>
                <a:ea typeface="+mn-ea"/>
              </a:rPr>
              <a:t>   사업관리</a:t>
            </a:r>
            <a:r>
              <a:rPr lang="en-US" altLang="ko-KR" sz="1800" b="1" dirty="0">
                <a:solidFill>
                  <a:schemeClr val="bg1"/>
                </a:solidFill>
                <a:latin typeface="+mn-ea"/>
                <a:ea typeface="+mn-ea"/>
              </a:rPr>
              <a:t>_</a:t>
            </a:r>
            <a:r>
              <a:rPr lang="ko-KR" altLang="en-US" sz="1800" b="1" dirty="0">
                <a:solidFill>
                  <a:schemeClr val="bg1"/>
                </a:solidFill>
                <a:latin typeface="+mn-ea"/>
                <a:ea typeface="+mn-ea"/>
              </a:rPr>
              <a:t>평가</a:t>
            </a:r>
          </a:p>
        </p:txBody>
      </p:sp>
    </p:spTree>
    <p:extLst>
      <p:ext uri="{BB962C8B-B14F-4D97-AF65-F5344CB8AC3E}">
        <p14:creationId xmlns:p14="http://schemas.microsoft.com/office/powerpoint/2010/main" val="2989309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3900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 userDrawn="1"/>
        </p:nvSpPr>
        <p:spPr>
          <a:xfrm>
            <a:off x="295696" y="941913"/>
            <a:ext cx="79774" cy="144000"/>
          </a:xfrm>
          <a:prstGeom prst="roundRect">
            <a:avLst/>
          </a:prstGeom>
          <a:gradFill>
            <a:gsLst>
              <a:gs pos="0">
                <a:srgbClr val="A0C1E8"/>
              </a:gs>
              <a:gs pos="49000">
                <a:srgbClr val="638FC5"/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800">
              <a:latin typeface="+mn-ea"/>
              <a:ea typeface="+mn-ea"/>
            </a:endParaRPr>
          </a:p>
        </p:txBody>
      </p:sp>
      <p:sp>
        <p:nvSpPr>
          <p:cNvPr id="31" name="Text Box 195"/>
          <p:cNvSpPr txBox="1">
            <a:spLocks noChangeArrowheads="1"/>
          </p:cNvSpPr>
          <p:nvPr userDrawn="1"/>
        </p:nvSpPr>
        <p:spPr bwMode="auto">
          <a:xfrm>
            <a:off x="5895695" y="6611597"/>
            <a:ext cx="39786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fld id="{2535EB49-0EC5-44F1-97EC-F39431DF6837}" type="slidenum">
              <a:rPr lang="en-US" altLang="ko-KR" sz="800" b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defRPr/>
              </a:pPr>
              <a:t>‹#›</a:t>
            </a:fld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9757" y="6611597"/>
            <a:ext cx="915840" cy="180115"/>
          </a:xfrm>
          <a:prstGeom prst="rect">
            <a:avLst/>
          </a:prstGeom>
        </p:spPr>
      </p:pic>
      <p:grpSp>
        <p:nvGrpSpPr>
          <p:cNvPr id="28" name="그룹 27"/>
          <p:cNvGrpSpPr/>
          <p:nvPr userDrawn="1"/>
        </p:nvGrpSpPr>
        <p:grpSpPr>
          <a:xfrm>
            <a:off x="295696" y="1309896"/>
            <a:ext cx="8285538" cy="5261287"/>
            <a:chOff x="295696" y="1309896"/>
            <a:chExt cx="8285538" cy="5261287"/>
          </a:xfrm>
        </p:grpSpPr>
        <p:sp>
          <p:nvSpPr>
            <p:cNvPr id="29" name="직사각형 28"/>
            <p:cNvSpPr/>
            <p:nvPr userDrawn="1"/>
          </p:nvSpPr>
          <p:spPr bwMode="auto">
            <a:xfrm>
              <a:off x="295696" y="5211271"/>
              <a:ext cx="8285538" cy="135991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innerShdw blurRad="228600">
                <a:schemeClr val="bg1">
                  <a:lumMod val="75000"/>
                </a:schemeClr>
              </a:innerShdw>
            </a:effectLst>
          </p:spPr>
          <p:txBody>
            <a:bodyPr>
              <a:scene3d>
                <a:camera prst="orthographicFront"/>
                <a:lightRig rig="threePt" dir="t"/>
              </a:scene3d>
              <a:sp3d contourW="12700">
                <a:bevelT w="1270"/>
                <a:contourClr>
                  <a:schemeClr val="tx2">
                    <a:lumMod val="50000"/>
                  </a:schemeClr>
                </a:contourClr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sz="1400" b="0" dirty="0">
                <a:solidFill>
                  <a:prstClr val="black"/>
                </a:solidFill>
                <a:latin typeface="+mn-ea"/>
                <a:ea typeface="+mn-ea"/>
              </a:endParaRPr>
            </a:p>
          </p:txBody>
        </p:sp>
        <p:sp>
          <p:nvSpPr>
            <p:cNvPr id="32" name="직사각형 31"/>
            <p:cNvSpPr/>
            <p:nvPr userDrawn="1"/>
          </p:nvSpPr>
          <p:spPr>
            <a:xfrm>
              <a:off x="295696" y="1309896"/>
              <a:ext cx="8285538" cy="406712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>
                <a:latin typeface="+mn-ea"/>
                <a:ea typeface="+mn-ea"/>
              </a:endParaRPr>
            </a:p>
          </p:txBody>
        </p:sp>
      </p:grpSp>
      <p:grpSp>
        <p:nvGrpSpPr>
          <p:cNvPr id="33" name="그룹 32"/>
          <p:cNvGrpSpPr/>
          <p:nvPr userDrawn="1"/>
        </p:nvGrpSpPr>
        <p:grpSpPr>
          <a:xfrm>
            <a:off x="8749395" y="1307079"/>
            <a:ext cx="3101538" cy="5264104"/>
            <a:chOff x="8749395" y="1307079"/>
            <a:chExt cx="3101538" cy="5264104"/>
          </a:xfrm>
        </p:grpSpPr>
        <p:sp>
          <p:nvSpPr>
            <p:cNvPr id="34" name="직사각형 33"/>
            <p:cNvSpPr/>
            <p:nvPr userDrawn="1"/>
          </p:nvSpPr>
          <p:spPr>
            <a:xfrm>
              <a:off x="8765507" y="1309895"/>
              <a:ext cx="3079132" cy="52612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>
                <a:latin typeface="+mn-ea"/>
                <a:ea typeface="+mn-ea"/>
              </a:endParaRPr>
            </a:p>
          </p:txBody>
        </p:sp>
        <p:grpSp>
          <p:nvGrpSpPr>
            <p:cNvPr id="35" name="그룹 34"/>
            <p:cNvGrpSpPr/>
            <p:nvPr userDrawn="1"/>
          </p:nvGrpSpPr>
          <p:grpSpPr>
            <a:xfrm>
              <a:off x="8749395" y="1307079"/>
              <a:ext cx="3101538" cy="356995"/>
              <a:chOff x="7789333" y="1364451"/>
              <a:chExt cx="1845734" cy="360000"/>
            </a:xfrm>
          </p:grpSpPr>
          <p:sp>
            <p:nvSpPr>
              <p:cNvPr id="42" name="직사각형 41"/>
              <p:cNvSpPr/>
              <p:nvPr userDrawn="1"/>
            </p:nvSpPr>
            <p:spPr bwMode="auto">
              <a:xfrm>
                <a:off x="7798922" y="1364451"/>
                <a:ext cx="1832400" cy="360000"/>
              </a:xfrm>
              <a:prstGeom prst="rect">
                <a:avLst/>
              </a:prstGeom>
              <a:solidFill>
                <a:srgbClr val="0070C0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500"/>
                  </a:spcBef>
                  <a:spcAft>
                    <a:spcPts val="0"/>
                  </a:spcAft>
                  <a:defRPr/>
                </a:pPr>
                <a:endParaRPr lang="ko-KR" altLang="en-US" sz="1800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43" name="TextBox 11"/>
              <p:cNvSpPr txBox="1"/>
              <p:nvPr userDrawn="1"/>
            </p:nvSpPr>
            <p:spPr bwMode="auto">
              <a:xfrm>
                <a:off x="7789333" y="1457493"/>
                <a:ext cx="1845734" cy="185040"/>
              </a:xfrm>
              <a:prstGeom prst="rect">
                <a:avLst/>
              </a:prstGeom>
              <a:noFill/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 anchor="ctr">
                <a:spAutoFit/>
                <a:scene3d>
                  <a:camera prst="orthographicFront">
                    <a:rot lat="0" lon="0" rev="0"/>
                  </a:camera>
                  <a:lightRig rig="threePt" dir="t"/>
                </a:scene3d>
                <a:sp3d extrusionH="57150" prstMaterial="matte">
                  <a:bevelT w="1270" h="1270"/>
                  <a:bevelB w="1270" h="1270"/>
                  <a:contourClr>
                    <a:schemeClr val="bg1">
                      <a:lumMod val="75000"/>
                    </a:schemeClr>
                  </a:contourClr>
                </a:sp3d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1225" fontAlgn="auto">
                  <a:spcBef>
                    <a:spcPts val="500"/>
                  </a:spcBef>
                  <a:spcAft>
                    <a:spcPts val="0"/>
                  </a:spcAft>
                  <a:defRPr/>
                </a:pPr>
                <a:r>
                  <a:rPr lang="ko-KR" altLang="en-US" sz="1200" b="1" spc="0" dirty="0">
                    <a:ln>
                      <a:prstDash val="solid"/>
                    </a:ln>
                    <a:solidFill>
                      <a:srgbClr val="FFFFFF"/>
                    </a:solidFill>
                    <a:effectLst/>
                    <a:latin typeface="+mn-ea"/>
                    <a:ea typeface="+mn-ea"/>
                    <a:cs typeface="Arial" pitchFamily="34" charset="0"/>
                  </a:rPr>
                  <a:t>개      요</a:t>
                </a:r>
              </a:p>
            </p:txBody>
          </p:sp>
        </p:grpSp>
        <p:grpSp>
          <p:nvGrpSpPr>
            <p:cNvPr id="36" name="그룹 35"/>
            <p:cNvGrpSpPr/>
            <p:nvPr userDrawn="1"/>
          </p:nvGrpSpPr>
          <p:grpSpPr>
            <a:xfrm>
              <a:off x="8749395" y="5377472"/>
              <a:ext cx="3101538" cy="356995"/>
              <a:chOff x="7789333" y="1364451"/>
              <a:chExt cx="1845734" cy="360000"/>
            </a:xfrm>
          </p:grpSpPr>
          <p:sp>
            <p:nvSpPr>
              <p:cNvPr id="40" name="직사각형 39"/>
              <p:cNvSpPr/>
              <p:nvPr userDrawn="1"/>
            </p:nvSpPr>
            <p:spPr bwMode="auto">
              <a:xfrm>
                <a:off x="7798922" y="1364451"/>
                <a:ext cx="1832400" cy="360000"/>
              </a:xfrm>
              <a:prstGeom prst="rect">
                <a:avLst/>
              </a:prstGeom>
              <a:solidFill>
                <a:srgbClr val="0070C0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500"/>
                  </a:spcBef>
                  <a:spcAft>
                    <a:spcPts val="0"/>
                  </a:spcAft>
                  <a:defRPr/>
                </a:pPr>
                <a:endParaRPr lang="ko-KR" altLang="en-US" sz="1800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41" name="TextBox 11"/>
              <p:cNvSpPr txBox="1"/>
              <p:nvPr userDrawn="1"/>
            </p:nvSpPr>
            <p:spPr bwMode="auto">
              <a:xfrm>
                <a:off x="7789333" y="1456903"/>
                <a:ext cx="1845734" cy="186220"/>
              </a:xfrm>
              <a:prstGeom prst="rect">
                <a:avLst/>
              </a:prstGeom>
              <a:noFill/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 anchor="ctr">
                <a:spAutoFit/>
                <a:scene3d>
                  <a:camera prst="orthographicFront">
                    <a:rot lat="0" lon="0" rev="0"/>
                  </a:camera>
                  <a:lightRig rig="threePt" dir="t"/>
                </a:scene3d>
                <a:sp3d extrusionH="57150" prstMaterial="matte">
                  <a:bevelT w="1270" h="1270"/>
                  <a:bevelB w="1270" h="1270"/>
                  <a:contourClr>
                    <a:schemeClr val="bg1">
                      <a:lumMod val="75000"/>
                    </a:schemeClr>
                  </a:contourClr>
                </a:sp3d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1225" fontAlgn="auto">
                  <a:spcBef>
                    <a:spcPts val="500"/>
                  </a:spcBef>
                  <a:spcAft>
                    <a:spcPts val="0"/>
                  </a:spcAft>
                  <a:defRPr/>
                </a:pPr>
                <a:r>
                  <a:rPr lang="ko-KR" altLang="en-US" sz="1200" b="1" spc="0" dirty="0">
                    <a:ln>
                      <a:prstDash val="solid"/>
                    </a:ln>
                    <a:solidFill>
                      <a:srgbClr val="FFFFFF"/>
                    </a:solidFill>
                    <a:effectLst/>
                    <a:latin typeface="+mn-ea"/>
                    <a:ea typeface="+mn-ea"/>
                    <a:cs typeface="Arial" pitchFamily="34" charset="0"/>
                  </a:rPr>
                  <a:t>특이 사항</a:t>
                </a:r>
                <a:endParaRPr lang="en-US" altLang="ko-KR" sz="1200" b="1" spc="0" dirty="0">
                  <a:ln>
                    <a:prstDash val="solid"/>
                  </a:ln>
                  <a:solidFill>
                    <a:srgbClr val="FFFFFF"/>
                  </a:solidFill>
                  <a:effectLst/>
                  <a:latin typeface="+mn-ea"/>
                  <a:ea typeface="+mn-ea"/>
                  <a:cs typeface="Arial" pitchFamily="34" charset="0"/>
                </a:endParaRPr>
              </a:p>
            </p:txBody>
          </p:sp>
        </p:grpSp>
        <p:grpSp>
          <p:nvGrpSpPr>
            <p:cNvPr id="37" name="그룹 36"/>
            <p:cNvGrpSpPr/>
            <p:nvPr userDrawn="1"/>
          </p:nvGrpSpPr>
          <p:grpSpPr>
            <a:xfrm>
              <a:off x="8749395" y="2779621"/>
              <a:ext cx="3101538" cy="356995"/>
              <a:chOff x="7789333" y="1364451"/>
              <a:chExt cx="1845734" cy="360000"/>
            </a:xfrm>
          </p:grpSpPr>
          <p:sp>
            <p:nvSpPr>
              <p:cNvPr id="38" name="직사각형 37"/>
              <p:cNvSpPr/>
              <p:nvPr userDrawn="1"/>
            </p:nvSpPr>
            <p:spPr bwMode="auto">
              <a:xfrm>
                <a:off x="7798922" y="1364451"/>
                <a:ext cx="1832400" cy="360000"/>
              </a:xfrm>
              <a:prstGeom prst="rect">
                <a:avLst/>
              </a:prstGeom>
              <a:solidFill>
                <a:srgbClr val="0070C0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500"/>
                  </a:spcBef>
                  <a:spcAft>
                    <a:spcPts val="0"/>
                  </a:spcAft>
                  <a:defRPr/>
                </a:pPr>
                <a:endParaRPr lang="ko-KR" altLang="en-US" sz="1800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39" name="TextBox 11"/>
              <p:cNvSpPr txBox="1"/>
              <p:nvPr userDrawn="1"/>
            </p:nvSpPr>
            <p:spPr bwMode="auto">
              <a:xfrm>
                <a:off x="7789333" y="1457493"/>
                <a:ext cx="1845734" cy="185040"/>
              </a:xfrm>
              <a:prstGeom prst="rect">
                <a:avLst/>
              </a:prstGeom>
              <a:noFill/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 anchor="ctr">
                <a:spAutoFit/>
                <a:scene3d>
                  <a:camera prst="orthographicFront">
                    <a:rot lat="0" lon="0" rev="0"/>
                  </a:camera>
                  <a:lightRig rig="threePt" dir="t"/>
                </a:scene3d>
                <a:sp3d extrusionH="57150" prstMaterial="matte">
                  <a:bevelT w="1270" h="1270"/>
                  <a:bevelB w="1270" h="1270"/>
                  <a:contourClr>
                    <a:schemeClr val="bg1">
                      <a:lumMod val="75000"/>
                    </a:schemeClr>
                  </a:contourClr>
                </a:sp3d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1225" fontAlgn="auto">
                  <a:spcBef>
                    <a:spcPts val="500"/>
                  </a:spcBef>
                  <a:spcAft>
                    <a:spcPts val="0"/>
                  </a:spcAft>
                  <a:defRPr/>
                </a:pPr>
                <a:r>
                  <a:rPr lang="ko-KR" altLang="en-US" sz="1200" b="1" spc="0" dirty="0">
                    <a:ln>
                      <a:prstDash val="solid"/>
                    </a:ln>
                    <a:solidFill>
                      <a:srgbClr val="FFFFFF"/>
                    </a:solidFill>
                    <a:effectLst/>
                    <a:latin typeface="+mn-ea"/>
                    <a:ea typeface="+mn-ea"/>
                    <a:cs typeface="Arial" pitchFamily="34" charset="0"/>
                  </a:rPr>
                  <a:t>주요 기능</a:t>
                </a:r>
              </a:p>
            </p:txBody>
          </p:sp>
        </p:grpSp>
      </p:grpSp>
      <p:sp>
        <p:nvSpPr>
          <p:cNvPr id="22" name="Text Box 199"/>
          <p:cNvSpPr txBox="1">
            <a:spLocks noChangeArrowheads="1"/>
          </p:cNvSpPr>
          <p:nvPr userDrawn="1"/>
        </p:nvSpPr>
        <p:spPr bwMode="auto">
          <a:xfrm>
            <a:off x="9211484" y="45026"/>
            <a:ext cx="3042821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  <a:ea typeface="+mn-ea"/>
              </a:rPr>
              <a:t>공공기관 차세대 사업관리시스템 </a:t>
            </a:r>
            <a:r>
              <a:rPr lang="en-US" altLang="ko-KR" sz="1100" b="1" dirty="0">
                <a:solidFill>
                  <a:schemeClr val="bg1"/>
                </a:solidFill>
                <a:latin typeface="+mn-ea"/>
                <a:ea typeface="+mn-ea"/>
              </a:rPr>
              <a:t>(PMS)</a:t>
            </a:r>
            <a:r>
              <a:rPr lang="ko-KR" altLang="en-US" sz="1100" b="1" dirty="0">
                <a:solidFill>
                  <a:schemeClr val="bg1"/>
                </a:solidFill>
                <a:latin typeface="+mn-ea"/>
                <a:ea typeface="+mn-ea"/>
              </a:rPr>
              <a:t> 구축</a:t>
            </a:r>
          </a:p>
        </p:txBody>
      </p:sp>
      <p:sp>
        <p:nvSpPr>
          <p:cNvPr id="23" name="Text Box 199"/>
          <p:cNvSpPr txBox="1">
            <a:spLocks noChangeArrowheads="1"/>
          </p:cNvSpPr>
          <p:nvPr userDrawn="1"/>
        </p:nvSpPr>
        <p:spPr bwMode="auto">
          <a:xfrm>
            <a:off x="10341602" y="333841"/>
            <a:ext cx="19127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ko-KR" altLang="en-US" sz="1800" b="1" dirty="0">
                <a:solidFill>
                  <a:schemeClr val="bg1"/>
                </a:solidFill>
                <a:latin typeface="+mn-ea"/>
                <a:ea typeface="+mn-ea"/>
              </a:rPr>
              <a:t>   사업관리</a:t>
            </a:r>
            <a:r>
              <a:rPr lang="en-US" altLang="ko-KR" sz="1800" b="1" dirty="0">
                <a:solidFill>
                  <a:schemeClr val="bg1"/>
                </a:solidFill>
                <a:latin typeface="+mn-ea"/>
                <a:ea typeface="+mn-ea"/>
              </a:rPr>
              <a:t>_</a:t>
            </a:r>
            <a:r>
              <a:rPr lang="ko-KR" altLang="en-US" sz="1800" b="1" dirty="0">
                <a:solidFill>
                  <a:schemeClr val="bg1"/>
                </a:solidFill>
                <a:latin typeface="+mn-ea"/>
                <a:ea typeface="+mn-ea"/>
              </a:rPr>
              <a:t>평가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242888" y="363311"/>
            <a:ext cx="1503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평가</a:t>
            </a:r>
          </a:p>
        </p:txBody>
      </p:sp>
    </p:spTree>
    <p:extLst>
      <p:ext uri="{BB962C8B-B14F-4D97-AF65-F5344CB8AC3E}">
        <p14:creationId xmlns:p14="http://schemas.microsoft.com/office/powerpoint/2010/main" val="2437886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4E896-E2F3-402D-B0B2-4C2B16537C0A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4EBDD-C07B-4207-AC31-9803671EEC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25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115734" y="1104901"/>
            <a:ext cx="6451599" cy="1104901"/>
            <a:chOff x="1972733" y="1274985"/>
            <a:chExt cx="6451599" cy="109396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972733" y="1274985"/>
              <a:ext cx="6451599" cy="1093961"/>
            </a:xfrm>
            <a:prstGeom prst="roundRect">
              <a:avLst>
                <a:gd name="adj" fmla="val 50000"/>
              </a:avLst>
            </a:prstGeom>
            <a:solidFill>
              <a:srgbClr val="0443B4"/>
            </a:solidFill>
            <a:ln/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>
                <a:latin typeface="+mn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68759" y="1376381"/>
              <a:ext cx="4459554" cy="9141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ko-KR" altLang="en-US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차세대 </a:t>
              </a:r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PMS </a:t>
              </a:r>
              <a:r>
                <a:rPr lang="ko-KR" altLang="en-US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매뉴얼</a:t>
              </a:r>
              <a:endPara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algn="ctr"/>
              <a:r>
                <a:rPr lang="en-US" altLang="ko-KR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(</a:t>
              </a:r>
              <a:r>
                <a:rPr lang="ko-KR" alt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발표자료등록 및 이의신청</a:t>
              </a:r>
              <a:r>
                <a:rPr lang="en-US" altLang="ko-KR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4324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0"/>
          <p:cNvSpPr txBox="1"/>
          <p:nvPr/>
        </p:nvSpPr>
        <p:spPr>
          <a:xfrm>
            <a:off x="313963" y="883568"/>
            <a:ext cx="900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개요 및 메뉴 구조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1733" y="1217731"/>
            <a:ext cx="9601200" cy="52424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>
              <a:lnSpc>
                <a:spcPct val="150000"/>
              </a:lnSpc>
              <a:buBlip>
                <a:blip r:embed="rId2"/>
              </a:buBlip>
            </a:pPr>
            <a:r>
              <a:rPr lang="ko-KR" altLang="en-US" sz="900" b="1" dirty="0">
                <a:latin typeface="+mn-ea"/>
              </a:rPr>
              <a:t>사업관리 메뉴는 온라인 평가를 위한 사업평가와 협약진행을 위한 사업협약</a:t>
            </a:r>
            <a:r>
              <a:rPr lang="en-US" altLang="ko-KR" sz="900" b="1" dirty="0">
                <a:latin typeface="+mn-ea"/>
              </a:rPr>
              <a:t>, </a:t>
            </a:r>
            <a:r>
              <a:rPr lang="ko-KR" altLang="en-US" sz="900" b="1" dirty="0">
                <a:latin typeface="+mn-ea"/>
              </a:rPr>
              <a:t>온라인 점검을 위한 사업점검 등의 기능을 제공합니다</a:t>
            </a:r>
            <a:r>
              <a:rPr lang="en-US" altLang="ko-KR" sz="900" b="1" dirty="0">
                <a:latin typeface="+mn-ea"/>
              </a:rPr>
              <a:t>.</a:t>
            </a:r>
          </a:p>
          <a:p>
            <a:pPr marL="180000" indent="-180000">
              <a:lnSpc>
                <a:spcPct val="150000"/>
              </a:lnSpc>
              <a:buBlip>
                <a:blip r:embed="rId2"/>
              </a:buBlip>
            </a:pPr>
            <a:r>
              <a:rPr lang="ko-KR" altLang="en-US" sz="900" b="1" dirty="0">
                <a:latin typeface="+mn-ea"/>
              </a:rPr>
              <a:t>사용자 계정</a:t>
            </a:r>
            <a:r>
              <a:rPr lang="en-US" altLang="ko-KR" sz="900" b="1" dirty="0">
                <a:latin typeface="+mn-ea"/>
              </a:rPr>
              <a:t>(</a:t>
            </a:r>
            <a:r>
              <a:rPr lang="ko-KR" altLang="en-US" sz="900" b="1" dirty="0">
                <a:latin typeface="+mn-ea"/>
              </a:rPr>
              <a:t>담당자 또는 책임자</a:t>
            </a:r>
            <a:r>
              <a:rPr lang="en-US" altLang="ko-KR" sz="900" b="1" dirty="0">
                <a:latin typeface="+mn-ea"/>
              </a:rPr>
              <a:t>)</a:t>
            </a:r>
            <a:r>
              <a:rPr lang="ko-KR" altLang="en-US" sz="900" b="1" dirty="0">
                <a:latin typeface="+mn-ea"/>
              </a:rPr>
              <a:t>에 따라</a:t>
            </a:r>
            <a:r>
              <a:rPr lang="en-US" altLang="ko-KR" sz="900" b="1" dirty="0">
                <a:latin typeface="+mn-ea"/>
              </a:rPr>
              <a:t>, </a:t>
            </a:r>
            <a:r>
              <a:rPr lang="ko-KR" altLang="en-US" sz="900" b="1" dirty="0">
                <a:latin typeface="+mn-ea"/>
              </a:rPr>
              <a:t>접근할 수 있는 기능이 제한될 수 있습니다</a:t>
            </a:r>
            <a:r>
              <a:rPr lang="en-US" altLang="ko-KR" sz="900" b="1" dirty="0">
                <a:latin typeface="+mn-ea"/>
              </a:rPr>
              <a:t>.</a:t>
            </a:r>
            <a:endParaRPr lang="ko-KR" altLang="en-US" sz="900" b="1" dirty="0">
              <a:latin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343568"/>
              </p:ext>
            </p:extLst>
          </p:nvPr>
        </p:nvGraphicFramePr>
        <p:xfrm>
          <a:off x="242888" y="1882526"/>
          <a:ext cx="9444037" cy="835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6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3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59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4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대 메뉴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중 메뉴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하위 메뉴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업무 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284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900" b="1" dirty="0"/>
                        <a:t>사업평가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/>
                        <a:t>1-1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0" dirty="0"/>
                        <a:t>발표자료등록</a:t>
                      </a:r>
                    </a:p>
                  </a:txBody>
                  <a:tcPr marL="25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창업자가 발표평가 전 발표자료를 등록하는 화면입니다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804">
                <a:tc vMerge="1">
                  <a:txBody>
                    <a:bodyPr/>
                    <a:lstStyle/>
                    <a:p>
                      <a:pPr algn="ctr"/>
                      <a:endParaRPr lang="ko-KR" altLang="en-US" sz="900" b="1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/>
                        <a:t>1-2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0" dirty="0"/>
                        <a:t>이의신청</a:t>
                      </a:r>
                    </a:p>
                  </a:txBody>
                  <a:tcPr marL="25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dirty="0">
                          <a:latin typeface="+mn-ea"/>
                        </a:rPr>
                        <a:t>과제의 평가 결과에 대한 이의를 신청하고 결과를 확인합니다</a:t>
                      </a:r>
                      <a:r>
                        <a:rPr lang="en-US" altLang="ko-KR" sz="900" dirty="0">
                          <a:latin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4942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0"/>
          <p:cNvSpPr txBox="1"/>
          <p:nvPr/>
        </p:nvSpPr>
        <p:spPr>
          <a:xfrm>
            <a:off x="313963" y="883568"/>
            <a:ext cx="900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1-1. </a:t>
            </a:r>
            <a:r>
              <a: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발표자료등록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8753494" y="1656983"/>
            <a:ext cx="3231817" cy="30008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2"/>
              </a:buBlip>
            </a:pPr>
            <a:r>
              <a:rPr lang="ko-KR" altLang="en-US" sz="900" dirty="0"/>
              <a:t>창업자가 발표평가 전 발표자료를 등록하는 화면입니다</a:t>
            </a:r>
            <a:r>
              <a:rPr lang="en-US" altLang="ko-KR" sz="900" dirty="0"/>
              <a:t>.</a:t>
            </a:r>
            <a:endParaRPr lang="en-US" altLang="ko-KR" sz="900" dirty="0">
              <a:latin typeface="+mn-ea"/>
            </a:endParaRPr>
          </a:p>
        </p:txBody>
      </p:sp>
      <p:sp>
        <p:nvSpPr>
          <p:cNvPr id="4" name="TextBox 6"/>
          <p:cNvSpPr txBox="1"/>
          <p:nvPr/>
        </p:nvSpPr>
        <p:spPr>
          <a:xfrm>
            <a:off x="8753494" y="3154397"/>
            <a:ext cx="2520000" cy="30008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2"/>
              </a:buBlip>
            </a:pPr>
            <a:r>
              <a:rPr lang="ko-KR" altLang="en-US" sz="900" dirty="0"/>
              <a:t>창업자가 과제별로 발표자료를 등록합니다</a:t>
            </a:r>
            <a:endParaRPr lang="en-US" altLang="ko-KR" sz="900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70" y="1498519"/>
            <a:ext cx="6793535" cy="367392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541342" y="2990441"/>
            <a:ext cx="266864" cy="464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03999" y="5424377"/>
            <a:ext cx="6598251" cy="50783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900" dirty="0">
                <a:latin typeface="+mn-ea"/>
              </a:rPr>
              <a:t>『</a:t>
            </a:r>
            <a:r>
              <a:rPr lang="ko-KR" altLang="en-US" sz="900" dirty="0">
                <a:latin typeface="+mn-ea"/>
              </a:rPr>
              <a:t>평가안내</a:t>
            </a:r>
            <a:r>
              <a:rPr lang="en-US" altLang="ko-KR" sz="900" dirty="0">
                <a:latin typeface="+mn-ea"/>
              </a:rPr>
              <a:t>』 </a:t>
            </a:r>
            <a:r>
              <a:rPr lang="ko-KR" altLang="en-US" sz="900" dirty="0">
                <a:latin typeface="+mn-ea"/>
              </a:rPr>
              <a:t>버튼 클릭 시 발표평가 시 안내등록 매뉴얼을 확인 할 수 있습니다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pPr marL="180000" indent="-1800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900" dirty="0">
                <a:latin typeface="+mn-ea"/>
              </a:rPr>
              <a:t>『</a:t>
            </a:r>
            <a:r>
              <a:rPr lang="ko-KR" altLang="en-US" sz="900" dirty="0">
                <a:latin typeface="+mn-ea"/>
              </a:rPr>
              <a:t>발표자료등록</a:t>
            </a:r>
            <a:r>
              <a:rPr lang="en-US" altLang="ko-KR" sz="900" dirty="0">
                <a:latin typeface="+mn-ea"/>
              </a:rPr>
              <a:t>』 </a:t>
            </a:r>
            <a:r>
              <a:rPr lang="ko-KR" altLang="en-US" sz="900" dirty="0">
                <a:latin typeface="+mn-ea"/>
              </a:rPr>
              <a:t>버튼 클릭 시 평가중인 상태 일 경우 발표자료를 등록하는 팝업이 조회됩니다</a:t>
            </a:r>
            <a:r>
              <a:rPr lang="en-US" altLang="ko-KR" sz="900" dirty="0">
                <a:latin typeface="+mn-ea"/>
              </a:rPr>
              <a:t>.</a:t>
            </a:r>
          </a:p>
        </p:txBody>
      </p:sp>
      <p:pic>
        <p:nvPicPr>
          <p:cNvPr id="8" name="그림 7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302100" y="2742553"/>
            <a:ext cx="2757825" cy="1880944"/>
          </a:xfrm>
          <a:prstGeom prst="rect">
            <a:avLst/>
          </a:prstGeom>
          <a:ln w="9525" cmpd="sng" algn="in">
            <a:solidFill>
              <a:srgbClr val="800000"/>
            </a:solidFill>
          </a:ln>
        </p:spPr>
      </p:pic>
      <p:sp>
        <p:nvSpPr>
          <p:cNvPr id="9" name="위로 굽은 화살표 8"/>
          <p:cNvSpPr/>
          <p:nvPr/>
        </p:nvSpPr>
        <p:spPr>
          <a:xfrm rot="16200000" flipH="1">
            <a:off x="5256638" y="3303574"/>
            <a:ext cx="320856" cy="622672"/>
          </a:xfrm>
          <a:prstGeom prst="bent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156"/>
          <p:cNvSpPr>
            <a:spLocks noChangeArrowheads="1"/>
          </p:cNvSpPr>
          <p:nvPr/>
        </p:nvSpPr>
        <p:spPr bwMode="auto">
          <a:xfrm>
            <a:off x="5873497" y="3129813"/>
            <a:ext cx="176212" cy="174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11" name="Oval 156"/>
          <p:cNvSpPr>
            <a:spLocks noChangeArrowheads="1"/>
          </p:cNvSpPr>
          <p:nvPr/>
        </p:nvSpPr>
        <p:spPr bwMode="auto">
          <a:xfrm>
            <a:off x="5059925" y="4056755"/>
            <a:ext cx="176212" cy="174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15464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0"/>
          <p:cNvSpPr txBox="1"/>
          <p:nvPr/>
        </p:nvSpPr>
        <p:spPr>
          <a:xfrm>
            <a:off x="313963" y="883568"/>
            <a:ext cx="900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1-2. </a:t>
            </a:r>
            <a:r>
              <a: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이의신청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(1/3)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9" y="1356230"/>
            <a:ext cx="5467105" cy="3956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225171" y="2519506"/>
            <a:ext cx="4583773" cy="168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6"/>
          <p:cNvSpPr txBox="1"/>
          <p:nvPr/>
        </p:nvSpPr>
        <p:spPr>
          <a:xfrm>
            <a:off x="303999" y="5424377"/>
            <a:ext cx="7905979" cy="71558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dirty="0">
                <a:latin typeface="+mn-ea"/>
              </a:rPr>
              <a:t>과제를 선택하면 해당 과제의 이의신청 대상 업무가 조회됩니다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pPr marL="180000" indent="-1800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dirty="0">
                <a:latin typeface="+mn-ea"/>
              </a:rPr>
              <a:t>조회된 이의신청 대상 업무 및 평가 결과를 확인하고 </a:t>
            </a:r>
            <a:r>
              <a:rPr lang="en-US" altLang="ko-KR" sz="900" dirty="0">
                <a:latin typeface="+mn-ea"/>
              </a:rPr>
              <a:t>『</a:t>
            </a:r>
            <a:r>
              <a:rPr lang="ko-KR" altLang="en-US" sz="900" dirty="0">
                <a:latin typeface="+mn-ea"/>
              </a:rPr>
              <a:t>이의신청</a:t>
            </a:r>
            <a:r>
              <a:rPr lang="en-US" altLang="ko-KR" sz="900" dirty="0">
                <a:latin typeface="+mn-ea"/>
              </a:rPr>
              <a:t>』 </a:t>
            </a:r>
            <a:r>
              <a:rPr lang="ko-KR" altLang="en-US" sz="900" dirty="0">
                <a:latin typeface="+mn-ea"/>
              </a:rPr>
              <a:t>버튼을 클릭하면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>
                <a:latin typeface="+mn-ea"/>
              </a:rPr>
              <a:t>이의신청서 작성 페이지로 이동합니다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pPr marL="180000" indent="-1800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dirty="0">
                <a:latin typeface="+mn-ea"/>
              </a:rPr>
              <a:t>이미 접수한 이의신청 목록이 </a:t>
            </a:r>
            <a:r>
              <a:rPr lang="en-US" altLang="ko-KR" sz="900" dirty="0">
                <a:latin typeface="+mn-ea"/>
              </a:rPr>
              <a:t>『</a:t>
            </a:r>
            <a:r>
              <a:rPr lang="ko-KR" altLang="en-US" sz="900" dirty="0">
                <a:latin typeface="+mn-ea"/>
              </a:rPr>
              <a:t>이의신청 현황</a:t>
            </a:r>
            <a:r>
              <a:rPr lang="en-US" altLang="ko-KR" sz="900" dirty="0">
                <a:latin typeface="+mn-ea"/>
              </a:rPr>
              <a:t>』</a:t>
            </a:r>
            <a:r>
              <a:rPr lang="ko-KR" altLang="en-US" sz="900" dirty="0">
                <a:latin typeface="+mn-ea"/>
              </a:rPr>
              <a:t>에 조회되며</a:t>
            </a:r>
            <a:r>
              <a:rPr lang="en-US" altLang="ko-KR" sz="900" dirty="0">
                <a:latin typeface="+mn-ea"/>
              </a:rPr>
              <a:t>, 『</a:t>
            </a:r>
            <a:r>
              <a:rPr lang="ko-KR" altLang="en-US" sz="900" dirty="0" err="1">
                <a:latin typeface="+mn-ea"/>
              </a:rPr>
              <a:t>상세보기</a:t>
            </a:r>
            <a:r>
              <a:rPr lang="en-US" altLang="ko-KR" sz="900" dirty="0">
                <a:latin typeface="+mn-ea"/>
              </a:rPr>
              <a:t>』 </a:t>
            </a:r>
            <a:r>
              <a:rPr lang="ko-KR" altLang="en-US" sz="900" dirty="0">
                <a:latin typeface="+mn-ea"/>
              </a:rPr>
              <a:t>버튼을 클릭하면 이의신청서 상세 페이지로 이동합니다</a:t>
            </a:r>
            <a:r>
              <a:rPr lang="en-US" altLang="ko-KR" sz="900" dirty="0">
                <a:latin typeface="+mn-ea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043674" y="2986517"/>
            <a:ext cx="353202" cy="1216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396876" y="4269816"/>
            <a:ext cx="372824" cy="1452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6"/>
          <p:cNvSpPr txBox="1"/>
          <p:nvPr/>
        </p:nvSpPr>
        <p:spPr>
          <a:xfrm>
            <a:off x="8745646" y="1662311"/>
            <a:ext cx="3106233" cy="50783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latin typeface="+mn-ea"/>
              </a:rPr>
              <a:t>과제의 평가 결과에 대한 이의를 신청하고 결과를 확인합니다</a:t>
            </a:r>
            <a:r>
              <a:rPr lang="en-US" altLang="ko-KR" sz="900" dirty="0">
                <a:latin typeface="+mn-ea"/>
              </a:rPr>
              <a:t>.</a:t>
            </a:r>
          </a:p>
        </p:txBody>
      </p:sp>
      <p:sp>
        <p:nvSpPr>
          <p:cNvPr id="9" name="TextBox 6"/>
          <p:cNvSpPr txBox="1"/>
          <p:nvPr/>
        </p:nvSpPr>
        <p:spPr>
          <a:xfrm>
            <a:off x="8745646" y="3135807"/>
            <a:ext cx="2520000" cy="50783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latin typeface="+mn-ea"/>
              </a:rPr>
              <a:t>과제별 이의신청 가능 업무 조회</a:t>
            </a:r>
            <a:endParaRPr lang="en-US" altLang="ko-KR" sz="900" dirty="0">
              <a:latin typeface="+mn-ea"/>
            </a:endParaRPr>
          </a:p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latin typeface="+mn-ea"/>
              </a:rPr>
              <a:t>접수한 이의신청 현황 조회</a:t>
            </a:r>
            <a:endParaRPr lang="en-US" altLang="ko-KR" sz="900" dirty="0">
              <a:latin typeface="+mn-ea"/>
            </a:endParaRPr>
          </a:p>
        </p:txBody>
      </p:sp>
      <p:sp>
        <p:nvSpPr>
          <p:cNvPr id="10" name="Oval 156"/>
          <p:cNvSpPr>
            <a:spLocks noChangeArrowheads="1"/>
          </p:cNvSpPr>
          <p:nvPr/>
        </p:nvSpPr>
        <p:spPr bwMode="auto">
          <a:xfrm>
            <a:off x="3542366" y="2293065"/>
            <a:ext cx="176212" cy="174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11" name="Oval 156"/>
          <p:cNvSpPr>
            <a:spLocks noChangeArrowheads="1"/>
          </p:cNvSpPr>
          <p:nvPr/>
        </p:nvSpPr>
        <p:spPr bwMode="auto">
          <a:xfrm>
            <a:off x="6437966" y="2985503"/>
            <a:ext cx="176212" cy="174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2</a:t>
            </a:r>
          </a:p>
        </p:txBody>
      </p:sp>
      <p:sp>
        <p:nvSpPr>
          <p:cNvPr id="12" name="Oval 156"/>
          <p:cNvSpPr>
            <a:spLocks noChangeArrowheads="1"/>
          </p:cNvSpPr>
          <p:nvPr/>
        </p:nvSpPr>
        <p:spPr bwMode="auto">
          <a:xfrm>
            <a:off x="6826798" y="4254678"/>
            <a:ext cx="176212" cy="174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62285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0"/>
          <p:cNvSpPr txBox="1"/>
          <p:nvPr/>
        </p:nvSpPr>
        <p:spPr>
          <a:xfrm>
            <a:off x="313963" y="883568"/>
            <a:ext cx="900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1-2. </a:t>
            </a:r>
            <a:r>
              <a: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이의신청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(2/3)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975" y="1398579"/>
            <a:ext cx="5458457" cy="39176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428975" y="2543052"/>
            <a:ext cx="5442759" cy="13696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28974" y="4065744"/>
            <a:ext cx="5442761" cy="1004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67749" y="5121425"/>
            <a:ext cx="431691" cy="164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416500" y="5109653"/>
            <a:ext cx="455236" cy="194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6"/>
          <p:cNvSpPr txBox="1"/>
          <p:nvPr/>
        </p:nvSpPr>
        <p:spPr>
          <a:xfrm>
            <a:off x="303999" y="5424377"/>
            <a:ext cx="6598251" cy="92333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900" dirty="0">
                <a:latin typeface="+mn-ea"/>
              </a:rPr>
              <a:t>『</a:t>
            </a:r>
            <a:r>
              <a:rPr lang="ko-KR" altLang="en-US" sz="900" dirty="0">
                <a:latin typeface="+mn-ea"/>
              </a:rPr>
              <a:t>신청자 정보</a:t>
            </a:r>
            <a:r>
              <a:rPr lang="en-US" altLang="ko-KR" sz="900" dirty="0">
                <a:latin typeface="+mn-ea"/>
              </a:rPr>
              <a:t>』</a:t>
            </a:r>
            <a:r>
              <a:rPr lang="ko-KR" altLang="en-US" sz="900" dirty="0">
                <a:latin typeface="+mn-ea"/>
              </a:rPr>
              <a:t>가 출력되며 신청자 본인의 정보를 확인할 수 있습니다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pPr marL="180000" indent="-1800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900" dirty="0">
                <a:latin typeface="+mn-ea"/>
              </a:rPr>
              <a:t>『</a:t>
            </a:r>
            <a:r>
              <a:rPr lang="ko-KR" altLang="en-US" sz="900" dirty="0">
                <a:latin typeface="+mn-ea"/>
              </a:rPr>
              <a:t>이의신청 사유</a:t>
            </a:r>
            <a:r>
              <a:rPr lang="en-US" altLang="ko-KR" sz="900" dirty="0">
                <a:latin typeface="+mn-ea"/>
              </a:rPr>
              <a:t>』</a:t>
            </a:r>
            <a:r>
              <a:rPr lang="ko-KR" altLang="en-US" sz="900" dirty="0">
                <a:latin typeface="+mn-ea"/>
              </a:rPr>
              <a:t>의 </a:t>
            </a:r>
            <a:r>
              <a:rPr lang="en-US" altLang="ko-KR" sz="900" dirty="0">
                <a:latin typeface="+mn-ea"/>
              </a:rPr>
              <a:t>『</a:t>
            </a:r>
            <a:r>
              <a:rPr lang="ko-KR" altLang="en-US" sz="900" dirty="0" err="1">
                <a:latin typeface="+mn-ea"/>
              </a:rPr>
              <a:t>요청구분</a:t>
            </a:r>
            <a:r>
              <a:rPr lang="en-US" altLang="ko-KR" sz="900" dirty="0">
                <a:latin typeface="+mn-ea"/>
              </a:rPr>
              <a:t>』, 『</a:t>
            </a:r>
            <a:r>
              <a:rPr lang="ko-KR" altLang="en-US" sz="900" dirty="0" err="1">
                <a:latin typeface="+mn-ea"/>
              </a:rPr>
              <a:t>상세사유</a:t>
            </a:r>
            <a:r>
              <a:rPr lang="en-US" altLang="ko-KR" sz="900" dirty="0">
                <a:latin typeface="+mn-ea"/>
              </a:rPr>
              <a:t>』</a:t>
            </a:r>
            <a:r>
              <a:rPr lang="ko-KR" altLang="en-US" sz="900" dirty="0">
                <a:latin typeface="+mn-ea"/>
              </a:rPr>
              <a:t>를 입력합니다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pPr marL="180000" indent="-1800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900" dirty="0">
                <a:latin typeface="+mn-ea"/>
              </a:rPr>
              <a:t>『</a:t>
            </a:r>
            <a:r>
              <a:rPr lang="ko-KR" altLang="en-US" sz="900" dirty="0">
                <a:latin typeface="+mn-ea"/>
              </a:rPr>
              <a:t>이전</a:t>
            </a:r>
            <a:r>
              <a:rPr lang="en-US" altLang="ko-KR" sz="900" dirty="0">
                <a:latin typeface="+mn-ea"/>
              </a:rPr>
              <a:t>』 </a:t>
            </a:r>
            <a:r>
              <a:rPr lang="ko-KR" altLang="en-US" sz="900" dirty="0">
                <a:latin typeface="+mn-ea"/>
              </a:rPr>
              <a:t>버튼을 클릭하면 이의신청을 등록하지 않고 이전 페이지로 돌아갑니다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pPr marL="180000" indent="-1800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900" dirty="0">
                <a:latin typeface="+mn-ea"/>
              </a:rPr>
              <a:t>『</a:t>
            </a:r>
            <a:r>
              <a:rPr lang="ko-KR" altLang="en-US" sz="900" dirty="0">
                <a:latin typeface="+mn-ea"/>
              </a:rPr>
              <a:t>신청</a:t>
            </a:r>
            <a:r>
              <a:rPr lang="en-US" altLang="ko-KR" sz="900" dirty="0">
                <a:latin typeface="+mn-ea"/>
              </a:rPr>
              <a:t>』 </a:t>
            </a:r>
            <a:r>
              <a:rPr lang="ko-KR" altLang="en-US" sz="900" dirty="0">
                <a:latin typeface="+mn-ea"/>
              </a:rPr>
              <a:t>버튼을 클릭하면 입력한 사유로 이의신청을 등록합니다</a:t>
            </a:r>
            <a:r>
              <a:rPr lang="en-US" altLang="ko-KR" sz="900" dirty="0">
                <a:latin typeface="+mn-ea"/>
              </a:rPr>
              <a:t>.</a:t>
            </a:r>
          </a:p>
        </p:txBody>
      </p:sp>
      <p:sp>
        <p:nvSpPr>
          <p:cNvPr id="9" name="TextBox 6"/>
          <p:cNvSpPr txBox="1"/>
          <p:nvPr/>
        </p:nvSpPr>
        <p:spPr>
          <a:xfrm>
            <a:off x="8765269" y="1658386"/>
            <a:ext cx="2520000" cy="27328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latin typeface="+mn-ea"/>
              </a:rPr>
              <a:t>신규 이의신청을 접수합니다</a:t>
            </a:r>
            <a:r>
              <a:rPr lang="en-US" altLang="ko-KR" sz="900" dirty="0">
                <a:latin typeface="+mn-ea"/>
              </a:rPr>
              <a:t>.</a:t>
            </a:r>
          </a:p>
        </p:txBody>
      </p:sp>
      <p:sp>
        <p:nvSpPr>
          <p:cNvPr id="10" name="TextBox 6"/>
          <p:cNvSpPr txBox="1"/>
          <p:nvPr/>
        </p:nvSpPr>
        <p:spPr>
          <a:xfrm>
            <a:off x="8765269" y="3091231"/>
            <a:ext cx="2520000" cy="27328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latin typeface="+mn-ea"/>
              </a:rPr>
              <a:t>이의신청 접수</a:t>
            </a:r>
            <a:endParaRPr lang="en-US" altLang="ko-KR" sz="900" dirty="0">
              <a:latin typeface="+mn-ea"/>
            </a:endParaRPr>
          </a:p>
        </p:txBody>
      </p:sp>
      <p:sp>
        <p:nvSpPr>
          <p:cNvPr id="12" name="Oval 156"/>
          <p:cNvSpPr>
            <a:spLocks noChangeArrowheads="1"/>
          </p:cNvSpPr>
          <p:nvPr/>
        </p:nvSpPr>
        <p:spPr bwMode="auto">
          <a:xfrm>
            <a:off x="1164657" y="2716907"/>
            <a:ext cx="176212" cy="174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13" name="Oval 156"/>
          <p:cNvSpPr>
            <a:spLocks noChangeArrowheads="1"/>
          </p:cNvSpPr>
          <p:nvPr/>
        </p:nvSpPr>
        <p:spPr bwMode="auto">
          <a:xfrm>
            <a:off x="1173698" y="4304025"/>
            <a:ext cx="176212" cy="174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2</a:t>
            </a:r>
          </a:p>
        </p:txBody>
      </p:sp>
      <p:sp>
        <p:nvSpPr>
          <p:cNvPr id="14" name="Oval 156"/>
          <p:cNvSpPr>
            <a:spLocks noChangeArrowheads="1"/>
          </p:cNvSpPr>
          <p:nvPr/>
        </p:nvSpPr>
        <p:spPr bwMode="auto">
          <a:xfrm>
            <a:off x="1233376" y="5116525"/>
            <a:ext cx="176212" cy="174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3</a:t>
            </a:r>
          </a:p>
        </p:txBody>
      </p:sp>
      <p:sp>
        <p:nvSpPr>
          <p:cNvPr id="15" name="Oval 156"/>
          <p:cNvSpPr>
            <a:spLocks noChangeArrowheads="1"/>
          </p:cNvSpPr>
          <p:nvPr/>
        </p:nvSpPr>
        <p:spPr bwMode="auto">
          <a:xfrm>
            <a:off x="6196235" y="5116525"/>
            <a:ext cx="176212" cy="174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41972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0"/>
          <p:cNvSpPr txBox="1"/>
          <p:nvPr/>
        </p:nvSpPr>
        <p:spPr>
          <a:xfrm>
            <a:off x="313963" y="883568"/>
            <a:ext cx="900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1-2. </a:t>
            </a:r>
            <a:r>
              <a: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이의신청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(3/3)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32" y="1456626"/>
            <a:ext cx="4427116" cy="2604834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329" y="2633011"/>
            <a:ext cx="4166987" cy="2623787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6"/>
          <p:cNvSpPr txBox="1"/>
          <p:nvPr/>
        </p:nvSpPr>
        <p:spPr>
          <a:xfrm>
            <a:off x="303999" y="5424377"/>
            <a:ext cx="6598251" cy="1131079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900" dirty="0">
                <a:latin typeface="+mn-ea"/>
              </a:rPr>
              <a:t>『</a:t>
            </a:r>
            <a:r>
              <a:rPr lang="ko-KR" altLang="en-US" sz="900" dirty="0">
                <a:latin typeface="+mn-ea"/>
              </a:rPr>
              <a:t>신청자 정보</a:t>
            </a:r>
            <a:r>
              <a:rPr lang="en-US" altLang="ko-KR" sz="900" dirty="0">
                <a:latin typeface="+mn-ea"/>
              </a:rPr>
              <a:t>』</a:t>
            </a:r>
            <a:r>
              <a:rPr lang="ko-KR" altLang="en-US" sz="900" dirty="0">
                <a:latin typeface="+mn-ea"/>
              </a:rPr>
              <a:t>가 출력됩니다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pPr marL="180000" indent="-1800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dirty="0">
                <a:latin typeface="+mn-ea"/>
              </a:rPr>
              <a:t>이의신청 </a:t>
            </a:r>
            <a:r>
              <a:rPr lang="ko-KR" altLang="en-US" sz="900" dirty="0" err="1">
                <a:latin typeface="+mn-ea"/>
              </a:rPr>
              <a:t>접수시</a:t>
            </a:r>
            <a:r>
              <a:rPr lang="ko-KR" altLang="en-US" sz="900" dirty="0">
                <a:latin typeface="+mn-ea"/>
              </a:rPr>
              <a:t> 입력한 </a:t>
            </a:r>
            <a:r>
              <a:rPr lang="en-US" altLang="ko-KR" sz="900" dirty="0">
                <a:latin typeface="+mn-ea"/>
              </a:rPr>
              <a:t>『</a:t>
            </a:r>
            <a:r>
              <a:rPr lang="ko-KR" altLang="en-US" sz="900" dirty="0">
                <a:latin typeface="+mn-ea"/>
              </a:rPr>
              <a:t>이의신청 사유</a:t>
            </a:r>
            <a:r>
              <a:rPr lang="en-US" altLang="ko-KR" sz="900" dirty="0">
                <a:latin typeface="+mn-ea"/>
              </a:rPr>
              <a:t>』</a:t>
            </a:r>
            <a:r>
              <a:rPr lang="ko-KR" altLang="en-US" sz="900" dirty="0">
                <a:latin typeface="+mn-ea"/>
              </a:rPr>
              <a:t>가 출력됩니다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pPr marL="180000" indent="-1800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dirty="0">
                <a:latin typeface="+mn-ea"/>
              </a:rPr>
              <a:t>검토 결과가 등록된 경우 </a:t>
            </a:r>
            <a:r>
              <a:rPr lang="en-US" altLang="ko-KR" sz="900" dirty="0">
                <a:latin typeface="+mn-ea"/>
              </a:rPr>
              <a:t>『</a:t>
            </a:r>
            <a:r>
              <a:rPr lang="ko-KR" altLang="en-US" sz="900" dirty="0">
                <a:latin typeface="+mn-ea"/>
              </a:rPr>
              <a:t>검토 결과</a:t>
            </a:r>
            <a:r>
              <a:rPr lang="en-US" altLang="ko-KR" sz="900" dirty="0">
                <a:latin typeface="+mn-ea"/>
              </a:rPr>
              <a:t>』</a:t>
            </a:r>
            <a:r>
              <a:rPr lang="ko-KR" altLang="en-US" sz="900" dirty="0">
                <a:latin typeface="+mn-ea"/>
              </a:rPr>
              <a:t>가 출력됩니다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pPr marL="180000" indent="-1800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900" dirty="0">
                <a:latin typeface="+mn-ea"/>
              </a:rPr>
              <a:t>『</a:t>
            </a:r>
            <a:r>
              <a:rPr lang="ko-KR" altLang="en-US" sz="900" dirty="0">
                <a:latin typeface="+mn-ea"/>
              </a:rPr>
              <a:t>이전</a:t>
            </a:r>
            <a:r>
              <a:rPr lang="en-US" altLang="ko-KR" sz="900" dirty="0">
                <a:latin typeface="+mn-ea"/>
              </a:rPr>
              <a:t>』 </a:t>
            </a:r>
            <a:r>
              <a:rPr lang="ko-KR" altLang="en-US" sz="900" dirty="0">
                <a:latin typeface="+mn-ea"/>
              </a:rPr>
              <a:t>버튼을 클릭하면 이전 페이지로 돌아갑니다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pPr marL="180000" indent="-1800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900" dirty="0">
                <a:latin typeface="+mn-ea"/>
              </a:rPr>
              <a:t>『</a:t>
            </a:r>
            <a:r>
              <a:rPr lang="ko-KR" altLang="en-US" sz="900" dirty="0">
                <a:latin typeface="+mn-ea"/>
              </a:rPr>
              <a:t>확인</a:t>
            </a:r>
            <a:r>
              <a:rPr lang="en-US" altLang="ko-KR" sz="900" dirty="0">
                <a:latin typeface="+mn-ea"/>
              </a:rPr>
              <a:t>』 </a:t>
            </a:r>
            <a:r>
              <a:rPr lang="ko-KR" altLang="en-US" sz="900" dirty="0">
                <a:latin typeface="+mn-ea"/>
              </a:rPr>
              <a:t>버튼을 클릭하면 이의신청 현황 페이지로 돌아갑니다</a:t>
            </a:r>
            <a:r>
              <a:rPr lang="en-US" altLang="ko-KR" sz="900" dirty="0">
                <a:latin typeface="+mn-ea"/>
              </a:rPr>
              <a:t>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761345" y="1670160"/>
            <a:ext cx="2929632" cy="30008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4"/>
              </a:buBlip>
            </a:pPr>
            <a:r>
              <a:rPr lang="ko-KR" altLang="en-US" sz="900" dirty="0">
                <a:latin typeface="+mn-ea"/>
              </a:rPr>
              <a:t>접수한 이의신청의 상세 정보를 확인할 수 있습니다</a:t>
            </a:r>
            <a:r>
              <a:rPr lang="en-US" altLang="ko-KR" sz="900" dirty="0">
                <a:latin typeface="+mn-ea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61345" y="3127042"/>
            <a:ext cx="2520000" cy="30008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4"/>
              </a:buBlip>
            </a:pPr>
            <a:r>
              <a:rPr lang="ko-KR" altLang="en-US" sz="900" dirty="0">
                <a:latin typeface="+mn-ea"/>
              </a:rPr>
              <a:t>접수한 이의신청의 현황 및 검토 결과 조회</a:t>
            </a:r>
            <a:endParaRPr lang="en-US" altLang="ko-KR" sz="900" dirty="0">
              <a:latin typeface="+mn-ea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8761345" y="5736000"/>
            <a:ext cx="2792276" cy="30008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4"/>
              </a:buBlip>
            </a:pPr>
            <a:r>
              <a:rPr lang="en-US" altLang="ko-KR" sz="900" dirty="0">
                <a:latin typeface="+mn-ea"/>
              </a:rPr>
              <a:t>『</a:t>
            </a:r>
            <a:r>
              <a:rPr lang="ko-KR" altLang="en-US" sz="900" dirty="0">
                <a:latin typeface="+mn-ea"/>
              </a:rPr>
              <a:t>검토 결과</a:t>
            </a:r>
            <a:r>
              <a:rPr lang="en-US" altLang="ko-KR" sz="900" dirty="0">
                <a:latin typeface="+mn-ea"/>
              </a:rPr>
              <a:t>』</a:t>
            </a:r>
            <a:r>
              <a:rPr lang="ko-KR" altLang="en-US" sz="900" dirty="0">
                <a:latin typeface="+mn-ea"/>
              </a:rPr>
              <a:t>는 결과가 등록한 후 출력됩니다</a:t>
            </a:r>
            <a:r>
              <a:rPr lang="en-US" altLang="ko-KR" sz="9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52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75000"/>
          </a:schemeClr>
        </a:solidFill>
        <a:ln>
          <a:solidFill>
            <a:schemeClr val="accent2">
              <a:lumMod val="75000"/>
            </a:schemeClr>
          </a:solidFill>
        </a:ln>
      </a:spPr>
      <a:bodyPr rtlCol="0" anchor="ctr"/>
      <a:lstStyle>
        <a:defPPr>
          <a:defRPr sz="9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342</Words>
  <Application>Microsoft Office PowerPoint</Application>
  <PresentationFormat>와이드스크린</PresentationFormat>
  <Paragraphs>53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JSJ</dc:creator>
  <cp:lastModifiedBy>user</cp:lastModifiedBy>
  <cp:revision>26</cp:revision>
  <dcterms:created xsi:type="dcterms:W3CDTF">2021-12-14T07:27:27Z</dcterms:created>
  <dcterms:modified xsi:type="dcterms:W3CDTF">2022-04-14T02:12:22Z</dcterms:modified>
</cp:coreProperties>
</file>