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14" r:id="rId2"/>
    <p:sldId id="441" r:id="rId3"/>
    <p:sldId id="420" r:id="rId4"/>
    <p:sldId id="421" r:id="rId5"/>
    <p:sldId id="444" r:id="rId6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C6B9D1C-CAEB-40AD-ACBD-7AE32ADF6556}">
          <p14:sldIdLst>
            <p14:sldId id="414"/>
            <p14:sldId id="441"/>
          </p14:sldIdLst>
        </p14:section>
        <p14:section name="1단계 : 지원금지급확인 화면접속" id="{3D71B974-E6DF-48B5-81FD-7718A2D946A9}">
          <p14:sldIdLst>
            <p14:sldId id="420"/>
          </p14:sldIdLst>
        </p14:section>
        <p14:section name="2단계 : 지원금지급확인" id="{39EB9F6C-4392-41CB-9294-A05BDDB09392}">
          <p14:sldIdLst>
            <p14:sldId id="421"/>
            <p14:sldId id="4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7">
          <p15:clr>
            <a:srgbClr val="A4A3A4"/>
          </p15:clr>
        </p15:guide>
        <p15:guide id="2" orient="horz" pos="58">
          <p15:clr>
            <a:srgbClr val="A4A3A4"/>
          </p15:clr>
        </p15:guide>
        <p15:guide id="3" pos="2179">
          <p15:clr>
            <a:srgbClr val="A4A3A4"/>
          </p15:clr>
        </p15:guide>
        <p15:guide id="4" pos="2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3B4"/>
    <a:srgbClr val="800000"/>
    <a:srgbClr val="595959"/>
    <a:srgbClr val="E46C0A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6469" autoAdjust="0"/>
  </p:normalViewPr>
  <p:slideViewPr>
    <p:cSldViewPr snapToGrid="0" showGuides="1">
      <p:cViewPr varScale="1">
        <p:scale>
          <a:sx n="160" d="100"/>
          <a:sy n="160" d="100"/>
        </p:scale>
        <p:origin x="1448" y="104"/>
      </p:cViewPr>
      <p:guideLst>
        <p:guide orient="horz" pos="317"/>
        <p:guide orient="horz" pos="58"/>
        <p:guide pos="2179"/>
        <p:guide pos="27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116" d="100"/>
          <a:sy n="116" d="100"/>
        </p:scale>
        <p:origin x="5148" y="60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BD984-6880-44B4-8BA5-5EBF8A185948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53CF0-2248-4C75-A824-71019EB9D8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396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37E19-AD48-452A-8618-BC9CED42C892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3CF52-8463-4EA8-91B7-5E17191AC5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36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25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723900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 userDrawn="1"/>
        </p:nvSpPr>
        <p:spPr>
          <a:xfrm>
            <a:off x="240253" y="941913"/>
            <a:ext cx="64816" cy="144000"/>
          </a:xfrm>
          <a:prstGeom prst="roundRect">
            <a:avLst/>
          </a:prstGeom>
          <a:gradFill>
            <a:gsLst>
              <a:gs pos="0">
                <a:srgbClr val="A0C1E8"/>
              </a:gs>
              <a:gs pos="49000">
                <a:srgbClr val="638FC5"/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0" name="Text Box 199"/>
          <p:cNvSpPr txBox="1">
            <a:spLocks noChangeArrowheads="1"/>
          </p:cNvSpPr>
          <p:nvPr userDrawn="1"/>
        </p:nvSpPr>
        <p:spPr bwMode="auto">
          <a:xfrm>
            <a:off x="6897047" y="45027"/>
            <a:ext cx="304282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공공기관 차세대 사업관리시스템 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  <a:ea typeface="+mn-ea"/>
              </a:rPr>
              <a:t>(PMS)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 구축</a:t>
            </a:r>
          </a:p>
        </p:txBody>
      </p:sp>
      <p:sp>
        <p:nvSpPr>
          <p:cNvPr id="31" name="Text Box 195"/>
          <p:cNvSpPr txBox="1">
            <a:spLocks noChangeArrowheads="1"/>
          </p:cNvSpPr>
          <p:nvPr userDrawn="1"/>
        </p:nvSpPr>
        <p:spPr bwMode="auto">
          <a:xfrm>
            <a:off x="4752953" y="6611597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fld id="{2535EB49-0EC5-44F1-97EC-F39431DF6837}" type="slidenum">
              <a:rPr lang="en-US" altLang="ko-KR" sz="800" b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388" y="6533258"/>
            <a:ext cx="988445" cy="19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7121974" y="1309895"/>
            <a:ext cx="2501795" cy="52612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723900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 bwMode="auto">
          <a:xfrm>
            <a:off x="240253" y="5211271"/>
            <a:ext cx="6732000" cy="1359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228600">
              <a:schemeClr val="bg1">
                <a:lumMod val="75000"/>
              </a:schemeClr>
            </a:innerShdw>
          </a:effectLst>
        </p:spPr>
        <p:txBody>
          <a:bodyPr>
            <a:scene3d>
              <a:camera prst="orthographicFront"/>
              <a:lightRig rig="threePt" dir="t"/>
            </a:scene3d>
            <a:sp3d contourW="12700">
              <a:bevelT w="1270"/>
              <a:contourClr>
                <a:schemeClr val="tx2">
                  <a:lumMod val="50000"/>
                </a:schemeClr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4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240253" y="941913"/>
            <a:ext cx="64816" cy="144000"/>
          </a:xfrm>
          <a:prstGeom prst="roundRect">
            <a:avLst/>
          </a:prstGeom>
          <a:gradFill>
            <a:gsLst>
              <a:gs pos="0">
                <a:srgbClr val="A0C1E8"/>
              </a:gs>
              <a:gs pos="49000">
                <a:srgbClr val="638FC5"/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2" name="Text Box 199"/>
          <p:cNvSpPr txBox="1">
            <a:spLocks noChangeArrowheads="1"/>
          </p:cNvSpPr>
          <p:nvPr userDrawn="1"/>
        </p:nvSpPr>
        <p:spPr bwMode="auto">
          <a:xfrm>
            <a:off x="7051285" y="45027"/>
            <a:ext cx="271099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공공기관 차세대 사업관리시스템 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  <a:ea typeface="+mn-ea"/>
              </a:rPr>
              <a:t>(PMS)</a:t>
            </a:r>
            <a:endParaRPr lang="ko-KR" altLang="en-US" sz="11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7108883" y="1307078"/>
            <a:ext cx="2520000" cy="356995"/>
            <a:chOff x="7789333" y="1364451"/>
            <a:chExt cx="1845734" cy="360000"/>
          </a:xfrm>
        </p:grpSpPr>
        <p:sp>
          <p:nvSpPr>
            <p:cNvPr id="20" name="직사각형 19"/>
            <p:cNvSpPr/>
            <p:nvPr userDrawn="1"/>
          </p:nvSpPr>
          <p:spPr bwMode="auto">
            <a:xfrm>
              <a:off x="7798922" y="1364451"/>
              <a:ext cx="1832400" cy="360000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50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TextBox 11"/>
            <p:cNvSpPr txBox="1"/>
            <p:nvPr userDrawn="1"/>
          </p:nvSpPr>
          <p:spPr bwMode="auto">
            <a:xfrm>
              <a:off x="7789333" y="1457493"/>
              <a:ext cx="1845734" cy="18504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  <a:sp3d extrusionH="57150" prstMaterial="matte">
                <a:bevelT w="1270" h="1270"/>
                <a:bevelB w="1270" h="1270"/>
                <a:contourClr>
                  <a:schemeClr val="bg1">
                    <a:lumMod val="75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1225" fontAlgn="auto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ko-KR" altLang="en-US" sz="1200" b="1" spc="0" dirty="0">
                  <a:ln>
                    <a:prstDash val="solid"/>
                  </a:ln>
                  <a:solidFill>
                    <a:srgbClr val="FFFFFF"/>
                  </a:solidFill>
                  <a:effectLst/>
                  <a:latin typeface="+mn-ea"/>
                  <a:ea typeface="+mn-ea"/>
                  <a:cs typeface="Arial" pitchFamily="34" charset="0"/>
                </a:rPr>
                <a:t>개      요</a:t>
              </a:r>
            </a:p>
          </p:txBody>
        </p:sp>
      </p:grpSp>
      <p:sp>
        <p:nvSpPr>
          <p:cNvPr id="23" name="Text Box 195"/>
          <p:cNvSpPr txBox="1">
            <a:spLocks noChangeArrowheads="1"/>
          </p:cNvSpPr>
          <p:nvPr userDrawn="1"/>
        </p:nvSpPr>
        <p:spPr bwMode="auto">
          <a:xfrm>
            <a:off x="4752953" y="6611597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fld id="{2535EB49-0EC5-44F1-97EC-F39431DF6837}" type="slidenum">
              <a:rPr lang="en-US" altLang="ko-KR" sz="800" b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</p:txBody>
      </p:sp>
      <p:sp>
        <p:nvSpPr>
          <p:cNvPr id="24" name="직사각형 23"/>
          <p:cNvSpPr/>
          <p:nvPr userDrawn="1"/>
        </p:nvSpPr>
        <p:spPr>
          <a:xfrm>
            <a:off x="240253" y="1309895"/>
            <a:ext cx="6732000" cy="406712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  <a:ea typeface="+mn-ea"/>
            </a:endParaRPr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7108883" y="5377471"/>
            <a:ext cx="2520000" cy="356995"/>
            <a:chOff x="7789333" y="1364451"/>
            <a:chExt cx="1845734" cy="360000"/>
          </a:xfrm>
        </p:grpSpPr>
        <p:sp>
          <p:nvSpPr>
            <p:cNvPr id="15" name="직사각형 14"/>
            <p:cNvSpPr/>
            <p:nvPr userDrawn="1"/>
          </p:nvSpPr>
          <p:spPr bwMode="auto">
            <a:xfrm>
              <a:off x="7798922" y="1364451"/>
              <a:ext cx="1832400" cy="360000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50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16" name="TextBox 11"/>
            <p:cNvSpPr txBox="1"/>
            <p:nvPr userDrawn="1"/>
          </p:nvSpPr>
          <p:spPr bwMode="auto">
            <a:xfrm>
              <a:off x="7789333" y="1456903"/>
              <a:ext cx="1845734" cy="18622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  <a:sp3d extrusionH="57150" prstMaterial="matte">
                <a:bevelT w="1270" h="1270"/>
                <a:bevelB w="1270" h="1270"/>
                <a:contourClr>
                  <a:schemeClr val="bg1">
                    <a:lumMod val="75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1225" fontAlgn="auto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ko-KR" altLang="en-US" sz="1200" b="1" spc="0" dirty="0">
                  <a:ln>
                    <a:prstDash val="solid"/>
                  </a:ln>
                  <a:solidFill>
                    <a:srgbClr val="FFFFFF"/>
                  </a:solidFill>
                  <a:effectLst/>
                  <a:latin typeface="+mn-ea"/>
                  <a:ea typeface="+mn-ea"/>
                  <a:cs typeface="Arial" pitchFamily="34" charset="0"/>
                </a:rPr>
                <a:t>특이 사항</a:t>
              </a:r>
              <a:endParaRPr lang="en-US" altLang="ko-KR" sz="1200" b="1" spc="0" dirty="0">
                <a:ln>
                  <a:prstDash val="solid"/>
                </a:ln>
                <a:solidFill>
                  <a:srgbClr val="FFFFFF"/>
                </a:solidFill>
                <a:effectLst/>
                <a:latin typeface="+mn-ea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7" name="그룹 16"/>
          <p:cNvGrpSpPr/>
          <p:nvPr userDrawn="1"/>
        </p:nvGrpSpPr>
        <p:grpSpPr>
          <a:xfrm>
            <a:off x="7108883" y="2779620"/>
            <a:ext cx="2520000" cy="356995"/>
            <a:chOff x="7789333" y="1364451"/>
            <a:chExt cx="1845734" cy="360000"/>
          </a:xfrm>
        </p:grpSpPr>
        <p:sp>
          <p:nvSpPr>
            <p:cNvPr id="18" name="직사각형 17"/>
            <p:cNvSpPr/>
            <p:nvPr userDrawn="1"/>
          </p:nvSpPr>
          <p:spPr bwMode="auto">
            <a:xfrm>
              <a:off x="7798922" y="1364451"/>
              <a:ext cx="1832400" cy="360000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50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22" name="TextBox 11"/>
            <p:cNvSpPr txBox="1"/>
            <p:nvPr userDrawn="1"/>
          </p:nvSpPr>
          <p:spPr bwMode="auto">
            <a:xfrm>
              <a:off x="7789333" y="1457493"/>
              <a:ext cx="1845734" cy="18504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  <a:sp3d extrusionH="57150" prstMaterial="matte">
                <a:bevelT w="1270" h="1270"/>
                <a:bevelB w="1270" h="1270"/>
                <a:contourClr>
                  <a:schemeClr val="bg1">
                    <a:lumMod val="75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1225" fontAlgn="auto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ko-KR" altLang="en-US" sz="1200" b="1" spc="0" dirty="0">
                  <a:ln>
                    <a:prstDash val="solid"/>
                  </a:ln>
                  <a:solidFill>
                    <a:srgbClr val="FFFFFF"/>
                  </a:solidFill>
                  <a:effectLst/>
                  <a:latin typeface="+mn-ea"/>
                  <a:ea typeface="+mn-ea"/>
                  <a:cs typeface="Arial" pitchFamily="34" charset="0"/>
                </a:rPr>
                <a:t>주요 기능</a:t>
              </a:r>
            </a:p>
          </p:txBody>
        </p:sp>
      </p:grpSp>
      <p:pic>
        <p:nvPicPr>
          <p:cNvPr id="25" name="그림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24" y="6620780"/>
            <a:ext cx="988445" cy="19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906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7926"/>
            <a:ext cx="9906000" cy="67532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6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53095" y="3124566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327F"/>
              </a:solidFill>
              <a:latin typeface="+mn-ea"/>
              <a:ea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972733" y="1104901"/>
            <a:ext cx="6451599" cy="1104901"/>
            <a:chOff x="1972733" y="1274985"/>
            <a:chExt cx="6451599" cy="1093961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972733" y="1274985"/>
              <a:ext cx="6451599" cy="1093961"/>
            </a:xfrm>
            <a:prstGeom prst="roundRect">
              <a:avLst>
                <a:gd name="adj" fmla="val 50000"/>
              </a:avLst>
            </a:prstGeom>
            <a:solidFill>
              <a:srgbClr val="0443B4"/>
            </a:solidFill>
            <a:ln/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>
                <a:latin typeface="+mn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71912" y="1376381"/>
              <a:ext cx="3653244" cy="9141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차세대 </a:t>
              </a:r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PMS </a:t>
              </a:r>
              <a:r>
                <a:rPr lang="ko-KR" altLang="en-US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매뉴얼</a:t>
              </a:r>
              <a:endPara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  <a:p>
              <a:pPr algn="ctr"/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</a:t>
              </a:r>
              <a:r>
                <a:rPr lang="ko-KR" altLang="en-US" sz="28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사업비교부</a:t>
              </a:r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_</a:t>
              </a:r>
              <a:r>
                <a:rPr lang="ko-KR" altLang="en-US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창업자</a:t>
              </a:r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)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1" y="186545"/>
            <a:ext cx="1827135" cy="36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2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0"/>
          <p:cNvSpPr txBox="1"/>
          <p:nvPr/>
        </p:nvSpPr>
        <p:spPr>
          <a:xfrm>
            <a:off x="313963" y="883568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지원금 지급 프로세스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6495691" y="1307078"/>
            <a:ext cx="3148641" cy="356995"/>
            <a:chOff x="7789333" y="1364451"/>
            <a:chExt cx="1845734" cy="360000"/>
          </a:xfrm>
        </p:grpSpPr>
        <p:sp>
          <p:nvSpPr>
            <p:cNvPr id="21" name="직사각형 20"/>
            <p:cNvSpPr/>
            <p:nvPr userDrawn="1"/>
          </p:nvSpPr>
          <p:spPr bwMode="auto">
            <a:xfrm>
              <a:off x="7798922" y="1364451"/>
              <a:ext cx="1832400" cy="360000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50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22" name="TextBox 11"/>
            <p:cNvSpPr txBox="1"/>
            <p:nvPr userDrawn="1"/>
          </p:nvSpPr>
          <p:spPr bwMode="auto">
            <a:xfrm>
              <a:off x="7789333" y="1457493"/>
              <a:ext cx="1845734" cy="18504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  <a:sp3d extrusionH="57150" prstMaterial="matte">
                <a:bevelT w="1270" h="1270"/>
                <a:bevelB w="1270" h="1270"/>
                <a:contourClr>
                  <a:schemeClr val="bg1">
                    <a:lumMod val="75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1225" fontAlgn="auto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ko-KR" altLang="en-US" sz="1200" b="1" dirty="0">
                  <a:ln>
                    <a:prstDash val="solid"/>
                  </a:ln>
                  <a:solidFill>
                    <a:srgbClr val="FFFFFF"/>
                  </a:solidFill>
                  <a:latin typeface="+mn-ea"/>
                  <a:cs typeface="Arial" pitchFamily="34" charset="0"/>
                </a:rPr>
                <a:t>상 세 내 용</a:t>
              </a:r>
              <a:endParaRPr lang="ko-KR" altLang="en-US" sz="1200" b="1" spc="0" dirty="0">
                <a:ln>
                  <a:prstDash val="solid"/>
                </a:ln>
                <a:solidFill>
                  <a:srgbClr val="FFFFFF"/>
                </a:solidFill>
                <a:effectLst/>
                <a:latin typeface="+mn-ea"/>
                <a:ea typeface="+mn-ea"/>
                <a:cs typeface="Arial" pitchFamily="34" charset="0"/>
              </a:endParaRPr>
            </a:p>
          </p:txBody>
        </p:sp>
      </p:grpSp>
      <p:sp>
        <p:nvSpPr>
          <p:cNvPr id="13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Rectangle"/>
          <p:cNvSpPr/>
          <p:nvPr/>
        </p:nvSpPr>
        <p:spPr>
          <a:xfrm>
            <a:off x="231116" y="1322723"/>
            <a:ext cx="6225580" cy="491615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6515100" y="1664073"/>
            <a:ext cx="3108669" cy="45748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endParaRPr lang="en-US" altLang="ko-KR" sz="900" b="1" dirty="0">
              <a:solidFill>
                <a:schemeClr val="tx1"/>
              </a:solidFill>
              <a:latin typeface="+mj-ea"/>
            </a:endParaRP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홈페이지 </a:t>
            </a:r>
            <a:r>
              <a:rPr lang="en-US" altLang="ko-KR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사업비관리 </a:t>
            </a:r>
            <a:r>
              <a:rPr lang="en-US" altLang="ko-KR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납부관리를 클릭합니다</a:t>
            </a:r>
            <a:r>
              <a:rPr lang="en-US" altLang="ko-KR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900">
                <a:solidFill>
                  <a:schemeClr val="tx1"/>
                </a:solidFill>
                <a:latin typeface="+mj-ea"/>
              </a:rPr>
              <a:t>지원금지급 </a:t>
            </a: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확인</a:t>
            </a:r>
            <a:endParaRPr lang="en-US" altLang="ko-KR" sz="9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40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34227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01.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지원금지급 확인하기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4E236C-1007-4131-A054-63446306EFB7}"/>
              </a:ext>
            </a:extLst>
          </p:cNvPr>
          <p:cNvSpPr txBox="1"/>
          <p:nvPr/>
        </p:nvSpPr>
        <p:spPr>
          <a:xfrm>
            <a:off x="2546820" y="2758934"/>
            <a:ext cx="19678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</a:rPr>
              <a:t>지원금지급확인 화면접속 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D046CB7-8F24-4915-A5FB-7F3B2E244569}"/>
              </a:ext>
            </a:extLst>
          </p:cNvPr>
          <p:cNvGrpSpPr/>
          <p:nvPr/>
        </p:nvGrpSpPr>
        <p:grpSpPr>
          <a:xfrm>
            <a:off x="2321200" y="3498512"/>
            <a:ext cx="1896020" cy="439155"/>
            <a:chOff x="2354247" y="3125999"/>
            <a:chExt cx="1896020" cy="439155"/>
          </a:xfrm>
        </p:grpSpPr>
        <p:sp>
          <p:nvSpPr>
            <p:cNvPr id="43" name="모서리가 둥근 직사각형 80">
              <a:extLst>
                <a:ext uri="{FF2B5EF4-FFF2-40B4-BE49-F238E27FC236}">
                  <a16:creationId xmlns:a16="http://schemas.microsoft.com/office/drawing/2014/main" id="{44713E48-AC40-4FFA-9BD0-BBDF236409C0}"/>
                </a:ext>
              </a:extLst>
            </p:cNvPr>
            <p:cNvSpPr/>
            <p:nvPr/>
          </p:nvSpPr>
          <p:spPr>
            <a:xfrm>
              <a:off x="2465403" y="3205663"/>
              <a:ext cx="1784864" cy="359491"/>
            </a:xfrm>
            <a:prstGeom prst="roundRect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4DF9A2F-C57C-443D-9140-50080DBE7C42}"/>
                </a:ext>
              </a:extLst>
            </p:cNvPr>
            <p:cNvGrpSpPr/>
            <p:nvPr/>
          </p:nvGrpSpPr>
          <p:grpSpPr>
            <a:xfrm>
              <a:off x="2354247" y="3125999"/>
              <a:ext cx="351692" cy="263473"/>
              <a:chOff x="812382" y="2632776"/>
              <a:chExt cx="351692" cy="263473"/>
            </a:xfrm>
          </p:grpSpPr>
          <p:sp>
            <p:nvSpPr>
              <p:cNvPr id="46" name="Oval">
                <a:extLst>
                  <a:ext uri="{FF2B5EF4-FFF2-40B4-BE49-F238E27FC236}">
                    <a16:creationId xmlns:a16="http://schemas.microsoft.com/office/drawing/2014/main" id="{7518EB89-8873-4F63-9255-FEE1E6EA7E26}"/>
                  </a:ext>
                </a:extLst>
              </p:cNvPr>
              <p:cNvSpPr/>
              <p:nvPr/>
            </p:nvSpPr>
            <p:spPr>
              <a:xfrm>
                <a:off x="847550" y="2632776"/>
                <a:ext cx="255013" cy="25501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D2C395C-CBC4-4BDB-9254-9C4752C80B39}"/>
                  </a:ext>
                </a:extLst>
              </p:cNvPr>
              <p:cNvSpPr txBox="1"/>
              <p:nvPr/>
            </p:nvSpPr>
            <p:spPr>
              <a:xfrm>
                <a:off x="812382" y="2650028"/>
                <a:ext cx="351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>
                    <a:solidFill>
                      <a:schemeClr val="bg1"/>
                    </a:solidFill>
                  </a:rPr>
                  <a:t>02</a:t>
                </a:r>
                <a:endParaRPr lang="ko-KR" altLang="en-US" sz="1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EE0ED07-5C80-48DD-85E6-01AA3F2647EF}"/>
                </a:ext>
              </a:extLst>
            </p:cNvPr>
            <p:cNvSpPr txBox="1"/>
            <p:nvPr/>
          </p:nvSpPr>
          <p:spPr>
            <a:xfrm>
              <a:off x="2817095" y="3254054"/>
              <a:ext cx="12355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2">
                      <a:lumMod val="75000"/>
                    </a:schemeClr>
                  </a:solidFill>
                </a:rPr>
                <a:t>지원금지급 확인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F97A0F1-FD95-46F8-937F-BE1595A5E1EE}"/>
              </a:ext>
            </a:extLst>
          </p:cNvPr>
          <p:cNvGrpSpPr/>
          <p:nvPr/>
        </p:nvGrpSpPr>
        <p:grpSpPr>
          <a:xfrm>
            <a:off x="2227662" y="2622419"/>
            <a:ext cx="2078980" cy="439155"/>
            <a:chOff x="785659" y="1828267"/>
            <a:chExt cx="2078980" cy="439155"/>
          </a:xfrm>
        </p:grpSpPr>
        <p:sp>
          <p:nvSpPr>
            <p:cNvPr id="49" name="모서리가 둥근 직사각형 89">
              <a:extLst>
                <a:ext uri="{FF2B5EF4-FFF2-40B4-BE49-F238E27FC236}">
                  <a16:creationId xmlns:a16="http://schemas.microsoft.com/office/drawing/2014/main" id="{B9C23B51-F674-4B77-81FD-69CCE1393DF5}"/>
                </a:ext>
              </a:extLst>
            </p:cNvPr>
            <p:cNvSpPr/>
            <p:nvPr/>
          </p:nvSpPr>
          <p:spPr>
            <a:xfrm>
              <a:off x="896815" y="1907931"/>
              <a:ext cx="1967824" cy="359491"/>
            </a:xfrm>
            <a:prstGeom prst="roundRect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26599773-AA9B-470B-8E87-46A95ADE06A9}"/>
                </a:ext>
              </a:extLst>
            </p:cNvPr>
            <p:cNvGrpSpPr/>
            <p:nvPr/>
          </p:nvGrpSpPr>
          <p:grpSpPr>
            <a:xfrm>
              <a:off x="785659" y="1828267"/>
              <a:ext cx="351692" cy="263473"/>
              <a:chOff x="812382" y="2632776"/>
              <a:chExt cx="351692" cy="263473"/>
            </a:xfrm>
          </p:grpSpPr>
          <p:sp>
            <p:nvSpPr>
              <p:cNvPr id="51" name="Oval">
                <a:extLst>
                  <a:ext uri="{FF2B5EF4-FFF2-40B4-BE49-F238E27FC236}">
                    <a16:creationId xmlns:a16="http://schemas.microsoft.com/office/drawing/2014/main" id="{64791105-CF7C-4413-84B0-37139D16961C}"/>
                  </a:ext>
                </a:extLst>
              </p:cNvPr>
              <p:cNvSpPr/>
              <p:nvPr/>
            </p:nvSpPr>
            <p:spPr>
              <a:xfrm>
                <a:off x="847550" y="2632776"/>
                <a:ext cx="255013" cy="25501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3D8E969-B838-41D9-B88C-E4CA83274DA9}"/>
                  </a:ext>
                </a:extLst>
              </p:cNvPr>
              <p:cNvSpPr txBox="1"/>
              <p:nvPr/>
            </p:nvSpPr>
            <p:spPr>
              <a:xfrm>
                <a:off x="812382" y="2650028"/>
                <a:ext cx="351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10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5962BA8-4611-4E55-94A9-5B9D3FD9EB91}"/>
              </a:ext>
            </a:extLst>
          </p:cNvPr>
          <p:cNvCxnSpPr>
            <a:cxnSpLocks/>
            <a:stCxn id="49" idx="2"/>
            <a:endCxn id="43" idx="0"/>
          </p:cNvCxnSpPr>
          <p:nvPr/>
        </p:nvCxnSpPr>
        <p:spPr>
          <a:xfrm>
            <a:off x="3322730" y="3061574"/>
            <a:ext cx="2058" cy="51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29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18" y="1598461"/>
            <a:ext cx="6134400" cy="3680640"/>
          </a:xfrm>
          <a:prstGeom prst="rect">
            <a:avLst/>
          </a:prstGeom>
        </p:spPr>
      </p:pic>
      <p:sp>
        <p:nvSpPr>
          <p:cNvPr id="18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59465" y="2150568"/>
            <a:ext cx="313261" cy="1642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715132" y="1655331"/>
            <a:ext cx="491869" cy="1608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156"/>
          <p:cNvSpPr>
            <a:spLocks noChangeArrowheads="1"/>
          </p:cNvSpPr>
          <p:nvPr/>
        </p:nvSpPr>
        <p:spPr bwMode="auto">
          <a:xfrm>
            <a:off x="1452451" y="2148664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9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지원금지급확인 화면접속</a:t>
            </a:r>
          </a:p>
        </p:txBody>
      </p:sp>
      <p:sp>
        <p:nvSpPr>
          <p:cNvPr id="30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332334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01.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지원금지급 확인하기</a:t>
            </a:r>
          </a:p>
        </p:txBody>
      </p:sp>
      <p:sp>
        <p:nvSpPr>
          <p:cNvPr id="31" name="TextBox 6"/>
          <p:cNvSpPr txBox="1"/>
          <p:nvPr/>
        </p:nvSpPr>
        <p:spPr>
          <a:xfrm>
            <a:off x="303999" y="5424377"/>
            <a:ext cx="6598251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홈페이지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사업비관리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납부관리를 클릭합니다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3" name="TextBox 6"/>
          <p:cNvSpPr txBox="1"/>
          <p:nvPr/>
        </p:nvSpPr>
        <p:spPr>
          <a:xfrm>
            <a:off x="7113070" y="3138699"/>
            <a:ext cx="2520000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납부관리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7113070" y="1676605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지원금 지급 확인을 위해 납부관리 페이지로 이동합니다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642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332334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01.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지원금지급 확인하기</a:t>
            </a:r>
          </a:p>
        </p:txBody>
      </p:sp>
      <p:sp>
        <p:nvSpPr>
          <p:cNvPr id="32" name="TextBox 6"/>
          <p:cNvSpPr txBox="1"/>
          <p:nvPr/>
        </p:nvSpPr>
        <p:spPr>
          <a:xfrm>
            <a:off x="303999" y="5424377"/>
            <a:ext cx="6598251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『</a:t>
            </a:r>
            <a:r>
              <a:rPr lang="ko-KR" altLang="en-US" sz="900" dirty="0" err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납부현황</a:t>
            </a:r>
            <a:r>
              <a:rPr lang="en-US" altLang="ko-KR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』</a:t>
            </a:r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버튼을 클릭합니다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0" name="TextBox 6"/>
          <p:cNvSpPr txBox="1"/>
          <p:nvPr/>
        </p:nvSpPr>
        <p:spPr>
          <a:xfrm>
            <a:off x="7113070" y="3138699"/>
            <a:ext cx="2520000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납부현황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92" y="1533207"/>
            <a:ext cx="6135652" cy="35280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955054" y="3870769"/>
            <a:ext cx="537339" cy="1758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56"/>
          <p:cNvSpPr>
            <a:spLocks noChangeArrowheads="1"/>
          </p:cNvSpPr>
          <p:nvPr/>
        </p:nvSpPr>
        <p:spPr bwMode="auto">
          <a:xfrm>
            <a:off x="1735609" y="3873488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5" name="TextBox 6"/>
          <p:cNvSpPr txBox="1"/>
          <p:nvPr/>
        </p:nvSpPr>
        <p:spPr>
          <a:xfrm>
            <a:off x="7113070" y="1676605"/>
            <a:ext cx="2520000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납부관리에서 납부현황을 조회합니다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8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지원금지급 확인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(1/2)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473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91" y="1548903"/>
            <a:ext cx="6530400" cy="3505696"/>
          </a:xfrm>
          <a:prstGeom prst="rect">
            <a:avLst/>
          </a:prstGeom>
        </p:spPr>
      </p:pic>
      <p:sp>
        <p:nvSpPr>
          <p:cNvPr id="12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332334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01.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지원금지급 확인하기</a:t>
            </a:r>
          </a:p>
        </p:txBody>
      </p:sp>
      <p:sp>
        <p:nvSpPr>
          <p:cNvPr id="32" name="TextBox 6"/>
          <p:cNvSpPr txBox="1"/>
          <p:nvPr/>
        </p:nvSpPr>
        <p:spPr>
          <a:xfrm>
            <a:off x="303999" y="5424377"/>
            <a:ext cx="6598251" cy="71558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납부유형구분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납부결과구분을 선택하신 후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『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조회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』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버튼을 클릭하면 원하시는 조건으로 조회 가능합니다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② 납부계획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내역에 정부지원금 지급항목에서 지원금 지급을 확인할 수 있습니다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③ 납부계획 내역에서는 납부유형구분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납부대상금액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가상계좌번호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납부결과 등의 정보를 확인할 수 있습니다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0" name="TextBox 6"/>
          <p:cNvSpPr txBox="1"/>
          <p:nvPr/>
        </p:nvSpPr>
        <p:spPr>
          <a:xfrm>
            <a:off x="7113070" y="3138699"/>
            <a:ext cx="2520000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납부계획 조회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7113070" y="1676605"/>
            <a:ext cx="2520000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납부관리에서 납부현황을 조회합니다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239188" y="2337920"/>
            <a:ext cx="432546" cy="1682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56"/>
          <p:cNvSpPr>
            <a:spLocks noChangeArrowheads="1"/>
          </p:cNvSpPr>
          <p:nvPr/>
        </p:nvSpPr>
        <p:spPr bwMode="auto">
          <a:xfrm>
            <a:off x="303999" y="1736221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93403" y="2587012"/>
            <a:ext cx="432546" cy="1682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886389" y="3202857"/>
            <a:ext cx="432546" cy="1682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56"/>
          <p:cNvSpPr>
            <a:spLocks noChangeArrowheads="1"/>
          </p:cNvSpPr>
          <p:nvPr/>
        </p:nvSpPr>
        <p:spPr bwMode="auto">
          <a:xfrm>
            <a:off x="276912" y="2584527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93403" y="3954213"/>
            <a:ext cx="607264" cy="1721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156"/>
          <p:cNvSpPr>
            <a:spLocks noChangeArrowheads="1"/>
          </p:cNvSpPr>
          <p:nvPr/>
        </p:nvSpPr>
        <p:spPr bwMode="auto">
          <a:xfrm>
            <a:off x="276912" y="3951728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3</a:t>
            </a:r>
          </a:p>
        </p:txBody>
      </p:sp>
      <p:sp>
        <p:nvSpPr>
          <p:cNvPr id="23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지원금지급 확인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(2/2)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611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10074</TotalTime>
  <Words>174</Words>
  <Application>Microsoft Office PowerPoint</Application>
  <PresentationFormat>A4 용지(210x297mm)</PresentationFormat>
  <Paragraphs>38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한국산업기술평가원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JSJ</cp:lastModifiedBy>
  <cp:revision>719</cp:revision>
  <cp:lastPrinted>2014-09-29T14:01:44Z</cp:lastPrinted>
  <dcterms:created xsi:type="dcterms:W3CDTF">2014-04-09T04:50:07Z</dcterms:created>
  <dcterms:modified xsi:type="dcterms:W3CDTF">2022-01-24T06:42:47Z</dcterms:modified>
</cp:coreProperties>
</file>