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14" r:id="rId2"/>
    <p:sldId id="399" r:id="rId3"/>
    <p:sldId id="420" r:id="rId4"/>
    <p:sldId id="450" r:id="rId5"/>
    <p:sldId id="458" r:id="rId6"/>
    <p:sldId id="425" r:id="rId7"/>
    <p:sldId id="459" r:id="rId8"/>
    <p:sldId id="455" r:id="rId9"/>
    <p:sldId id="456" r:id="rId10"/>
    <p:sldId id="457" r:id="rId11"/>
    <p:sldId id="460" r:id="rId12"/>
    <p:sldId id="421" r:id="rId13"/>
    <p:sldId id="424" r:id="rId14"/>
    <p:sldId id="439" r:id="rId15"/>
    <p:sldId id="440" r:id="rId16"/>
    <p:sldId id="441" r:id="rId17"/>
    <p:sldId id="433" r:id="rId18"/>
    <p:sldId id="444" r:id="rId19"/>
    <p:sldId id="435" r:id="rId20"/>
    <p:sldId id="447" r:id="rId21"/>
    <p:sldId id="423" r:id="rId22"/>
    <p:sldId id="451" r:id="rId23"/>
    <p:sldId id="452" r:id="rId24"/>
    <p:sldId id="453" r:id="rId25"/>
    <p:sldId id="454" r:id="rId2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B4"/>
    <a:srgbClr val="800000"/>
    <a:srgbClr val="595959"/>
    <a:srgbClr val="E46C0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469" autoAdjust="0"/>
  </p:normalViewPr>
  <p:slideViewPr>
    <p:cSldViewPr snapToGrid="0" showGuides="1">
      <p:cViewPr varScale="1">
        <p:scale>
          <a:sx n="110" d="100"/>
          <a:sy n="110" d="100"/>
        </p:scale>
        <p:origin x="1392" y="108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6533258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7051285" y="45027"/>
            <a:ext cx="27109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4" y="6620780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6"/>
            <a:ext cx="9906000" cy="675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95" y="312456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327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2733" y="1104901"/>
            <a:ext cx="6451599" cy="1104901"/>
            <a:chOff x="1972733" y="1274985"/>
            <a:chExt cx="6451599" cy="10939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29296" y="1376381"/>
              <a:ext cx="4738477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사업비 집행 및 수행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_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창업자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전자세금계산서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313963" y="5372725"/>
            <a:ext cx="6598251" cy="4820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프로그램이 설치되면 인증서 선택창이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과제에 대한 인증서를 선택한 후 비밀번호를 입력합니다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및 전자세금계산서 내역을 상세조회 합니다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D8C93FBA-91C2-4226-B64B-38E7DA1ED100}"/>
              </a:ext>
            </a:extLst>
          </p:cNvPr>
          <p:cNvSpPr txBox="1"/>
          <p:nvPr/>
        </p:nvSpPr>
        <p:spPr>
          <a:xfrm>
            <a:off x="7113070" y="3138699"/>
            <a:ext cx="2520000" cy="8965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전자세금계산서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인증서 선택창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인증서 비밀번호 입력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E56D3-42FA-403B-8E17-A7A263AB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3" y="1401761"/>
            <a:ext cx="5832210" cy="3945600"/>
          </a:xfrm>
          <a:prstGeom prst="rect">
            <a:avLst/>
          </a:prstGeom>
        </p:spPr>
      </p:pic>
      <p:sp>
        <p:nvSpPr>
          <p:cNvPr id="10" name="Oval 156">
            <a:extLst>
              <a:ext uri="{FF2B5EF4-FFF2-40B4-BE49-F238E27FC236}">
                <a16:creationId xmlns:a16="http://schemas.microsoft.com/office/drawing/2014/main" id="{F66B831E-B0A5-4A7E-9562-74EFA42F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214" y="223870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1" name="Oval 156">
            <a:extLst>
              <a:ext uri="{FF2B5EF4-FFF2-40B4-BE49-F238E27FC236}">
                <a16:creationId xmlns:a16="http://schemas.microsoft.com/office/drawing/2014/main" id="{B0D2C7A5-5F33-4A5F-A372-04CEE56F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068" y="391352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636DE1-E055-4029-B1AC-7A54A47F5B28}"/>
              </a:ext>
            </a:extLst>
          </p:cNvPr>
          <p:cNvSpPr/>
          <p:nvPr/>
        </p:nvSpPr>
        <p:spPr>
          <a:xfrm>
            <a:off x="2648426" y="3913526"/>
            <a:ext cx="1683068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2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805A8C-0DC5-45BE-B81F-AD652397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28" y="1340232"/>
            <a:ext cx="4080813" cy="4006800"/>
          </a:xfrm>
          <a:prstGeom prst="rect">
            <a:avLst/>
          </a:prstGeom>
        </p:spPr>
      </p:pic>
      <p:sp>
        <p:nvSpPr>
          <p:cNvPr id="17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전자세금계산서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(4/4)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313963" y="5372725"/>
            <a:ext cx="6598251" cy="4820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인증확인이 되면 전자세금계산서 내역이 조회됩니다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항목을 선택한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증빙등록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누르면 해당 항목이 증빙내역에 등록됩니다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및 전자세금계산서 내역을 상세조회 합니다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D8C93FBA-91C2-4226-B64B-38E7DA1ED100}"/>
              </a:ext>
            </a:extLst>
          </p:cNvPr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전자세금계산서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증빙등록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Oval 156">
            <a:extLst>
              <a:ext uri="{FF2B5EF4-FFF2-40B4-BE49-F238E27FC236}">
                <a16:creationId xmlns:a16="http://schemas.microsoft.com/office/drawing/2014/main" id="{B0D2C7A5-5F33-4A5F-A372-04CEE56F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464" y="495043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636DE1-E055-4029-B1AC-7A54A47F5B28}"/>
              </a:ext>
            </a:extLst>
          </p:cNvPr>
          <p:cNvSpPr/>
          <p:nvPr/>
        </p:nvSpPr>
        <p:spPr>
          <a:xfrm>
            <a:off x="1475901" y="2487592"/>
            <a:ext cx="1313019" cy="179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156">
            <a:extLst>
              <a:ext uri="{FF2B5EF4-FFF2-40B4-BE49-F238E27FC236}">
                <a16:creationId xmlns:a16="http://schemas.microsoft.com/office/drawing/2014/main" id="{F66B831E-B0A5-4A7E-9562-74EFA42F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16" y="249237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07C5B8-98D3-4065-9920-2F6835F1D733}"/>
              </a:ext>
            </a:extLst>
          </p:cNvPr>
          <p:cNvSpPr/>
          <p:nvPr/>
        </p:nvSpPr>
        <p:spPr>
          <a:xfrm>
            <a:off x="4818229" y="5148733"/>
            <a:ext cx="409091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7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88DFE4-53C8-4822-A73B-F0B9334E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2" y="1407547"/>
            <a:ext cx="5570977" cy="3953597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0023" y="2401549"/>
            <a:ext cx="5589135" cy="7618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3266" y="3211905"/>
            <a:ext cx="667613" cy="141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156"/>
          <p:cNvSpPr>
            <a:spLocks noChangeArrowheads="1"/>
          </p:cNvSpPr>
          <p:nvPr/>
        </p:nvSpPr>
        <p:spPr bwMode="auto">
          <a:xfrm>
            <a:off x="676457" y="258149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6" name="Oval 156"/>
          <p:cNvSpPr>
            <a:spLocks noChangeArrowheads="1"/>
          </p:cNvSpPr>
          <p:nvPr/>
        </p:nvSpPr>
        <p:spPr bwMode="auto">
          <a:xfrm>
            <a:off x="634068" y="321190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68980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증빙구분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사용일자로 증빙내역을 조회할 수 있습니다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증빙내역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은 전체 또는 ①번에서 선택하신 조건으로 조회됩니다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체크박스를 선택하시면 증빙내역에 있는 전체 항목이 선택됩니다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과제에 대한 현금 및 카드 사용내역을 등록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증빙내역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3FE245-E62E-47A2-9042-69BF1B292D77}"/>
              </a:ext>
            </a:extLst>
          </p:cNvPr>
          <p:cNvSpPr/>
          <p:nvPr/>
        </p:nvSpPr>
        <p:spPr>
          <a:xfrm>
            <a:off x="6037137" y="3228242"/>
            <a:ext cx="415264" cy="141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56">
            <a:extLst>
              <a:ext uri="{FF2B5EF4-FFF2-40B4-BE49-F238E27FC236}">
                <a16:creationId xmlns:a16="http://schemas.microsoft.com/office/drawing/2014/main" id="{A403D30F-F14C-4C41-8E11-193751AB4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180" y="321190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00FA37-32BC-45E1-9A08-C874979644E5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(1/11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473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" y="1373481"/>
            <a:ext cx="5582375" cy="396450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5517" y="1373481"/>
            <a:ext cx="5595213" cy="397362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6"/>
          <p:cNvSpPr txBox="1"/>
          <p:nvPr/>
        </p:nvSpPr>
        <p:spPr>
          <a:xfrm>
            <a:off x="303999" y="5424377"/>
            <a:ext cx="6598251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기타내역 추가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누르면 기타 세부내역 등록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팝업이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 과제의 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 현황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을 확인할 수 있습니다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기타내역을 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기타내역 추가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3B6A89-66B0-4B13-A7C6-9D04D777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547" y="1373481"/>
            <a:ext cx="4322098" cy="3727228"/>
          </a:xfrm>
          <a:prstGeom prst="rect">
            <a:avLst/>
          </a:prstGeom>
        </p:spPr>
      </p:pic>
      <p:sp>
        <p:nvSpPr>
          <p:cNvPr id="18" name="Oval 156"/>
          <p:cNvSpPr>
            <a:spLocks noChangeArrowheads="1"/>
          </p:cNvSpPr>
          <p:nvPr/>
        </p:nvSpPr>
        <p:spPr bwMode="auto">
          <a:xfrm>
            <a:off x="1003781" y="435761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4" name="Freeform 483"/>
          <p:cNvSpPr>
            <a:spLocks/>
          </p:cNvSpPr>
          <p:nvPr/>
        </p:nvSpPr>
        <p:spPr bwMode="auto">
          <a:xfrm rot="6585830" flipH="1" flipV="1">
            <a:off x="1042916" y="3430322"/>
            <a:ext cx="1481384" cy="290122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5387" y="4340262"/>
            <a:ext cx="577582" cy="4857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A93E63-0739-42C8-B337-7390A1D0EE82}"/>
              </a:ext>
            </a:extLst>
          </p:cNvPr>
          <p:cNvSpPr/>
          <p:nvPr/>
        </p:nvSpPr>
        <p:spPr>
          <a:xfrm>
            <a:off x="2302832" y="2317132"/>
            <a:ext cx="4189850" cy="7532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156">
            <a:extLst>
              <a:ext uri="{FF2B5EF4-FFF2-40B4-BE49-F238E27FC236}">
                <a16:creationId xmlns:a16="http://schemas.microsoft.com/office/drawing/2014/main" id="{BBC66547-F5BA-49B2-AA9B-8E665DDC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690" y="233097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0445A-5AB4-48CB-8C05-5674307F3AD7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993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" y="1373481"/>
            <a:ext cx="5582375" cy="396450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5517" y="1373481"/>
            <a:ext cx="5595213" cy="397362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6"/>
          <p:cNvSpPr txBox="1"/>
          <p:nvPr/>
        </p:nvSpPr>
        <p:spPr>
          <a:xfrm>
            <a:off x="303999" y="5424377"/>
            <a:ext cx="6598251" cy="68980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사용일자를 선택하신 후 등록하실 비목에 따라 인건비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수당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기타 중 하나를 선택합니다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비목 상세에 등록하실 정보를 입력합니다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*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세세목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등록 가능 금액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안에서 사업비 등록이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기타내역을 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기타내역 추가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5ED48-1837-41AD-A73C-14423CD90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25" y="1530776"/>
            <a:ext cx="4271767" cy="3689532"/>
          </a:xfrm>
          <a:prstGeom prst="rect">
            <a:avLst/>
          </a:prstGeom>
        </p:spPr>
      </p:pic>
      <p:sp>
        <p:nvSpPr>
          <p:cNvPr id="20" name="Oval 156">
            <a:extLst>
              <a:ext uri="{FF2B5EF4-FFF2-40B4-BE49-F238E27FC236}">
                <a16:creationId xmlns:a16="http://schemas.microsoft.com/office/drawing/2014/main" id="{C79C1B6C-204A-4ED6-87BF-257203F2F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14" y="205681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D95014-3B70-42D4-8958-623216C910D1}"/>
              </a:ext>
            </a:extLst>
          </p:cNvPr>
          <p:cNvSpPr/>
          <p:nvPr/>
        </p:nvSpPr>
        <p:spPr>
          <a:xfrm flipV="1">
            <a:off x="1544321" y="1963859"/>
            <a:ext cx="2438400" cy="3255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49C60F-577B-4BEC-A937-138249592427}"/>
              </a:ext>
            </a:extLst>
          </p:cNvPr>
          <p:cNvSpPr/>
          <p:nvPr/>
        </p:nvSpPr>
        <p:spPr>
          <a:xfrm flipV="1">
            <a:off x="1539240" y="3481493"/>
            <a:ext cx="4190999" cy="16526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156">
            <a:extLst>
              <a:ext uri="{FF2B5EF4-FFF2-40B4-BE49-F238E27FC236}">
                <a16:creationId xmlns:a16="http://schemas.microsoft.com/office/drawing/2014/main" id="{9FC1EAC4-36B5-472D-9E47-7F4096BF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294" y="348149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8CAB49-F8EC-47EE-AD0C-4E7ADC726CC8}"/>
              </a:ext>
            </a:extLst>
          </p:cNvPr>
          <p:cNvSpPr/>
          <p:nvPr/>
        </p:nvSpPr>
        <p:spPr>
          <a:xfrm flipV="1">
            <a:off x="2086316" y="3985292"/>
            <a:ext cx="1076831" cy="159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CED96-E4FB-45A2-9C63-C48C78E0837E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40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" y="1373481"/>
            <a:ext cx="5582375" cy="396450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5517" y="1373481"/>
            <a:ext cx="5595213" cy="397362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증빙파일이 필요한 과제는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증빙첨부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기타내역을 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기타내역 추가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BA214E-651D-4D45-BE74-B84C67CF3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110" y="1411790"/>
            <a:ext cx="4514026" cy="388788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49C60F-577B-4BEC-A937-138249592427}"/>
              </a:ext>
            </a:extLst>
          </p:cNvPr>
          <p:cNvSpPr/>
          <p:nvPr/>
        </p:nvSpPr>
        <p:spPr>
          <a:xfrm flipV="1">
            <a:off x="4123787" y="4491221"/>
            <a:ext cx="528112" cy="276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156">
            <a:extLst>
              <a:ext uri="{FF2B5EF4-FFF2-40B4-BE49-F238E27FC236}">
                <a16:creationId xmlns:a16="http://schemas.microsoft.com/office/drawing/2014/main" id="{9FC1EAC4-36B5-472D-9E47-7F4096BF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372" y="454195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3443F4-EBE5-446F-ACDC-3EB67D2E9193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(4/11)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70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" y="1373481"/>
            <a:ext cx="5582375" cy="39645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39C2DB-519E-4445-A256-3F8785D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7" y="1345814"/>
            <a:ext cx="4590629" cy="39538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5517" y="1373481"/>
            <a:ext cx="5595213" cy="397362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6"/>
          <p:cNvSpPr txBox="1"/>
          <p:nvPr/>
        </p:nvSpPr>
        <p:spPr>
          <a:xfrm>
            <a:off x="303999" y="5424377"/>
            <a:ext cx="6598251" cy="110530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첨부파일 팝업창에서 필수항목에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“Y”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 되어있는 리스트는 파일추가를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해주셔야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*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필수항목에 파일추가를 하지 않으면 기타내역은 등록되지 않습니다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파일추가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클릭하여 항목에 해당하는 첨부파일을 등록합니다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첨부하신 파일이 삭제됩니다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④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전송하기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파일이 전송되고 기타 세부내역 팝업창으로 돌아갑니다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기타내역을 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기타내역 추가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증빙첨부 추가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EA84E7-C1D5-4C1E-B273-438397879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61" y="1556266"/>
            <a:ext cx="6007699" cy="37434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D3DD53-7C7C-4670-9F4C-79D61C624657}"/>
              </a:ext>
            </a:extLst>
          </p:cNvPr>
          <p:cNvSpPr/>
          <p:nvPr/>
        </p:nvSpPr>
        <p:spPr>
          <a:xfrm flipV="1">
            <a:off x="2317847" y="2735888"/>
            <a:ext cx="368651" cy="18716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56">
            <a:extLst>
              <a:ext uri="{FF2B5EF4-FFF2-40B4-BE49-F238E27FC236}">
                <a16:creationId xmlns:a16="http://schemas.microsoft.com/office/drawing/2014/main" id="{A6868ED7-85C5-42EA-87F3-D6694331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066" y="250883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15C2B-ECF2-45F2-85B8-1122EEC16D9A}"/>
              </a:ext>
            </a:extLst>
          </p:cNvPr>
          <p:cNvSpPr/>
          <p:nvPr/>
        </p:nvSpPr>
        <p:spPr>
          <a:xfrm flipV="1">
            <a:off x="4625263" y="3003696"/>
            <a:ext cx="443884" cy="21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>
            <a:extLst>
              <a:ext uri="{FF2B5EF4-FFF2-40B4-BE49-F238E27FC236}">
                <a16:creationId xmlns:a16="http://schemas.microsoft.com/office/drawing/2014/main" id="{9DF7444A-EB86-428B-B375-FDC5323B7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311" y="302502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CC1C32-AA6C-4815-B4A3-AF7DE53133AF}"/>
              </a:ext>
            </a:extLst>
          </p:cNvPr>
          <p:cNvSpPr/>
          <p:nvPr/>
        </p:nvSpPr>
        <p:spPr>
          <a:xfrm flipV="1">
            <a:off x="5650178" y="3003696"/>
            <a:ext cx="363445" cy="2188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156">
            <a:extLst>
              <a:ext uri="{FF2B5EF4-FFF2-40B4-BE49-F238E27FC236}">
                <a16:creationId xmlns:a16="http://schemas.microsoft.com/office/drawing/2014/main" id="{D67117C7-C4A0-4F44-8FA3-BBF3FC4EF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226" y="302502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1ED51E-D0F0-4E48-B592-993756184B53}"/>
              </a:ext>
            </a:extLst>
          </p:cNvPr>
          <p:cNvSpPr/>
          <p:nvPr/>
        </p:nvSpPr>
        <p:spPr>
          <a:xfrm flipV="1">
            <a:off x="5435860" y="4807340"/>
            <a:ext cx="604397" cy="2188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CB46F-31E3-455A-9DCB-0EF034F9A782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274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" y="1373481"/>
            <a:ext cx="5582375" cy="396450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5517" y="1373481"/>
            <a:ext cx="5595213" cy="397362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6"/>
          <p:cNvSpPr txBox="1"/>
          <p:nvPr/>
        </p:nvSpPr>
        <p:spPr>
          <a:xfrm>
            <a:off x="303999" y="5424377"/>
            <a:ext cx="6598251" cy="68961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비목을 추가해 입력하실 경우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비목추가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비목 상세 항목이 추가됩니다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*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비목을 추가해 입력하실 경우 세세목은 중복으로 선택이 불가능합니다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비목삭제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클릭하면 해당 항목이 삭제됩니다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기타내역을 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기타내역 추가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비목 추가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44E9F9-977A-480E-9682-11DD2A8C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30" y="1865817"/>
            <a:ext cx="3320490" cy="286347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01E3F7-B43D-4CA5-9B3D-CD6AD92431C7}"/>
              </a:ext>
            </a:extLst>
          </p:cNvPr>
          <p:cNvSpPr/>
          <p:nvPr/>
        </p:nvSpPr>
        <p:spPr>
          <a:xfrm flipV="1">
            <a:off x="3102520" y="2080937"/>
            <a:ext cx="409267" cy="199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69EF6F-0248-4150-9285-B9B7B308E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682" y="1520013"/>
            <a:ext cx="3324635" cy="2863476"/>
          </a:xfrm>
          <a:prstGeom prst="rect">
            <a:avLst/>
          </a:prstGeom>
        </p:spPr>
      </p:pic>
      <p:sp>
        <p:nvSpPr>
          <p:cNvPr id="27" name="Oval 156">
            <a:extLst>
              <a:ext uri="{FF2B5EF4-FFF2-40B4-BE49-F238E27FC236}">
                <a16:creationId xmlns:a16="http://schemas.microsoft.com/office/drawing/2014/main" id="{B6A5D581-6107-426B-B5E8-27C45882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05" y="209331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F252E1-4F01-408D-851F-03D8A7C54978}"/>
              </a:ext>
            </a:extLst>
          </p:cNvPr>
          <p:cNvSpPr/>
          <p:nvPr/>
        </p:nvSpPr>
        <p:spPr>
          <a:xfrm flipV="1">
            <a:off x="6440788" y="3156352"/>
            <a:ext cx="409267" cy="199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156">
            <a:extLst>
              <a:ext uri="{FF2B5EF4-FFF2-40B4-BE49-F238E27FC236}">
                <a16:creationId xmlns:a16="http://schemas.microsoft.com/office/drawing/2014/main" id="{0D0D8A2A-26EF-44CF-B42D-AC718E6FC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187" y="293853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A07C419-86A2-4EF9-B39A-5FA26814DAA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511787" y="2180628"/>
            <a:ext cx="295056" cy="1013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E278B-070D-40F6-8BCA-F3A57A8A296E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(6/11)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49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" y="1373481"/>
            <a:ext cx="5582375" cy="396450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5517" y="1373481"/>
            <a:ext cx="5595213" cy="397362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6"/>
          <p:cNvSpPr txBox="1"/>
          <p:nvPr/>
        </p:nvSpPr>
        <p:spPr>
          <a:xfrm>
            <a:off x="303999" y="5424377"/>
            <a:ext cx="6598251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사용하신 사업비의 거래처 정보를 입력합니다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개인 거래이실 경우 개인거래 체크박스를 클릭하면 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기타내역 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기타내역 추가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F167D-C74C-488F-896A-812E1B062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51" y="1373481"/>
            <a:ext cx="4568588" cy="393488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FE48C2-69C7-43F8-B4D2-07EF149B4BE8}"/>
              </a:ext>
            </a:extLst>
          </p:cNvPr>
          <p:cNvSpPr/>
          <p:nvPr/>
        </p:nvSpPr>
        <p:spPr>
          <a:xfrm flipV="1">
            <a:off x="1428350" y="1925108"/>
            <a:ext cx="4389943" cy="17214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56">
            <a:extLst>
              <a:ext uri="{FF2B5EF4-FFF2-40B4-BE49-F238E27FC236}">
                <a16:creationId xmlns:a16="http://schemas.microsoft.com/office/drawing/2014/main" id="{A0AAC338-E6A2-4507-8D57-87A281E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35" y="192510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1E0E14-365F-42DC-9618-142C460F4D54}"/>
              </a:ext>
            </a:extLst>
          </p:cNvPr>
          <p:cNvSpPr/>
          <p:nvPr/>
        </p:nvSpPr>
        <p:spPr>
          <a:xfrm flipV="1">
            <a:off x="2058804" y="2203599"/>
            <a:ext cx="443884" cy="21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156">
            <a:extLst>
              <a:ext uri="{FF2B5EF4-FFF2-40B4-BE49-F238E27FC236}">
                <a16:creationId xmlns:a16="http://schemas.microsoft.com/office/drawing/2014/main" id="{58F8A976-B562-45C2-9F83-68BCFF42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852" y="222492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B6EF69A2-42E7-44ED-9271-5441D8952F77}"/>
              </a:ext>
            </a:extLst>
          </p:cNvPr>
          <p:cNvSpPr txBox="1"/>
          <p:nvPr/>
        </p:nvSpPr>
        <p:spPr>
          <a:xfrm>
            <a:off x="7113069" y="5747542"/>
            <a:ext cx="258302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SMS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문자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수신동의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창업과 관련된 다양한 정보를 받아보실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68A03-C6C3-4D05-ABB2-7F1A7BB3E3EE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(7/11)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57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" y="1373481"/>
            <a:ext cx="5582375" cy="396450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5517" y="1373481"/>
            <a:ext cx="5595213" cy="397362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6"/>
          <p:cNvSpPr txBox="1"/>
          <p:nvPr/>
        </p:nvSpPr>
        <p:spPr>
          <a:xfrm>
            <a:off x="303999" y="5424377"/>
            <a:ext cx="6593951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사용하신 사업비의 계좌이체 정보를 입력합니다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집행구분은 거래처이체와 내계좌이체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사업비계좌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 선택하시면 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기타내역 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기타내역 추가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F07421-D7F2-4F20-B39E-4A3148C5A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710" y="1378675"/>
            <a:ext cx="4521891" cy="389466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308191-E80C-4F2F-8DC3-DD558B457C24}"/>
              </a:ext>
            </a:extLst>
          </p:cNvPr>
          <p:cNvSpPr/>
          <p:nvPr/>
        </p:nvSpPr>
        <p:spPr>
          <a:xfrm flipV="1">
            <a:off x="1284605" y="1855816"/>
            <a:ext cx="4513996" cy="33664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156">
            <a:extLst>
              <a:ext uri="{FF2B5EF4-FFF2-40B4-BE49-F238E27FC236}">
                <a16:creationId xmlns:a16="http://schemas.microsoft.com/office/drawing/2014/main" id="{ED1E43A5-D105-4958-B39A-8606207B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73" y="185581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Oval 156">
            <a:extLst>
              <a:ext uri="{FF2B5EF4-FFF2-40B4-BE49-F238E27FC236}">
                <a16:creationId xmlns:a16="http://schemas.microsoft.com/office/drawing/2014/main" id="{F1AA233A-1B99-4E42-BA3F-576D4716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73" y="213492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82D5F7-6985-476F-B856-557310F49F8B}"/>
              </a:ext>
            </a:extLst>
          </p:cNvPr>
          <p:cNvSpPr/>
          <p:nvPr/>
        </p:nvSpPr>
        <p:spPr>
          <a:xfrm flipV="1">
            <a:off x="1332727" y="2112999"/>
            <a:ext cx="2094579" cy="205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6C688-E7EA-413A-83D6-1A895AD964CB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(8/11)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20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0"/>
          <p:cNvSpPr txBox="1"/>
          <p:nvPr/>
        </p:nvSpPr>
        <p:spPr>
          <a:xfrm>
            <a:off x="313963" y="883568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 등록 프로세스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99821" y="2200785"/>
            <a:ext cx="1400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tx2">
                    <a:lumMod val="75000"/>
                  </a:schemeClr>
                </a:solidFill>
              </a:rPr>
              <a:t>화면 접속 및 조회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2560285" y="2069875"/>
            <a:ext cx="1799301" cy="439155"/>
            <a:chOff x="785659" y="1828267"/>
            <a:chExt cx="1799301" cy="43915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96815" y="1907931"/>
              <a:ext cx="1688145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92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439251" y="2948296"/>
            <a:ext cx="2061368" cy="439155"/>
            <a:chOff x="2043831" y="2526443"/>
            <a:chExt cx="2061368" cy="439155"/>
          </a:xfrm>
        </p:grpSpPr>
        <p:sp>
          <p:nvSpPr>
            <p:cNvPr id="104" name="TextBox 103"/>
            <p:cNvSpPr txBox="1"/>
            <p:nvPr/>
          </p:nvSpPr>
          <p:spPr>
            <a:xfrm>
              <a:off x="2128767" y="2666805"/>
              <a:ext cx="19764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사업비 사용내역등록</a:t>
              </a:r>
              <a:endParaRPr lang="en-US" altLang="ko-KR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2043831" y="2526443"/>
              <a:ext cx="2035149" cy="439155"/>
              <a:chOff x="785659" y="1828267"/>
              <a:chExt cx="2035149" cy="439155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896815" y="1907931"/>
                <a:ext cx="1923993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108" name="Oval"/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02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cxnSp>
        <p:nvCxnSpPr>
          <p:cNvPr id="119" name="직선 화살표 연결선 118"/>
          <p:cNvCxnSpPr>
            <a:cxnSpLocks/>
            <a:stCxn id="90" idx="2"/>
            <a:endCxn id="106" idx="0"/>
          </p:cNvCxnSpPr>
          <p:nvPr/>
        </p:nvCxnSpPr>
        <p:spPr>
          <a:xfrm flipH="1">
            <a:off x="3512404" y="2509030"/>
            <a:ext cx="3110" cy="5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2593348" y="4736032"/>
            <a:ext cx="1799301" cy="471222"/>
            <a:chOff x="2043831" y="2526443"/>
            <a:chExt cx="1799301" cy="471222"/>
          </a:xfrm>
        </p:grpSpPr>
        <p:sp>
          <p:nvSpPr>
            <p:cNvPr id="132" name="TextBox 131"/>
            <p:cNvSpPr txBox="1"/>
            <p:nvPr/>
          </p:nvSpPr>
          <p:spPr>
            <a:xfrm>
              <a:off x="2471511" y="2582167"/>
              <a:ext cx="10250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승인요청</a:t>
              </a:r>
              <a:endParaRPr lang="en-US" altLang="ko-KR" sz="105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등록완료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136" name="Oval"/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03</a:t>
                  </a:r>
                </a:p>
              </p:txBody>
            </p:sp>
          </p:grpSp>
        </p:grpSp>
      </p:grpSp>
      <p:cxnSp>
        <p:nvCxnSpPr>
          <p:cNvPr id="138" name="직선 화살표 연결선 137"/>
          <p:cNvCxnSpPr>
            <a:cxnSpLocks/>
            <a:stCxn id="54" idx="2"/>
            <a:endCxn id="134" idx="0"/>
          </p:cNvCxnSpPr>
          <p:nvPr/>
        </p:nvCxnSpPr>
        <p:spPr>
          <a:xfrm>
            <a:off x="3545832" y="4411718"/>
            <a:ext cx="2745" cy="40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515100" y="1664073"/>
            <a:ext cx="3108669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홈페이지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사업비관리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사용내역등록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 사용내역등록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카드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전자세금계산서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기타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승인요청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등록완료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승인요청확인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E350F01-1A9D-4D3D-9D8F-1BE8C66025AD}"/>
              </a:ext>
            </a:extLst>
          </p:cNvPr>
          <p:cNvGrpSpPr/>
          <p:nvPr/>
        </p:nvGrpSpPr>
        <p:grpSpPr>
          <a:xfrm>
            <a:off x="1118678" y="3910656"/>
            <a:ext cx="1306759" cy="439155"/>
            <a:chOff x="727541" y="1828267"/>
            <a:chExt cx="1306759" cy="439155"/>
          </a:xfrm>
        </p:grpSpPr>
        <p:sp>
          <p:nvSpPr>
            <p:cNvPr id="43" name="모서리가 둥근 직사각형 80">
              <a:extLst>
                <a:ext uri="{FF2B5EF4-FFF2-40B4-BE49-F238E27FC236}">
                  <a16:creationId xmlns:a16="http://schemas.microsoft.com/office/drawing/2014/main" id="{6F9F7704-F475-48B4-80C3-B991261C455C}"/>
                </a:ext>
              </a:extLst>
            </p:cNvPr>
            <p:cNvSpPr/>
            <p:nvPr/>
          </p:nvSpPr>
          <p:spPr>
            <a:xfrm>
              <a:off x="896815" y="1907931"/>
              <a:ext cx="1137485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DCC7D41-4F2F-4CD9-8753-12962AA08425}"/>
                </a:ext>
              </a:extLst>
            </p:cNvPr>
            <p:cNvGrpSpPr/>
            <p:nvPr/>
          </p:nvGrpSpPr>
          <p:grpSpPr>
            <a:xfrm>
              <a:off x="727541" y="1828267"/>
              <a:ext cx="482221" cy="257582"/>
              <a:chOff x="754264" y="2632776"/>
              <a:chExt cx="482221" cy="257582"/>
            </a:xfrm>
          </p:grpSpPr>
          <p:sp>
            <p:nvSpPr>
              <p:cNvPr id="45" name="Oval">
                <a:extLst>
                  <a:ext uri="{FF2B5EF4-FFF2-40B4-BE49-F238E27FC236}">
                    <a16:creationId xmlns:a16="http://schemas.microsoft.com/office/drawing/2014/main" id="{8187E84D-9EFB-4129-A4A6-953B37958154}"/>
                  </a:ext>
                </a:extLst>
              </p:cNvPr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D22712-9E5E-4ED6-B129-31B5CD8BBDEA}"/>
                  </a:ext>
                </a:extLst>
              </p:cNvPr>
              <p:cNvSpPr txBox="1"/>
              <p:nvPr/>
            </p:nvSpPr>
            <p:spPr>
              <a:xfrm>
                <a:off x="754264" y="2644137"/>
                <a:ext cx="48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02-1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9D07807-F713-4010-83DD-B89112BBF4EA}"/>
              </a:ext>
            </a:extLst>
          </p:cNvPr>
          <p:cNvSpPr txBox="1"/>
          <p:nvPr/>
        </p:nvSpPr>
        <p:spPr>
          <a:xfrm>
            <a:off x="1344975" y="4056845"/>
            <a:ext cx="1107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카드내역 등록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3A598E-C72F-48EE-936C-49CF002A4CB3}"/>
              </a:ext>
            </a:extLst>
          </p:cNvPr>
          <p:cNvGrpSpPr/>
          <p:nvPr/>
        </p:nvGrpSpPr>
        <p:grpSpPr>
          <a:xfrm>
            <a:off x="2594946" y="3863860"/>
            <a:ext cx="1655204" cy="547858"/>
            <a:chOff x="727541" y="1828267"/>
            <a:chExt cx="1655204" cy="495162"/>
          </a:xfrm>
        </p:grpSpPr>
        <p:sp>
          <p:nvSpPr>
            <p:cNvPr id="50" name="모서리가 둥근 직사각형 80">
              <a:extLst>
                <a:ext uri="{FF2B5EF4-FFF2-40B4-BE49-F238E27FC236}">
                  <a16:creationId xmlns:a16="http://schemas.microsoft.com/office/drawing/2014/main" id="{B817FC54-1CD6-4FD4-B023-983EE840C5F2}"/>
                </a:ext>
              </a:extLst>
            </p:cNvPr>
            <p:cNvSpPr/>
            <p:nvPr/>
          </p:nvSpPr>
          <p:spPr>
            <a:xfrm>
              <a:off x="896814" y="1907931"/>
              <a:ext cx="1485931" cy="415498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459D8E9-8E62-473D-81CF-19B1F94B162F}"/>
                </a:ext>
              </a:extLst>
            </p:cNvPr>
            <p:cNvGrpSpPr/>
            <p:nvPr/>
          </p:nvGrpSpPr>
          <p:grpSpPr>
            <a:xfrm>
              <a:off x="727541" y="1828267"/>
              <a:ext cx="482221" cy="255013"/>
              <a:chOff x="754264" y="2632776"/>
              <a:chExt cx="482221" cy="255013"/>
            </a:xfrm>
          </p:grpSpPr>
          <p:sp>
            <p:nvSpPr>
              <p:cNvPr id="52" name="Oval">
                <a:extLst>
                  <a:ext uri="{FF2B5EF4-FFF2-40B4-BE49-F238E27FC236}">
                    <a16:creationId xmlns:a16="http://schemas.microsoft.com/office/drawing/2014/main" id="{F2D80309-8598-42B5-BC76-C96AB10498B4}"/>
                  </a:ext>
                </a:extLst>
              </p:cNvPr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1A40DE-D4FB-4000-81A9-4AAE5EF1B5ED}"/>
                  </a:ext>
                </a:extLst>
              </p:cNvPr>
              <p:cNvSpPr txBox="1"/>
              <p:nvPr/>
            </p:nvSpPr>
            <p:spPr>
              <a:xfrm>
                <a:off x="754264" y="2644137"/>
                <a:ext cx="482221" cy="22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02-2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E377F6-6DD8-42AE-8501-5E8F754BAB9B}"/>
              </a:ext>
            </a:extLst>
          </p:cNvPr>
          <p:cNvSpPr txBox="1"/>
          <p:nvPr/>
        </p:nvSpPr>
        <p:spPr>
          <a:xfrm>
            <a:off x="2834738" y="3996220"/>
            <a:ext cx="1422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전자세금계산서내역 등록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EC59110-C36F-4AD3-BC6C-92A42E055E16}"/>
              </a:ext>
            </a:extLst>
          </p:cNvPr>
          <p:cNvGrpSpPr/>
          <p:nvPr/>
        </p:nvGrpSpPr>
        <p:grpSpPr>
          <a:xfrm>
            <a:off x="4525498" y="3899295"/>
            <a:ext cx="1306759" cy="439155"/>
            <a:chOff x="727541" y="1828267"/>
            <a:chExt cx="1306759" cy="439155"/>
          </a:xfrm>
        </p:grpSpPr>
        <p:sp>
          <p:nvSpPr>
            <p:cNvPr id="56" name="모서리가 둥근 직사각형 80">
              <a:extLst>
                <a:ext uri="{FF2B5EF4-FFF2-40B4-BE49-F238E27FC236}">
                  <a16:creationId xmlns:a16="http://schemas.microsoft.com/office/drawing/2014/main" id="{D4D9033C-77C6-4C7E-84ED-4E96C85F8DC2}"/>
                </a:ext>
              </a:extLst>
            </p:cNvPr>
            <p:cNvSpPr/>
            <p:nvPr/>
          </p:nvSpPr>
          <p:spPr>
            <a:xfrm>
              <a:off x="896815" y="1907931"/>
              <a:ext cx="1137485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D65FFC6-1FF5-4DC8-A325-3F6FEB00E597}"/>
                </a:ext>
              </a:extLst>
            </p:cNvPr>
            <p:cNvGrpSpPr/>
            <p:nvPr/>
          </p:nvGrpSpPr>
          <p:grpSpPr>
            <a:xfrm>
              <a:off x="727541" y="1828267"/>
              <a:ext cx="482221" cy="257582"/>
              <a:chOff x="754264" y="2632776"/>
              <a:chExt cx="482221" cy="257582"/>
            </a:xfrm>
          </p:grpSpPr>
          <p:sp>
            <p:nvSpPr>
              <p:cNvPr id="58" name="Oval">
                <a:extLst>
                  <a:ext uri="{FF2B5EF4-FFF2-40B4-BE49-F238E27FC236}">
                    <a16:creationId xmlns:a16="http://schemas.microsoft.com/office/drawing/2014/main" id="{F10F7563-EBDD-448B-86F7-4FA49494786C}"/>
                  </a:ext>
                </a:extLst>
              </p:cNvPr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7F18712-847F-4DF3-BAC2-8A9CDC1F5B0A}"/>
                  </a:ext>
                </a:extLst>
              </p:cNvPr>
              <p:cNvSpPr txBox="1"/>
              <p:nvPr/>
            </p:nvSpPr>
            <p:spPr>
              <a:xfrm>
                <a:off x="754264" y="2644137"/>
                <a:ext cx="48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02-3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28BC461-0159-4707-AF06-2B6594F16677}"/>
              </a:ext>
            </a:extLst>
          </p:cNvPr>
          <p:cNvSpPr txBox="1"/>
          <p:nvPr/>
        </p:nvSpPr>
        <p:spPr>
          <a:xfrm>
            <a:off x="4766742" y="4045484"/>
            <a:ext cx="1107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기타내역 등록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5AC31F-805A-4A30-A164-E0A47E7FB917}"/>
              </a:ext>
            </a:extLst>
          </p:cNvPr>
          <p:cNvCxnSpPr>
            <a:stCxn id="106" idx="2"/>
            <a:endCxn id="43" idx="0"/>
          </p:cNvCxnSpPr>
          <p:nvPr/>
        </p:nvCxnSpPr>
        <p:spPr>
          <a:xfrm rot="5400000">
            <a:off x="2383116" y="2861031"/>
            <a:ext cx="602869" cy="1655709"/>
          </a:xfrm>
          <a:prstGeom prst="bentConnector3">
            <a:avLst>
              <a:gd name="adj1" fmla="val 48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CACD75C-FC13-4169-A05E-B214ABBD10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85432" y="2807649"/>
            <a:ext cx="591508" cy="1751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CE40B9-3EF4-4C1F-9175-06CDC3FCFFFA}"/>
              </a:ext>
            </a:extLst>
          </p:cNvPr>
          <p:cNvCxnSpPr>
            <a:cxnSpLocks/>
          </p:cNvCxnSpPr>
          <p:nvPr/>
        </p:nvCxnSpPr>
        <p:spPr>
          <a:xfrm flipH="1">
            <a:off x="3507185" y="3387451"/>
            <a:ext cx="5219" cy="56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A832B45-0090-479A-BA98-5ECAAE1560EC}"/>
              </a:ext>
            </a:extLst>
          </p:cNvPr>
          <p:cNvGrpSpPr/>
          <p:nvPr/>
        </p:nvGrpSpPr>
        <p:grpSpPr>
          <a:xfrm>
            <a:off x="2594997" y="5506737"/>
            <a:ext cx="1799301" cy="439155"/>
            <a:chOff x="2043831" y="2526443"/>
            <a:chExt cx="1799301" cy="43915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EB7527-B052-44D0-A1AF-1A148EC79055}"/>
                </a:ext>
              </a:extLst>
            </p:cNvPr>
            <p:cNvSpPr txBox="1"/>
            <p:nvPr/>
          </p:nvSpPr>
          <p:spPr>
            <a:xfrm>
              <a:off x="2425245" y="2662958"/>
              <a:ext cx="11143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승인요청 확인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1F8711C-3EB6-4AEA-83CB-442B8EB8D50C}"/>
                </a:ext>
              </a:extLst>
            </p:cNvPr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65" name="모서리가 둥근 직사각형 133">
                <a:extLst>
                  <a:ext uri="{FF2B5EF4-FFF2-40B4-BE49-F238E27FC236}">
                    <a16:creationId xmlns:a16="http://schemas.microsoft.com/office/drawing/2014/main" id="{C85475CD-4224-4685-973E-E1358B38629B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6B78E53-2CAF-4B99-97B3-56696B034BCC}"/>
                  </a:ext>
                </a:extLst>
              </p:cNvPr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68" name="Oval">
                  <a:extLst>
                    <a:ext uri="{FF2B5EF4-FFF2-40B4-BE49-F238E27FC236}">
                      <a16:creationId xmlns:a16="http://schemas.microsoft.com/office/drawing/2014/main" id="{84F6F5E3-415C-4C50-BA13-EC7FD39E68C5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CD7091E-0E66-466D-ABC7-4FA7CF325684}"/>
                    </a:ext>
                  </a:extLst>
                </p:cNvPr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03</a:t>
                  </a:r>
                </a:p>
              </p:txBody>
            </p:sp>
          </p:grpSp>
        </p:grp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7001269-B578-4381-99A5-ADF64A08EB13}"/>
              </a:ext>
            </a:extLst>
          </p:cNvPr>
          <p:cNvCxnSpPr>
            <a:cxnSpLocks/>
            <a:stCxn id="134" idx="2"/>
            <a:endCxn id="65" idx="0"/>
          </p:cNvCxnSpPr>
          <p:nvPr/>
        </p:nvCxnSpPr>
        <p:spPr>
          <a:xfrm>
            <a:off x="3548577" y="5175187"/>
            <a:ext cx="1649" cy="41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" y="1373481"/>
            <a:ext cx="5582375" cy="396450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5517" y="1373481"/>
            <a:ext cx="5595213" cy="397362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6"/>
          <p:cNvSpPr txBox="1"/>
          <p:nvPr/>
        </p:nvSpPr>
        <p:spPr>
          <a:xfrm>
            <a:off x="303999" y="5424377"/>
            <a:ext cx="65939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기타 세부내역에 대한 정보를 다 입력한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기타내역 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기타내역 추가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8D311F-FE70-43FB-B55D-FFD18E6C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252" y="1356576"/>
            <a:ext cx="4633200" cy="39905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C80F0D-1B84-40B0-A237-CA39C8385665}"/>
              </a:ext>
            </a:extLst>
          </p:cNvPr>
          <p:cNvSpPr/>
          <p:nvPr/>
        </p:nvSpPr>
        <p:spPr>
          <a:xfrm flipV="1">
            <a:off x="5322094" y="4859287"/>
            <a:ext cx="462288" cy="248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56">
            <a:extLst>
              <a:ext uri="{FF2B5EF4-FFF2-40B4-BE49-F238E27FC236}">
                <a16:creationId xmlns:a16="http://schemas.microsoft.com/office/drawing/2014/main" id="{21AA124A-3A80-4BA4-807D-82623261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57" y="490514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8FDA8-0AE4-4403-AE2E-5B6CE6762CFA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(9/11)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00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256192" y="5424377"/>
            <a:ext cx="680907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저장하신 증빙내역이 추가된 것을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증빙내역에 대해 상세 조회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 세부내역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8D12E-F389-4620-8224-316D73BC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4" y="1422400"/>
            <a:ext cx="5579472" cy="38777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8CB381-1482-4DB8-A2C3-A05624150C71}"/>
              </a:ext>
            </a:extLst>
          </p:cNvPr>
          <p:cNvSpPr/>
          <p:nvPr/>
        </p:nvSpPr>
        <p:spPr>
          <a:xfrm flipV="1">
            <a:off x="948267" y="3285065"/>
            <a:ext cx="1300480" cy="819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>
            <a:extLst>
              <a:ext uri="{FF2B5EF4-FFF2-40B4-BE49-F238E27FC236}">
                <a16:creationId xmlns:a16="http://schemas.microsoft.com/office/drawing/2014/main" id="{A38C1A64-0731-4317-B357-ABA01694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94" y="328506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650CD-8B0B-4CC0-960C-6BDCC122B078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(10/11)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49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252E4-5551-4A2C-A0E3-ED19EF5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41" y="1409030"/>
            <a:ext cx="5498270" cy="3901999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13698" y="1373216"/>
            <a:ext cx="5595213" cy="397362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6"/>
          <p:cNvSpPr txBox="1"/>
          <p:nvPr/>
        </p:nvSpPr>
        <p:spPr>
          <a:xfrm>
            <a:off x="256192" y="5424377"/>
            <a:ext cx="680907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등록하신 증빙내역에서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『+』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누르시면 해당 증빙내역에 대한 세부내역 팝업이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세부내역 팝업을 보면 작성한 내용을 확인할 수 있고 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 가능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증빙내역에 대해 상세 조회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기타 세부내역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33C5A5-82D4-4606-92B2-B1C694747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588" y="1373216"/>
            <a:ext cx="4357248" cy="3763362"/>
          </a:xfrm>
          <a:prstGeom prst="rect">
            <a:avLst/>
          </a:prstGeom>
        </p:spPr>
      </p:pic>
      <p:sp>
        <p:nvSpPr>
          <p:cNvPr id="19" name="Oval 156"/>
          <p:cNvSpPr>
            <a:spLocks noChangeArrowheads="1"/>
          </p:cNvSpPr>
          <p:nvPr/>
        </p:nvSpPr>
        <p:spPr bwMode="auto">
          <a:xfrm>
            <a:off x="1885517" y="337971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2" name="Freeform 483"/>
          <p:cNvSpPr>
            <a:spLocks/>
          </p:cNvSpPr>
          <p:nvPr/>
        </p:nvSpPr>
        <p:spPr bwMode="auto">
          <a:xfrm rot="5400000" flipH="1" flipV="1">
            <a:off x="1946610" y="2933473"/>
            <a:ext cx="568357" cy="260218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32" y="3386529"/>
            <a:ext cx="214112" cy="161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56"/>
          <p:cNvSpPr>
            <a:spLocks noChangeArrowheads="1"/>
          </p:cNvSpPr>
          <p:nvPr/>
        </p:nvSpPr>
        <p:spPr bwMode="auto">
          <a:xfrm>
            <a:off x="2206788" y="145090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AC928-6D6A-4AFB-A2AC-F8932E562B64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기타내역 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(11/11)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49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256192" y="5424377"/>
            <a:ext cx="680907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삭제하고 싶은 내역을 선택한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해당 내역은 삭제됩니다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증빙내역의 체크박스를 클릭하신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누르면 해당 증빙내역은 승인요청으로 처리됩니다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수행중인 과제의 증빙내역에 대해 상세 조회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688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증빙내역 승인요청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증빙내역 삭제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AC928-6D6A-4AFB-A2AC-F8932E562B64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등록완료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8D12E-F389-4620-8224-316D73BC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4" y="1422400"/>
            <a:ext cx="5579472" cy="38777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8CB381-1482-4DB8-A2C3-A05624150C71}"/>
              </a:ext>
            </a:extLst>
          </p:cNvPr>
          <p:cNvSpPr/>
          <p:nvPr/>
        </p:nvSpPr>
        <p:spPr>
          <a:xfrm flipV="1">
            <a:off x="5533814" y="4998719"/>
            <a:ext cx="331893" cy="161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>
            <a:extLst>
              <a:ext uri="{FF2B5EF4-FFF2-40B4-BE49-F238E27FC236}">
                <a16:creationId xmlns:a16="http://schemas.microsoft.com/office/drawing/2014/main" id="{A38C1A64-0731-4317-B357-ABA01694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654" y="478038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B2B877-2EFF-47BE-8FE3-8843003C2185}"/>
              </a:ext>
            </a:extLst>
          </p:cNvPr>
          <p:cNvSpPr/>
          <p:nvPr/>
        </p:nvSpPr>
        <p:spPr>
          <a:xfrm flipV="1">
            <a:off x="5865707" y="4998719"/>
            <a:ext cx="331893" cy="161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56">
            <a:extLst>
              <a:ext uri="{FF2B5EF4-FFF2-40B4-BE49-F238E27FC236}">
                <a16:creationId xmlns:a16="http://schemas.microsoft.com/office/drawing/2014/main" id="{D0947651-BD4E-460E-9942-3C7AFE46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47" y="478038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CA26CA-FDFB-4184-A2A8-3E635DF92F5D}"/>
              </a:ext>
            </a:extLst>
          </p:cNvPr>
          <p:cNvSpPr/>
          <p:nvPr/>
        </p:nvSpPr>
        <p:spPr>
          <a:xfrm flipV="1">
            <a:off x="924561" y="3298674"/>
            <a:ext cx="1324186" cy="8059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21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256192" y="5424377"/>
            <a:ext cx="680907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승인요청한 내역을 확인하기 위해 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사용내역조회 메뉴를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증빙내역에서 승인요청하신 내역은 사용내역조회에서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승인요청 확인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AC928-6D6A-4AFB-A2AC-F8932E562B64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 확인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930C33-3F7B-4E8C-A176-F1867FC1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56" y="1353778"/>
            <a:ext cx="5210645" cy="398111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528CC8-B6B2-4F49-B5C6-2B4D9225A840}"/>
              </a:ext>
            </a:extLst>
          </p:cNvPr>
          <p:cNvSpPr/>
          <p:nvPr/>
        </p:nvSpPr>
        <p:spPr>
          <a:xfrm flipV="1">
            <a:off x="4741333" y="1415477"/>
            <a:ext cx="331893" cy="161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F64CF-B62A-4B86-AEBE-E0ACF5B0115F}"/>
              </a:ext>
            </a:extLst>
          </p:cNvPr>
          <p:cNvSpPr/>
          <p:nvPr/>
        </p:nvSpPr>
        <p:spPr>
          <a:xfrm flipV="1">
            <a:off x="3014134" y="1930520"/>
            <a:ext cx="331893" cy="161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3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256192" y="5424377"/>
            <a:ext cx="6809070" cy="4820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승인요청하신 항목은 사업비 사용내역에 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사용상태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 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사용승인요청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으로 표시됩니다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승인요청을 하지 않은 내역은 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사용상태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 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사용등록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으로 표시됩니다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증빙내역에서 승인요청하신 내역은 사용내역조회에서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승인요청 확인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DACA26-1497-4881-85C2-669CCDCDB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402081"/>
            <a:ext cx="6369666" cy="39057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9BC939-6C19-4C61-A141-3FF0C43160FB}"/>
              </a:ext>
            </a:extLst>
          </p:cNvPr>
          <p:cNvSpPr/>
          <p:nvPr/>
        </p:nvSpPr>
        <p:spPr>
          <a:xfrm flipV="1">
            <a:off x="426719" y="3766093"/>
            <a:ext cx="6305974" cy="304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56">
            <a:extLst>
              <a:ext uri="{FF2B5EF4-FFF2-40B4-BE49-F238E27FC236}">
                <a16:creationId xmlns:a16="http://schemas.microsoft.com/office/drawing/2014/main" id="{FEC161EF-4666-47FD-ABD0-E7980AC33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19" y="353241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0" name="Oval 156">
            <a:extLst>
              <a:ext uri="{FF2B5EF4-FFF2-40B4-BE49-F238E27FC236}">
                <a16:creationId xmlns:a16="http://schemas.microsoft.com/office/drawing/2014/main" id="{A1F12616-A418-4480-AB4B-3A73A7FDB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070" y="196949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6FA9E-26D7-4918-8B82-DE4B38587335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 확인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575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0" y="1608717"/>
            <a:ext cx="6523200" cy="335649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927732" y="2195883"/>
            <a:ext cx="424135" cy="1642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49000" y="1672264"/>
            <a:ext cx="491869" cy="160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3672436" y="219588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화면 접속 및 조회</a:t>
            </a:r>
          </a:p>
        </p:txBody>
      </p:sp>
      <p:sp>
        <p:nvSpPr>
          <p:cNvPr id="3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사용내역등록을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 등록을 위해 사용내역등록 페이지로 이동합니다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4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B6004C-B917-46DA-B65E-B1EBE0F1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23" y="1392368"/>
            <a:ext cx="5587466" cy="3965299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카드내역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46910" y="2184436"/>
            <a:ext cx="828866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5854070" y="196949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카드 또는 전자세금계산서 내역을 조회하기위해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카드 및 전자세금계산서 불러오기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등록된 증빙내역을 승인요청 또는 삭제합니다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7113070" y="3138699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증빙내역 승인요청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증빙내역 삭제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8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카드내역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4" y="1347357"/>
            <a:ext cx="4460453" cy="4012995"/>
          </a:xfrm>
          <a:prstGeom prst="rect">
            <a:avLst/>
          </a:prstGeom>
        </p:spPr>
      </p:pic>
      <p:sp>
        <p:nvSpPr>
          <p:cNvPr id="28" name="TextBox 6"/>
          <p:cNvSpPr txBox="1"/>
          <p:nvPr/>
        </p:nvSpPr>
        <p:spPr>
          <a:xfrm>
            <a:off x="251013" y="5410293"/>
            <a:ext cx="6747433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증빙구분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세금계산서종류 등을 선택하고 조회버튼을 클릭하면 검색하신 조건으로 카드매입 및 전자세금계산서내역이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011004" y="2319866"/>
            <a:ext cx="372534" cy="21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4794079" y="235690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7101117" y="1676605"/>
            <a:ext cx="260467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및 전자세금계산서 내역을 조회 및 증빙등록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카드매입 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16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카드내역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4" y="1347357"/>
            <a:ext cx="4460453" cy="4012995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7101117" y="1676605"/>
            <a:ext cx="260467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및 전자세금계산서 내역을 조회 및 증빙등록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B7F142-1F30-4572-A25F-CA20A89FB6AC}"/>
              </a:ext>
            </a:extLst>
          </p:cNvPr>
          <p:cNvSpPr/>
          <p:nvPr/>
        </p:nvSpPr>
        <p:spPr>
          <a:xfrm>
            <a:off x="1010582" y="1380228"/>
            <a:ext cx="4468483" cy="394562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926BE5-7D1F-4F0A-9B45-C9290722164E}"/>
              </a:ext>
            </a:extLst>
          </p:cNvPr>
          <p:cNvSpPr/>
          <p:nvPr/>
        </p:nvSpPr>
        <p:spPr>
          <a:xfrm>
            <a:off x="1987774" y="2753826"/>
            <a:ext cx="171873" cy="21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1C596ED-2253-4A0A-8E51-53261375B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781" y="2102709"/>
            <a:ext cx="4313297" cy="2618539"/>
          </a:xfrm>
          <a:prstGeom prst="rect">
            <a:avLst/>
          </a:prstGeom>
        </p:spPr>
      </p:pic>
      <p:sp>
        <p:nvSpPr>
          <p:cNvPr id="23" name="Freeform 483">
            <a:extLst>
              <a:ext uri="{FF2B5EF4-FFF2-40B4-BE49-F238E27FC236}">
                <a16:creationId xmlns:a16="http://schemas.microsoft.com/office/drawing/2014/main" id="{799BC71C-0678-43F7-896F-AFB87D8A320A}"/>
              </a:ext>
            </a:extLst>
          </p:cNvPr>
          <p:cNvSpPr>
            <a:spLocks/>
          </p:cNvSpPr>
          <p:nvPr/>
        </p:nvSpPr>
        <p:spPr bwMode="auto">
          <a:xfrm rot="7142647" flipH="1" flipV="1">
            <a:off x="1932450" y="2379683"/>
            <a:ext cx="569397" cy="208542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Oval 156">
            <a:extLst>
              <a:ext uri="{FF2B5EF4-FFF2-40B4-BE49-F238E27FC236}">
                <a16:creationId xmlns:a16="http://schemas.microsoft.com/office/drawing/2014/main" id="{D5D0170D-CEC6-4203-90A2-04F2BEEA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312" y="201539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E0566913-CC92-4FC0-B748-24E88D81F1CA}"/>
              </a:ext>
            </a:extLst>
          </p:cNvPr>
          <p:cNvSpPr txBox="1"/>
          <p:nvPr/>
        </p:nvSpPr>
        <p:spPr>
          <a:xfrm>
            <a:off x="313963" y="5317706"/>
            <a:ext cx="6598251" cy="4154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ko-KR" altLang="en-US" sz="900" dirty="0"/>
              <a:t>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⋮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클릭하면 카드 매입정보 팝업이 나타나고 카드 매입정보가 상세 조회됩니다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5776FE38-A30A-4F3D-B3A2-1053497EDB99}"/>
              </a:ext>
            </a:extLst>
          </p:cNvPr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 매입정보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659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카드내역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(4/4)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4" y="1347357"/>
            <a:ext cx="4460453" cy="4012995"/>
          </a:xfrm>
          <a:prstGeom prst="rect">
            <a:avLst/>
          </a:prstGeom>
        </p:spPr>
      </p:pic>
      <p:sp>
        <p:nvSpPr>
          <p:cNvPr id="28" name="TextBox 6"/>
          <p:cNvSpPr txBox="1"/>
          <p:nvPr/>
        </p:nvSpPr>
        <p:spPr>
          <a:xfrm>
            <a:off x="251013" y="5410293"/>
            <a:ext cx="6747433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매입 및 전자세금계산서내역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목록에서 체크박스를 클릭하고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증빙등록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누르면 증빙내역에 등록됩니다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97737" y="5149708"/>
            <a:ext cx="313267" cy="125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156"/>
          <p:cNvSpPr>
            <a:spLocks noChangeArrowheads="1"/>
          </p:cNvSpPr>
          <p:nvPr/>
        </p:nvSpPr>
        <p:spPr bwMode="auto">
          <a:xfrm>
            <a:off x="4761543" y="493809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7101117" y="1676605"/>
            <a:ext cx="260467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및 전자세금계산서 내역을 조회 및 증빙등록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카드매입 내역 증빙등록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19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FC1E9F-C8F5-415D-A3EC-53E4AEF3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1" y="1388284"/>
            <a:ext cx="6104513" cy="3945600"/>
          </a:xfrm>
          <a:prstGeom prst="rect">
            <a:avLst/>
          </a:prstGeom>
        </p:spPr>
      </p:pic>
      <p:sp>
        <p:nvSpPr>
          <p:cNvPr id="17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전자세금계산서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313963" y="5372725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증빙구분에서 전자세금계산서를 선택한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및 전자세금계산서 내역을 상세조회 합니다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전자세금계산서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BF14C-215B-486D-94B6-886603A09052}"/>
              </a:ext>
            </a:extLst>
          </p:cNvPr>
          <p:cNvSpPr/>
          <p:nvPr/>
        </p:nvSpPr>
        <p:spPr>
          <a:xfrm>
            <a:off x="1965960" y="2583179"/>
            <a:ext cx="822960" cy="228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6">
            <a:extLst>
              <a:ext uri="{FF2B5EF4-FFF2-40B4-BE49-F238E27FC236}">
                <a16:creationId xmlns:a16="http://schemas.microsoft.com/office/drawing/2014/main" id="{B7333E28-6126-4180-9B82-48B02C77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334" y="236062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22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전자세금계산서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등록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313963" y="5372725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세금계산서의 정보를 가져오려면 프로그램 설치가 필요합니다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프로그램이 설치 되어 있지 않은 경우 설치하면 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및 전자세금계산서 내역을 상세조회 합니다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52AC44-74FD-4111-B6B4-D0F52512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3" y="1382502"/>
            <a:ext cx="6318151" cy="3945600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D8C93FBA-91C2-4226-B64B-38E7DA1ED100}"/>
              </a:ext>
            </a:extLst>
          </p:cNvPr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사용내역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전자세금계산서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Oval 156">
            <a:extLst>
              <a:ext uri="{FF2B5EF4-FFF2-40B4-BE49-F238E27FC236}">
                <a16:creationId xmlns:a16="http://schemas.microsoft.com/office/drawing/2014/main" id="{85C44AF1-4B3E-435E-8785-828D33F8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994" y="337921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038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10899</TotalTime>
  <Words>1367</Words>
  <Application>Microsoft Office PowerPoint</Application>
  <PresentationFormat>A4 용지(210x297mm)</PresentationFormat>
  <Paragraphs>249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user</cp:lastModifiedBy>
  <cp:revision>893</cp:revision>
  <cp:lastPrinted>2014-09-29T14:01:44Z</cp:lastPrinted>
  <dcterms:created xsi:type="dcterms:W3CDTF">2014-04-09T04:50:07Z</dcterms:created>
  <dcterms:modified xsi:type="dcterms:W3CDTF">2022-04-14T04:43:50Z</dcterms:modified>
</cp:coreProperties>
</file>