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4" r:id="rId2"/>
    <p:sldId id="441" r:id="rId3"/>
    <p:sldId id="435" r:id="rId4"/>
    <p:sldId id="436" r:id="rId5"/>
    <p:sldId id="444" r:id="rId6"/>
    <p:sldId id="442" r:id="rId7"/>
    <p:sldId id="440" r:id="rId8"/>
    <p:sldId id="445" r:id="rId9"/>
    <p:sldId id="446" r:id="rId10"/>
    <p:sldId id="447" r:id="rId11"/>
    <p:sldId id="449" r:id="rId12"/>
    <p:sldId id="453" r:id="rId13"/>
    <p:sldId id="452" r:id="rId14"/>
    <p:sldId id="454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58">
          <p15:clr>
            <a:srgbClr val="A4A3A4"/>
          </p15:clr>
        </p15:guide>
        <p15:guide id="3" pos="2179">
          <p15:clr>
            <a:srgbClr val="A4A3A4"/>
          </p15:clr>
        </p15:guide>
        <p15:guide id="4" pos="2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3B4"/>
    <a:srgbClr val="800000"/>
    <a:srgbClr val="595959"/>
    <a:srgbClr val="E46C0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469" autoAdjust="0"/>
  </p:normalViewPr>
  <p:slideViewPr>
    <p:cSldViewPr snapToGrid="0" showGuides="1">
      <p:cViewPr varScale="1">
        <p:scale>
          <a:sx n="160" d="100"/>
          <a:sy n="160" d="100"/>
        </p:scale>
        <p:origin x="1448" y="104"/>
      </p:cViewPr>
      <p:guideLst>
        <p:guide orient="horz" pos="317"/>
        <p:guide orient="horz" pos="58"/>
        <p:guide pos="2179"/>
        <p:guide pos="27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D984-6880-44B4-8BA5-5EBF8A185948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53CF0-2248-4C75-A824-71019EB9D8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9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E19-AD48-452A-8618-BC9CED42C892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CF52-8463-4EA8-91B7-5E17191AC5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6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0" name="Text Box 199"/>
          <p:cNvSpPr txBox="1">
            <a:spLocks noChangeArrowheads="1"/>
          </p:cNvSpPr>
          <p:nvPr userDrawn="1"/>
        </p:nvSpPr>
        <p:spPr bwMode="auto">
          <a:xfrm>
            <a:off x="6897047" y="45027"/>
            <a:ext cx="30428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</a:p>
        </p:txBody>
      </p:sp>
      <p:sp>
        <p:nvSpPr>
          <p:cNvPr id="31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6533258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121974" y="1309895"/>
            <a:ext cx="2501795" cy="52612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7239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 bwMode="auto">
          <a:xfrm>
            <a:off x="240253" y="5211271"/>
            <a:ext cx="6732000" cy="135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228600">
              <a:schemeClr val="bg1">
                <a:lumMod val="75000"/>
              </a:schemeClr>
            </a:innerShdw>
          </a:effectLst>
        </p:spPr>
        <p:txBody>
          <a:bodyPr>
            <a:scene3d>
              <a:camera prst="orthographicFront"/>
              <a:lightRig rig="threePt" dir="t"/>
            </a:scene3d>
            <a:sp3d contourW="12700">
              <a:bevelT w="1270"/>
              <a:contourClr>
                <a:schemeClr val="tx2">
                  <a:lumMod val="50000"/>
                </a:schemeClr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4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240253" y="941913"/>
            <a:ext cx="64816" cy="144000"/>
          </a:xfrm>
          <a:prstGeom prst="roundRect">
            <a:avLst/>
          </a:prstGeom>
          <a:gradFill>
            <a:gsLst>
              <a:gs pos="0">
                <a:srgbClr val="A0C1E8"/>
              </a:gs>
              <a:gs pos="49000">
                <a:srgbClr val="638FC5"/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2" name="Text Box 199"/>
          <p:cNvSpPr txBox="1">
            <a:spLocks noChangeArrowheads="1"/>
          </p:cNvSpPr>
          <p:nvPr userDrawn="1"/>
        </p:nvSpPr>
        <p:spPr bwMode="auto">
          <a:xfrm>
            <a:off x="7051285" y="45027"/>
            <a:ext cx="271099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공공기관 차세대 사업관리시스템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  <a:ea typeface="+mn-ea"/>
              </a:rPr>
              <a:t>(PMS)</a:t>
            </a:r>
            <a:endParaRPr lang="ko-KR" alt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7108883" y="1307078"/>
            <a:ext cx="2520000" cy="356995"/>
            <a:chOff x="7789333" y="1364451"/>
            <a:chExt cx="1845734" cy="360000"/>
          </a:xfrm>
        </p:grpSpPr>
        <p:sp>
          <p:nvSpPr>
            <p:cNvPr id="20" name="직사각형 19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개      요</a:t>
              </a:r>
            </a:p>
          </p:txBody>
        </p:sp>
      </p:grpSp>
      <p:sp>
        <p:nvSpPr>
          <p:cNvPr id="23" name="Text Box 195"/>
          <p:cNvSpPr txBox="1">
            <a:spLocks noChangeArrowheads="1"/>
          </p:cNvSpPr>
          <p:nvPr userDrawn="1"/>
        </p:nvSpPr>
        <p:spPr bwMode="auto">
          <a:xfrm>
            <a:off x="4752953" y="6611597"/>
            <a:ext cx="39786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800" b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24" name="직사각형 23"/>
          <p:cNvSpPr/>
          <p:nvPr userDrawn="1"/>
        </p:nvSpPr>
        <p:spPr>
          <a:xfrm>
            <a:off x="240253" y="1309895"/>
            <a:ext cx="6732000" cy="4067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 userDrawn="1"/>
        </p:nvGrpSpPr>
        <p:grpSpPr>
          <a:xfrm>
            <a:off x="7108883" y="5377471"/>
            <a:ext cx="2520000" cy="356995"/>
            <a:chOff x="7789333" y="1364451"/>
            <a:chExt cx="1845734" cy="360000"/>
          </a:xfrm>
        </p:grpSpPr>
        <p:sp>
          <p:nvSpPr>
            <p:cNvPr id="15" name="직사각형 14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TextBox 11"/>
            <p:cNvSpPr txBox="1"/>
            <p:nvPr userDrawn="1"/>
          </p:nvSpPr>
          <p:spPr bwMode="auto">
            <a:xfrm>
              <a:off x="7789333" y="1456903"/>
              <a:ext cx="1845734" cy="18622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특이 사항</a:t>
              </a:r>
              <a:endParaRPr lang="en-US" altLang="ko-KR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7" name="그룹 16"/>
          <p:cNvGrpSpPr/>
          <p:nvPr userDrawn="1"/>
        </p:nvGrpSpPr>
        <p:grpSpPr>
          <a:xfrm>
            <a:off x="7108883" y="2779620"/>
            <a:ext cx="2520000" cy="356995"/>
            <a:chOff x="7789333" y="1364451"/>
            <a:chExt cx="1845734" cy="360000"/>
          </a:xfrm>
        </p:grpSpPr>
        <p:sp>
          <p:nvSpPr>
            <p:cNvPr id="18" name="직사각형 17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spc="0" dirty="0">
                  <a:ln>
                    <a:prstDash val="solid"/>
                  </a:ln>
                  <a:solidFill>
                    <a:srgbClr val="FFFFFF"/>
                  </a:solidFill>
                  <a:effectLst/>
                  <a:latin typeface="+mn-ea"/>
                  <a:ea typeface="+mn-ea"/>
                  <a:cs typeface="Arial" pitchFamily="34" charset="0"/>
                </a:rPr>
                <a:t>주요 기능</a:t>
              </a:r>
            </a:p>
          </p:txBody>
        </p:sp>
      </p:grp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24" y="6620780"/>
            <a:ext cx="988445" cy="19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926"/>
            <a:ext cx="9906000" cy="675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6893C97-987A-4715-A0DC-DD25362C6D43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FACD7731-3A00-43A7-919B-433B6417F0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3095" y="3124566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altLang="ko-KR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327F"/>
              </a:solidFill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972733" y="1104901"/>
            <a:ext cx="6451599" cy="1104901"/>
            <a:chOff x="1972733" y="1274985"/>
            <a:chExt cx="6451599" cy="109396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972733" y="1274985"/>
              <a:ext cx="6451599" cy="1093961"/>
            </a:xfrm>
            <a:prstGeom prst="roundRect">
              <a:avLst>
                <a:gd name="adj" fmla="val 50000"/>
              </a:avLst>
            </a:prstGeom>
            <a:solidFill>
              <a:srgbClr val="0443B4"/>
            </a:solidFill>
            <a:ln/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>
                <a:latin typeface="+mn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29296" y="1376381"/>
              <a:ext cx="4738477" cy="9141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차세대 </a:t>
              </a:r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PMS </a:t>
              </a:r>
              <a:r>
                <a:rPr lang="ko-KR" altLang="en-US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매뉴얼</a:t>
              </a:r>
              <a:endPara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  <a:p>
              <a:pPr algn="ctr"/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사업비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집행 및 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수행</a:t>
              </a:r>
              <a:r>
                <a:rPr lang="en-US" altLang="ko-KR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_</a:t>
              </a:r>
              <a:r>
                <a:rPr lang="ko-KR" altLang="en-US" sz="28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창업자</a:t>
              </a: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" y="186545"/>
            <a:ext cx="1827135" cy="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2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복원 요청한 목록을 보기 위해 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사업비복원현황을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복원현황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현금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복원을 요청한 내역은 사업비복원현황에서 확인 가능합니다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0" y="1394020"/>
            <a:ext cx="6522000" cy="39132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18228" y="1482204"/>
            <a:ext cx="458995" cy="1314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75995" y="2875707"/>
            <a:ext cx="458995" cy="118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156"/>
          <p:cNvSpPr>
            <a:spLocks noChangeArrowheads="1"/>
          </p:cNvSpPr>
          <p:nvPr/>
        </p:nvSpPr>
        <p:spPr bwMode="auto">
          <a:xfrm>
            <a:off x="1365175" y="284762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복원실행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29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B34E76D-7993-49E8-9248-586820B8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6" y="1382131"/>
            <a:ext cx="4754718" cy="3949818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복원요청현황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복원실행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사업비복원현황에서는 복원실행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복원실행취소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복원요청 삭제합니다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782973" y="5182019"/>
            <a:ext cx="262963" cy="99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4829359" y="497946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303999" y="5424377"/>
            <a:ext cx="6598251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복원요청현황 조회내역에서 복원 실행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하여야할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목록을 클릭 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복원실행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복원실행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클릭하면 납부결과구분이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미납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으로 변경되고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발급가상계좌번호가 할당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복원실행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Freeform 483"/>
          <p:cNvSpPr>
            <a:spLocks/>
          </p:cNvSpPr>
          <p:nvPr/>
        </p:nvSpPr>
        <p:spPr bwMode="auto">
          <a:xfrm rot="1349726" flipH="1" flipV="1">
            <a:off x="4297878" y="5078868"/>
            <a:ext cx="484178" cy="134540"/>
          </a:xfrm>
          <a:custGeom>
            <a:avLst/>
            <a:gdLst>
              <a:gd name="T0" fmla="*/ 2072 w 2080"/>
              <a:gd name="T1" fmla="*/ 290 h 802"/>
              <a:gd name="T2" fmla="*/ 1960 w 2080"/>
              <a:gd name="T3" fmla="*/ 392 h 802"/>
              <a:gd name="T4" fmla="*/ 1902 w 2080"/>
              <a:gd name="T5" fmla="*/ 314 h 802"/>
              <a:gd name="T6" fmla="*/ 1838 w 2080"/>
              <a:gd name="T7" fmla="*/ 246 h 802"/>
              <a:gd name="T8" fmla="*/ 1770 w 2080"/>
              <a:gd name="T9" fmla="*/ 188 h 802"/>
              <a:gd name="T10" fmla="*/ 1700 w 2080"/>
              <a:gd name="T11" fmla="*/ 138 h 802"/>
              <a:gd name="T12" fmla="*/ 1628 w 2080"/>
              <a:gd name="T13" fmla="*/ 98 h 802"/>
              <a:gd name="T14" fmla="*/ 1552 w 2080"/>
              <a:gd name="T15" fmla="*/ 64 h 802"/>
              <a:gd name="T16" fmla="*/ 1474 w 2080"/>
              <a:gd name="T17" fmla="*/ 38 h 802"/>
              <a:gd name="T18" fmla="*/ 1396 w 2080"/>
              <a:gd name="T19" fmla="*/ 20 h 802"/>
              <a:gd name="T20" fmla="*/ 1316 w 2080"/>
              <a:gd name="T21" fmla="*/ 8 h 802"/>
              <a:gd name="T22" fmla="*/ 1234 w 2080"/>
              <a:gd name="T23" fmla="*/ 2 h 802"/>
              <a:gd name="T24" fmla="*/ 1152 w 2080"/>
              <a:gd name="T25" fmla="*/ 0 h 802"/>
              <a:gd name="T26" fmla="*/ 1072 w 2080"/>
              <a:gd name="T27" fmla="*/ 6 h 802"/>
              <a:gd name="T28" fmla="*/ 908 w 2080"/>
              <a:gd name="T29" fmla="*/ 28 h 802"/>
              <a:gd name="T30" fmla="*/ 750 w 2080"/>
              <a:gd name="T31" fmla="*/ 64 h 802"/>
              <a:gd name="T32" fmla="*/ 600 w 2080"/>
              <a:gd name="T33" fmla="*/ 110 h 802"/>
              <a:gd name="T34" fmla="*/ 460 w 2080"/>
              <a:gd name="T35" fmla="*/ 164 h 802"/>
              <a:gd name="T36" fmla="*/ 332 w 2080"/>
              <a:gd name="T37" fmla="*/ 220 h 802"/>
              <a:gd name="T38" fmla="*/ 220 w 2080"/>
              <a:gd name="T39" fmla="*/ 274 h 802"/>
              <a:gd name="T40" fmla="*/ 60 w 2080"/>
              <a:gd name="T41" fmla="*/ 364 h 802"/>
              <a:gd name="T42" fmla="*/ 240 w 2080"/>
              <a:gd name="T43" fmla="*/ 350 h 802"/>
              <a:gd name="T44" fmla="*/ 330 w 2080"/>
              <a:gd name="T45" fmla="*/ 308 h 802"/>
              <a:gd name="T46" fmla="*/ 498 w 2080"/>
              <a:gd name="T47" fmla="*/ 244 h 802"/>
              <a:gd name="T48" fmla="*/ 656 w 2080"/>
              <a:gd name="T49" fmla="*/ 200 h 802"/>
              <a:gd name="T50" fmla="*/ 802 w 2080"/>
              <a:gd name="T51" fmla="*/ 176 h 802"/>
              <a:gd name="T52" fmla="*/ 938 w 2080"/>
              <a:gd name="T53" fmla="*/ 170 h 802"/>
              <a:gd name="T54" fmla="*/ 1062 w 2080"/>
              <a:gd name="T55" fmla="*/ 176 h 802"/>
              <a:gd name="T56" fmla="*/ 1174 w 2080"/>
              <a:gd name="T57" fmla="*/ 196 h 802"/>
              <a:gd name="T58" fmla="*/ 1276 w 2080"/>
              <a:gd name="T59" fmla="*/ 228 h 802"/>
              <a:gd name="T60" fmla="*/ 1366 w 2080"/>
              <a:gd name="T61" fmla="*/ 266 h 802"/>
              <a:gd name="T62" fmla="*/ 1448 w 2080"/>
              <a:gd name="T63" fmla="*/ 310 h 802"/>
              <a:gd name="T64" fmla="*/ 1518 w 2080"/>
              <a:gd name="T65" fmla="*/ 360 h 802"/>
              <a:gd name="T66" fmla="*/ 1580 w 2080"/>
              <a:gd name="T67" fmla="*/ 410 h 802"/>
              <a:gd name="T68" fmla="*/ 1630 w 2080"/>
              <a:gd name="T69" fmla="*/ 460 h 802"/>
              <a:gd name="T70" fmla="*/ 1692 w 2080"/>
              <a:gd name="T71" fmla="*/ 528 h 802"/>
              <a:gd name="T72" fmla="*/ 1740 w 2080"/>
              <a:gd name="T73" fmla="*/ 596 h 802"/>
              <a:gd name="T74" fmla="*/ 2080 w 2080"/>
              <a:gd name="T75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0" h="802">
                <a:moveTo>
                  <a:pt x="2080" y="802"/>
                </a:moveTo>
                <a:lnTo>
                  <a:pt x="2072" y="290"/>
                </a:lnTo>
                <a:lnTo>
                  <a:pt x="1960" y="392"/>
                </a:lnTo>
                <a:lnTo>
                  <a:pt x="1960" y="392"/>
                </a:lnTo>
                <a:lnTo>
                  <a:pt x="1932" y="352"/>
                </a:lnTo>
                <a:lnTo>
                  <a:pt x="1902" y="314"/>
                </a:lnTo>
                <a:lnTo>
                  <a:pt x="1870" y="280"/>
                </a:lnTo>
                <a:lnTo>
                  <a:pt x="1838" y="246"/>
                </a:lnTo>
                <a:lnTo>
                  <a:pt x="1804" y="216"/>
                </a:lnTo>
                <a:lnTo>
                  <a:pt x="1770" y="188"/>
                </a:lnTo>
                <a:lnTo>
                  <a:pt x="1736" y="162"/>
                </a:lnTo>
                <a:lnTo>
                  <a:pt x="1700" y="138"/>
                </a:lnTo>
                <a:lnTo>
                  <a:pt x="1664" y="116"/>
                </a:lnTo>
                <a:lnTo>
                  <a:pt x="1628" y="98"/>
                </a:lnTo>
                <a:lnTo>
                  <a:pt x="1590" y="80"/>
                </a:lnTo>
                <a:lnTo>
                  <a:pt x="1552" y="64"/>
                </a:lnTo>
                <a:lnTo>
                  <a:pt x="1514" y="50"/>
                </a:lnTo>
                <a:lnTo>
                  <a:pt x="1474" y="38"/>
                </a:lnTo>
                <a:lnTo>
                  <a:pt x="1436" y="28"/>
                </a:lnTo>
                <a:lnTo>
                  <a:pt x="1396" y="20"/>
                </a:lnTo>
                <a:lnTo>
                  <a:pt x="1356" y="12"/>
                </a:lnTo>
                <a:lnTo>
                  <a:pt x="1316" y="8"/>
                </a:lnTo>
                <a:lnTo>
                  <a:pt x="1274" y="4"/>
                </a:lnTo>
                <a:lnTo>
                  <a:pt x="1234" y="2"/>
                </a:lnTo>
                <a:lnTo>
                  <a:pt x="1194" y="0"/>
                </a:lnTo>
                <a:lnTo>
                  <a:pt x="1152" y="0"/>
                </a:lnTo>
                <a:lnTo>
                  <a:pt x="1112" y="2"/>
                </a:lnTo>
                <a:lnTo>
                  <a:pt x="1072" y="6"/>
                </a:lnTo>
                <a:lnTo>
                  <a:pt x="990" y="14"/>
                </a:lnTo>
                <a:lnTo>
                  <a:pt x="908" y="28"/>
                </a:lnTo>
                <a:lnTo>
                  <a:pt x="830" y="44"/>
                </a:lnTo>
                <a:lnTo>
                  <a:pt x="750" y="64"/>
                </a:lnTo>
                <a:lnTo>
                  <a:pt x="674" y="86"/>
                </a:lnTo>
                <a:lnTo>
                  <a:pt x="600" y="110"/>
                </a:lnTo>
                <a:lnTo>
                  <a:pt x="528" y="138"/>
                </a:lnTo>
                <a:lnTo>
                  <a:pt x="460" y="164"/>
                </a:lnTo>
                <a:lnTo>
                  <a:pt x="394" y="192"/>
                </a:lnTo>
                <a:lnTo>
                  <a:pt x="332" y="220"/>
                </a:lnTo>
                <a:lnTo>
                  <a:pt x="274" y="248"/>
                </a:lnTo>
                <a:lnTo>
                  <a:pt x="220" y="274"/>
                </a:lnTo>
                <a:lnTo>
                  <a:pt x="130" y="324"/>
                </a:lnTo>
                <a:lnTo>
                  <a:pt x="60" y="364"/>
                </a:lnTo>
                <a:lnTo>
                  <a:pt x="0" y="400"/>
                </a:lnTo>
                <a:lnTo>
                  <a:pt x="240" y="350"/>
                </a:lnTo>
                <a:lnTo>
                  <a:pt x="240" y="350"/>
                </a:lnTo>
                <a:lnTo>
                  <a:pt x="330" y="308"/>
                </a:lnTo>
                <a:lnTo>
                  <a:pt x="416" y="274"/>
                </a:lnTo>
                <a:lnTo>
                  <a:pt x="498" y="244"/>
                </a:lnTo>
                <a:lnTo>
                  <a:pt x="580" y="220"/>
                </a:lnTo>
                <a:lnTo>
                  <a:pt x="656" y="200"/>
                </a:lnTo>
                <a:lnTo>
                  <a:pt x="732" y="186"/>
                </a:lnTo>
                <a:lnTo>
                  <a:pt x="802" y="176"/>
                </a:lnTo>
                <a:lnTo>
                  <a:pt x="872" y="170"/>
                </a:lnTo>
                <a:lnTo>
                  <a:pt x="938" y="170"/>
                </a:lnTo>
                <a:lnTo>
                  <a:pt x="1000" y="172"/>
                </a:lnTo>
                <a:lnTo>
                  <a:pt x="1062" y="176"/>
                </a:lnTo>
                <a:lnTo>
                  <a:pt x="1118" y="186"/>
                </a:lnTo>
                <a:lnTo>
                  <a:pt x="1174" y="196"/>
                </a:lnTo>
                <a:lnTo>
                  <a:pt x="1226" y="212"/>
                </a:lnTo>
                <a:lnTo>
                  <a:pt x="1276" y="228"/>
                </a:lnTo>
                <a:lnTo>
                  <a:pt x="1322" y="246"/>
                </a:lnTo>
                <a:lnTo>
                  <a:pt x="1366" y="266"/>
                </a:lnTo>
                <a:lnTo>
                  <a:pt x="1408" y="288"/>
                </a:lnTo>
                <a:lnTo>
                  <a:pt x="1448" y="310"/>
                </a:lnTo>
                <a:lnTo>
                  <a:pt x="1484" y="334"/>
                </a:lnTo>
                <a:lnTo>
                  <a:pt x="1518" y="360"/>
                </a:lnTo>
                <a:lnTo>
                  <a:pt x="1550" y="384"/>
                </a:lnTo>
                <a:lnTo>
                  <a:pt x="1580" y="410"/>
                </a:lnTo>
                <a:lnTo>
                  <a:pt x="1606" y="434"/>
                </a:lnTo>
                <a:lnTo>
                  <a:pt x="1630" y="460"/>
                </a:lnTo>
                <a:lnTo>
                  <a:pt x="1654" y="482"/>
                </a:lnTo>
                <a:lnTo>
                  <a:pt x="1692" y="528"/>
                </a:lnTo>
                <a:lnTo>
                  <a:pt x="1720" y="566"/>
                </a:lnTo>
                <a:lnTo>
                  <a:pt x="1740" y="596"/>
                </a:lnTo>
                <a:lnTo>
                  <a:pt x="1628" y="698"/>
                </a:lnTo>
                <a:lnTo>
                  <a:pt x="2080" y="802"/>
                </a:lnTo>
                <a:close/>
              </a:path>
            </a:pathLst>
          </a:custGeom>
          <a:gradFill>
            <a:gsLst>
              <a:gs pos="0">
                <a:srgbClr val="800000"/>
              </a:gs>
              <a:gs pos="37000">
                <a:srgbClr val="800000"/>
              </a:gs>
              <a:gs pos="80000">
                <a:srgbClr val="800000">
                  <a:alpha val="40000"/>
                </a:srgbClr>
              </a:gs>
            </a:gsLst>
            <a:lin ang="15000000" scaled="0"/>
          </a:gradFill>
          <a:ln>
            <a:noFill/>
          </a:ln>
        </p:spPr>
        <p:txBody>
          <a:bodyPr vert="horz" wrap="square" lIns="0" tIns="0" rIns="0" bIns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82650" latinLnBrk="0"/>
            <a:endParaRPr lang="ko-KR" altLang="en-US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05885" y="4813751"/>
            <a:ext cx="4649339" cy="146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>
            <a:extLst>
              <a:ext uri="{FF2B5EF4-FFF2-40B4-BE49-F238E27FC236}">
                <a16:creationId xmlns:a16="http://schemas.microsoft.com/office/drawing/2014/main" id="{1D9316C6-EEF8-40C2-B24A-83C081ED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83" y="480484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53A0EFA0-B3F5-4A59-AB3E-12B61412FD9E}"/>
              </a:ext>
            </a:extLst>
          </p:cNvPr>
          <p:cNvSpPr/>
          <p:nvPr/>
        </p:nvSpPr>
        <p:spPr>
          <a:xfrm rot="13403430" flipV="1">
            <a:off x="1306611" y="4796970"/>
            <a:ext cx="45719" cy="86468"/>
          </a:xfrm>
          <a:prstGeom prst="corner">
            <a:avLst>
              <a:gd name="adj1" fmla="val 25555"/>
              <a:gd name="adj2" fmla="val 233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2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B34E76D-7993-49E8-9248-586820B8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6" y="1382131"/>
            <a:ext cx="4754718" cy="3949818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복원요청현황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복원실행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사업비복원현황에서는 복원실행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복원실행취소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복원요청 삭제합니다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복원요청현황 조회내역에서 복원 실행하셨던 목록을 취소하고 싶으시면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복원실행취소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버튼을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복원실행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1703" y="4666792"/>
            <a:ext cx="4649339" cy="146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L 도형 14">
            <a:extLst>
              <a:ext uri="{FF2B5EF4-FFF2-40B4-BE49-F238E27FC236}">
                <a16:creationId xmlns:a16="http://schemas.microsoft.com/office/drawing/2014/main" id="{DF0AA88E-1A2C-4253-AD93-6386BE3BE523}"/>
              </a:ext>
            </a:extLst>
          </p:cNvPr>
          <p:cNvSpPr/>
          <p:nvPr/>
        </p:nvSpPr>
        <p:spPr>
          <a:xfrm rot="13403430" flipV="1">
            <a:off x="1306611" y="4675050"/>
            <a:ext cx="45719" cy="86468"/>
          </a:xfrm>
          <a:prstGeom prst="corner">
            <a:avLst>
              <a:gd name="adj1" fmla="val 25555"/>
              <a:gd name="adj2" fmla="val 233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6">
            <a:extLst>
              <a:ext uri="{FF2B5EF4-FFF2-40B4-BE49-F238E27FC236}">
                <a16:creationId xmlns:a16="http://schemas.microsoft.com/office/drawing/2014/main" id="{E8C0F2CA-B337-434C-AC23-FB3E071D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92" y="4965494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0EE702-E816-4AB4-9885-DD56214DA470}"/>
              </a:ext>
            </a:extLst>
          </p:cNvPr>
          <p:cNvSpPr/>
          <p:nvPr/>
        </p:nvSpPr>
        <p:spPr>
          <a:xfrm>
            <a:off x="5108449" y="5174104"/>
            <a:ext cx="316990" cy="118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C96FE63-B477-440E-927D-1DF0E2A232E1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803648" y="4813369"/>
            <a:ext cx="463296" cy="3607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사업비 복원요청현황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복원내역 삭제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사업비복원현황에서는 복원실행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복원실행취소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복원요청 삭제합니다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74" y="1358160"/>
            <a:ext cx="4849624" cy="3965388"/>
          </a:xfrm>
          <a:prstGeom prst="rect">
            <a:avLst/>
          </a:prstGeom>
        </p:spPr>
      </p:pic>
      <p:sp>
        <p:nvSpPr>
          <p:cNvPr id="16" name="L 도형 15"/>
          <p:cNvSpPr/>
          <p:nvPr/>
        </p:nvSpPr>
        <p:spPr>
          <a:xfrm rot="13403430" flipV="1">
            <a:off x="1515372" y="4107367"/>
            <a:ext cx="82995" cy="94905"/>
          </a:xfrm>
          <a:prstGeom prst="corner">
            <a:avLst>
              <a:gd name="adj1" fmla="val 25555"/>
              <a:gd name="adj2" fmla="val 233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6"/>
          <p:cNvSpPr txBox="1"/>
          <p:nvPr/>
        </p:nvSpPr>
        <p:spPr>
          <a:xfrm>
            <a:off x="303999" y="5424377"/>
            <a:ext cx="6598251" cy="71558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누르시면 복원 요청되기 전 상태로 원상복구 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납부계획이 생성된 복원요청 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납부결과구분이 미납인 항목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은 삭제가 불가능 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복원을 실행 하셨다면 해당 항목을 선택한 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복원실행취소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버튼을 누르시면 취소됩니다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609041" y="5137276"/>
            <a:ext cx="262963" cy="997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5652416" y="493115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11BB6CD4-D0D6-49F5-8AF1-F172A33E8396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 복원현황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(4/4)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816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B34E76D-7993-49E8-9248-586820B83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96" y="1382131"/>
            <a:ext cx="4754718" cy="3949818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4810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복원요청현황 조회내역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복원완료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사업비복원현황에서 </a:t>
            </a:r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복원완료된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것을 확인합니다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할당된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발급가상계좌번호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 복원금을 입금하면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복원이 완료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되고 완료된 항목은 납부결과구분이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납부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 표시됩니다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7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발급가상계좌 입금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복원완료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3196" y="4519359"/>
            <a:ext cx="4649339" cy="146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156">
            <a:extLst>
              <a:ext uri="{FF2B5EF4-FFF2-40B4-BE49-F238E27FC236}">
                <a16:creationId xmlns:a16="http://schemas.microsoft.com/office/drawing/2014/main" id="{1D9316C6-EEF8-40C2-B24A-83C081EDB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9" y="4491311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085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0"/>
          <p:cNvSpPr txBox="1"/>
          <p:nvPr/>
        </p:nvSpPr>
        <p:spPr>
          <a:xfrm>
            <a:off x="313963" y="883568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사업비복원 프로세스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6495691" y="1307078"/>
            <a:ext cx="3148641" cy="356995"/>
            <a:chOff x="7789333" y="1364451"/>
            <a:chExt cx="1845734" cy="360000"/>
          </a:xfrm>
        </p:grpSpPr>
        <p:sp>
          <p:nvSpPr>
            <p:cNvPr id="21" name="직사각형 20"/>
            <p:cNvSpPr/>
            <p:nvPr userDrawn="1"/>
          </p:nvSpPr>
          <p:spPr bwMode="auto">
            <a:xfrm>
              <a:off x="7798922" y="1364451"/>
              <a:ext cx="1832400" cy="360000"/>
            </a:xfrm>
            <a:prstGeom prst="rect">
              <a:avLst/>
            </a:prstGeom>
            <a:solidFill>
              <a:srgbClr val="0070C0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50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11"/>
            <p:cNvSpPr txBox="1"/>
            <p:nvPr userDrawn="1"/>
          </p:nvSpPr>
          <p:spPr bwMode="auto">
            <a:xfrm>
              <a:off x="7789333" y="1457493"/>
              <a:ext cx="1845734" cy="18504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>
                  <a:rot lat="0" lon="0" rev="0"/>
                </a:camera>
                <a:lightRig rig="threePt" dir="t"/>
              </a:scene3d>
              <a:sp3d extrusionH="57150" prstMaterial="matte">
                <a:bevelT w="1270" h="1270"/>
                <a:bevelB w="1270" h="1270"/>
                <a:contourClr>
                  <a:schemeClr val="bg1">
                    <a:lumMod val="75000"/>
                  </a:schemeClr>
                </a:contourClr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1225" fontAlgn="auto">
                <a:spcBef>
                  <a:spcPts val="500"/>
                </a:spcBef>
                <a:spcAft>
                  <a:spcPts val="0"/>
                </a:spcAft>
                <a:defRPr/>
              </a:pPr>
              <a:r>
                <a:rPr lang="ko-KR" altLang="en-US" sz="1200" b="1" dirty="0">
                  <a:ln>
                    <a:prstDash val="solid"/>
                  </a:ln>
                  <a:solidFill>
                    <a:srgbClr val="FFFFFF"/>
                  </a:solidFill>
                  <a:latin typeface="+mn-ea"/>
                  <a:cs typeface="Arial" pitchFamily="34" charset="0"/>
                </a:rPr>
                <a:t>상 세 내 용</a:t>
              </a:r>
              <a:endParaRPr lang="ko-KR" altLang="en-US" sz="1200" b="1" spc="0" dirty="0">
                <a:ln>
                  <a:prstDash val="solid"/>
                </a:ln>
                <a:solidFill>
                  <a:srgbClr val="FFFFFF"/>
                </a:solidFill>
                <a:effectLst/>
                <a:latin typeface="+mn-ea"/>
                <a:ea typeface="+mn-ea"/>
                <a:cs typeface="Arial" pitchFamily="34" charset="0"/>
              </a:endParaRPr>
            </a:p>
          </p:txBody>
        </p:sp>
      </p:grpSp>
      <p:sp>
        <p:nvSpPr>
          <p:cNvPr id="13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Rectangle"/>
          <p:cNvSpPr/>
          <p:nvPr/>
        </p:nvSpPr>
        <p:spPr>
          <a:xfrm>
            <a:off x="231116" y="1322723"/>
            <a:ext cx="6225580" cy="491615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29596" y="1791318"/>
            <a:ext cx="13830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2">
                    <a:lumMod val="75000"/>
                  </a:schemeClr>
                </a:solidFill>
              </a:rPr>
              <a:t>화면 접속 및 조회</a:t>
            </a:r>
            <a:endParaRPr lang="ko-KR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2507071" y="1656490"/>
            <a:ext cx="1799301" cy="439155"/>
            <a:chOff x="785659" y="1828267"/>
            <a:chExt cx="1799301" cy="439155"/>
          </a:xfrm>
        </p:grpSpPr>
        <p:sp>
          <p:nvSpPr>
            <p:cNvPr id="90" name="모서리가 둥근 직사각형 89"/>
            <p:cNvSpPr/>
            <p:nvPr/>
          </p:nvSpPr>
          <p:spPr>
            <a:xfrm>
              <a:off x="896815" y="1907931"/>
              <a:ext cx="1688145" cy="359491"/>
            </a:xfrm>
            <a:prstGeom prst="round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785659" y="1828267"/>
              <a:ext cx="351692" cy="263473"/>
              <a:chOff x="812382" y="2632776"/>
              <a:chExt cx="351692" cy="263473"/>
            </a:xfrm>
          </p:grpSpPr>
          <p:sp>
            <p:nvSpPr>
              <p:cNvPr id="92" name="Oval"/>
              <p:cNvSpPr/>
              <p:nvPr/>
            </p:nvSpPr>
            <p:spPr>
              <a:xfrm>
                <a:off x="847550" y="2632776"/>
                <a:ext cx="255013" cy="2550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12382" y="2650028"/>
                <a:ext cx="351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01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19" name="직선 화살표 연결선 118"/>
          <p:cNvCxnSpPr>
            <a:cxnSpLocks/>
            <a:stCxn id="90" idx="2"/>
            <a:endCxn id="134" idx="0"/>
          </p:cNvCxnSpPr>
          <p:nvPr/>
        </p:nvCxnSpPr>
        <p:spPr>
          <a:xfrm>
            <a:off x="3462300" y="2095645"/>
            <a:ext cx="4688" cy="53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/>
          <p:cNvGrpSpPr/>
          <p:nvPr/>
        </p:nvGrpSpPr>
        <p:grpSpPr>
          <a:xfrm>
            <a:off x="2511759" y="2554825"/>
            <a:ext cx="1799301" cy="439155"/>
            <a:chOff x="2043831" y="2526443"/>
            <a:chExt cx="1799301" cy="439155"/>
          </a:xfrm>
        </p:grpSpPr>
        <p:sp>
          <p:nvSpPr>
            <p:cNvPr id="132" name="TextBox 131"/>
            <p:cNvSpPr txBox="1"/>
            <p:nvPr/>
          </p:nvSpPr>
          <p:spPr>
            <a:xfrm>
              <a:off x="2529416" y="2650477"/>
              <a:ext cx="9601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사업비 복원</a:t>
              </a:r>
            </a:p>
          </p:txBody>
        </p:sp>
        <p:grpSp>
          <p:nvGrpSpPr>
            <p:cNvPr id="133" name="그룹 132"/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136" name="Oval"/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39" name="직사각형 138"/>
          <p:cNvSpPr/>
          <p:nvPr/>
        </p:nvSpPr>
        <p:spPr>
          <a:xfrm>
            <a:off x="6515100" y="1664073"/>
            <a:ext cx="3108669" cy="457480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현금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카드복원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 집행내역 확인 및 복원요청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사업비 복원현황</a:t>
            </a:r>
            <a:endParaRPr lang="en-US" altLang="ko-KR" sz="900" dirty="0">
              <a:solidFill>
                <a:schemeClr val="tx1"/>
              </a:solidFill>
              <a:latin typeface="+mj-ea"/>
            </a:endParaRPr>
          </a:p>
          <a:p>
            <a:pPr marL="228600" indent="-2286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발급가상계좌 입금 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j-ea"/>
              </a:rPr>
              <a:t>복원완료</a:t>
            </a:r>
            <a:r>
              <a:rPr lang="en-US" altLang="ko-KR" sz="900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    *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사업비 복원은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사업비가 지급 완료 된 후 </a:t>
            </a:r>
            <a:r>
              <a:rPr lang="ko-KR" altLang="en-US" sz="900" b="1" dirty="0" err="1">
                <a:solidFill>
                  <a:schemeClr val="tx1"/>
                </a:solidFill>
                <a:latin typeface="+mj-ea"/>
              </a:rPr>
              <a:t>오집행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된</a:t>
            </a:r>
            <a:endParaRPr lang="en-US" altLang="ko-KR" sz="900" b="1" dirty="0">
              <a:solidFill>
                <a:schemeClr val="tx1"/>
              </a:solidFill>
              <a:latin typeface="+mj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      항목이 있을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+mj-ea"/>
              </a:rPr>
              <a:t>경우 사업비 복원 요청을 하시면 됩니다</a:t>
            </a:r>
            <a:r>
              <a:rPr lang="en-US" altLang="ko-KR" sz="9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40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73EE03-684D-4B1F-88FD-FA2860FC0E30}"/>
              </a:ext>
            </a:extLst>
          </p:cNvPr>
          <p:cNvGrpSpPr/>
          <p:nvPr/>
        </p:nvGrpSpPr>
        <p:grpSpPr>
          <a:xfrm>
            <a:off x="1180728" y="3394920"/>
            <a:ext cx="1862015" cy="439155"/>
            <a:chOff x="1981117" y="2526443"/>
            <a:chExt cx="1862015" cy="43915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5E7655-CE60-4A4D-85CF-A0F1F8C2FFB2}"/>
                </a:ext>
              </a:extLst>
            </p:cNvPr>
            <p:cNvSpPr txBox="1"/>
            <p:nvPr/>
          </p:nvSpPr>
          <p:spPr>
            <a:xfrm>
              <a:off x="2537580" y="2650101"/>
              <a:ext cx="10295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현금복원요청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D5DF2B4-0C2D-4330-BD27-D9CFB1E2F04F}"/>
                </a:ext>
              </a:extLst>
            </p:cNvPr>
            <p:cNvGrpSpPr/>
            <p:nvPr/>
          </p:nvGrpSpPr>
          <p:grpSpPr>
            <a:xfrm>
              <a:off x="1981117" y="2526443"/>
              <a:ext cx="1862015" cy="439155"/>
              <a:chOff x="722945" y="1828267"/>
              <a:chExt cx="1862015" cy="439155"/>
            </a:xfrm>
          </p:grpSpPr>
          <p:sp>
            <p:nvSpPr>
              <p:cNvPr id="52" name="모서리가 둥근 직사각형 133">
                <a:extLst>
                  <a:ext uri="{FF2B5EF4-FFF2-40B4-BE49-F238E27FC236}">
                    <a16:creationId xmlns:a16="http://schemas.microsoft.com/office/drawing/2014/main" id="{C325AFEA-C31E-4652-9A03-74732079F87A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1E40C8B2-7530-4299-A3ED-7D4DFDBA2606}"/>
                  </a:ext>
                </a:extLst>
              </p:cNvPr>
              <p:cNvGrpSpPr/>
              <p:nvPr/>
            </p:nvGrpSpPr>
            <p:grpSpPr>
              <a:xfrm>
                <a:off x="722945" y="1828267"/>
                <a:ext cx="536192" cy="255013"/>
                <a:chOff x="749668" y="2632776"/>
                <a:chExt cx="536192" cy="255013"/>
              </a:xfrm>
            </p:grpSpPr>
            <p:sp>
              <p:nvSpPr>
                <p:cNvPr id="54" name="Oval">
                  <a:extLst>
                    <a:ext uri="{FF2B5EF4-FFF2-40B4-BE49-F238E27FC236}">
                      <a16:creationId xmlns:a16="http://schemas.microsoft.com/office/drawing/2014/main" id="{443CF13C-8E86-45FB-8025-74D5612BD5F7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8D2BBD-7744-45C4-89D1-08F23B959B6D}"/>
                    </a:ext>
                  </a:extLst>
                </p:cNvPr>
                <p:cNvSpPr txBox="1"/>
                <p:nvPr/>
              </p:nvSpPr>
              <p:spPr>
                <a:xfrm>
                  <a:off x="749668" y="2637171"/>
                  <a:ext cx="5361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02-1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C2B154D-576A-4AC5-8D63-B1F8BFCC6196}"/>
              </a:ext>
            </a:extLst>
          </p:cNvPr>
          <p:cNvGrpSpPr/>
          <p:nvPr/>
        </p:nvGrpSpPr>
        <p:grpSpPr>
          <a:xfrm>
            <a:off x="3677655" y="3394920"/>
            <a:ext cx="1870544" cy="439155"/>
            <a:chOff x="1972588" y="2526443"/>
            <a:chExt cx="1870544" cy="4391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811EFC-A757-4C29-B29E-C4170C20B286}"/>
                </a:ext>
              </a:extLst>
            </p:cNvPr>
            <p:cNvSpPr txBox="1"/>
            <p:nvPr/>
          </p:nvSpPr>
          <p:spPr>
            <a:xfrm>
              <a:off x="2537183" y="2665474"/>
              <a:ext cx="10153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>
                  <a:solidFill>
                    <a:schemeClr val="tx2">
                      <a:lumMod val="75000"/>
                    </a:schemeClr>
                  </a:solidFill>
                </a:rPr>
                <a:t>카드복원요청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C5A0AB9-8B13-4829-84B5-CBFDAD32CF97}"/>
                </a:ext>
              </a:extLst>
            </p:cNvPr>
            <p:cNvGrpSpPr/>
            <p:nvPr/>
          </p:nvGrpSpPr>
          <p:grpSpPr>
            <a:xfrm>
              <a:off x="1972588" y="2526443"/>
              <a:ext cx="1870544" cy="439155"/>
              <a:chOff x="714416" y="1828267"/>
              <a:chExt cx="1870544" cy="439155"/>
            </a:xfrm>
          </p:grpSpPr>
          <p:sp>
            <p:nvSpPr>
              <p:cNvPr id="60" name="모서리가 둥근 직사각형 133">
                <a:extLst>
                  <a:ext uri="{FF2B5EF4-FFF2-40B4-BE49-F238E27FC236}">
                    <a16:creationId xmlns:a16="http://schemas.microsoft.com/office/drawing/2014/main" id="{718DE8F3-DA39-4BB0-A3D3-F83DE872BC59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0ED0A407-FA81-41F6-A43A-2EE870C47485}"/>
                  </a:ext>
                </a:extLst>
              </p:cNvPr>
              <p:cNvGrpSpPr/>
              <p:nvPr/>
            </p:nvGrpSpPr>
            <p:grpSpPr>
              <a:xfrm>
                <a:off x="714416" y="1828267"/>
                <a:ext cx="515816" cy="255013"/>
                <a:chOff x="741139" y="2632776"/>
                <a:chExt cx="515816" cy="255013"/>
              </a:xfrm>
            </p:grpSpPr>
            <p:sp>
              <p:nvSpPr>
                <p:cNvPr id="62" name="Oval">
                  <a:extLst>
                    <a:ext uri="{FF2B5EF4-FFF2-40B4-BE49-F238E27FC236}">
                      <a16:creationId xmlns:a16="http://schemas.microsoft.com/office/drawing/2014/main" id="{FD67C688-C40D-4708-B5B5-5315F548CBFD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D038D99-F3B4-4A08-9CCF-3E4CE67DE16E}"/>
                    </a:ext>
                  </a:extLst>
                </p:cNvPr>
                <p:cNvSpPr txBox="1"/>
                <p:nvPr/>
              </p:nvSpPr>
              <p:spPr>
                <a:xfrm>
                  <a:off x="741139" y="2637171"/>
                  <a:ext cx="5158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02-2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6282121-E1E9-47CF-AB4A-AACFF83E75C0}"/>
              </a:ext>
            </a:extLst>
          </p:cNvPr>
          <p:cNvCxnSpPr>
            <a:stCxn id="134" idx="2"/>
            <a:endCxn id="52" idx="0"/>
          </p:cNvCxnSpPr>
          <p:nvPr/>
        </p:nvCxnSpPr>
        <p:spPr>
          <a:xfrm rot="5400000">
            <a:off x="2592528" y="2600124"/>
            <a:ext cx="480604" cy="1268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A72FBB8-4CB7-402D-A67A-F7C206A6ED6C}"/>
              </a:ext>
            </a:extLst>
          </p:cNvPr>
          <p:cNvCxnSpPr>
            <a:cxnSpLocks/>
            <a:stCxn id="134" idx="2"/>
          </p:cNvCxnSpPr>
          <p:nvPr/>
        </p:nvCxnSpPr>
        <p:spPr>
          <a:xfrm rot="16200000" flipH="1">
            <a:off x="3830015" y="2630952"/>
            <a:ext cx="480604" cy="12066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3AE76E-2B42-4F6D-ACDD-17630FDD12C6}"/>
              </a:ext>
            </a:extLst>
          </p:cNvPr>
          <p:cNvGrpSpPr/>
          <p:nvPr/>
        </p:nvGrpSpPr>
        <p:grpSpPr>
          <a:xfrm>
            <a:off x="2549543" y="4448785"/>
            <a:ext cx="1799301" cy="439155"/>
            <a:chOff x="2043831" y="2526443"/>
            <a:chExt cx="1799301" cy="43915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D66617-0E24-4A8B-A625-649F61900E7F}"/>
                </a:ext>
              </a:extLst>
            </p:cNvPr>
            <p:cNvSpPr txBox="1"/>
            <p:nvPr/>
          </p:nvSpPr>
          <p:spPr>
            <a:xfrm>
              <a:off x="2439685" y="2652705"/>
              <a:ext cx="12407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사업비 복원실행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96BB2E3A-62EB-47F4-9D25-E6DBA24B8CCC}"/>
                </a:ext>
              </a:extLst>
            </p:cNvPr>
            <p:cNvGrpSpPr/>
            <p:nvPr/>
          </p:nvGrpSpPr>
          <p:grpSpPr>
            <a:xfrm>
              <a:off x="2043831" y="2526443"/>
              <a:ext cx="1799301" cy="439155"/>
              <a:chOff x="785659" y="1828267"/>
              <a:chExt cx="1799301" cy="439155"/>
            </a:xfrm>
          </p:grpSpPr>
          <p:sp>
            <p:nvSpPr>
              <p:cNvPr id="72" name="모서리가 둥근 직사각형 133">
                <a:extLst>
                  <a:ext uri="{FF2B5EF4-FFF2-40B4-BE49-F238E27FC236}">
                    <a16:creationId xmlns:a16="http://schemas.microsoft.com/office/drawing/2014/main" id="{FC8713AD-94DD-4586-8B2B-6F6979D46D3D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359491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47B4E06F-0838-4C41-BE58-1FA4B52BFB45}"/>
                  </a:ext>
                </a:extLst>
              </p:cNvPr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74" name="Oval">
                  <a:extLst>
                    <a:ext uri="{FF2B5EF4-FFF2-40B4-BE49-F238E27FC236}">
                      <a16:creationId xmlns:a16="http://schemas.microsoft.com/office/drawing/2014/main" id="{A47DC8AB-531F-433A-8859-2CDCA48B1DF1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03011A7-FE98-45BF-902E-A0289138774E}"/>
                    </a:ext>
                  </a:extLst>
                </p:cNvPr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03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7A5891F-B3F1-4499-AC0E-0813E02FB7BB}"/>
              </a:ext>
            </a:extLst>
          </p:cNvPr>
          <p:cNvCxnSpPr>
            <a:stCxn id="52" idx="2"/>
            <a:endCxn id="72" idx="0"/>
          </p:cNvCxnSpPr>
          <p:nvPr/>
        </p:nvCxnSpPr>
        <p:spPr>
          <a:xfrm rot="16200000" flipH="1">
            <a:off x="2504534" y="3528211"/>
            <a:ext cx="694374" cy="13061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ABD0F0B-6FFC-4540-B137-770CC8EB55D8}"/>
              </a:ext>
            </a:extLst>
          </p:cNvPr>
          <p:cNvCxnSpPr>
            <a:cxnSpLocks/>
          </p:cNvCxnSpPr>
          <p:nvPr/>
        </p:nvCxnSpPr>
        <p:spPr>
          <a:xfrm rot="5400000">
            <a:off x="3902389" y="3409095"/>
            <a:ext cx="346279" cy="11962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47136FC-ECD7-43DC-A97C-C4165506C425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 flipH="1">
            <a:off x="3503564" y="4887940"/>
            <a:ext cx="1208" cy="5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961F85-242B-4FB6-B4C0-342CD744AD99}"/>
              </a:ext>
            </a:extLst>
          </p:cNvPr>
          <p:cNvGrpSpPr/>
          <p:nvPr/>
        </p:nvGrpSpPr>
        <p:grpSpPr>
          <a:xfrm>
            <a:off x="2548335" y="5362736"/>
            <a:ext cx="1799301" cy="510671"/>
            <a:chOff x="2043831" y="2526443"/>
            <a:chExt cx="1799301" cy="51067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7DEF2A9-98FF-4C33-A649-78EA89CDF68D}"/>
                </a:ext>
              </a:extLst>
            </p:cNvPr>
            <p:cNvSpPr txBox="1"/>
            <p:nvPr/>
          </p:nvSpPr>
          <p:spPr>
            <a:xfrm>
              <a:off x="2304187" y="2621616"/>
              <a:ext cx="142487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발급가상계좌 입금</a:t>
              </a:r>
              <a:endParaRPr lang="en-US" altLang="ko-KR" sz="105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복원완료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F9CAD86B-E91F-4193-8D3B-33F7A7632C0F}"/>
                </a:ext>
              </a:extLst>
            </p:cNvPr>
            <p:cNvGrpSpPr/>
            <p:nvPr/>
          </p:nvGrpSpPr>
          <p:grpSpPr>
            <a:xfrm>
              <a:off x="2043831" y="2526443"/>
              <a:ext cx="1799301" cy="495162"/>
              <a:chOff x="785659" y="1828267"/>
              <a:chExt cx="1799301" cy="495162"/>
            </a:xfrm>
          </p:grpSpPr>
          <p:sp>
            <p:nvSpPr>
              <p:cNvPr id="95" name="모서리가 둥근 직사각형 133">
                <a:extLst>
                  <a:ext uri="{FF2B5EF4-FFF2-40B4-BE49-F238E27FC236}">
                    <a16:creationId xmlns:a16="http://schemas.microsoft.com/office/drawing/2014/main" id="{418787CD-CD2B-4D3A-86D6-314967340A57}"/>
                  </a:ext>
                </a:extLst>
              </p:cNvPr>
              <p:cNvSpPr/>
              <p:nvPr/>
            </p:nvSpPr>
            <p:spPr>
              <a:xfrm>
                <a:off x="896815" y="1907931"/>
                <a:ext cx="1688145" cy="415498"/>
              </a:xfrm>
              <a:prstGeom prst="round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A2DD0F83-07F1-46F0-9360-D5DBEEBF9515}"/>
                  </a:ext>
                </a:extLst>
              </p:cNvPr>
              <p:cNvGrpSpPr/>
              <p:nvPr/>
            </p:nvGrpSpPr>
            <p:grpSpPr>
              <a:xfrm>
                <a:off x="785659" y="1828267"/>
                <a:ext cx="351692" cy="263473"/>
                <a:chOff x="812382" y="2632776"/>
                <a:chExt cx="351692" cy="263473"/>
              </a:xfrm>
            </p:grpSpPr>
            <p:sp>
              <p:nvSpPr>
                <p:cNvPr id="97" name="Oval">
                  <a:extLst>
                    <a:ext uri="{FF2B5EF4-FFF2-40B4-BE49-F238E27FC236}">
                      <a16:creationId xmlns:a16="http://schemas.microsoft.com/office/drawing/2014/main" id="{48360753-5E85-4B8F-A7F3-CAC7DB620082}"/>
                    </a:ext>
                  </a:extLst>
                </p:cNvPr>
                <p:cNvSpPr/>
                <p:nvPr/>
              </p:nvSpPr>
              <p:spPr>
                <a:xfrm>
                  <a:off x="847550" y="2632776"/>
                  <a:ext cx="255013" cy="255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A14639B-DCC9-47EE-8FD8-5CF8A714B6E9}"/>
                    </a:ext>
                  </a:extLst>
                </p:cNvPr>
                <p:cNvSpPr txBox="1"/>
                <p:nvPr/>
              </p:nvSpPr>
              <p:spPr>
                <a:xfrm>
                  <a:off x="812382" y="2650028"/>
                  <a:ext cx="351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b="1" dirty="0">
                      <a:solidFill>
                        <a:schemeClr val="bg1"/>
                      </a:solidFill>
                    </a:rPr>
                    <a:t>04</a:t>
                  </a:r>
                  <a:endParaRPr lang="ko-KR" altLang="en-US" sz="1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22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5" y="1387928"/>
            <a:ext cx="6432658" cy="3913200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Box 20"/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화면 접속 및 조회</a:t>
            </a: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홈페이지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사업비관리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현금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카드복원을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27388" y="1434353"/>
            <a:ext cx="460188" cy="137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1316761" y="268105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 집행내역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31622" y="2700295"/>
            <a:ext cx="460188" cy="1374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복원 신청을 위해 현금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카드복원 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페이지로 이동합니다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21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1" y="1627780"/>
            <a:ext cx="6567490" cy="3365317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86068" y="4374776"/>
            <a:ext cx="346062" cy="1428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257725" y="396784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현금집행내역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복원요청은 현금복원요청과 카드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복원요청으로 나뉘어져 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5" name="Oval 156"/>
          <p:cNvSpPr>
            <a:spLocks noChangeArrowheads="1"/>
          </p:cNvSpPr>
          <p:nvPr/>
        </p:nvSpPr>
        <p:spPr bwMode="auto">
          <a:xfrm>
            <a:off x="261763" y="454072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888563" y="3340554"/>
            <a:ext cx="346062" cy="1428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156"/>
          <p:cNvSpPr>
            <a:spLocks noChangeArrowheads="1"/>
          </p:cNvSpPr>
          <p:nvPr/>
        </p:nvSpPr>
        <p:spPr bwMode="auto">
          <a:xfrm>
            <a:off x="1625055" y="332466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303999" y="5424377"/>
            <a:ext cx="659825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처음 현금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카드복원 메뉴에 들어가시면 현금복원요청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페이지가 나타납니다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사용일자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증빙구분을 지정해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버튼을 누르시면 해당 내역이 조회됩니다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증빙구분에는 카드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전자세금계산서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기타가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③ 현금집행내역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의 리스트가 조회됩니다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5BD1EB25-1FDC-4FEA-8FCE-06005C0470DC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현금복원요청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22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현금집행내역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현금 복원을 요청하실 항목을 체크한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현금 복원요청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27328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현금 복원요청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현금집행내역에서 현금에 대한  복원요청을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7" y="1962014"/>
            <a:ext cx="6579573" cy="30310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03998" y="3215540"/>
            <a:ext cx="634307" cy="158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6256950" y="482838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78764" y="4834361"/>
            <a:ext cx="442166" cy="158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 도형 21"/>
          <p:cNvSpPr/>
          <p:nvPr/>
        </p:nvSpPr>
        <p:spPr>
          <a:xfrm rot="13403430" flipV="1">
            <a:off x="516899" y="3599367"/>
            <a:ext cx="82995" cy="94905"/>
          </a:xfrm>
          <a:prstGeom prst="corner">
            <a:avLst>
              <a:gd name="adj1" fmla="val 25555"/>
              <a:gd name="adj2" fmla="val 233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21F67322-B3DA-4C7F-8C82-548FFA57D782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현금복원요청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8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현금복원요청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복원요청 금액 입력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복원요청사유 입력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복원요청 저장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현금 복원요청 상세 조회 및 복원요청사유를 저장합니다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7" y="1962014"/>
            <a:ext cx="6579573" cy="303108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3963" y="1930520"/>
            <a:ext cx="6588287" cy="3197292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63" y="2423405"/>
            <a:ext cx="3690545" cy="1965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608" y="2423405"/>
            <a:ext cx="3702642" cy="19656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44473" y="3206552"/>
            <a:ext cx="161366" cy="1254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69776" y="3195187"/>
            <a:ext cx="656218" cy="152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211560" y="3806063"/>
            <a:ext cx="454771" cy="145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15954" y="4057501"/>
            <a:ext cx="321989" cy="163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156"/>
          <p:cNvSpPr>
            <a:spLocks noChangeArrowheads="1"/>
          </p:cNvSpPr>
          <p:nvPr/>
        </p:nvSpPr>
        <p:spPr bwMode="auto">
          <a:xfrm>
            <a:off x="341112" y="318197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313963" y="5319010"/>
            <a:ext cx="6598251" cy="133882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사용 내역에서 복원을 요청 할 내역을 선택합니다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공급가액과 부가세를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복원요청사유를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*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복원요청은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전체복원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부분복원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부분복원일 경우 추가 복원요청이 가능합니다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 요청하신 항목은 현금집행내역 목록에서 사라집니다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28" name="Oval 156"/>
          <p:cNvSpPr>
            <a:spLocks noChangeArrowheads="1"/>
          </p:cNvSpPr>
          <p:nvPr/>
        </p:nvSpPr>
        <p:spPr bwMode="auto">
          <a:xfrm>
            <a:off x="5958956" y="317352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9" name="Oval 156"/>
          <p:cNvSpPr>
            <a:spLocks noChangeArrowheads="1"/>
          </p:cNvSpPr>
          <p:nvPr/>
        </p:nvSpPr>
        <p:spPr bwMode="auto">
          <a:xfrm>
            <a:off x="3003612" y="3791607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6305134" y="405173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14A2BCD-13AE-46A3-923F-7B748FB6BDD7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2-1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현금복원요청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74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카드집행내역 조회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4818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2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사업비 복원요청은 현금복원요청과 카드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복원요청으로 나뉘어져 있습니다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26" y="1625077"/>
            <a:ext cx="6566400" cy="335183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22829" y="3340554"/>
            <a:ext cx="346062" cy="1428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56"/>
          <p:cNvSpPr>
            <a:spLocks noChangeArrowheads="1"/>
          </p:cNvSpPr>
          <p:nvPr/>
        </p:nvSpPr>
        <p:spPr bwMode="auto">
          <a:xfrm>
            <a:off x="4859321" y="3324665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37867" y="4377267"/>
            <a:ext cx="302730" cy="140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56"/>
          <p:cNvSpPr>
            <a:spLocks noChangeArrowheads="1"/>
          </p:cNvSpPr>
          <p:nvPr/>
        </p:nvSpPr>
        <p:spPr bwMode="auto">
          <a:xfrm>
            <a:off x="266192" y="396784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270230" y="4540729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1" name="TextBox 6"/>
          <p:cNvSpPr txBox="1"/>
          <p:nvPr/>
        </p:nvSpPr>
        <p:spPr>
          <a:xfrm>
            <a:off x="303999" y="5424377"/>
            <a:ext cx="6598251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카드복원요청 탭을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사용일자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증빙구분을 지정해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조회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버튼을 누르시면 해당 내역이 조회됩니다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-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증빙구분에는 카드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전자세금계산서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기타가 있습니다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③ 전체 내역 또는 사용자가 지정한 검색한 내역이 카드집행내역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 조회됩니다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97B1E040-8380-451C-A279-1E3A1DF1B313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카드복원요청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(1/3)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61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8" y="1978709"/>
            <a:ext cx="6545642" cy="3024301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32" name="TextBox 6"/>
          <p:cNvSpPr txBox="1"/>
          <p:nvPr/>
        </p:nvSpPr>
        <p:spPr>
          <a:xfrm>
            <a:off x="303999" y="5424377"/>
            <a:ext cx="6598251" cy="2741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 카드집행내역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단위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원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에서 복원 요청하실 항목을 체크한 후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『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카드집행내역 복원요청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』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버튼을 클릭합니다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3000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 복원요청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카드집행내역에서 카드 사용에 대한  복원 요청을 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03998" y="3215540"/>
            <a:ext cx="634307" cy="1587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56"/>
          <p:cNvSpPr>
            <a:spLocks noChangeArrowheads="1"/>
          </p:cNvSpPr>
          <p:nvPr/>
        </p:nvSpPr>
        <p:spPr bwMode="auto">
          <a:xfrm>
            <a:off x="6062729" y="4843873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290734" y="4842828"/>
            <a:ext cx="567374" cy="167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L 도형 21"/>
          <p:cNvSpPr/>
          <p:nvPr/>
        </p:nvSpPr>
        <p:spPr>
          <a:xfrm rot="13403430" flipV="1">
            <a:off x="516899" y="3599367"/>
            <a:ext cx="82995" cy="94905"/>
          </a:xfrm>
          <a:prstGeom prst="corner">
            <a:avLst>
              <a:gd name="adj1" fmla="val 25555"/>
              <a:gd name="adj2" fmla="val 2333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53180D6A-7E6F-4993-8083-B83F09442EC7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카드복원요청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(2/3)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991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8" y="1978709"/>
            <a:ext cx="6545642" cy="3024301"/>
          </a:xfrm>
          <a:prstGeom prst="rect">
            <a:avLst/>
          </a:prstGeom>
        </p:spPr>
      </p:pic>
      <p:sp>
        <p:nvSpPr>
          <p:cNvPr id="12" name="Text Box 199"/>
          <p:cNvSpPr txBox="1">
            <a:spLocks noChangeArrowheads="1"/>
          </p:cNvSpPr>
          <p:nvPr/>
        </p:nvSpPr>
        <p:spPr bwMode="auto">
          <a:xfrm>
            <a:off x="7196667" y="312537"/>
            <a:ext cx="27093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사업비 집행 및 수행</a:t>
            </a:r>
            <a:endParaRPr lang="en-US" altLang="ko-KR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108000" y="287383"/>
            <a:ext cx="21948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200" b="1" dirty="0">
                <a:solidFill>
                  <a:srgbClr val="0070C0"/>
                </a:solidFill>
                <a:latin typeface="+mn-ea"/>
              </a:rPr>
              <a:t>04. </a:t>
            </a:r>
            <a:r>
              <a:rPr lang="ko-KR" altLang="en-US" sz="2200" b="1" dirty="0">
                <a:solidFill>
                  <a:srgbClr val="0070C0"/>
                </a:solidFill>
                <a:latin typeface="+mn-ea"/>
              </a:rPr>
              <a:t>사업비 복원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7113070" y="3138699"/>
            <a:ext cx="2520000" cy="9233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카드 복원요청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복원요청 금액 입력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- 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복원요청사유 입력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복원요청 저장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3998" y="1978709"/>
            <a:ext cx="6598252" cy="3024301"/>
          </a:xfrm>
          <a:prstGeom prst="rect">
            <a:avLst/>
          </a:prstGeom>
          <a:solidFill>
            <a:schemeClr val="tx1">
              <a:lumMod val="85000"/>
              <a:lumOff val="1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60" y="2265772"/>
            <a:ext cx="4490867" cy="2234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793" y="2282102"/>
            <a:ext cx="4492800" cy="222971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464200" y="3805525"/>
            <a:ext cx="516465" cy="1601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156"/>
          <p:cNvSpPr>
            <a:spLocks noChangeArrowheads="1"/>
          </p:cNvSpPr>
          <p:nvPr/>
        </p:nvSpPr>
        <p:spPr bwMode="auto">
          <a:xfrm>
            <a:off x="338829" y="3211394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463006" y="4115007"/>
            <a:ext cx="420795" cy="193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val 156"/>
          <p:cNvSpPr>
            <a:spLocks noChangeArrowheads="1"/>
          </p:cNvSpPr>
          <p:nvPr/>
        </p:nvSpPr>
        <p:spPr bwMode="auto">
          <a:xfrm>
            <a:off x="2247708" y="379829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3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62384" y="3222775"/>
            <a:ext cx="225442" cy="1624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31823" y="3222628"/>
            <a:ext cx="851977" cy="1743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Oval 156"/>
          <p:cNvSpPr>
            <a:spLocks noChangeArrowheads="1"/>
          </p:cNvSpPr>
          <p:nvPr/>
        </p:nvSpPr>
        <p:spPr bwMode="auto">
          <a:xfrm>
            <a:off x="5804095" y="3222628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sp>
        <p:nvSpPr>
          <p:cNvPr id="31" name="Oval 156"/>
          <p:cNvSpPr>
            <a:spLocks noChangeArrowheads="1"/>
          </p:cNvSpPr>
          <p:nvPr/>
        </p:nvSpPr>
        <p:spPr bwMode="auto">
          <a:xfrm>
            <a:off x="6254604" y="4132866"/>
            <a:ext cx="176212" cy="174625"/>
          </a:xfrm>
          <a:prstGeom prst="ellipse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4</a:t>
            </a:r>
          </a:p>
        </p:txBody>
      </p:sp>
      <p:sp>
        <p:nvSpPr>
          <p:cNvPr id="33" name="TextBox 6"/>
          <p:cNvSpPr txBox="1"/>
          <p:nvPr/>
        </p:nvSpPr>
        <p:spPr>
          <a:xfrm>
            <a:off x="303999" y="5424377"/>
            <a:ext cx="6598251" cy="113107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①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비목별 사용등록 내역에서 복원을 요청 할 내역을 선택합니다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공급가액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과 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부가세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③ 복원요청사유를 입력합니다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『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』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*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복원 요청하신 항목은 해당 목록에서 사라집니다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7113070" y="1676605"/>
            <a:ext cx="2520000" cy="50783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indent="-108000">
              <a:lnSpc>
                <a:spcPct val="150000"/>
              </a:lnSpc>
              <a:buBlip>
                <a:blip r:embed="rId3"/>
              </a:buBlip>
            </a:pP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카드 복원요청 상세 조회 및 복원요청사유를 저장합니다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C76004-4ADD-4365-87BC-EB7A4AB60BDD}"/>
              </a:ext>
            </a:extLst>
          </p:cNvPr>
          <p:cNvSpPr txBox="1"/>
          <p:nvPr/>
        </p:nvSpPr>
        <p:spPr>
          <a:xfrm>
            <a:off x="313963" y="872551"/>
            <a:ext cx="9008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2-2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단계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카드복원요청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(3/3)</a:t>
            </a:r>
            <a:endParaRPr lang="ko-KR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65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10919</TotalTime>
  <Words>839</Words>
  <Application>Microsoft Office PowerPoint</Application>
  <PresentationFormat>A4 용지(210x297mm)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Segoe UI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한국산업기술평가원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JSJ</cp:lastModifiedBy>
  <cp:revision>871</cp:revision>
  <cp:lastPrinted>2014-09-29T14:01:44Z</cp:lastPrinted>
  <dcterms:created xsi:type="dcterms:W3CDTF">2014-04-09T04:50:07Z</dcterms:created>
  <dcterms:modified xsi:type="dcterms:W3CDTF">2022-01-24T07:54:12Z</dcterms:modified>
</cp:coreProperties>
</file>