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14" r:id="rId2"/>
    <p:sldId id="399" r:id="rId3"/>
    <p:sldId id="420" r:id="rId4"/>
    <p:sldId id="421" r:id="rId5"/>
    <p:sldId id="431" r:id="rId6"/>
    <p:sldId id="432" r:id="rId7"/>
    <p:sldId id="428" r:id="rId8"/>
    <p:sldId id="433" r:id="rId9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">
          <p15:clr>
            <a:srgbClr val="A4A3A4"/>
          </p15:clr>
        </p15:guide>
        <p15:guide id="2" orient="horz" pos="58">
          <p15:clr>
            <a:srgbClr val="A4A3A4"/>
          </p15:clr>
        </p15:guide>
        <p15:guide id="3" pos="2179">
          <p15:clr>
            <a:srgbClr val="A4A3A4"/>
          </p15:clr>
        </p15:guide>
        <p15:guide id="4" pos="2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3B4"/>
    <a:srgbClr val="800000"/>
    <a:srgbClr val="595959"/>
    <a:srgbClr val="E46C0A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6469" autoAdjust="0"/>
  </p:normalViewPr>
  <p:slideViewPr>
    <p:cSldViewPr snapToGrid="0" showGuides="1">
      <p:cViewPr varScale="1">
        <p:scale>
          <a:sx n="160" d="100"/>
          <a:sy n="160" d="100"/>
        </p:scale>
        <p:origin x="1448" y="104"/>
      </p:cViewPr>
      <p:guideLst>
        <p:guide orient="horz" pos="317"/>
        <p:guide orient="horz" pos="58"/>
        <p:guide pos="2179"/>
        <p:guide pos="27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78" d="100"/>
          <a:sy n="78" d="100"/>
        </p:scale>
        <p:origin x="4062" y="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BD984-6880-44B4-8BA5-5EBF8A185948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53CF0-2248-4C75-A824-71019EB9D8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96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37E19-AD48-452A-8618-BC9CED42C892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3CF52-8463-4EA8-91B7-5E17191AC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36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25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7239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 userDrawn="1"/>
        </p:nvSpPr>
        <p:spPr>
          <a:xfrm>
            <a:off x="240253" y="941913"/>
            <a:ext cx="64816" cy="144000"/>
          </a:xfrm>
          <a:prstGeom prst="roundRect">
            <a:avLst/>
          </a:prstGeom>
          <a:gradFill>
            <a:gsLst>
              <a:gs pos="0">
                <a:srgbClr val="A0C1E8"/>
              </a:gs>
              <a:gs pos="49000">
                <a:srgbClr val="638FC5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0" name="Text Box 199"/>
          <p:cNvSpPr txBox="1">
            <a:spLocks noChangeArrowheads="1"/>
          </p:cNvSpPr>
          <p:nvPr userDrawn="1"/>
        </p:nvSpPr>
        <p:spPr bwMode="auto">
          <a:xfrm>
            <a:off x="6897047" y="45027"/>
            <a:ext cx="304282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공공기관 차세대 사업관리시스템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  <a:ea typeface="+mn-ea"/>
              </a:rPr>
              <a:t>(PMS)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 구축</a:t>
            </a:r>
          </a:p>
        </p:txBody>
      </p:sp>
      <p:sp>
        <p:nvSpPr>
          <p:cNvPr id="31" name="Text Box 195"/>
          <p:cNvSpPr txBox="1">
            <a:spLocks noChangeArrowheads="1"/>
          </p:cNvSpPr>
          <p:nvPr userDrawn="1"/>
        </p:nvSpPr>
        <p:spPr bwMode="auto">
          <a:xfrm>
            <a:off x="4752953" y="6611597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fld id="{2535EB49-0EC5-44F1-97EC-F39431DF6837}" type="slidenum">
              <a:rPr lang="en-US" altLang="ko-KR" sz="800" b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388" y="6533258"/>
            <a:ext cx="988445" cy="19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7121974" y="1309895"/>
            <a:ext cx="2501795" cy="52612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723900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 bwMode="auto">
          <a:xfrm>
            <a:off x="240253" y="5211271"/>
            <a:ext cx="6732000" cy="135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228600">
              <a:schemeClr val="bg1">
                <a:lumMod val="75000"/>
              </a:schemeClr>
            </a:innerShdw>
          </a:effectLst>
        </p:spPr>
        <p:txBody>
          <a:bodyPr>
            <a:scene3d>
              <a:camera prst="orthographicFront"/>
              <a:lightRig rig="threePt" dir="t"/>
            </a:scene3d>
            <a:sp3d contourW="12700">
              <a:bevelT w="1270"/>
              <a:contourClr>
                <a:schemeClr val="tx2">
                  <a:lumMod val="50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4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240253" y="941913"/>
            <a:ext cx="64816" cy="144000"/>
          </a:xfrm>
          <a:prstGeom prst="roundRect">
            <a:avLst/>
          </a:prstGeom>
          <a:gradFill>
            <a:gsLst>
              <a:gs pos="0">
                <a:srgbClr val="A0C1E8"/>
              </a:gs>
              <a:gs pos="49000">
                <a:srgbClr val="638FC5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2" name="Text Box 199"/>
          <p:cNvSpPr txBox="1">
            <a:spLocks noChangeArrowheads="1"/>
          </p:cNvSpPr>
          <p:nvPr userDrawn="1"/>
        </p:nvSpPr>
        <p:spPr bwMode="auto">
          <a:xfrm>
            <a:off x="7051285" y="45027"/>
            <a:ext cx="271099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공공기관 차세대 사업관리시스템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  <a:ea typeface="+mn-ea"/>
              </a:rPr>
              <a:t>(PMS)</a:t>
            </a:r>
            <a:endParaRPr lang="ko-KR" altLang="en-US" sz="11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7108883" y="1307078"/>
            <a:ext cx="2520000" cy="356995"/>
            <a:chOff x="7789333" y="1364451"/>
            <a:chExt cx="1845734" cy="360000"/>
          </a:xfrm>
        </p:grpSpPr>
        <p:sp>
          <p:nvSpPr>
            <p:cNvPr id="20" name="직사각형 19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TextBox 11"/>
            <p:cNvSpPr txBox="1"/>
            <p:nvPr userDrawn="1"/>
          </p:nvSpPr>
          <p:spPr bwMode="auto">
            <a:xfrm>
              <a:off x="7789333" y="1457493"/>
              <a:ext cx="1845734" cy="1850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rPr>
                <a:t>개      요</a:t>
              </a:r>
            </a:p>
          </p:txBody>
        </p:sp>
      </p:grpSp>
      <p:sp>
        <p:nvSpPr>
          <p:cNvPr id="23" name="Text Box 195"/>
          <p:cNvSpPr txBox="1">
            <a:spLocks noChangeArrowheads="1"/>
          </p:cNvSpPr>
          <p:nvPr userDrawn="1"/>
        </p:nvSpPr>
        <p:spPr bwMode="auto">
          <a:xfrm>
            <a:off x="4752953" y="6611597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fld id="{2535EB49-0EC5-44F1-97EC-F39431DF6837}" type="slidenum">
              <a:rPr lang="en-US" altLang="ko-KR" sz="800" b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240253" y="1309895"/>
            <a:ext cx="6732000" cy="40671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7108883" y="5377471"/>
            <a:ext cx="2520000" cy="356995"/>
            <a:chOff x="7789333" y="1364451"/>
            <a:chExt cx="1845734" cy="360000"/>
          </a:xfrm>
        </p:grpSpPr>
        <p:sp>
          <p:nvSpPr>
            <p:cNvPr id="15" name="직사각형 14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TextBox 11"/>
            <p:cNvSpPr txBox="1"/>
            <p:nvPr userDrawn="1"/>
          </p:nvSpPr>
          <p:spPr bwMode="auto">
            <a:xfrm>
              <a:off x="7789333" y="1456903"/>
              <a:ext cx="1845734" cy="18622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rPr>
                <a:t>특이 사항</a:t>
              </a:r>
              <a:endParaRPr lang="en-US" altLang="ko-KR" sz="1200" b="1" spc="0" dirty="0">
                <a:ln>
                  <a:prstDash val="solid"/>
                </a:ln>
                <a:solidFill>
                  <a:srgbClr val="FFFFFF"/>
                </a:solidFill>
                <a:effectLst/>
                <a:latin typeface="+mn-ea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7" name="그룹 16"/>
          <p:cNvGrpSpPr/>
          <p:nvPr userDrawn="1"/>
        </p:nvGrpSpPr>
        <p:grpSpPr>
          <a:xfrm>
            <a:off x="7108883" y="2779620"/>
            <a:ext cx="2520000" cy="356995"/>
            <a:chOff x="7789333" y="1364451"/>
            <a:chExt cx="1845734" cy="360000"/>
          </a:xfrm>
        </p:grpSpPr>
        <p:sp>
          <p:nvSpPr>
            <p:cNvPr id="18" name="직사각형 17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TextBox 11"/>
            <p:cNvSpPr txBox="1"/>
            <p:nvPr userDrawn="1"/>
          </p:nvSpPr>
          <p:spPr bwMode="auto">
            <a:xfrm>
              <a:off x="7789333" y="1457493"/>
              <a:ext cx="1845734" cy="1850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rPr>
                <a:t>주요 기능</a:t>
              </a:r>
            </a:p>
          </p:txBody>
        </p:sp>
      </p:grp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24" y="6623590"/>
            <a:ext cx="988445" cy="19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6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7926"/>
            <a:ext cx="9906000" cy="67532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53095" y="3124566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327F"/>
              </a:solidFill>
              <a:latin typeface="+mn-ea"/>
              <a:ea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972733" y="1104901"/>
            <a:ext cx="6451599" cy="1104901"/>
            <a:chOff x="1972733" y="1274985"/>
            <a:chExt cx="6451599" cy="109396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972733" y="1274985"/>
              <a:ext cx="6451599" cy="1093961"/>
            </a:xfrm>
            <a:prstGeom prst="roundRect">
              <a:avLst>
                <a:gd name="adj" fmla="val 50000"/>
              </a:avLst>
            </a:prstGeom>
            <a:solidFill>
              <a:srgbClr val="0443B4"/>
            </a:solidFill>
            <a:ln/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>
                <a:latin typeface="+mn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83132" y="1376381"/>
              <a:ext cx="3630802" cy="9141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차세대 </a:t>
              </a:r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PMS </a:t>
              </a:r>
              <a:r>
                <a:rPr lang="ko-KR" altLang="en-US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매뉴얼</a:t>
              </a:r>
              <a:endPara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(</a:t>
              </a:r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정산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_</a:t>
              </a:r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창업자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)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1" y="186545"/>
            <a:ext cx="1827135" cy="3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2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0"/>
          <p:cNvSpPr txBox="1"/>
          <p:nvPr/>
        </p:nvSpPr>
        <p:spPr>
          <a:xfrm>
            <a:off x="313963" y="883568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회원가입 프로세스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515100" y="1664073"/>
            <a:ext cx="3108669" cy="45748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endParaRPr lang="en-US" altLang="ko-KR" sz="900" b="1" dirty="0">
              <a:solidFill>
                <a:schemeClr val="tx1"/>
              </a:solidFill>
              <a:latin typeface="+mj-ea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홈페이지 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사업비관리 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보완요청내역 메뉴</a:t>
            </a:r>
            <a:endParaRPr lang="en-US" altLang="ko-KR" sz="900" dirty="0">
              <a:solidFill>
                <a:schemeClr val="tx1"/>
              </a:solidFill>
              <a:latin typeface="+mj-ea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보완요청내역 조회</a:t>
            </a:r>
            <a:endParaRPr lang="en-US" altLang="ko-KR" sz="900" dirty="0">
              <a:solidFill>
                <a:schemeClr val="tx1"/>
              </a:solidFill>
              <a:latin typeface="+mj-ea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보완요청내역 수정 후 승인요청</a:t>
            </a:r>
            <a:endParaRPr lang="en-US" altLang="ko-KR" sz="900" dirty="0">
              <a:solidFill>
                <a:schemeClr val="tx1"/>
              </a:solidFill>
              <a:latin typeface="+mj-ea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승인요청 확인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495691" y="1307078"/>
            <a:ext cx="3148641" cy="356995"/>
            <a:chOff x="7789333" y="1364451"/>
            <a:chExt cx="1845734" cy="360000"/>
          </a:xfrm>
        </p:grpSpPr>
        <p:sp>
          <p:nvSpPr>
            <p:cNvPr id="21" name="직사각형 20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TextBox 11"/>
            <p:cNvSpPr txBox="1"/>
            <p:nvPr userDrawn="1"/>
          </p:nvSpPr>
          <p:spPr bwMode="auto">
            <a:xfrm>
              <a:off x="7789333" y="1457493"/>
              <a:ext cx="1845734" cy="1850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dirty="0">
                  <a:ln>
                    <a:prstDash val="solid"/>
                  </a:ln>
                  <a:solidFill>
                    <a:srgbClr val="FFFFFF"/>
                  </a:solidFill>
                  <a:latin typeface="+mn-ea"/>
                  <a:cs typeface="Arial" pitchFamily="34" charset="0"/>
                </a:rPr>
                <a:t>상 세 내 용</a:t>
              </a:r>
              <a:endParaRPr lang="ko-KR" altLang="en-US" sz="1200" b="1" spc="0" dirty="0">
                <a:ln>
                  <a:prstDash val="solid"/>
                </a:ln>
                <a:solidFill>
                  <a:srgbClr val="FFFFFF"/>
                </a:solidFill>
                <a:effectLst/>
                <a:latin typeface="+mn-ea"/>
                <a:ea typeface="+mn-ea"/>
                <a:cs typeface="Arial" pitchFamily="34" charset="0"/>
              </a:endParaRPr>
            </a:p>
          </p:txBody>
        </p:sp>
      </p:grpSp>
      <p:sp>
        <p:nvSpPr>
          <p:cNvPr id="13" name="Text Box 199"/>
          <p:cNvSpPr txBox="1">
            <a:spLocks noChangeArrowheads="1"/>
          </p:cNvSpPr>
          <p:nvPr/>
        </p:nvSpPr>
        <p:spPr bwMode="auto">
          <a:xfrm>
            <a:off x="7724776" y="312537"/>
            <a:ext cx="2181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800" b="1">
                <a:solidFill>
                  <a:schemeClr val="bg1"/>
                </a:solidFill>
                <a:latin typeface="+mn-ea"/>
                <a:ea typeface="+mn-ea"/>
              </a:rPr>
              <a:t>9. 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  <a:ea typeface="+mn-ea"/>
              </a:rPr>
              <a:t>정산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Rectangle"/>
          <p:cNvSpPr/>
          <p:nvPr/>
        </p:nvSpPr>
        <p:spPr>
          <a:xfrm>
            <a:off x="231116" y="1322723"/>
            <a:ext cx="6225580" cy="491615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9977" y="2028762"/>
            <a:ext cx="811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화면 접속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485860" y="2998644"/>
            <a:ext cx="1921445" cy="439155"/>
            <a:chOff x="785659" y="1828267"/>
            <a:chExt cx="1921445" cy="439155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6815" y="1907931"/>
              <a:ext cx="1810289" cy="359491"/>
            </a:xfrm>
            <a:prstGeom prst="roundRect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785659" y="1828267"/>
              <a:ext cx="351692" cy="263473"/>
              <a:chOff x="812382" y="2632776"/>
              <a:chExt cx="351692" cy="263473"/>
            </a:xfrm>
          </p:grpSpPr>
          <p:sp>
            <p:nvSpPr>
              <p:cNvPr id="28" name="Oval"/>
              <p:cNvSpPr/>
              <p:nvPr/>
            </p:nvSpPr>
            <p:spPr>
              <a:xfrm>
                <a:off x="847550" y="2632776"/>
                <a:ext cx="255013" cy="2550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12382" y="2650028"/>
                <a:ext cx="351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chemeClr val="bg1"/>
                    </a:solidFill>
                  </a:rPr>
                  <a:t>02</a:t>
                </a:r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2877081" y="3136681"/>
            <a:ext cx="1319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tx2">
                    <a:lumMod val="75000"/>
                  </a:schemeClr>
                </a:solidFill>
              </a:rPr>
              <a:t>보완요청내역 조회</a:t>
            </a:r>
            <a:endParaRPr lang="ko-KR" altLang="en-US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546587" y="1889855"/>
            <a:ext cx="1799301" cy="439155"/>
            <a:chOff x="785659" y="1828267"/>
            <a:chExt cx="1799301" cy="43915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896815" y="1907931"/>
              <a:ext cx="1688145" cy="359491"/>
            </a:xfrm>
            <a:prstGeom prst="roundRect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785659" y="1828267"/>
              <a:ext cx="351692" cy="263473"/>
              <a:chOff x="812382" y="2632776"/>
              <a:chExt cx="351692" cy="263473"/>
            </a:xfrm>
          </p:grpSpPr>
          <p:sp>
            <p:nvSpPr>
              <p:cNvPr id="15" name="Oval"/>
              <p:cNvSpPr/>
              <p:nvPr/>
            </p:nvSpPr>
            <p:spPr>
              <a:xfrm>
                <a:off x="847550" y="2632776"/>
                <a:ext cx="255013" cy="2550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812382" y="2650028"/>
                <a:ext cx="351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2546587" y="4111387"/>
            <a:ext cx="1799301" cy="439155"/>
            <a:chOff x="2043831" y="2526443"/>
            <a:chExt cx="1799301" cy="439155"/>
          </a:xfrm>
        </p:grpSpPr>
        <p:grpSp>
          <p:nvGrpSpPr>
            <p:cNvPr id="38" name="그룹 37"/>
            <p:cNvGrpSpPr/>
            <p:nvPr/>
          </p:nvGrpSpPr>
          <p:grpSpPr>
            <a:xfrm>
              <a:off x="2043831" y="2526443"/>
              <a:ext cx="1799301" cy="439155"/>
              <a:chOff x="785659" y="1828267"/>
              <a:chExt cx="1799301" cy="439155"/>
            </a:xfrm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896815" y="1907931"/>
                <a:ext cx="1688145" cy="359491"/>
              </a:xfrm>
              <a:prstGeom prst="round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785659" y="1828267"/>
                <a:ext cx="351692" cy="263473"/>
                <a:chOff x="812382" y="2632776"/>
                <a:chExt cx="351692" cy="263473"/>
              </a:xfrm>
            </p:grpSpPr>
            <p:sp>
              <p:nvSpPr>
                <p:cNvPr id="41" name="Oval"/>
                <p:cNvSpPr/>
                <p:nvPr/>
              </p:nvSpPr>
              <p:spPr>
                <a:xfrm>
                  <a:off x="847550" y="2632776"/>
                  <a:ext cx="255013" cy="255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812382" y="2650028"/>
                  <a:ext cx="3516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1"/>
                      </a:solidFill>
                    </a:rPr>
                    <a:t>03</a:t>
                  </a:r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43" name="TextBox 42"/>
            <p:cNvSpPr txBox="1"/>
            <p:nvPr/>
          </p:nvSpPr>
          <p:spPr>
            <a:xfrm>
              <a:off x="2610852" y="2656861"/>
              <a:ext cx="8021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</a:rPr>
                <a:t>승인요청</a:t>
              </a: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46587" y="5215670"/>
            <a:ext cx="1799301" cy="439155"/>
            <a:chOff x="785659" y="1828267"/>
            <a:chExt cx="1799301" cy="439155"/>
          </a:xfrm>
        </p:grpSpPr>
        <p:grpSp>
          <p:nvGrpSpPr>
            <p:cNvPr id="49" name="그룹 48"/>
            <p:cNvGrpSpPr/>
            <p:nvPr/>
          </p:nvGrpSpPr>
          <p:grpSpPr>
            <a:xfrm>
              <a:off x="785659" y="1828267"/>
              <a:ext cx="351692" cy="263473"/>
              <a:chOff x="812382" y="2632776"/>
              <a:chExt cx="351692" cy="263473"/>
            </a:xfrm>
          </p:grpSpPr>
          <p:sp>
            <p:nvSpPr>
              <p:cNvPr id="50" name="Oval"/>
              <p:cNvSpPr/>
              <p:nvPr/>
            </p:nvSpPr>
            <p:spPr>
              <a:xfrm>
                <a:off x="847550" y="2632776"/>
                <a:ext cx="255013" cy="2550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12382" y="2650028"/>
                <a:ext cx="351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chemeClr val="bg1"/>
                    </a:solidFill>
                  </a:rPr>
                  <a:t>04</a:t>
                </a:r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모서리가 둥근 직사각형 47"/>
            <p:cNvSpPr/>
            <p:nvPr/>
          </p:nvSpPr>
          <p:spPr>
            <a:xfrm>
              <a:off x="896815" y="1907931"/>
              <a:ext cx="1688145" cy="359491"/>
            </a:xfrm>
            <a:prstGeom prst="roundRect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3" name="직선 화살표 연결선 92"/>
          <p:cNvCxnSpPr>
            <a:cxnSpLocks/>
            <a:stCxn id="4" idx="2"/>
            <a:endCxn id="26" idx="0"/>
          </p:cNvCxnSpPr>
          <p:nvPr/>
        </p:nvCxnSpPr>
        <p:spPr>
          <a:xfrm>
            <a:off x="3501816" y="2329010"/>
            <a:ext cx="345" cy="74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 Box 199">
            <a:extLst>
              <a:ext uri="{FF2B5EF4-FFF2-40B4-BE49-F238E27FC236}">
                <a16:creationId xmlns:a16="http://schemas.microsoft.com/office/drawing/2014/main" id="{5CE71BC2-6733-4616-AF85-DA30D3F8A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온라인 정산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49F775-16AF-4670-A0D0-F4560F28DCC7}"/>
              </a:ext>
            </a:extLst>
          </p:cNvPr>
          <p:cNvSpPr txBox="1"/>
          <p:nvPr/>
        </p:nvSpPr>
        <p:spPr>
          <a:xfrm>
            <a:off x="2998045" y="5352185"/>
            <a:ext cx="10625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tx2">
                    <a:lumMod val="75000"/>
                  </a:schemeClr>
                </a:solidFill>
              </a:rPr>
              <a:t>승인요청 확인</a:t>
            </a:r>
            <a:endParaRPr lang="ko-KR" altLang="en-US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E41F31E-C9D5-4AF2-8761-9CB240E5B3F1}"/>
              </a:ext>
            </a:extLst>
          </p:cNvPr>
          <p:cNvCxnSpPr>
            <a:cxnSpLocks/>
            <a:stCxn id="26" idx="2"/>
            <a:endCxn id="39" idx="0"/>
          </p:cNvCxnSpPr>
          <p:nvPr/>
        </p:nvCxnSpPr>
        <p:spPr>
          <a:xfrm flipH="1">
            <a:off x="3501816" y="3437799"/>
            <a:ext cx="345" cy="75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411E648-E300-4F2B-A0EA-D1376257478B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>
            <a:off x="3501816" y="4550542"/>
            <a:ext cx="0" cy="74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/>
        </p:nvSpPr>
        <p:spPr>
          <a:xfrm>
            <a:off x="7113070" y="1676605"/>
            <a:ext cx="2520000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정산 보완을 하기 위해 </a:t>
            </a:r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보완요쳥내역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메뉴에 접속합니다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13070" y="3138699"/>
            <a:ext cx="2520000" cy="2732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보완요청내역 접속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9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화면 접속</a:t>
            </a:r>
          </a:p>
        </p:txBody>
      </p:sp>
      <p:sp>
        <p:nvSpPr>
          <p:cNvPr id="18" name="TextBox 6"/>
          <p:cNvSpPr txBox="1"/>
          <p:nvPr/>
        </p:nvSpPr>
        <p:spPr>
          <a:xfrm>
            <a:off x="303999" y="5424377"/>
            <a:ext cx="6598251" cy="52514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홈페이지 </a:t>
            </a:r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사업비관리 </a:t>
            </a:r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보완요청내역 메뉴에 접속합니다</a:t>
            </a:r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</a:t>
            </a:r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사업분류와 공고를 선택합니다</a:t>
            </a:r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7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19127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정산 보완</a:t>
            </a:r>
          </a:p>
        </p:txBody>
      </p:sp>
      <p:sp>
        <p:nvSpPr>
          <p:cNvPr id="13" name="Text Box 199">
            <a:extLst>
              <a:ext uri="{FF2B5EF4-FFF2-40B4-BE49-F238E27FC236}">
                <a16:creationId xmlns:a16="http://schemas.microsoft.com/office/drawing/2014/main" id="{D338D3C8-1A59-48E3-808F-823D10658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776" y="312537"/>
            <a:ext cx="2181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800" b="1">
                <a:solidFill>
                  <a:schemeClr val="bg1"/>
                </a:solidFill>
                <a:latin typeface="+mn-ea"/>
                <a:ea typeface="+mn-ea"/>
              </a:rPr>
              <a:t>9. 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  <a:ea typeface="+mn-ea"/>
              </a:rPr>
              <a:t>정산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8197AA-066D-4C0B-8117-E6A3013A5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12" y="1494778"/>
            <a:ext cx="6570000" cy="374876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006010-855C-4914-BA9E-D541F7900995}"/>
              </a:ext>
            </a:extLst>
          </p:cNvPr>
          <p:cNvSpPr/>
          <p:nvPr/>
        </p:nvSpPr>
        <p:spPr>
          <a:xfrm>
            <a:off x="4577526" y="1576706"/>
            <a:ext cx="444054" cy="999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156">
            <a:extLst>
              <a:ext uri="{FF2B5EF4-FFF2-40B4-BE49-F238E27FC236}">
                <a16:creationId xmlns:a16="http://schemas.microsoft.com/office/drawing/2014/main" id="{83B48FA8-111C-4453-8F35-DBF077C3E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123" y="1373023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B7E664-B8B4-4A1F-99E9-5F60E92F467B}"/>
              </a:ext>
            </a:extLst>
          </p:cNvPr>
          <p:cNvSpPr/>
          <p:nvPr/>
        </p:nvSpPr>
        <p:spPr>
          <a:xfrm>
            <a:off x="4922520" y="2074704"/>
            <a:ext cx="444054" cy="999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42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E2BF35-43A9-4ADF-814D-2AA4732A0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59" y="1347852"/>
            <a:ext cx="6570000" cy="398306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113070" y="3138699"/>
            <a:ext cx="2520000" cy="2732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보완요청내역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9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보완요청내역 조회</a:t>
            </a:r>
          </a:p>
        </p:txBody>
      </p:sp>
      <p:sp>
        <p:nvSpPr>
          <p:cNvPr id="18" name="TextBox 6"/>
          <p:cNvSpPr txBox="1"/>
          <p:nvPr/>
        </p:nvSpPr>
        <p:spPr>
          <a:xfrm>
            <a:off x="303999" y="5424377"/>
            <a:ext cx="6598251" cy="29431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보완요청내역을 확인한 후 신청일시를 클릭합니다</a:t>
            </a:r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9" name="Text Box 199">
            <a:extLst>
              <a:ext uri="{FF2B5EF4-FFF2-40B4-BE49-F238E27FC236}">
                <a16:creationId xmlns:a16="http://schemas.microsoft.com/office/drawing/2014/main" id="{BB9218F6-052C-4256-9400-48AFE1D04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776" y="312537"/>
            <a:ext cx="2181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800" b="1">
                <a:solidFill>
                  <a:schemeClr val="bg1"/>
                </a:solidFill>
                <a:latin typeface="+mn-ea"/>
                <a:ea typeface="+mn-ea"/>
              </a:rPr>
              <a:t>9. 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  <a:ea typeface="+mn-ea"/>
              </a:rPr>
              <a:t>정산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995B9C-2160-4939-99BE-D416E091AC0F}"/>
              </a:ext>
            </a:extLst>
          </p:cNvPr>
          <p:cNvSpPr/>
          <p:nvPr/>
        </p:nvSpPr>
        <p:spPr>
          <a:xfrm>
            <a:off x="784860" y="4850446"/>
            <a:ext cx="883920" cy="1746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156">
            <a:extLst>
              <a:ext uri="{FF2B5EF4-FFF2-40B4-BE49-F238E27FC236}">
                <a16:creationId xmlns:a16="http://schemas.microsoft.com/office/drawing/2014/main" id="{27941105-7773-4BAB-A829-AC844C928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714" y="5096465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2" name="Text Box 199">
            <a:extLst>
              <a:ext uri="{FF2B5EF4-FFF2-40B4-BE49-F238E27FC236}">
                <a16:creationId xmlns:a16="http://schemas.microsoft.com/office/drawing/2014/main" id="{ECE5D467-ADBF-4C08-A065-ED23EE6EB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00" y="287383"/>
            <a:ext cx="19127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정산 보완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FC03FAF8-C056-4465-AD64-D8DB2B1BD9BA}"/>
              </a:ext>
            </a:extLst>
          </p:cNvPr>
          <p:cNvSpPr txBox="1"/>
          <p:nvPr/>
        </p:nvSpPr>
        <p:spPr>
          <a:xfrm>
            <a:off x="7113070" y="1676605"/>
            <a:ext cx="2520000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보완요청내역을 확인한 후 승인 요청합니다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473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E2BF35-43A9-4ADF-814D-2AA4732A0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59" y="1347852"/>
            <a:ext cx="6570000" cy="398306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113070" y="3138699"/>
            <a:ext cx="2520000" cy="4810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보완요청내역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비목사용변경 팝업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9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승인요청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(1/2)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8" name="TextBox 6"/>
          <p:cNvSpPr txBox="1"/>
          <p:nvPr/>
        </p:nvSpPr>
        <p:spPr>
          <a:xfrm>
            <a:off x="303999" y="5424377"/>
            <a:ext cx="6598251" cy="52514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보완요청내역을 확인한 후 신청일시를 클릭합니다</a:t>
            </a:r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</a:t>
            </a:r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비목사용변경 팝업창이 나타납니다</a:t>
            </a:r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9" name="Text Box 199">
            <a:extLst>
              <a:ext uri="{FF2B5EF4-FFF2-40B4-BE49-F238E27FC236}">
                <a16:creationId xmlns:a16="http://schemas.microsoft.com/office/drawing/2014/main" id="{BB9218F6-052C-4256-9400-48AFE1D04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776" y="312537"/>
            <a:ext cx="2181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800" b="1">
                <a:solidFill>
                  <a:schemeClr val="bg1"/>
                </a:solidFill>
                <a:latin typeface="+mn-ea"/>
                <a:ea typeface="+mn-ea"/>
              </a:rPr>
              <a:t>9. 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  <a:ea typeface="+mn-ea"/>
              </a:rPr>
              <a:t>정산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D1B60E-8BAA-4716-8AB0-2C5BE3D627F3}"/>
              </a:ext>
            </a:extLst>
          </p:cNvPr>
          <p:cNvSpPr/>
          <p:nvPr/>
        </p:nvSpPr>
        <p:spPr>
          <a:xfrm>
            <a:off x="313963" y="1347852"/>
            <a:ext cx="6582896" cy="3996085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995B9C-2160-4939-99BE-D416E091AC0F}"/>
              </a:ext>
            </a:extLst>
          </p:cNvPr>
          <p:cNvSpPr/>
          <p:nvPr/>
        </p:nvSpPr>
        <p:spPr>
          <a:xfrm>
            <a:off x="716151" y="4848687"/>
            <a:ext cx="979436" cy="1746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156">
            <a:extLst>
              <a:ext uri="{FF2B5EF4-FFF2-40B4-BE49-F238E27FC236}">
                <a16:creationId xmlns:a16="http://schemas.microsoft.com/office/drawing/2014/main" id="{27941105-7773-4BAB-A829-AC844C928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40" y="4848687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2" name="Freeform 483">
            <a:extLst>
              <a:ext uri="{FF2B5EF4-FFF2-40B4-BE49-F238E27FC236}">
                <a16:creationId xmlns:a16="http://schemas.microsoft.com/office/drawing/2014/main" id="{58293234-19CA-4D5F-90B5-9A85FC2F1FE5}"/>
              </a:ext>
            </a:extLst>
          </p:cNvPr>
          <p:cNvSpPr>
            <a:spLocks/>
          </p:cNvSpPr>
          <p:nvPr/>
        </p:nvSpPr>
        <p:spPr bwMode="auto">
          <a:xfrm rot="6691237" flipH="1" flipV="1">
            <a:off x="1305779" y="4438513"/>
            <a:ext cx="569397" cy="233859"/>
          </a:xfrm>
          <a:custGeom>
            <a:avLst/>
            <a:gdLst>
              <a:gd name="T0" fmla="*/ 2072 w 2080"/>
              <a:gd name="T1" fmla="*/ 290 h 802"/>
              <a:gd name="T2" fmla="*/ 1960 w 2080"/>
              <a:gd name="T3" fmla="*/ 392 h 802"/>
              <a:gd name="T4" fmla="*/ 1902 w 2080"/>
              <a:gd name="T5" fmla="*/ 314 h 802"/>
              <a:gd name="T6" fmla="*/ 1838 w 2080"/>
              <a:gd name="T7" fmla="*/ 246 h 802"/>
              <a:gd name="T8" fmla="*/ 1770 w 2080"/>
              <a:gd name="T9" fmla="*/ 188 h 802"/>
              <a:gd name="T10" fmla="*/ 1700 w 2080"/>
              <a:gd name="T11" fmla="*/ 138 h 802"/>
              <a:gd name="T12" fmla="*/ 1628 w 2080"/>
              <a:gd name="T13" fmla="*/ 98 h 802"/>
              <a:gd name="T14" fmla="*/ 1552 w 2080"/>
              <a:gd name="T15" fmla="*/ 64 h 802"/>
              <a:gd name="T16" fmla="*/ 1474 w 2080"/>
              <a:gd name="T17" fmla="*/ 38 h 802"/>
              <a:gd name="T18" fmla="*/ 1396 w 2080"/>
              <a:gd name="T19" fmla="*/ 20 h 802"/>
              <a:gd name="T20" fmla="*/ 1316 w 2080"/>
              <a:gd name="T21" fmla="*/ 8 h 802"/>
              <a:gd name="T22" fmla="*/ 1234 w 2080"/>
              <a:gd name="T23" fmla="*/ 2 h 802"/>
              <a:gd name="T24" fmla="*/ 1152 w 2080"/>
              <a:gd name="T25" fmla="*/ 0 h 802"/>
              <a:gd name="T26" fmla="*/ 1072 w 2080"/>
              <a:gd name="T27" fmla="*/ 6 h 802"/>
              <a:gd name="T28" fmla="*/ 908 w 2080"/>
              <a:gd name="T29" fmla="*/ 28 h 802"/>
              <a:gd name="T30" fmla="*/ 750 w 2080"/>
              <a:gd name="T31" fmla="*/ 64 h 802"/>
              <a:gd name="T32" fmla="*/ 600 w 2080"/>
              <a:gd name="T33" fmla="*/ 110 h 802"/>
              <a:gd name="T34" fmla="*/ 460 w 2080"/>
              <a:gd name="T35" fmla="*/ 164 h 802"/>
              <a:gd name="T36" fmla="*/ 332 w 2080"/>
              <a:gd name="T37" fmla="*/ 220 h 802"/>
              <a:gd name="T38" fmla="*/ 220 w 2080"/>
              <a:gd name="T39" fmla="*/ 274 h 802"/>
              <a:gd name="T40" fmla="*/ 60 w 2080"/>
              <a:gd name="T41" fmla="*/ 364 h 802"/>
              <a:gd name="T42" fmla="*/ 240 w 2080"/>
              <a:gd name="T43" fmla="*/ 350 h 802"/>
              <a:gd name="T44" fmla="*/ 330 w 2080"/>
              <a:gd name="T45" fmla="*/ 308 h 802"/>
              <a:gd name="T46" fmla="*/ 498 w 2080"/>
              <a:gd name="T47" fmla="*/ 244 h 802"/>
              <a:gd name="T48" fmla="*/ 656 w 2080"/>
              <a:gd name="T49" fmla="*/ 200 h 802"/>
              <a:gd name="T50" fmla="*/ 802 w 2080"/>
              <a:gd name="T51" fmla="*/ 176 h 802"/>
              <a:gd name="T52" fmla="*/ 938 w 2080"/>
              <a:gd name="T53" fmla="*/ 170 h 802"/>
              <a:gd name="T54" fmla="*/ 1062 w 2080"/>
              <a:gd name="T55" fmla="*/ 176 h 802"/>
              <a:gd name="T56" fmla="*/ 1174 w 2080"/>
              <a:gd name="T57" fmla="*/ 196 h 802"/>
              <a:gd name="T58" fmla="*/ 1276 w 2080"/>
              <a:gd name="T59" fmla="*/ 228 h 802"/>
              <a:gd name="T60" fmla="*/ 1366 w 2080"/>
              <a:gd name="T61" fmla="*/ 266 h 802"/>
              <a:gd name="T62" fmla="*/ 1448 w 2080"/>
              <a:gd name="T63" fmla="*/ 310 h 802"/>
              <a:gd name="T64" fmla="*/ 1518 w 2080"/>
              <a:gd name="T65" fmla="*/ 360 h 802"/>
              <a:gd name="T66" fmla="*/ 1580 w 2080"/>
              <a:gd name="T67" fmla="*/ 410 h 802"/>
              <a:gd name="T68" fmla="*/ 1630 w 2080"/>
              <a:gd name="T69" fmla="*/ 460 h 802"/>
              <a:gd name="T70" fmla="*/ 1692 w 2080"/>
              <a:gd name="T71" fmla="*/ 528 h 802"/>
              <a:gd name="T72" fmla="*/ 1740 w 2080"/>
              <a:gd name="T73" fmla="*/ 596 h 802"/>
              <a:gd name="T74" fmla="*/ 2080 w 2080"/>
              <a:gd name="T75" fmla="*/ 80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0" h="802">
                <a:moveTo>
                  <a:pt x="2080" y="802"/>
                </a:moveTo>
                <a:lnTo>
                  <a:pt x="2072" y="290"/>
                </a:lnTo>
                <a:lnTo>
                  <a:pt x="1960" y="392"/>
                </a:lnTo>
                <a:lnTo>
                  <a:pt x="1960" y="392"/>
                </a:lnTo>
                <a:lnTo>
                  <a:pt x="1932" y="352"/>
                </a:lnTo>
                <a:lnTo>
                  <a:pt x="1902" y="314"/>
                </a:lnTo>
                <a:lnTo>
                  <a:pt x="1870" y="280"/>
                </a:lnTo>
                <a:lnTo>
                  <a:pt x="1838" y="246"/>
                </a:lnTo>
                <a:lnTo>
                  <a:pt x="1804" y="216"/>
                </a:lnTo>
                <a:lnTo>
                  <a:pt x="1770" y="188"/>
                </a:lnTo>
                <a:lnTo>
                  <a:pt x="1736" y="162"/>
                </a:lnTo>
                <a:lnTo>
                  <a:pt x="1700" y="138"/>
                </a:lnTo>
                <a:lnTo>
                  <a:pt x="1664" y="116"/>
                </a:lnTo>
                <a:lnTo>
                  <a:pt x="1628" y="98"/>
                </a:lnTo>
                <a:lnTo>
                  <a:pt x="1590" y="80"/>
                </a:lnTo>
                <a:lnTo>
                  <a:pt x="1552" y="64"/>
                </a:lnTo>
                <a:lnTo>
                  <a:pt x="1514" y="50"/>
                </a:lnTo>
                <a:lnTo>
                  <a:pt x="1474" y="38"/>
                </a:lnTo>
                <a:lnTo>
                  <a:pt x="1436" y="28"/>
                </a:lnTo>
                <a:lnTo>
                  <a:pt x="1396" y="20"/>
                </a:lnTo>
                <a:lnTo>
                  <a:pt x="1356" y="12"/>
                </a:lnTo>
                <a:lnTo>
                  <a:pt x="1316" y="8"/>
                </a:lnTo>
                <a:lnTo>
                  <a:pt x="1274" y="4"/>
                </a:lnTo>
                <a:lnTo>
                  <a:pt x="1234" y="2"/>
                </a:lnTo>
                <a:lnTo>
                  <a:pt x="1194" y="0"/>
                </a:lnTo>
                <a:lnTo>
                  <a:pt x="1152" y="0"/>
                </a:lnTo>
                <a:lnTo>
                  <a:pt x="1112" y="2"/>
                </a:lnTo>
                <a:lnTo>
                  <a:pt x="1072" y="6"/>
                </a:lnTo>
                <a:lnTo>
                  <a:pt x="990" y="14"/>
                </a:lnTo>
                <a:lnTo>
                  <a:pt x="908" y="28"/>
                </a:lnTo>
                <a:lnTo>
                  <a:pt x="830" y="44"/>
                </a:lnTo>
                <a:lnTo>
                  <a:pt x="750" y="64"/>
                </a:lnTo>
                <a:lnTo>
                  <a:pt x="674" y="86"/>
                </a:lnTo>
                <a:lnTo>
                  <a:pt x="600" y="110"/>
                </a:lnTo>
                <a:lnTo>
                  <a:pt x="528" y="138"/>
                </a:lnTo>
                <a:lnTo>
                  <a:pt x="460" y="164"/>
                </a:lnTo>
                <a:lnTo>
                  <a:pt x="394" y="192"/>
                </a:lnTo>
                <a:lnTo>
                  <a:pt x="332" y="220"/>
                </a:lnTo>
                <a:lnTo>
                  <a:pt x="274" y="248"/>
                </a:lnTo>
                <a:lnTo>
                  <a:pt x="220" y="274"/>
                </a:lnTo>
                <a:lnTo>
                  <a:pt x="130" y="324"/>
                </a:lnTo>
                <a:lnTo>
                  <a:pt x="60" y="364"/>
                </a:lnTo>
                <a:lnTo>
                  <a:pt x="0" y="400"/>
                </a:lnTo>
                <a:lnTo>
                  <a:pt x="240" y="350"/>
                </a:lnTo>
                <a:lnTo>
                  <a:pt x="240" y="350"/>
                </a:lnTo>
                <a:lnTo>
                  <a:pt x="330" y="308"/>
                </a:lnTo>
                <a:lnTo>
                  <a:pt x="416" y="274"/>
                </a:lnTo>
                <a:lnTo>
                  <a:pt x="498" y="244"/>
                </a:lnTo>
                <a:lnTo>
                  <a:pt x="580" y="220"/>
                </a:lnTo>
                <a:lnTo>
                  <a:pt x="656" y="200"/>
                </a:lnTo>
                <a:lnTo>
                  <a:pt x="732" y="186"/>
                </a:lnTo>
                <a:lnTo>
                  <a:pt x="802" y="176"/>
                </a:lnTo>
                <a:lnTo>
                  <a:pt x="872" y="170"/>
                </a:lnTo>
                <a:lnTo>
                  <a:pt x="938" y="170"/>
                </a:lnTo>
                <a:lnTo>
                  <a:pt x="1000" y="172"/>
                </a:lnTo>
                <a:lnTo>
                  <a:pt x="1062" y="176"/>
                </a:lnTo>
                <a:lnTo>
                  <a:pt x="1118" y="186"/>
                </a:lnTo>
                <a:lnTo>
                  <a:pt x="1174" y="196"/>
                </a:lnTo>
                <a:lnTo>
                  <a:pt x="1226" y="212"/>
                </a:lnTo>
                <a:lnTo>
                  <a:pt x="1276" y="228"/>
                </a:lnTo>
                <a:lnTo>
                  <a:pt x="1322" y="246"/>
                </a:lnTo>
                <a:lnTo>
                  <a:pt x="1366" y="266"/>
                </a:lnTo>
                <a:lnTo>
                  <a:pt x="1408" y="288"/>
                </a:lnTo>
                <a:lnTo>
                  <a:pt x="1448" y="310"/>
                </a:lnTo>
                <a:lnTo>
                  <a:pt x="1484" y="334"/>
                </a:lnTo>
                <a:lnTo>
                  <a:pt x="1518" y="360"/>
                </a:lnTo>
                <a:lnTo>
                  <a:pt x="1550" y="384"/>
                </a:lnTo>
                <a:lnTo>
                  <a:pt x="1580" y="410"/>
                </a:lnTo>
                <a:lnTo>
                  <a:pt x="1606" y="434"/>
                </a:lnTo>
                <a:lnTo>
                  <a:pt x="1630" y="460"/>
                </a:lnTo>
                <a:lnTo>
                  <a:pt x="1654" y="482"/>
                </a:lnTo>
                <a:lnTo>
                  <a:pt x="1692" y="528"/>
                </a:lnTo>
                <a:lnTo>
                  <a:pt x="1720" y="566"/>
                </a:lnTo>
                <a:lnTo>
                  <a:pt x="1740" y="596"/>
                </a:lnTo>
                <a:lnTo>
                  <a:pt x="1628" y="698"/>
                </a:lnTo>
                <a:lnTo>
                  <a:pt x="2080" y="802"/>
                </a:lnTo>
                <a:close/>
              </a:path>
            </a:pathLst>
          </a:custGeom>
          <a:gradFill>
            <a:gsLst>
              <a:gs pos="0">
                <a:srgbClr val="800000"/>
              </a:gs>
              <a:gs pos="37000">
                <a:srgbClr val="800000"/>
              </a:gs>
              <a:gs pos="80000">
                <a:srgbClr val="800000">
                  <a:alpha val="40000"/>
                </a:srgbClr>
              </a:gs>
            </a:gsLst>
            <a:lin ang="15000000" scaled="0"/>
          </a:gradFill>
          <a:ln>
            <a:noFill/>
          </a:ln>
        </p:spPr>
        <p:txBody>
          <a:bodyPr vert="horz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2650" latinLnBrk="0"/>
            <a:endParaRPr lang="ko-KR" altLang="en-US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F41785-8925-44C4-A29B-F8E29AA82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589" y="1625920"/>
            <a:ext cx="4624852" cy="3426926"/>
          </a:xfrm>
          <a:prstGeom prst="rect">
            <a:avLst/>
          </a:prstGeom>
        </p:spPr>
      </p:pic>
      <p:sp>
        <p:nvSpPr>
          <p:cNvPr id="14" name="Oval 156">
            <a:extLst>
              <a:ext uri="{FF2B5EF4-FFF2-40B4-BE49-F238E27FC236}">
                <a16:creationId xmlns:a16="http://schemas.microsoft.com/office/drawing/2014/main" id="{7ACF21BD-EC1C-436A-A533-086C3C2CF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929" y="1716779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15" name="Text Box 199">
            <a:extLst>
              <a:ext uri="{FF2B5EF4-FFF2-40B4-BE49-F238E27FC236}">
                <a16:creationId xmlns:a16="http://schemas.microsoft.com/office/drawing/2014/main" id="{12D5F471-7283-4A1A-A22D-BDC18FAE4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00" y="287383"/>
            <a:ext cx="19127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정산 보완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0415C9DF-B0CB-4B34-B2F6-A9ED8A4B14ED}"/>
              </a:ext>
            </a:extLst>
          </p:cNvPr>
          <p:cNvSpPr txBox="1"/>
          <p:nvPr/>
        </p:nvSpPr>
        <p:spPr>
          <a:xfrm>
            <a:off x="7113070" y="1676605"/>
            <a:ext cx="2520000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보완요청내역을 확인한 후 승인 요청합니다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391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E2BF35-43A9-4ADF-814D-2AA4732A0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59" y="1347852"/>
            <a:ext cx="6570000" cy="398306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113070" y="3138699"/>
            <a:ext cx="2520000" cy="89652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보완요청내역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비목사용변경 팝업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첨부파일 등록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또는 수정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승인요청 버튼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9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승인요청 </a:t>
            </a:r>
            <a:r>
              <a:rPr lang="en-US" altLang="ko-KR" sz="12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(2/2)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8" name="TextBox 6"/>
          <p:cNvSpPr txBox="1"/>
          <p:nvPr/>
        </p:nvSpPr>
        <p:spPr>
          <a:xfrm>
            <a:off x="303999" y="5424377"/>
            <a:ext cx="6598251" cy="52514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『</a:t>
            </a:r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클립</a:t>
            </a:r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</a:t>
            </a:r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버튼을 클릭해 첨부파일을 등록 또는 수정할 수 있습니다</a:t>
            </a:r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② </a:t>
            </a:r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보완사유에 따라 비목사용변경 내용을 수정한 후 </a:t>
            </a:r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승인요청</a:t>
            </a:r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</a:t>
            </a:r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버튼을 클릭합니다</a:t>
            </a:r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 Box 199">
            <a:extLst>
              <a:ext uri="{FF2B5EF4-FFF2-40B4-BE49-F238E27FC236}">
                <a16:creationId xmlns:a16="http://schemas.microsoft.com/office/drawing/2014/main" id="{BB9218F6-052C-4256-9400-48AFE1D04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776" y="312537"/>
            <a:ext cx="2181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800" b="1">
                <a:solidFill>
                  <a:schemeClr val="bg1"/>
                </a:solidFill>
                <a:latin typeface="+mn-ea"/>
                <a:ea typeface="+mn-ea"/>
              </a:rPr>
              <a:t>9. 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  <a:ea typeface="+mn-ea"/>
              </a:rPr>
              <a:t>정산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D1B60E-8BAA-4716-8AB0-2C5BE3D627F3}"/>
              </a:ext>
            </a:extLst>
          </p:cNvPr>
          <p:cNvSpPr/>
          <p:nvPr/>
        </p:nvSpPr>
        <p:spPr>
          <a:xfrm>
            <a:off x="313963" y="1347852"/>
            <a:ext cx="6582896" cy="3996085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995B9C-2160-4939-99BE-D416E091AC0F}"/>
              </a:ext>
            </a:extLst>
          </p:cNvPr>
          <p:cNvSpPr/>
          <p:nvPr/>
        </p:nvSpPr>
        <p:spPr>
          <a:xfrm>
            <a:off x="716151" y="4848687"/>
            <a:ext cx="979436" cy="1746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Freeform 483">
            <a:extLst>
              <a:ext uri="{FF2B5EF4-FFF2-40B4-BE49-F238E27FC236}">
                <a16:creationId xmlns:a16="http://schemas.microsoft.com/office/drawing/2014/main" id="{58293234-19CA-4D5F-90B5-9A85FC2F1FE5}"/>
              </a:ext>
            </a:extLst>
          </p:cNvPr>
          <p:cNvSpPr>
            <a:spLocks/>
          </p:cNvSpPr>
          <p:nvPr/>
        </p:nvSpPr>
        <p:spPr bwMode="auto">
          <a:xfrm rot="6691237" flipH="1" flipV="1">
            <a:off x="1305779" y="4438513"/>
            <a:ext cx="569397" cy="233859"/>
          </a:xfrm>
          <a:custGeom>
            <a:avLst/>
            <a:gdLst>
              <a:gd name="T0" fmla="*/ 2072 w 2080"/>
              <a:gd name="T1" fmla="*/ 290 h 802"/>
              <a:gd name="T2" fmla="*/ 1960 w 2080"/>
              <a:gd name="T3" fmla="*/ 392 h 802"/>
              <a:gd name="T4" fmla="*/ 1902 w 2080"/>
              <a:gd name="T5" fmla="*/ 314 h 802"/>
              <a:gd name="T6" fmla="*/ 1838 w 2080"/>
              <a:gd name="T7" fmla="*/ 246 h 802"/>
              <a:gd name="T8" fmla="*/ 1770 w 2080"/>
              <a:gd name="T9" fmla="*/ 188 h 802"/>
              <a:gd name="T10" fmla="*/ 1700 w 2080"/>
              <a:gd name="T11" fmla="*/ 138 h 802"/>
              <a:gd name="T12" fmla="*/ 1628 w 2080"/>
              <a:gd name="T13" fmla="*/ 98 h 802"/>
              <a:gd name="T14" fmla="*/ 1552 w 2080"/>
              <a:gd name="T15" fmla="*/ 64 h 802"/>
              <a:gd name="T16" fmla="*/ 1474 w 2080"/>
              <a:gd name="T17" fmla="*/ 38 h 802"/>
              <a:gd name="T18" fmla="*/ 1396 w 2080"/>
              <a:gd name="T19" fmla="*/ 20 h 802"/>
              <a:gd name="T20" fmla="*/ 1316 w 2080"/>
              <a:gd name="T21" fmla="*/ 8 h 802"/>
              <a:gd name="T22" fmla="*/ 1234 w 2080"/>
              <a:gd name="T23" fmla="*/ 2 h 802"/>
              <a:gd name="T24" fmla="*/ 1152 w 2080"/>
              <a:gd name="T25" fmla="*/ 0 h 802"/>
              <a:gd name="T26" fmla="*/ 1072 w 2080"/>
              <a:gd name="T27" fmla="*/ 6 h 802"/>
              <a:gd name="T28" fmla="*/ 908 w 2080"/>
              <a:gd name="T29" fmla="*/ 28 h 802"/>
              <a:gd name="T30" fmla="*/ 750 w 2080"/>
              <a:gd name="T31" fmla="*/ 64 h 802"/>
              <a:gd name="T32" fmla="*/ 600 w 2080"/>
              <a:gd name="T33" fmla="*/ 110 h 802"/>
              <a:gd name="T34" fmla="*/ 460 w 2080"/>
              <a:gd name="T35" fmla="*/ 164 h 802"/>
              <a:gd name="T36" fmla="*/ 332 w 2080"/>
              <a:gd name="T37" fmla="*/ 220 h 802"/>
              <a:gd name="T38" fmla="*/ 220 w 2080"/>
              <a:gd name="T39" fmla="*/ 274 h 802"/>
              <a:gd name="T40" fmla="*/ 60 w 2080"/>
              <a:gd name="T41" fmla="*/ 364 h 802"/>
              <a:gd name="T42" fmla="*/ 240 w 2080"/>
              <a:gd name="T43" fmla="*/ 350 h 802"/>
              <a:gd name="T44" fmla="*/ 330 w 2080"/>
              <a:gd name="T45" fmla="*/ 308 h 802"/>
              <a:gd name="T46" fmla="*/ 498 w 2080"/>
              <a:gd name="T47" fmla="*/ 244 h 802"/>
              <a:gd name="T48" fmla="*/ 656 w 2080"/>
              <a:gd name="T49" fmla="*/ 200 h 802"/>
              <a:gd name="T50" fmla="*/ 802 w 2080"/>
              <a:gd name="T51" fmla="*/ 176 h 802"/>
              <a:gd name="T52" fmla="*/ 938 w 2080"/>
              <a:gd name="T53" fmla="*/ 170 h 802"/>
              <a:gd name="T54" fmla="*/ 1062 w 2080"/>
              <a:gd name="T55" fmla="*/ 176 h 802"/>
              <a:gd name="T56" fmla="*/ 1174 w 2080"/>
              <a:gd name="T57" fmla="*/ 196 h 802"/>
              <a:gd name="T58" fmla="*/ 1276 w 2080"/>
              <a:gd name="T59" fmla="*/ 228 h 802"/>
              <a:gd name="T60" fmla="*/ 1366 w 2080"/>
              <a:gd name="T61" fmla="*/ 266 h 802"/>
              <a:gd name="T62" fmla="*/ 1448 w 2080"/>
              <a:gd name="T63" fmla="*/ 310 h 802"/>
              <a:gd name="T64" fmla="*/ 1518 w 2080"/>
              <a:gd name="T65" fmla="*/ 360 h 802"/>
              <a:gd name="T66" fmla="*/ 1580 w 2080"/>
              <a:gd name="T67" fmla="*/ 410 h 802"/>
              <a:gd name="T68" fmla="*/ 1630 w 2080"/>
              <a:gd name="T69" fmla="*/ 460 h 802"/>
              <a:gd name="T70" fmla="*/ 1692 w 2080"/>
              <a:gd name="T71" fmla="*/ 528 h 802"/>
              <a:gd name="T72" fmla="*/ 1740 w 2080"/>
              <a:gd name="T73" fmla="*/ 596 h 802"/>
              <a:gd name="T74" fmla="*/ 2080 w 2080"/>
              <a:gd name="T75" fmla="*/ 80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0" h="802">
                <a:moveTo>
                  <a:pt x="2080" y="802"/>
                </a:moveTo>
                <a:lnTo>
                  <a:pt x="2072" y="290"/>
                </a:lnTo>
                <a:lnTo>
                  <a:pt x="1960" y="392"/>
                </a:lnTo>
                <a:lnTo>
                  <a:pt x="1960" y="392"/>
                </a:lnTo>
                <a:lnTo>
                  <a:pt x="1932" y="352"/>
                </a:lnTo>
                <a:lnTo>
                  <a:pt x="1902" y="314"/>
                </a:lnTo>
                <a:lnTo>
                  <a:pt x="1870" y="280"/>
                </a:lnTo>
                <a:lnTo>
                  <a:pt x="1838" y="246"/>
                </a:lnTo>
                <a:lnTo>
                  <a:pt x="1804" y="216"/>
                </a:lnTo>
                <a:lnTo>
                  <a:pt x="1770" y="188"/>
                </a:lnTo>
                <a:lnTo>
                  <a:pt x="1736" y="162"/>
                </a:lnTo>
                <a:lnTo>
                  <a:pt x="1700" y="138"/>
                </a:lnTo>
                <a:lnTo>
                  <a:pt x="1664" y="116"/>
                </a:lnTo>
                <a:lnTo>
                  <a:pt x="1628" y="98"/>
                </a:lnTo>
                <a:lnTo>
                  <a:pt x="1590" y="80"/>
                </a:lnTo>
                <a:lnTo>
                  <a:pt x="1552" y="64"/>
                </a:lnTo>
                <a:lnTo>
                  <a:pt x="1514" y="50"/>
                </a:lnTo>
                <a:lnTo>
                  <a:pt x="1474" y="38"/>
                </a:lnTo>
                <a:lnTo>
                  <a:pt x="1436" y="28"/>
                </a:lnTo>
                <a:lnTo>
                  <a:pt x="1396" y="20"/>
                </a:lnTo>
                <a:lnTo>
                  <a:pt x="1356" y="12"/>
                </a:lnTo>
                <a:lnTo>
                  <a:pt x="1316" y="8"/>
                </a:lnTo>
                <a:lnTo>
                  <a:pt x="1274" y="4"/>
                </a:lnTo>
                <a:lnTo>
                  <a:pt x="1234" y="2"/>
                </a:lnTo>
                <a:lnTo>
                  <a:pt x="1194" y="0"/>
                </a:lnTo>
                <a:lnTo>
                  <a:pt x="1152" y="0"/>
                </a:lnTo>
                <a:lnTo>
                  <a:pt x="1112" y="2"/>
                </a:lnTo>
                <a:lnTo>
                  <a:pt x="1072" y="6"/>
                </a:lnTo>
                <a:lnTo>
                  <a:pt x="990" y="14"/>
                </a:lnTo>
                <a:lnTo>
                  <a:pt x="908" y="28"/>
                </a:lnTo>
                <a:lnTo>
                  <a:pt x="830" y="44"/>
                </a:lnTo>
                <a:lnTo>
                  <a:pt x="750" y="64"/>
                </a:lnTo>
                <a:lnTo>
                  <a:pt x="674" y="86"/>
                </a:lnTo>
                <a:lnTo>
                  <a:pt x="600" y="110"/>
                </a:lnTo>
                <a:lnTo>
                  <a:pt x="528" y="138"/>
                </a:lnTo>
                <a:lnTo>
                  <a:pt x="460" y="164"/>
                </a:lnTo>
                <a:lnTo>
                  <a:pt x="394" y="192"/>
                </a:lnTo>
                <a:lnTo>
                  <a:pt x="332" y="220"/>
                </a:lnTo>
                <a:lnTo>
                  <a:pt x="274" y="248"/>
                </a:lnTo>
                <a:lnTo>
                  <a:pt x="220" y="274"/>
                </a:lnTo>
                <a:lnTo>
                  <a:pt x="130" y="324"/>
                </a:lnTo>
                <a:lnTo>
                  <a:pt x="60" y="364"/>
                </a:lnTo>
                <a:lnTo>
                  <a:pt x="0" y="400"/>
                </a:lnTo>
                <a:lnTo>
                  <a:pt x="240" y="350"/>
                </a:lnTo>
                <a:lnTo>
                  <a:pt x="240" y="350"/>
                </a:lnTo>
                <a:lnTo>
                  <a:pt x="330" y="308"/>
                </a:lnTo>
                <a:lnTo>
                  <a:pt x="416" y="274"/>
                </a:lnTo>
                <a:lnTo>
                  <a:pt x="498" y="244"/>
                </a:lnTo>
                <a:lnTo>
                  <a:pt x="580" y="220"/>
                </a:lnTo>
                <a:lnTo>
                  <a:pt x="656" y="200"/>
                </a:lnTo>
                <a:lnTo>
                  <a:pt x="732" y="186"/>
                </a:lnTo>
                <a:lnTo>
                  <a:pt x="802" y="176"/>
                </a:lnTo>
                <a:lnTo>
                  <a:pt x="872" y="170"/>
                </a:lnTo>
                <a:lnTo>
                  <a:pt x="938" y="170"/>
                </a:lnTo>
                <a:lnTo>
                  <a:pt x="1000" y="172"/>
                </a:lnTo>
                <a:lnTo>
                  <a:pt x="1062" y="176"/>
                </a:lnTo>
                <a:lnTo>
                  <a:pt x="1118" y="186"/>
                </a:lnTo>
                <a:lnTo>
                  <a:pt x="1174" y="196"/>
                </a:lnTo>
                <a:lnTo>
                  <a:pt x="1226" y="212"/>
                </a:lnTo>
                <a:lnTo>
                  <a:pt x="1276" y="228"/>
                </a:lnTo>
                <a:lnTo>
                  <a:pt x="1322" y="246"/>
                </a:lnTo>
                <a:lnTo>
                  <a:pt x="1366" y="266"/>
                </a:lnTo>
                <a:lnTo>
                  <a:pt x="1408" y="288"/>
                </a:lnTo>
                <a:lnTo>
                  <a:pt x="1448" y="310"/>
                </a:lnTo>
                <a:lnTo>
                  <a:pt x="1484" y="334"/>
                </a:lnTo>
                <a:lnTo>
                  <a:pt x="1518" y="360"/>
                </a:lnTo>
                <a:lnTo>
                  <a:pt x="1550" y="384"/>
                </a:lnTo>
                <a:lnTo>
                  <a:pt x="1580" y="410"/>
                </a:lnTo>
                <a:lnTo>
                  <a:pt x="1606" y="434"/>
                </a:lnTo>
                <a:lnTo>
                  <a:pt x="1630" y="460"/>
                </a:lnTo>
                <a:lnTo>
                  <a:pt x="1654" y="482"/>
                </a:lnTo>
                <a:lnTo>
                  <a:pt x="1692" y="528"/>
                </a:lnTo>
                <a:lnTo>
                  <a:pt x="1720" y="566"/>
                </a:lnTo>
                <a:lnTo>
                  <a:pt x="1740" y="596"/>
                </a:lnTo>
                <a:lnTo>
                  <a:pt x="1628" y="698"/>
                </a:lnTo>
                <a:lnTo>
                  <a:pt x="2080" y="802"/>
                </a:lnTo>
                <a:close/>
              </a:path>
            </a:pathLst>
          </a:custGeom>
          <a:gradFill>
            <a:gsLst>
              <a:gs pos="0">
                <a:srgbClr val="800000"/>
              </a:gs>
              <a:gs pos="37000">
                <a:srgbClr val="800000"/>
              </a:gs>
              <a:gs pos="80000">
                <a:srgbClr val="800000">
                  <a:alpha val="40000"/>
                </a:srgbClr>
              </a:gs>
            </a:gsLst>
            <a:lin ang="15000000" scaled="0"/>
          </a:gradFill>
          <a:ln>
            <a:noFill/>
          </a:ln>
        </p:spPr>
        <p:txBody>
          <a:bodyPr vert="horz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2650" latinLnBrk="0"/>
            <a:endParaRPr lang="ko-KR" altLang="en-US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F41785-8925-44C4-A29B-F8E29AA82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589" y="1625920"/>
            <a:ext cx="4624852" cy="3426926"/>
          </a:xfrm>
          <a:prstGeom prst="rect">
            <a:avLst/>
          </a:prstGeom>
        </p:spPr>
      </p:pic>
      <p:sp>
        <p:nvSpPr>
          <p:cNvPr id="14" name="Oval 156">
            <a:extLst>
              <a:ext uri="{FF2B5EF4-FFF2-40B4-BE49-F238E27FC236}">
                <a16:creationId xmlns:a16="http://schemas.microsoft.com/office/drawing/2014/main" id="{7ACF21BD-EC1C-436A-A533-086C3C2CF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929" y="1716779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1F91F2-D942-4D9B-AC1C-6AA023F73314}"/>
              </a:ext>
            </a:extLst>
          </p:cNvPr>
          <p:cNvSpPr/>
          <p:nvPr/>
        </p:nvSpPr>
        <p:spPr>
          <a:xfrm>
            <a:off x="4953000" y="4666442"/>
            <a:ext cx="457200" cy="1746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156">
            <a:extLst>
              <a:ext uri="{FF2B5EF4-FFF2-40B4-BE49-F238E27FC236}">
                <a16:creationId xmlns:a16="http://schemas.microsoft.com/office/drawing/2014/main" id="{27941105-7773-4BAB-A829-AC844C928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763" y="4401678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6851C4-835A-4CE2-B82B-195CF1B3BE10}"/>
              </a:ext>
            </a:extLst>
          </p:cNvPr>
          <p:cNvSpPr/>
          <p:nvPr/>
        </p:nvSpPr>
        <p:spPr>
          <a:xfrm>
            <a:off x="4409476" y="4406044"/>
            <a:ext cx="228600" cy="1746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156">
            <a:extLst>
              <a:ext uri="{FF2B5EF4-FFF2-40B4-BE49-F238E27FC236}">
                <a16:creationId xmlns:a16="http://schemas.microsoft.com/office/drawing/2014/main" id="{57FDA922-883F-4993-AABD-A7FC9EA66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714" y="4454663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24" name="Text Box 199">
            <a:extLst>
              <a:ext uri="{FF2B5EF4-FFF2-40B4-BE49-F238E27FC236}">
                <a16:creationId xmlns:a16="http://schemas.microsoft.com/office/drawing/2014/main" id="{50464415-C44B-4403-9877-D14B1D882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00" y="287383"/>
            <a:ext cx="19127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정산 보완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0D586804-BAAF-43F3-B814-EF3E1AA9AEEB}"/>
              </a:ext>
            </a:extLst>
          </p:cNvPr>
          <p:cNvSpPr txBox="1"/>
          <p:nvPr/>
        </p:nvSpPr>
        <p:spPr>
          <a:xfrm>
            <a:off x="7113070" y="1676605"/>
            <a:ext cx="2520000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보완요청내역을 확인한 후 승인 요청합니다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813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7113070" y="3138699"/>
            <a:ext cx="2520000" cy="2732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보완요청내역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9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4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승인요청 확인</a:t>
            </a:r>
          </a:p>
        </p:txBody>
      </p:sp>
      <p:sp>
        <p:nvSpPr>
          <p:cNvPr id="18" name="TextBox 6"/>
          <p:cNvSpPr txBox="1"/>
          <p:nvPr/>
        </p:nvSpPr>
        <p:spPr>
          <a:xfrm>
            <a:off x="303999" y="5424377"/>
            <a:ext cx="6709276" cy="29431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 승인요청한 내역의 신청상태는 신청으로 변경됩니다</a:t>
            </a:r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9" name="Text Box 199">
            <a:extLst>
              <a:ext uri="{FF2B5EF4-FFF2-40B4-BE49-F238E27FC236}">
                <a16:creationId xmlns:a16="http://schemas.microsoft.com/office/drawing/2014/main" id="{E334255F-66B4-43DB-B676-FF1991713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776" y="312537"/>
            <a:ext cx="2181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800" b="1">
                <a:solidFill>
                  <a:schemeClr val="bg1"/>
                </a:solidFill>
                <a:latin typeface="+mn-ea"/>
                <a:ea typeface="+mn-ea"/>
              </a:rPr>
              <a:t>9. 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  <a:ea typeface="+mn-ea"/>
              </a:rPr>
              <a:t>정산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970D23E-B147-40A4-AA8A-DE3D92F61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59" y="1347852"/>
            <a:ext cx="6570000" cy="39830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5454C3-E7EF-4861-9A76-0DB705149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954" y="4877244"/>
            <a:ext cx="436585" cy="13004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44A89B-6C30-4F2B-9ECF-9FC0AAE9EDCD}"/>
              </a:ext>
            </a:extLst>
          </p:cNvPr>
          <p:cNvSpPr/>
          <p:nvPr/>
        </p:nvSpPr>
        <p:spPr>
          <a:xfrm>
            <a:off x="3870050" y="4867146"/>
            <a:ext cx="436585" cy="1523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56">
            <a:extLst>
              <a:ext uri="{FF2B5EF4-FFF2-40B4-BE49-F238E27FC236}">
                <a16:creationId xmlns:a16="http://schemas.microsoft.com/office/drawing/2014/main" id="{99BC2F47-20D0-40B8-86C0-20551150C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140" y="5045698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3" name="Text Box 199">
            <a:extLst>
              <a:ext uri="{FF2B5EF4-FFF2-40B4-BE49-F238E27FC236}">
                <a16:creationId xmlns:a16="http://schemas.microsoft.com/office/drawing/2014/main" id="{2B587105-4EFE-461A-AFCD-7EC5809A3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00" y="287383"/>
            <a:ext cx="19127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정산 보완</a:t>
            </a: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7566E643-F9B7-4701-B45E-EC89902EC310}"/>
              </a:ext>
            </a:extLst>
          </p:cNvPr>
          <p:cNvSpPr txBox="1"/>
          <p:nvPr/>
        </p:nvSpPr>
        <p:spPr>
          <a:xfrm>
            <a:off x="7113070" y="1676605"/>
            <a:ext cx="2520000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보완요청내역을 확인한 후 승인 요청합니다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214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E2BF35-43A9-4ADF-814D-2AA4732A0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59" y="1347852"/>
            <a:ext cx="6570000" cy="398306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113070" y="3138699"/>
            <a:ext cx="2520000" cy="68877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보완요청내역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비목사용변경 팝업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승인요청취소 버튼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8" name="TextBox 6"/>
          <p:cNvSpPr txBox="1"/>
          <p:nvPr/>
        </p:nvSpPr>
        <p:spPr>
          <a:xfrm>
            <a:off x="303999" y="5424377"/>
            <a:ext cx="6598251" cy="29431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『</a:t>
            </a:r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승인요청취소</a:t>
            </a:r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</a:t>
            </a:r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버튼을 클릭하면 신청상태가 회수로 변경됩니다</a:t>
            </a:r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 Box 199">
            <a:extLst>
              <a:ext uri="{FF2B5EF4-FFF2-40B4-BE49-F238E27FC236}">
                <a16:creationId xmlns:a16="http://schemas.microsoft.com/office/drawing/2014/main" id="{BB9218F6-052C-4256-9400-48AFE1D04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776" y="312537"/>
            <a:ext cx="2181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800" b="1">
                <a:solidFill>
                  <a:schemeClr val="bg1"/>
                </a:solidFill>
                <a:latin typeface="+mn-ea"/>
                <a:ea typeface="+mn-ea"/>
              </a:rPr>
              <a:t>9. 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  <a:ea typeface="+mn-ea"/>
              </a:rPr>
              <a:t>정산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D1B60E-8BAA-4716-8AB0-2C5BE3D627F3}"/>
              </a:ext>
            </a:extLst>
          </p:cNvPr>
          <p:cNvSpPr/>
          <p:nvPr/>
        </p:nvSpPr>
        <p:spPr>
          <a:xfrm>
            <a:off x="313963" y="1347852"/>
            <a:ext cx="6582896" cy="3996085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995B9C-2160-4939-99BE-D416E091AC0F}"/>
              </a:ext>
            </a:extLst>
          </p:cNvPr>
          <p:cNvSpPr/>
          <p:nvPr/>
        </p:nvSpPr>
        <p:spPr>
          <a:xfrm>
            <a:off x="716151" y="4848687"/>
            <a:ext cx="979436" cy="1746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Freeform 483">
            <a:extLst>
              <a:ext uri="{FF2B5EF4-FFF2-40B4-BE49-F238E27FC236}">
                <a16:creationId xmlns:a16="http://schemas.microsoft.com/office/drawing/2014/main" id="{58293234-19CA-4D5F-90B5-9A85FC2F1FE5}"/>
              </a:ext>
            </a:extLst>
          </p:cNvPr>
          <p:cNvSpPr>
            <a:spLocks/>
          </p:cNvSpPr>
          <p:nvPr/>
        </p:nvSpPr>
        <p:spPr bwMode="auto">
          <a:xfrm rot="6691237" flipH="1" flipV="1">
            <a:off x="1305779" y="4438513"/>
            <a:ext cx="569397" cy="233859"/>
          </a:xfrm>
          <a:custGeom>
            <a:avLst/>
            <a:gdLst>
              <a:gd name="T0" fmla="*/ 2072 w 2080"/>
              <a:gd name="T1" fmla="*/ 290 h 802"/>
              <a:gd name="T2" fmla="*/ 1960 w 2080"/>
              <a:gd name="T3" fmla="*/ 392 h 802"/>
              <a:gd name="T4" fmla="*/ 1902 w 2080"/>
              <a:gd name="T5" fmla="*/ 314 h 802"/>
              <a:gd name="T6" fmla="*/ 1838 w 2080"/>
              <a:gd name="T7" fmla="*/ 246 h 802"/>
              <a:gd name="T8" fmla="*/ 1770 w 2080"/>
              <a:gd name="T9" fmla="*/ 188 h 802"/>
              <a:gd name="T10" fmla="*/ 1700 w 2080"/>
              <a:gd name="T11" fmla="*/ 138 h 802"/>
              <a:gd name="T12" fmla="*/ 1628 w 2080"/>
              <a:gd name="T13" fmla="*/ 98 h 802"/>
              <a:gd name="T14" fmla="*/ 1552 w 2080"/>
              <a:gd name="T15" fmla="*/ 64 h 802"/>
              <a:gd name="T16" fmla="*/ 1474 w 2080"/>
              <a:gd name="T17" fmla="*/ 38 h 802"/>
              <a:gd name="T18" fmla="*/ 1396 w 2080"/>
              <a:gd name="T19" fmla="*/ 20 h 802"/>
              <a:gd name="T20" fmla="*/ 1316 w 2080"/>
              <a:gd name="T21" fmla="*/ 8 h 802"/>
              <a:gd name="T22" fmla="*/ 1234 w 2080"/>
              <a:gd name="T23" fmla="*/ 2 h 802"/>
              <a:gd name="T24" fmla="*/ 1152 w 2080"/>
              <a:gd name="T25" fmla="*/ 0 h 802"/>
              <a:gd name="T26" fmla="*/ 1072 w 2080"/>
              <a:gd name="T27" fmla="*/ 6 h 802"/>
              <a:gd name="T28" fmla="*/ 908 w 2080"/>
              <a:gd name="T29" fmla="*/ 28 h 802"/>
              <a:gd name="T30" fmla="*/ 750 w 2080"/>
              <a:gd name="T31" fmla="*/ 64 h 802"/>
              <a:gd name="T32" fmla="*/ 600 w 2080"/>
              <a:gd name="T33" fmla="*/ 110 h 802"/>
              <a:gd name="T34" fmla="*/ 460 w 2080"/>
              <a:gd name="T35" fmla="*/ 164 h 802"/>
              <a:gd name="T36" fmla="*/ 332 w 2080"/>
              <a:gd name="T37" fmla="*/ 220 h 802"/>
              <a:gd name="T38" fmla="*/ 220 w 2080"/>
              <a:gd name="T39" fmla="*/ 274 h 802"/>
              <a:gd name="T40" fmla="*/ 60 w 2080"/>
              <a:gd name="T41" fmla="*/ 364 h 802"/>
              <a:gd name="T42" fmla="*/ 240 w 2080"/>
              <a:gd name="T43" fmla="*/ 350 h 802"/>
              <a:gd name="T44" fmla="*/ 330 w 2080"/>
              <a:gd name="T45" fmla="*/ 308 h 802"/>
              <a:gd name="T46" fmla="*/ 498 w 2080"/>
              <a:gd name="T47" fmla="*/ 244 h 802"/>
              <a:gd name="T48" fmla="*/ 656 w 2080"/>
              <a:gd name="T49" fmla="*/ 200 h 802"/>
              <a:gd name="T50" fmla="*/ 802 w 2080"/>
              <a:gd name="T51" fmla="*/ 176 h 802"/>
              <a:gd name="T52" fmla="*/ 938 w 2080"/>
              <a:gd name="T53" fmla="*/ 170 h 802"/>
              <a:gd name="T54" fmla="*/ 1062 w 2080"/>
              <a:gd name="T55" fmla="*/ 176 h 802"/>
              <a:gd name="T56" fmla="*/ 1174 w 2080"/>
              <a:gd name="T57" fmla="*/ 196 h 802"/>
              <a:gd name="T58" fmla="*/ 1276 w 2080"/>
              <a:gd name="T59" fmla="*/ 228 h 802"/>
              <a:gd name="T60" fmla="*/ 1366 w 2080"/>
              <a:gd name="T61" fmla="*/ 266 h 802"/>
              <a:gd name="T62" fmla="*/ 1448 w 2080"/>
              <a:gd name="T63" fmla="*/ 310 h 802"/>
              <a:gd name="T64" fmla="*/ 1518 w 2080"/>
              <a:gd name="T65" fmla="*/ 360 h 802"/>
              <a:gd name="T66" fmla="*/ 1580 w 2080"/>
              <a:gd name="T67" fmla="*/ 410 h 802"/>
              <a:gd name="T68" fmla="*/ 1630 w 2080"/>
              <a:gd name="T69" fmla="*/ 460 h 802"/>
              <a:gd name="T70" fmla="*/ 1692 w 2080"/>
              <a:gd name="T71" fmla="*/ 528 h 802"/>
              <a:gd name="T72" fmla="*/ 1740 w 2080"/>
              <a:gd name="T73" fmla="*/ 596 h 802"/>
              <a:gd name="T74" fmla="*/ 2080 w 2080"/>
              <a:gd name="T75" fmla="*/ 80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0" h="802">
                <a:moveTo>
                  <a:pt x="2080" y="802"/>
                </a:moveTo>
                <a:lnTo>
                  <a:pt x="2072" y="290"/>
                </a:lnTo>
                <a:lnTo>
                  <a:pt x="1960" y="392"/>
                </a:lnTo>
                <a:lnTo>
                  <a:pt x="1960" y="392"/>
                </a:lnTo>
                <a:lnTo>
                  <a:pt x="1932" y="352"/>
                </a:lnTo>
                <a:lnTo>
                  <a:pt x="1902" y="314"/>
                </a:lnTo>
                <a:lnTo>
                  <a:pt x="1870" y="280"/>
                </a:lnTo>
                <a:lnTo>
                  <a:pt x="1838" y="246"/>
                </a:lnTo>
                <a:lnTo>
                  <a:pt x="1804" y="216"/>
                </a:lnTo>
                <a:lnTo>
                  <a:pt x="1770" y="188"/>
                </a:lnTo>
                <a:lnTo>
                  <a:pt x="1736" y="162"/>
                </a:lnTo>
                <a:lnTo>
                  <a:pt x="1700" y="138"/>
                </a:lnTo>
                <a:lnTo>
                  <a:pt x="1664" y="116"/>
                </a:lnTo>
                <a:lnTo>
                  <a:pt x="1628" y="98"/>
                </a:lnTo>
                <a:lnTo>
                  <a:pt x="1590" y="80"/>
                </a:lnTo>
                <a:lnTo>
                  <a:pt x="1552" y="64"/>
                </a:lnTo>
                <a:lnTo>
                  <a:pt x="1514" y="50"/>
                </a:lnTo>
                <a:lnTo>
                  <a:pt x="1474" y="38"/>
                </a:lnTo>
                <a:lnTo>
                  <a:pt x="1436" y="28"/>
                </a:lnTo>
                <a:lnTo>
                  <a:pt x="1396" y="20"/>
                </a:lnTo>
                <a:lnTo>
                  <a:pt x="1356" y="12"/>
                </a:lnTo>
                <a:lnTo>
                  <a:pt x="1316" y="8"/>
                </a:lnTo>
                <a:lnTo>
                  <a:pt x="1274" y="4"/>
                </a:lnTo>
                <a:lnTo>
                  <a:pt x="1234" y="2"/>
                </a:lnTo>
                <a:lnTo>
                  <a:pt x="1194" y="0"/>
                </a:lnTo>
                <a:lnTo>
                  <a:pt x="1152" y="0"/>
                </a:lnTo>
                <a:lnTo>
                  <a:pt x="1112" y="2"/>
                </a:lnTo>
                <a:lnTo>
                  <a:pt x="1072" y="6"/>
                </a:lnTo>
                <a:lnTo>
                  <a:pt x="990" y="14"/>
                </a:lnTo>
                <a:lnTo>
                  <a:pt x="908" y="28"/>
                </a:lnTo>
                <a:lnTo>
                  <a:pt x="830" y="44"/>
                </a:lnTo>
                <a:lnTo>
                  <a:pt x="750" y="64"/>
                </a:lnTo>
                <a:lnTo>
                  <a:pt x="674" y="86"/>
                </a:lnTo>
                <a:lnTo>
                  <a:pt x="600" y="110"/>
                </a:lnTo>
                <a:lnTo>
                  <a:pt x="528" y="138"/>
                </a:lnTo>
                <a:lnTo>
                  <a:pt x="460" y="164"/>
                </a:lnTo>
                <a:lnTo>
                  <a:pt x="394" y="192"/>
                </a:lnTo>
                <a:lnTo>
                  <a:pt x="332" y="220"/>
                </a:lnTo>
                <a:lnTo>
                  <a:pt x="274" y="248"/>
                </a:lnTo>
                <a:lnTo>
                  <a:pt x="220" y="274"/>
                </a:lnTo>
                <a:lnTo>
                  <a:pt x="130" y="324"/>
                </a:lnTo>
                <a:lnTo>
                  <a:pt x="60" y="364"/>
                </a:lnTo>
                <a:lnTo>
                  <a:pt x="0" y="400"/>
                </a:lnTo>
                <a:lnTo>
                  <a:pt x="240" y="350"/>
                </a:lnTo>
                <a:lnTo>
                  <a:pt x="240" y="350"/>
                </a:lnTo>
                <a:lnTo>
                  <a:pt x="330" y="308"/>
                </a:lnTo>
                <a:lnTo>
                  <a:pt x="416" y="274"/>
                </a:lnTo>
                <a:lnTo>
                  <a:pt x="498" y="244"/>
                </a:lnTo>
                <a:lnTo>
                  <a:pt x="580" y="220"/>
                </a:lnTo>
                <a:lnTo>
                  <a:pt x="656" y="200"/>
                </a:lnTo>
                <a:lnTo>
                  <a:pt x="732" y="186"/>
                </a:lnTo>
                <a:lnTo>
                  <a:pt x="802" y="176"/>
                </a:lnTo>
                <a:lnTo>
                  <a:pt x="872" y="170"/>
                </a:lnTo>
                <a:lnTo>
                  <a:pt x="938" y="170"/>
                </a:lnTo>
                <a:lnTo>
                  <a:pt x="1000" y="172"/>
                </a:lnTo>
                <a:lnTo>
                  <a:pt x="1062" y="176"/>
                </a:lnTo>
                <a:lnTo>
                  <a:pt x="1118" y="186"/>
                </a:lnTo>
                <a:lnTo>
                  <a:pt x="1174" y="196"/>
                </a:lnTo>
                <a:lnTo>
                  <a:pt x="1226" y="212"/>
                </a:lnTo>
                <a:lnTo>
                  <a:pt x="1276" y="228"/>
                </a:lnTo>
                <a:lnTo>
                  <a:pt x="1322" y="246"/>
                </a:lnTo>
                <a:lnTo>
                  <a:pt x="1366" y="266"/>
                </a:lnTo>
                <a:lnTo>
                  <a:pt x="1408" y="288"/>
                </a:lnTo>
                <a:lnTo>
                  <a:pt x="1448" y="310"/>
                </a:lnTo>
                <a:lnTo>
                  <a:pt x="1484" y="334"/>
                </a:lnTo>
                <a:lnTo>
                  <a:pt x="1518" y="360"/>
                </a:lnTo>
                <a:lnTo>
                  <a:pt x="1550" y="384"/>
                </a:lnTo>
                <a:lnTo>
                  <a:pt x="1580" y="410"/>
                </a:lnTo>
                <a:lnTo>
                  <a:pt x="1606" y="434"/>
                </a:lnTo>
                <a:lnTo>
                  <a:pt x="1630" y="460"/>
                </a:lnTo>
                <a:lnTo>
                  <a:pt x="1654" y="482"/>
                </a:lnTo>
                <a:lnTo>
                  <a:pt x="1692" y="528"/>
                </a:lnTo>
                <a:lnTo>
                  <a:pt x="1720" y="566"/>
                </a:lnTo>
                <a:lnTo>
                  <a:pt x="1740" y="596"/>
                </a:lnTo>
                <a:lnTo>
                  <a:pt x="1628" y="698"/>
                </a:lnTo>
                <a:lnTo>
                  <a:pt x="2080" y="802"/>
                </a:lnTo>
                <a:close/>
              </a:path>
            </a:pathLst>
          </a:custGeom>
          <a:gradFill>
            <a:gsLst>
              <a:gs pos="0">
                <a:srgbClr val="800000"/>
              </a:gs>
              <a:gs pos="37000">
                <a:srgbClr val="800000"/>
              </a:gs>
              <a:gs pos="80000">
                <a:srgbClr val="800000">
                  <a:alpha val="40000"/>
                </a:srgbClr>
              </a:gs>
            </a:gsLst>
            <a:lin ang="15000000" scaled="0"/>
          </a:gradFill>
          <a:ln>
            <a:noFill/>
          </a:ln>
        </p:spPr>
        <p:txBody>
          <a:bodyPr vert="horz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2650" latinLnBrk="0"/>
            <a:endParaRPr lang="ko-KR" altLang="en-US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F41785-8925-44C4-A29B-F8E29AA82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693" y="1581540"/>
            <a:ext cx="4202968" cy="311431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1F91F2-D942-4D9B-AC1C-6AA023F73314}"/>
              </a:ext>
            </a:extLst>
          </p:cNvPr>
          <p:cNvSpPr/>
          <p:nvPr/>
        </p:nvSpPr>
        <p:spPr>
          <a:xfrm>
            <a:off x="5066723" y="4331790"/>
            <a:ext cx="457200" cy="1746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156">
            <a:extLst>
              <a:ext uri="{FF2B5EF4-FFF2-40B4-BE49-F238E27FC236}">
                <a16:creationId xmlns:a16="http://schemas.microsoft.com/office/drawing/2014/main" id="{27941105-7773-4BAB-A829-AC844C928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217" y="4108561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5D3872-73D5-4DC2-A2C9-B8B8CFE74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628" y="4874887"/>
            <a:ext cx="4915296" cy="2769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D9D7C84D-4DF4-49F7-B410-6010191F2655}"/>
              </a:ext>
            </a:extLst>
          </p:cNvPr>
          <p:cNvSpPr/>
          <p:nvPr/>
        </p:nvSpPr>
        <p:spPr>
          <a:xfrm>
            <a:off x="5163973" y="4571688"/>
            <a:ext cx="219456" cy="27699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924C37-2763-43F9-82FA-40814AF72B10}"/>
              </a:ext>
            </a:extLst>
          </p:cNvPr>
          <p:cNvSpPr/>
          <p:nvPr/>
        </p:nvSpPr>
        <p:spPr>
          <a:xfrm>
            <a:off x="4706773" y="4935999"/>
            <a:ext cx="304139" cy="1663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 Box 199">
            <a:extLst>
              <a:ext uri="{FF2B5EF4-FFF2-40B4-BE49-F238E27FC236}">
                <a16:creationId xmlns:a16="http://schemas.microsoft.com/office/drawing/2014/main" id="{3016089A-8AD0-42FB-891E-004509BF7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00" y="287383"/>
            <a:ext cx="19127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정산 보완</a:t>
            </a: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AE967E4A-35A6-4B19-95A7-21FE74523770}"/>
              </a:ext>
            </a:extLst>
          </p:cNvPr>
          <p:cNvSpPr txBox="1"/>
          <p:nvPr/>
        </p:nvSpPr>
        <p:spPr>
          <a:xfrm>
            <a:off x="7113070" y="1676605"/>
            <a:ext cx="2520000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보완요청내역을 확인한 후 승인요청을 취소합니다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4314D32E-BD88-4556-8781-1519F8B03E54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추가기능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승인요청취소</a:t>
            </a:r>
          </a:p>
        </p:txBody>
      </p:sp>
    </p:spTree>
    <p:extLst>
      <p:ext uri="{BB962C8B-B14F-4D97-AF65-F5344CB8AC3E}">
        <p14:creationId xmlns:p14="http://schemas.microsoft.com/office/powerpoint/2010/main" val="78123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9158</TotalTime>
  <Words>278</Words>
  <Application>Microsoft Office PowerPoint</Application>
  <PresentationFormat>A4 용지(210x297mm)</PresentationFormat>
  <Paragraphs>73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Segoe UI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한국산업기술평가원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JSJ</cp:lastModifiedBy>
  <cp:revision>565</cp:revision>
  <cp:lastPrinted>2014-09-29T14:01:44Z</cp:lastPrinted>
  <dcterms:created xsi:type="dcterms:W3CDTF">2014-04-09T04:50:07Z</dcterms:created>
  <dcterms:modified xsi:type="dcterms:W3CDTF">2022-01-24T07:57:07Z</dcterms:modified>
</cp:coreProperties>
</file>