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89" r:id="rId2"/>
    <p:sldId id="685" r:id="rId3"/>
    <p:sldId id="686" r:id="rId4"/>
    <p:sldId id="687" r:id="rId5"/>
    <p:sldId id="688" r:id="rId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B64"/>
    <a:srgbClr val="800000"/>
    <a:srgbClr val="B4B4B4"/>
    <a:srgbClr val="D6DCE5"/>
    <a:srgbClr val="D6FFFF"/>
    <a:srgbClr val="ECF0F6"/>
    <a:srgbClr val="547CC7"/>
    <a:srgbClr val="9EBCF2"/>
    <a:srgbClr val="202F48"/>
    <a:srgbClr val="044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7" autoAdjust="0"/>
    <p:restoredTop sz="96469" autoAdjust="0"/>
  </p:normalViewPr>
  <p:slideViewPr>
    <p:cSldViewPr snapToGrid="0" showGuides="1">
      <p:cViewPr varScale="1">
        <p:scale>
          <a:sx n="114" d="100"/>
          <a:sy n="114" d="100"/>
        </p:scale>
        <p:origin x="1614" y="108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-2826" y="-11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4031183" y="6463498"/>
            <a:ext cx="1843633" cy="203602"/>
            <a:chOff x="4128288" y="6409925"/>
            <a:chExt cx="2328737" cy="257175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288" y="6409925"/>
              <a:ext cx="1066798" cy="2571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52" y="6409925"/>
              <a:ext cx="1057273" cy="2571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19" name="그림 18" descr="CI.gif"/>
          <p:cNvPicPr>
            <a:picLocks noChangeAspect="1"/>
          </p:cNvPicPr>
          <p:nvPr userDrawn="1"/>
        </p:nvPicPr>
        <p:blipFill>
          <a:blip r:embed="rId3" cstate="print"/>
          <a:srcRect l="15511" t="32578" r="15689" b="34178"/>
          <a:stretch>
            <a:fillRect/>
          </a:stretch>
        </p:blipFill>
        <p:spPr>
          <a:xfrm>
            <a:off x="9114241" y="6580155"/>
            <a:ext cx="576000" cy="278328"/>
          </a:xfrm>
          <a:prstGeom prst="rect">
            <a:avLst/>
          </a:prstGeom>
        </p:spPr>
      </p:pic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0070C0"/>
              </a:gs>
              <a:gs pos="98000">
                <a:srgbClr val="638FC5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 Box 199"/>
          <p:cNvSpPr txBox="1">
            <a:spLocks noChangeArrowheads="1"/>
          </p:cNvSpPr>
          <p:nvPr userDrawn="1"/>
        </p:nvSpPr>
        <p:spPr bwMode="auto">
          <a:xfrm>
            <a:off x="8348366" y="35307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Ⅰ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사업관리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rgbClr val="ECF0F6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0070C0"/>
              </a:gs>
              <a:gs pos="98000">
                <a:srgbClr val="638FC5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4" name="직사각형 13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7" name="직사각형 16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5" name="Text Box 199"/>
          <p:cNvSpPr txBox="1">
            <a:spLocks noChangeArrowheads="1"/>
          </p:cNvSpPr>
          <p:nvPr userDrawn="1"/>
        </p:nvSpPr>
        <p:spPr bwMode="auto">
          <a:xfrm>
            <a:off x="8348366" y="35307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Ⅰ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사업관리</a:t>
            </a: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9" y="6629261"/>
            <a:ext cx="915840" cy="180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581151" y="9524"/>
            <a:ext cx="6743701" cy="9906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906000" cy="6857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9" y="186545"/>
            <a:ext cx="1484547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8" name="Rectangle"/>
          <p:cNvSpPr/>
          <p:nvPr userDrawn="1"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10868" y="1664073"/>
            <a:ext cx="3112902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ko-KR" altLang="en-US" sz="9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0070C0"/>
              </a:gs>
              <a:gs pos="98000">
                <a:srgbClr val="638FC5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18" name="Text Box 199"/>
          <p:cNvSpPr txBox="1">
            <a:spLocks noChangeArrowheads="1"/>
          </p:cNvSpPr>
          <p:nvPr userDrawn="1"/>
        </p:nvSpPr>
        <p:spPr bwMode="auto">
          <a:xfrm>
            <a:off x="8348366" y="35307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Ⅰ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사업관리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49" r:id="rId4"/>
    <p:sldLayoutId id="2147483653" r:id="rId5"/>
    <p:sldLayoutId id="2147483654" r:id="rId6"/>
    <p:sldLayoutId id="2147483697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11088" y="2091994"/>
            <a:ext cx="6451599" cy="1104901"/>
            <a:chOff x="1972733" y="1274985"/>
            <a:chExt cx="6451599" cy="1093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66831" y="1376381"/>
              <a:ext cx="5663410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민간부담금 납부 및 전자협약체결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23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6" y="1397196"/>
            <a:ext cx="6602099" cy="3883587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민간부담금납부 내용을 확인합니다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민간부담금납부 내용을 확인할 수 있습니다</a:t>
            </a:r>
            <a:r>
              <a:rPr lang="en-US" altLang="ko-KR" sz="900" dirty="0">
                <a:latin typeface="+mn-ea"/>
              </a:rPr>
              <a:t>. (</a:t>
            </a:r>
            <a:r>
              <a:rPr lang="ko-KR" altLang="en-US" sz="900" dirty="0">
                <a:latin typeface="+mn-ea"/>
              </a:rPr>
              <a:t>은행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납부금액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납부계좌 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납부여부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납부일자 등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목록 버튼 클릭 시 협약진행 목록으로 이동합니다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다음 버튼 클릭 시 협약신청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목록 버튼 클릭 시 협약 진행 화면으로 이동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다음 버튼 클릭 시 협약신청 화면으로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민간부담금 납부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7113070" y="5753605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사업담당자가 제출하신 수정사업계획서에 대한 검토 완료 후 </a:t>
            </a:r>
            <a:r>
              <a:rPr lang="en-US" altLang="ko-KR" sz="900" dirty="0"/>
              <a:t>(</a:t>
            </a:r>
            <a:r>
              <a:rPr lang="ko-KR" altLang="en-US" sz="900" dirty="0"/>
              <a:t>옵션</a:t>
            </a:r>
            <a:r>
              <a:rPr lang="en-US" altLang="ko-KR" sz="900" dirty="0"/>
              <a:t>) </a:t>
            </a:r>
            <a:r>
              <a:rPr lang="ko-KR" altLang="en-US" sz="900" dirty="0"/>
              <a:t>민간부담금 납부를 위한 가상계좌</a:t>
            </a:r>
            <a:r>
              <a:rPr lang="en-US" altLang="ko-KR" sz="900" dirty="0"/>
              <a:t>(</a:t>
            </a:r>
            <a:r>
              <a:rPr lang="ko-KR" altLang="en-US" sz="900" dirty="0"/>
              <a:t>납부계좌</a:t>
            </a:r>
            <a:r>
              <a:rPr lang="en-US" altLang="ko-KR" sz="900" dirty="0"/>
              <a:t>)</a:t>
            </a:r>
            <a:r>
              <a:rPr lang="ko-KR" altLang="en-US" sz="900" dirty="0"/>
              <a:t>가 발급됩니다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277" y="3304475"/>
            <a:ext cx="567462" cy="240575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Oval 156"/>
          <p:cNvSpPr>
            <a:spLocks noChangeArrowheads="1"/>
          </p:cNvSpPr>
          <p:nvPr/>
        </p:nvSpPr>
        <p:spPr bwMode="auto">
          <a:xfrm>
            <a:off x="962451" y="330447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50247" y="5092924"/>
            <a:ext cx="360028" cy="17198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Oval 156"/>
          <p:cNvSpPr>
            <a:spLocks noChangeArrowheads="1"/>
          </p:cNvSpPr>
          <p:nvPr/>
        </p:nvSpPr>
        <p:spPr bwMode="auto">
          <a:xfrm>
            <a:off x="5450369" y="508340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2276" y="5099274"/>
            <a:ext cx="353149" cy="152408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Oval 156"/>
          <p:cNvSpPr>
            <a:spLocks noChangeArrowheads="1"/>
          </p:cNvSpPr>
          <p:nvPr/>
        </p:nvSpPr>
        <p:spPr bwMode="auto">
          <a:xfrm>
            <a:off x="947619" y="507651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45236" t="60371" r="50650" b="36083"/>
          <a:stretch/>
        </p:blipFill>
        <p:spPr>
          <a:xfrm>
            <a:off x="3286484" y="3741772"/>
            <a:ext cx="271642" cy="1377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45236" t="60371" r="50650" b="36083"/>
          <a:stretch/>
        </p:blipFill>
        <p:spPr>
          <a:xfrm>
            <a:off x="4503134" y="3741772"/>
            <a:ext cx="604498" cy="1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6" y="1397196"/>
            <a:ext cx="6602099" cy="3883587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303999" y="5424377"/>
            <a:ext cx="6598251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공고 구분에 따라 주관기관 협약금액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창업자 협약금액으로 나타납니다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2-4.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협약신청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(1/3)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7113070" y="5711272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 완료 시 협약체결 상태에 색상이 부여됩니다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협약포기 서류제출 버튼은 협약포기가 가능한 공고에 한하여 나타납니다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52369" y="4083409"/>
            <a:ext cx="578031" cy="243058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1159223" y="407529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7113070" y="1705480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협약내용</a:t>
            </a:r>
            <a:r>
              <a:rPr lang="en-US" altLang="ko-KR" sz="900" dirty="0"/>
              <a:t>, </a:t>
            </a:r>
            <a:r>
              <a:rPr lang="ko-KR" altLang="en-US" sz="900" dirty="0"/>
              <a:t>협약금액</a:t>
            </a:r>
            <a:r>
              <a:rPr lang="en-US" altLang="ko-KR" sz="900" dirty="0"/>
              <a:t>, </a:t>
            </a:r>
            <a:r>
              <a:rPr lang="ko-KR" altLang="en-US" sz="900" dirty="0"/>
              <a:t>협약서식</a:t>
            </a:r>
            <a:r>
              <a:rPr lang="en-US" altLang="ko-KR" sz="900" dirty="0"/>
              <a:t>, </a:t>
            </a:r>
            <a:r>
              <a:rPr lang="ko-KR" altLang="en-US" sz="900" dirty="0"/>
              <a:t>협약체결 상태를 확인합니다</a:t>
            </a:r>
            <a:r>
              <a:rPr lang="en-US" altLang="ko-KR" sz="900" dirty="0"/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전자서명을 진행합니다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900" dirty="0"/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협약포기 서류제출을 합니다</a:t>
            </a:r>
            <a:r>
              <a:rPr lang="en-US" altLang="ko-KR" sz="900" dirty="0"/>
              <a:t>.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7113070" y="3186824"/>
            <a:ext cx="2520000" cy="13388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협약서식 다운로드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본인인증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협약체결 상태 확인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협약포기가 가능한 공고인 경우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협약포기 서류 서식 다운로드 및 문서확인 </a:t>
            </a:r>
            <a:r>
              <a:rPr lang="en-US" altLang="ko-KR" sz="900" dirty="0">
                <a:latin typeface="+mn-ea"/>
              </a:rPr>
              <a:t>pdf</a:t>
            </a:r>
            <a:r>
              <a:rPr lang="ko-KR" altLang="en-US" sz="900" dirty="0">
                <a:latin typeface="+mn-ea"/>
              </a:rPr>
              <a:t> 다운로드</a:t>
            </a:r>
            <a:endParaRPr lang="en-US" altLang="ko-KR" sz="900" dirty="0"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</p:spTree>
    <p:extLst>
      <p:ext uri="{BB962C8B-B14F-4D97-AF65-F5344CB8AC3E}">
        <p14:creationId xmlns:p14="http://schemas.microsoft.com/office/powerpoint/2010/main" val="6870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6" y="1397196"/>
            <a:ext cx="6602099" cy="3883587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② 협약체결 상태를 진행 </a:t>
            </a:r>
            <a:r>
              <a:rPr lang="en-US" altLang="ko-KR" sz="900" dirty="0">
                <a:latin typeface="+mn-ea"/>
              </a:rPr>
              <a:t>bar</a:t>
            </a:r>
            <a:r>
              <a:rPr lang="ko-KR" altLang="en-US" sz="900" dirty="0">
                <a:latin typeface="+mn-ea"/>
              </a:rPr>
              <a:t>로 확인할 수 있습니다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전자서명을 완료하면 색상이 부여됩니다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③ </a:t>
            </a:r>
            <a:r>
              <a:rPr lang="ko-KR" altLang="en-US" sz="900" dirty="0">
                <a:latin typeface="+mn-ea"/>
              </a:rPr>
              <a:t>전자서명 버튼 클릭 시 전자서명 인증 팝업이 뜨고 본인인증 이후 전자서명을 완료합니다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  <a:endParaRPr lang="en-US" altLang="ko-KR" sz="900" dirty="0">
              <a:latin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13388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협약서식 다운로드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본인인증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협약체결 상태 확인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협약포기가 가능한 공고인 경우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협약포기 서류 서식 다운로드 및 문서확인 </a:t>
            </a:r>
            <a:r>
              <a:rPr lang="en-US" altLang="ko-KR" sz="900" dirty="0">
                <a:latin typeface="+mn-ea"/>
              </a:rPr>
              <a:t>pdf</a:t>
            </a:r>
            <a:r>
              <a:rPr lang="ko-KR" altLang="en-US" sz="900" dirty="0">
                <a:latin typeface="+mn-ea"/>
              </a:rPr>
              <a:t> 다운로드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2-4.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협약신청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(2/3)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1494" y="4887213"/>
            <a:ext cx="512681" cy="21818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6017905" y="487041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705480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협약내용</a:t>
            </a:r>
            <a:r>
              <a:rPr lang="en-US" altLang="ko-KR" sz="900" dirty="0"/>
              <a:t>, </a:t>
            </a:r>
            <a:r>
              <a:rPr lang="ko-KR" altLang="en-US" sz="900" dirty="0"/>
              <a:t>협약금액</a:t>
            </a:r>
            <a:r>
              <a:rPr lang="en-US" altLang="ko-KR" sz="900" dirty="0"/>
              <a:t>, </a:t>
            </a:r>
            <a:r>
              <a:rPr lang="ko-KR" altLang="en-US" sz="900" dirty="0"/>
              <a:t>협약서식</a:t>
            </a:r>
            <a:r>
              <a:rPr lang="en-US" altLang="ko-KR" sz="900" dirty="0"/>
              <a:t>, </a:t>
            </a:r>
            <a:r>
              <a:rPr lang="ko-KR" altLang="en-US" sz="900" dirty="0"/>
              <a:t>협약체결 상태를 확인합니다</a:t>
            </a:r>
            <a:r>
              <a:rPr lang="en-US" altLang="ko-KR" sz="900" dirty="0"/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전자서명을 진행합니다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900" dirty="0"/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협약포기 서류제출을 합니다</a:t>
            </a:r>
            <a:r>
              <a:rPr lang="en-US" altLang="ko-KR" sz="900" dirty="0"/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5711272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 완료 시 협약체결 상태에 색상이 부여됩니다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협약포기 서류제출 버튼은 협약포기가 가능한 공고에 한하여 나타납니다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843" y="3521973"/>
            <a:ext cx="6290331" cy="1159565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1101067" y="331251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48" y="2106385"/>
            <a:ext cx="1764771" cy="1957291"/>
          </a:xfrm>
          <a:prstGeom prst="rect">
            <a:avLst/>
          </a:prstGeom>
          <a:ln w="9525" cmpd="sng" algn="in">
            <a:solidFill>
              <a:srgbClr val="80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964" y="2546920"/>
            <a:ext cx="1523903" cy="905378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19" name="Freeform 483"/>
          <p:cNvSpPr>
            <a:spLocks/>
          </p:cNvSpPr>
          <p:nvPr/>
        </p:nvSpPr>
        <p:spPr bwMode="auto">
          <a:xfrm rot="4842631" flipH="1">
            <a:off x="6059655" y="4311263"/>
            <a:ext cx="884613" cy="24189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Freeform 483"/>
          <p:cNvSpPr>
            <a:spLocks/>
          </p:cNvSpPr>
          <p:nvPr/>
        </p:nvSpPr>
        <p:spPr bwMode="auto">
          <a:xfrm rot="21238090" flipH="1">
            <a:off x="4396059" y="2326098"/>
            <a:ext cx="884613" cy="24189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1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22" name="그림 21"/>
          <p:cNvPicPr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rcRect l="22935" t="57360" r="40427" b="37754"/>
          <a:stretch/>
        </p:blipFill>
        <p:spPr>
          <a:xfrm>
            <a:off x="5574397" y="3229096"/>
            <a:ext cx="646584" cy="95648"/>
          </a:xfrm>
          <a:prstGeom prst="rect">
            <a:avLst/>
          </a:prstGeom>
          <a:ln w="9525" cmpd="sng" algn="in">
            <a:solidFill>
              <a:srgbClr val="800000"/>
            </a:solidFill>
          </a:ln>
        </p:spPr>
      </p:pic>
    </p:spTree>
    <p:extLst>
      <p:ext uri="{BB962C8B-B14F-4D97-AF65-F5344CB8AC3E}">
        <p14:creationId xmlns:p14="http://schemas.microsoft.com/office/powerpoint/2010/main" val="384843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3" y="1362970"/>
            <a:ext cx="6602099" cy="3883587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④ 협약서식에서 각 문서를 </a:t>
            </a:r>
            <a:r>
              <a:rPr lang="en-US" altLang="ko-KR" sz="900" dirty="0">
                <a:latin typeface="+mn-ea"/>
              </a:rPr>
              <a:t>pdf</a:t>
            </a:r>
            <a:r>
              <a:rPr lang="ko-KR" altLang="en-US" sz="900" dirty="0">
                <a:latin typeface="+mn-ea"/>
              </a:rPr>
              <a:t>로 다운로드 받을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⑤ 협약체결 상태를 진행 </a:t>
            </a:r>
            <a:r>
              <a:rPr lang="en-US" altLang="ko-KR" sz="900" dirty="0">
                <a:latin typeface="+mn-ea"/>
              </a:rPr>
              <a:t>bar</a:t>
            </a:r>
            <a:r>
              <a:rPr lang="ko-KR" altLang="en-US" sz="900" dirty="0">
                <a:latin typeface="+mn-ea"/>
              </a:rPr>
              <a:t>로 확인할 수 있습니다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전자서명을 완료하면 색상이 부여됩니다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⑥ 협약포기 버튼은 협약포기가 가능한 공고에 한해 나타납니다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 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버튼 클릭 시 </a:t>
            </a:r>
            <a:r>
              <a:rPr lang="ko-KR" altLang="en-US" sz="900" dirty="0" err="1">
                <a:latin typeface="+mn-ea"/>
              </a:rPr>
              <a:t>협약포기</a:t>
            </a:r>
            <a:r>
              <a:rPr lang="ko-KR" altLang="en-US" sz="900" dirty="0">
                <a:latin typeface="+mn-ea"/>
              </a:rPr>
              <a:t> 서류제출 팝업이 뜨며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서식 다운로드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파일추가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저장된 원본 및 </a:t>
            </a:r>
            <a:r>
              <a:rPr lang="en-US" altLang="ko-KR" sz="900" dirty="0">
                <a:latin typeface="+mn-ea"/>
              </a:rPr>
              <a:t>pdf </a:t>
            </a:r>
            <a:r>
              <a:rPr lang="ko-KR" altLang="en-US" sz="900" dirty="0">
                <a:latin typeface="+mn-ea"/>
              </a:rPr>
              <a:t>다운로드가 가능합니다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2-4.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협약신청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(3/3)-</a:t>
            </a:r>
            <a:r>
              <a:rPr lang="ko-KR" altLang="en-US" sz="1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납부확인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2197" y="4898674"/>
            <a:ext cx="502461" cy="206375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6016969" y="489356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241" y="1960880"/>
            <a:ext cx="335759" cy="17272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Oval 156"/>
          <p:cNvSpPr>
            <a:spLocks noChangeArrowheads="1"/>
          </p:cNvSpPr>
          <p:nvPr/>
        </p:nvSpPr>
        <p:spPr bwMode="auto">
          <a:xfrm>
            <a:off x="5058638" y="196463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3700" y="3513614"/>
            <a:ext cx="6327308" cy="1168453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Oval 156"/>
          <p:cNvSpPr>
            <a:spLocks noChangeArrowheads="1"/>
          </p:cNvSpPr>
          <p:nvPr/>
        </p:nvSpPr>
        <p:spPr bwMode="auto">
          <a:xfrm>
            <a:off x="1089458" y="330088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5711272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 완료 시 협약체결 상태에 색상이 부여됩니다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협약포기 서류제출 버튼은 협약포기가 가능한 공고에 한하여 나타납니다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7113070" y="1705480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협약내용</a:t>
            </a:r>
            <a:r>
              <a:rPr lang="en-US" altLang="ko-KR" sz="900" dirty="0"/>
              <a:t>, </a:t>
            </a:r>
            <a:r>
              <a:rPr lang="ko-KR" altLang="en-US" sz="900" dirty="0"/>
              <a:t>협약금액</a:t>
            </a:r>
            <a:r>
              <a:rPr lang="en-US" altLang="ko-KR" sz="900" dirty="0"/>
              <a:t>, </a:t>
            </a:r>
            <a:r>
              <a:rPr lang="ko-KR" altLang="en-US" sz="900" dirty="0"/>
              <a:t>협약서식</a:t>
            </a:r>
            <a:r>
              <a:rPr lang="en-US" altLang="ko-KR" sz="900" dirty="0"/>
              <a:t>, </a:t>
            </a:r>
            <a:r>
              <a:rPr lang="ko-KR" altLang="en-US" sz="900" dirty="0"/>
              <a:t>협약체결 상태를 확인합니다</a:t>
            </a:r>
            <a:r>
              <a:rPr lang="en-US" altLang="ko-KR" sz="900" dirty="0"/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전자서명을 진행합니다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900" dirty="0"/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협약포기 서류제출을 합니다</a:t>
            </a:r>
            <a:r>
              <a:rPr lang="en-US" altLang="ko-KR" sz="900" dirty="0"/>
              <a:t>.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7113070" y="3186824"/>
            <a:ext cx="2520000" cy="13388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협약서식 다운로드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전자서명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본인인증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협약체결 상태 확인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협약포기가 가능한 공고인 경우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협약포기 서류 서식 다운로드 및 문서확인 </a:t>
            </a:r>
            <a:r>
              <a:rPr lang="en-US" altLang="ko-KR" sz="900" dirty="0">
                <a:latin typeface="+mn-ea"/>
              </a:rPr>
              <a:t>pdf</a:t>
            </a:r>
            <a:r>
              <a:rPr lang="ko-KR" altLang="en-US" sz="900" dirty="0">
                <a:latin typeface="+mn-ea"/>
              </a:rPr>
              <a:t> 다운로드</a:t>
            </a:r>
            <a:endParaRPr lang="en-US" altLang="ko-KR" sz="9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51" y="2391070"/>
            <a:ext cx="2835830" cy="1239946"/>
          </a:xfrm>
          <a:prstGeom prst="rect">
            <a:avLst/>
          </a:prstGeom>
          <a:ln w="9525" cmpd="sng" algn="in">
            <a:solidFill>
              <a:srgbClr val="800000"/>
            </a:solidFill>
          </a:ln>
        </p:spPr>
      </p:pic>
      <p:sp>
        <p:nvSpPr>
          <p:cNvPr id="17" name="Freeform 483"/>
          <p:cNvSpPr>
            <a:spLocks/>
          </p:cNvSpPr>
          <p:nvPr/>
        </p:nvSpPr>
        <p:spPr bwMode="auto">
          <a:xfrm rot="4055065" flipH="1">
            <a:off x="5388173" y="4014010"/>
            <a:ext cx="1421070" cy="38260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1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</p:spTree>
    <p:extLst>
      <p:ext uri="{BB962C8B-B14F-4D97-AF65-F5344CB8AC3E}">
        <p14:creationId xmlns:p14="http://schemas.microsoft.com/office/powerpoint/2010/main" val="19922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rtlCol="0" anchor="ctr"/>
      <a:lstStyle>
        <a:defPPr>
          <a:defRPr sz="9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13483</TotalTime>
  <Words>388</Words>
  <Application>Microsoft Office PowerPoint</Application>
  <PresentationFormat>A4 용지(210x297mm)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696</cp:revision>
  <cp:lastPrinted>2014-09-29T14:01:44Z</cp:lastPrinted>
  <dcterms:created xsi:type="dcterms:W3CDTF">2014-04-09T04:50:07Z</dcterms:created>
  <dcterms:modified xsi:type="dcterms:W3CDTF">2022-05-12T02:34:25Z</dcterms:modified>
</cp:coreProperties>
</file>