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4" r:id="rId4"/>
    <p:sldId id="262" r:id="rId5"/>
    <p:sldId id="289" r:id="rId6"/>
    <p:sldId id="292" r:id="rId7"/>
    <p:sldId id="294" r:id="rId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94" autoAdjust="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2E64E-7911-4E78-A6D6-41854FC5C8F5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96388-A698-4856-BFB8-A4B146DDDC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240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A6B81-7003-41E4-AF98-4598FD05F3DC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14876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4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164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AF5D7-D8DA-41B6-9005-D26396C65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F5D7-D8DA-41B6-9005-D26396C650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7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AF5D7-D8DA-41B6-9005-D26396C650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21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AF5D7-D8DA-41B6-9005-D26396C65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38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4C941E4-82C4-407E-9007-18DFC1F35AF5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5EED61-6D50-4E9E-857D-6F776CC63A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79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5CCCCC8-5026-4340-98C5-BBBD091EFD88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5EED61-6D50-4E9E-857D-6F776CC63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7F076A-42B0-4AF9-8ECF-97F682369A63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5EED61-6D50-4E9E-857D-6F776CC63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3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FFD6319-24E7-46D0-9B1A-5F753C575A19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5EED61-6D50-4E9E-857D-6F776CC63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48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91DEF4-E8A4-4179-85C8-F578029588A2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5EED61-6D50-4E9E-857D-6F776CC63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5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0B5794-4CB5-40A5-970E-1BD6F618E263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5EED61-6D50-4E9E-857D-6F776CC63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09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1D5869-B6E6-4AF6-8384-7437853584DF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5EED61-6D50-4E9E-857D-6F776CC63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4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C150D80-88B4-4255-836E-5049ADAFE6E3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5EED61-6D50-4E9E-857D-6F776CC63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6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8519DAE-DA4D-4656-99BB-77974262F8E1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5EED61-6D50-4E9E-857D-6F776CC63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0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725ACE-11C9-450F-A94C-857822233D76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5EED61-6D50-4E9E-857D-6F776CC63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36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916F8E-3C1A-410E-B0F4-07FB0755E611}" type="datetime1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5EED61-6D50-4E9E-857D-6F776CC63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1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56581" y="0"/>
            <a:ext cx="9310690" cy="6858000"/>
            <a:chOff x="3174" y="-1588"/>
            <a:chExt cx="10693399" cy="7561263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566863" y="-1562100"/>
              <a:ext cx="7558087" cy="10685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3174" y="-1588"/>
              <a:ext cx="10693399" cy="7561263"/>
            </a:xfrm>
            <a:prstGeom prst="rect">
              <a:avLst/>
            </a:prstGeom>
            <a:gradFill>
              <a:gsLst>
                <a:gs pos="100000">
                  <a:schemeClr val="bg1">
                    <a:alpha val="29000"/>
                  </a:schemeClr>
                </a:gs>
                <a:gs pos="0">
                  <a:schemeClr val="bg1">
                    <a:lumMod val="75000"/>
                    <a:alpha val="3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8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5388" y="764704"/>
            <a:ext cx="8951108" cy="197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1162" y="292006"/>
            <a:ext cx="8037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발표평가 </a:t>
            </a:r>
            <a:r>
              <a:rPr lang="en-US" altLang="ko-KR" sz="2400" b="1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PPT </a:t>
            </a:r>
            <a:r>
              <a:rPr lang="ko-KR" altLang="en-US" sz="2400" b="1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작성 유의사항 </a:t>
            </a:r>
            <a:r>
              <a:rPr lang="en-US" altLang="ko-KR" sz="2400" b="1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b="1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본 슬라이드 삭제 후 제출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552" y="1340768"/>
            <a:ext cx="8136904" cy="514629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4A1045-3DD2-4DFE-9E27-B8BE6FB35B99}"/>
              </a:ext>
            </a:extLst>
          </p:cNvPr>
          <p:cNvSpPr txBox="1"/>
          <p:nvPr/>
        </p:nvSpPr>
        <p:spPr>
          <a:xfrm>
            <a:off x="755576" y="1531117"/>
            <a:ext cx="788498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슬라이드별 작성요령을 참고하여 내용 기재</a:t>
            </a:r>
            <a:endParaRPr lang="en-US" altLang="ko-KR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3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+mn-ea"/>
              </a:rPr>
              <a:t>-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+mn-ea"/>
              </a:rPr>
              <a:t>표지 및 목차를 제외하고 본문 </a:t>
            </a:r>
            <a:r>
              <a:rPr lang="en-US" altLang="ko-KR" dirty="0">
                <a:latin typeface="+mn-ea"/>
              </a:rPr>
              <a:t>10</a:t>
            </a:r>
            <a:r>
              <a:rPr lang="ko-KR" altLang="en-US" dirty="0">
                <a:latin typeface="+mn-ea"/>
              </a:rPr>
              <a:t>매 내외로 작성 권장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- </a:t>
            </a:r>
            <a:r>
              <a:rPr lang="ko-KR" altLang="en-US" dirty="0">
                <a:latin typeface="+mn-ea"/>
              </a:rPr>
              <a:t>발표시간</a:t>
            </a:r>
            <a:r>
              <a:rPr lang="en-US" altLang="ko-KR" dirty="0">
                <a:latin typeface="+mn-ea"/>
              </a:rPr>
              <a:t>(15</a:t>
            </a:r>
            <a:r>
              <a:rPr lang="ko-KR" altLang="en-US" dirty="0">
                <a:latin typeface="+mn-ea"/>
              </a:rPr>
              <a:t>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이내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은 질의응답</a:t>
            </a:r>
            <a:r>
              <a:rPr lang="en-US" altLang="ko-KR" dirty="0">
                <a:latin typeface="+mn-ea"/>
              </a:rPr>
              <a:t>(10</a:t>
            </a:r>
            <a:r>
              <a:rPr lang="ko-KR" altLang="en-US" dirty="0">
                <a:latin typeface="+mn-ea"/>
              </a:rPr>
              <a:t>분 이내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포함하여 총 </a:t>
            </a:r>
            <a:r>
              <a:rPr lang="en-US" altLang="ko-KR" dirty="0">
                <a:latin typeface="+mn-ea"/>
              </a:rPr>
              <a:t>25</a:t>
            </a:r>
            <a:r>
              <a:rPr lang="ko-KR" altLang="en-US" dirty="0">
                <a:latin typeface="+mn-ea"/>
              </a:rPr>
              <a:t>분 소요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8653EC-660E-454A-9E83-EB3C8BD6458F}"/>
              </a:ext>
            </a:extLst>
          </p:cNvPr>
          <p:cNvSpPr txBox="1"/>
          <p:nvPr/>
        </p:nvSpPr>
        <p:spPr>
          <a:xfrm>
            <a:off x="755576" y="2597597"/>
            <a:ext cx="7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PPT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디자인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변경은 가능하나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 양식에 제안된 목차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작성순서는 변경 불가</a:t>
            </a:r>
            <a:endParaRPr lang="en-US" altLang="ko-KR" b="1" u="sng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FB338E-3AC2-41A0-91A9-CD598C457FDE}"/>
              </a:ext>
            </a:extLst>
          </p:cNvPr>
          <p:cNvSpPr txBox="1"/>
          <p:nvPr/>
        </p:nvSpPr>
        <p:spPr>
          <a:xfrm>
            <a:off x="755576" y="3253272"/>
            <a:ext cx="843234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파워포인트 애니메이션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유료폰트 등 효과 삽입 지양</a:t>
            </a:r>
            <a:endParaRPr lang="en-US" altLang="ko-KR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500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*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애니메이션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폰트 사용으로 인한 오류 및 발표시간 지연에 대한 책임은 창업기업에게 있음</a:t>
            </a:r>
            <a:endParaRPr lang="en-US" altLang="ko-KR" sz="14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78068-FFAB-4106-91F0-356072BEFAE7}"/>
              </a:ext>
            </a:extLst>
          </p:cNvPr>
          <p:cNvSpPr txBox="1"/>
          <p:nvPr/>
        </p:nvSpPr>
        <p:spPr>
          <a:xfrm>
            <a:off x="755576" y="4032958"/>
            <a:ext cx="770485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제출기한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</a:t>
            </a:r>
            <a:r>
              <a:rPr lang="ko-KR" altLang="en-US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lang="en-US" alt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r>
              <a:rPr lang="ko-KR" altLang="en-US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r>
              <a:rPr lang="en-US" alt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수요일</a:t>
            </a:r>
            <a:r>
              <a:rPr lang="en-US" alt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), 15:00</a:t>
            </a:r>
            <a:r>
              <a:rPr lang="ko-KR" altLang="en-US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까지</a:t>
            </a:r>
            <a:r>
              <a:rPr lang="en-US" alt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기한 엄수</a:t>
            </a:r>
            <a:r>
              <a:rPr lang="en-US" altLang="ko-KR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endParaRPr lang="en-US" altLang="ko-KR" sz="500"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>
                <a:latin typeface="+mn-ea"/>
              </a:rPr>
              <a:t> *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제출 완료한 발표자료는 수정 불가 </a:t>
            </a:r>
            <a:endParaRPr lang="en-US" altLang="ko-KR" sz="1400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b="1" dirty="0">
              <a:solidFill>
                <a:srgbClr val="FF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16821B-6D1B-47DB-825B-67F698134EDB}"/>
              </a:ext>
            </a:extLst>
          </p:cNvPr>
          <p:cNvSpPr txBox="1"/>
          <p:nvPr/>
        </p:nvSpPr>
        <p:spPr>
          <a:xfrm>
            <a:off x="744517" y="4627012"/>
            <a:ext cx="78960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제출방법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이메일 제출 </a:t>
            </a:r>
            <a:endParaRPr lang="en-US" altLang="ko-KR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1400" dirty="0">
                <a:latin typeface="+mn-ea"/>
              </a:rPr>
              <a:t>- </a:t>
            </a:r>
            <a:r>
              <a:rPr lang="ko-KR" altLang="en-US" sz="1400" dirty="0">
                <a:latin typeface="+mn-ea"/>
              </a:rPr>
              <a:t>제출파일명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예시</a:t>
            </a:r>
            <a:r>
              <a:rPr lang="en-US" altLang="ko-KR" sz="1400" dirty="0">
                <a:latin typeface="+mn-ea"/>
              </a:rPr>
              <a:t>): </a:t>
            </a:r>
            <a:r>
              <a:rPr lang="ko-KR" altLang="en-US" sz="1400" dirty="0">
                <a:latin typeface="+mn-ea"/>
              </a:rPr>
              <a:t>과제번호</a:t>
            </a:r>
            <a:r>
              <a:rPr lang="en-US" altLang="ko-KR" sz="1400" dirty="0">
                <a:latin typeface="+mn-ea"/>
              </a:rPr>
              <a:t>_</a:t>
            </a:r>
            <a:r>
              <a:rPr lang="ko-KR" altLang="en-US" sz="1400" dirty="0">
                <a:latin typeface="+mn-ea"/>
              </a:rPr>
              <a:t>창업자명</a:t>
            </a:r>
            <a:r>
              <a:rPr lang="en-US" altLang="ko-KR" sz="1400" dirty="0">
                <a:latin typeface="+mn-ea"/>
              </a:rPr>
              <a:t>_2023</a:t>
            </a:r>
            <a:r>
              <a:rPr lang="ko-KR" altLang="en-US" sz="1400" dirty="0">
                <a:latin typeface="+mn-ea"/>
              </a:rPr>
              <a:t>년 창업중심대학 예비창업자 발표자료</a:t>
            </a:r>
            <a:r>
              <a:rPr lang="en-US" altLang="ko-KR" sz="1400" dirty="0">
                <a:latin typeface="+mn-ea"/>
              </a:rPr>
              <a:t>.pdf</a:t>
            </a:r>
          </a:p>
          <a:p>
            <a:r>
              <a:rPr lang="en-US" altLang="ko-KR" sz="1400" dirty="0">
                <a:latin typeface="+mn-ea"/>
              </a:rPr>
              <a:t> *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가급적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PDF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파일로 변환하여 제출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89EF86-9F31-47EC-A698-14F1A0821245}"/>
              </a:ext>
            </a:extLst>
          </p:cNvPr>
          <p:cNvSpPr txBox="1"/>
          <p:nvPr/>
        </p:nvSpPr>
        <p:spPr>
          <a:xfrm>
            <a:off x="766247" y="5602191"/>
            <a:ext cx="720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제출한 사업계획서 내용을 기준으로 작성</a:t>
            </a:r>
            <a:endParaRPr lang="en-US" altLang="ko-KR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1DDC58-6F70-4F71-B355-B33320E74AF9}"/>
              </a:ext>
            </a:extLst>
          </p:cNvPr>
          <p:cNvSpPr txBox="1"/>
          <p:nvPr/>
        </p:nvSpPr>
        <p:spPr>
          <a:xfrm>
            <a:off x="758530" y="6024698"/>
            <a:ext cx="752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7)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 슬라이드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각 슬라이드별 작성요령은 삭제 후 제출</a:t>
            </a:r>
            <a:endParaRPr lang="en-US" altLang="ko-KR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88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5388" y="764704"/>
            <a:ext cx="8951108" cy="197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03170" y="292006"/>
            <a:ext cx="873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2023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 창업중심대학 발표평가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450" y="2577098"/>
            <a:ext cx="8661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u="sng" dirty="0">
                <a:solidFill>
                  <a:srgbClr val="0000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창업아이템명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6271" y="4653136"/>
            <a:ext cx="8507123" cy="92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 lang="ko-KR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과제번호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en-US" altLang="ko-KR" b="1" dirty="0">
                <a:solidFill>
                  <a:srgbClr val="0000FF"/>
                </a:solidFill>
                <a:latin typeface="+mj-ea"/>
              </a:rPr>
              <a:t>OOOOOOOO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/>
              <a:buChar char="•"/>
              <a:defRPr lang="ko-KR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신청자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기업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명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en-US" altLang="ko-KR" b="1" dirty="0">
                <a:solidFill>
                  <a:srgbClr val="0000FF"/>
                </a:solidFill>
                <a:latin typeface="+mj-ea"/>
                <a:ea typeface="+mj-ea"/>
              </a:rPr>
              <a:t>OOO</a:t>
            </a:r>
          </a:p>
        </p:txBody>
      </p:sp>
    </p:spTree>
    <p:extLst>
      <p:ext uri="{BB962C8B-B14F-4D97-AF65-F5344CB8AC3E}">
        <p14:creationId xmlns:p14="http://schemas.microsoft.com/office/powerpoint/2010/main" val="345382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5388" y="906750"/>
            <a:ext cx="8951108" cy="197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170" y="434052"/>
            <a:ext cx="873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  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43122" y="1052736"/>
            <a:ext cx="8424936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AutoNum type="arabicPeriod"/>
              <a:defRPr lang="ko-KR"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문제인식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(Problem)</a:t>
            </a:r>
          </a:p>
          <a:p>
            <a:pPr lvl="0">
              <a:spcBef>
                <a:spcPct val="20000"/>
              </a:spcBef>
              <a:defRPr lang="ko-KR"/>
            </a:pPr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ct val="20000"/>
              </a:spcBef>
              <a:defRPr lang="ko-KR"/>
            </a:pP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 1-1.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창업아이템 배경 및 필요성</a:t>
            </a:r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ct val="20000"/>
              </a:spcBef>
              <a:defRPr lang="ko-KR"/>
            </a:pP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 1-2.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창업아이템 목표시장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고객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 현황 분석</a:t>
            </a:r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ct val="20000"/>
              </a:spcBef>
              <a:defRPr lang="ko-KR"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ct val="20000"/>
              </a:spcBef>
              <a:defRPr lang="ko-KR"/>
            </a:pP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2.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실현가능성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(Solution)</a:t>
            </a:r>
          </a:p>
          <a:p>
            <a:pPr lvl="0">
              <a:spcBef>
                <a:spcPct val="20000"/>
              </a:spcBef>
              <a:defRPr lang="ko-KR"/>
            </a:pP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 2-1.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창업아이템 현황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준비정도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 lvl="0">
              <a:spcBef>
                <a:spcPct val="20000"/>
              </a:spcBef>
              <a:defRPr lang="ko-KR"/>
            </a:pP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 2-2.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창업아이템 실현 및 구체화 방안</a:t>
            </a:r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ct val="20000"/>
              </a:spcBef>
              <a:defRPr lang="ko-KR"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ct val="20000"/>
              </a:spcBef>
              <a:defRPr lang="ko-KR"/>
            </a:pP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성장전략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(Scale-up)</a:t>
            </a:r>
          </a:p>
          <a:p>
            <a:pPr lvl="0">
              <a:spcBef>
                <a:spcPct val="20000"/>
              </a:spcBef>
              <a:defRPr lang="ko-KR"/>
            </a:pP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 3-1.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창업아이템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사업화 추진 전략</a:t>
            </a:r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ct val="20000"/>
              </a:spcBef>
              <a:defRPr lang="ko-KR"/>
            </a:pP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 3-2.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생존율 제고를 위한 노력</a:t>
            </a:r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ct val="20000"/>
              </a:spcBef>
              <a:defRPr lang="ko-KR"/>
            </a:pP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 3-3.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사업추진 일정 및 자금운용 계획</a:t>
            </a:r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ct val="20000"/>
              </a:spcBef>
              <a:defRPr lang="ko-KR"/>
            </a:pPr>
            <a:endParaRPr lang="en-US" altLang="ko-KR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ct val="20000"/>
              </a:spcBef>
              <a:defRPr lang="ko-KR"/>
            </a:pP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팀 구성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(Team)</a:t>
            </a:r>
          </a:p>
          <a:p>
            <a:pPr lvl="0">
              <a:spcBef>
                <a:spcPct val="20000"/>
              </a:spcBef>
              <a:defRPr lang="ko-KR"/>
            </a:pP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 4-1.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대표자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팀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보유역량</a:t>
            </a:r>
            <a:endParaRPr lang="en-US" altLang="ko-KR" sz="1200" b="1" dirty="0">
              <a:solidFill>
                <a:srgbClr val="000000"/>
              </a:solidFill>
              <a:latin typeface="+mn-ea"/>
            </a:endParaRPr>
          </a:p>
          <a:p>
            <a:pPr lvl="0">
              <a:spcBef>
                <a:spcPct val="20000"/>
              </a:spcBef>
              <a:defRPr lang="ko-KR"/>
            </a:pPr>
            <a:r>
              <a:rPr lang="en-US" altLang="ko-KR" sz="1200" b="1" dirty="0">
                <a:solidFill>
                  <a:srgbClr val="000000"/>
                </a:solidFill>
                <a:latin typeface="+mn-ea"/>
              </a:rPr>
              <a:t>  4-2.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</a:rPr>
              <a:t>외부 네트워크 현황 및 세부 활용 계획</a:t>
            </a:r>
            <a:endParaRPr lang="en-US" altLang="ko-KR" sz="12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072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5388" y="764704"/>
            <a:ext cx="8951108" cy="197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170" y="292006"/>
            <a:ext cx="873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문제인식</a:t>
            </a:r>
            <a:r>
              <a:rPr lang="en-US" altLang="ko-KR" sz="2400" b="1" dirty="0"/>
              <a:t>(Problem)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95535" y="1124744"/>
            <a:ext cx="86685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43056">
              <a:buSzPct val="120000"/>
            </a:pPr>
            <a:r>
              <a:rPr lang="en-US" altLang="ko-KR" b="1" dirty="0">
                <a:latin typeface="+mn-ea"/>
                <a:cs typeface="Arial" pitchFamily="34" charset="0"/>
              </a:rPr>
              <a:t>1-1. </a:t>
            </a:r>
            <a:r>
              <a:rPr lang="ko-KR" altLang="en-US" b="1" dirty="0">
                <a:latin typeface="+mn-ea"/>
                <a:cs typeface="Arial" pitchFamily="34" charset="0"/>
              </a:rPr>
              <a:t>창업아이템</a:t>
            </a:r>
            <a:r>
              <a:rPr lang="en-US" altLang="ko-KR" b="1" dirty="0">
                <a:latin typeface="+mn-ea"/>
                <a:cs typeface="Arial" pitchFamily="34" charset="0"/>
              </a:rPr>
              <a:t> </a:t>
            </a:r>
            <a:r>
              <a:rPr lang="ko-KR" altLang="en-US" b="1" dirty="0">
                <a:latin typeface="+mn-ea"/>
                <a:cs typeface="Arial" pitchFamily="34" charset="0"/>
              </a:rPr>
              <a:t>배경 및 필요성</a:t>
            </a:r>
            <a:endParaRPr lang="en-US" altLang="ko-KR" b="1" dirty="0">
              <a:latin typeface="+mn-ea"/>
              <a:cs typeface="Arial" pitchFamily="34" charset="0"/>
            </a:endParaRPr>
          </a:p>
          <a:p>
            <a:pPr defTabSz="1043056">
              <a:buSzPct val="120000"/>
            </a:pPr>
            <a:r>
              <a:rPr lang="en-US" altLang="ko-KR" b="1" dirty="0">
                <a:latin typeface="+mn-ea"/>
                <a:cs typeface="Arial" pitchFamily="34" charset="0"/>
              </a:rPr>
              <a:t>1-2. </a:t>
            </a:r>
            <a:r>
              <a:rPr lang="ko-KR" altLang="en-US" b="1" dirty="0">
                <a:latin typeface="+mn-ea"/>
                <a:cs typeface="Arial" pitchFamily="34" charset="0"/>
              </a:rPr>
              <a:t>창업아이템 목표시장</a:t>
            </a:r>
            <a:r>
              <a:rPr lang="en-US" altLang="ko-KR" b="1" dirty="0">
                <a:latin typeface="+mn-ea"/>
                <a:cs typeface="Arial" pitchFamily="34" charset="0"/>
              </a:rPr>
              <a:t>(</a:t>
            </a:r>
            <a:r>
              <a:rPr lang="ko-KR" altLang="en-US" b="1" dirty="0">
                <a:latin typeface="+mn-ea"/>
                <a:cs typeface="Arial" pitchFamily="34" charset="0"/>
              </a:rPr>
              <a:t>고객</a:t>
            </a:r>
            <a:r>
              <a:rPr lang="en-US" altLang="ko-KR" b="1" dirty="0">
                <a:latin typeface="+mn-ea"/>
                <a:cs typeface="Arial" pitchFamily="34" charset="0"/>
              </a:rPr>
              <a:t>) </a:t>
            </a:r>
            <a:r>
              <a:rPr lang="ko-KR" altLang="en-US" b="1" dirty="0">
                <a:latin typeface="+mn-ea"/>
                <a:cs typeface="Arial" pitchFamily="34" charset="0"/>
              </a:rPr>
              <a:t>현황 분석</a:t>
            </a:r>
            <a:endParaRPr lang="en-US" altLang="ko-KR" b="1" dirty="0"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78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5388" y="764704"/>
            <a:ext cx="8951108" cy="197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170" y="292006"/>
            <a:ext cx="873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실현가능성</a:t>
            </a:r>
            <a:r>
              <a:rPr lang="en-US" altLang="ko-KR" sz="2400" b="1" dirty="0"/>
              <a:t>(Solution)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95536" y="1124744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43056">
              <a:buSzPct val="120000"/>
            </a:pPr>
            <a:r>
              <a:rPr lang="en-US" altLang="ko-KR" b="1" dirty="0">
                <a:latin typeface="+mn-ea"/>
                <a:cs typeface="Arial" pitchFamily="34" charset="0"/>
              </a:rPr>
              <a:t>2-1. </a:t>
            </a:r>
            <a:r>
              <a:rPr lang="ko-KR" altLang="en-US" b="1" dirty="0">
                <a:latin typeface="+mn-ea"/>
                <a:cs typeface="Arial" pitchFamily="34" charset="0"/>
              </a:rPr>
              <a:t>창업아이템</a:t>
            </a:r>
            <a:r>
              <a:rPr lang="en-US" altLang="ko-KR" b="1" dirty="0">
                <a:latin typeface="+mn-ea"/>
                <a:cs typeface="Arial" pitchFamily="34" charset="0"/>
              </a:rPr>
              <a:t> </a:t>
            </a:r>
            <a:r>
              <a:rPr lang="ko-KR" altLang="en-US" b="1" dirty="0">
                <a:latin typeface="+mn-ea"/>
                <a:cs typeface="Arial" pitchFamily="34" charset="0"/>
              </a:rPr>
              <a:t>현황</a:t>
            </a:r>
            <a:r>
              <a:rPr lang="en-US" altLang="ko-KR" b="1" dirty="0">
                <a:latin typeface="+mn-ea"/>
                <a:cs typeface="Arial" pitchFamily="34" charset="0"/>
              </a:rPr>
              <a:t>(</a:t>
            </a:r>
            <a:r>
              <a:rPr lang="ko-KR" altLang="en-US" b="1" dirty="0">
                <a:latin typeface="+mn-ea"/>
                <a:cs typeface="Arial" pitchFamily="34" charset="0"/>
              </a:rPr>
              <a:t>준비정도</a:t>
            </a:r>
            <a:r>
              <a:rPr lang="en-US" altLang="ko-KR" b="1" dirty="0">
                <a:latin typeface="+mn-ea"/>
                <a:cs typeface="Arial" pitchFamily="34" charset="0"/>
              </a:rPr>
              <a:t>)</a:t>
            </a:r>
          </a:p>
          <a:p>
            <a:pPr defTabSz="1043056">
              <a:buSzPct val="120000"/>
            </a:pPr>
            <a:r>
              <a:rPr lang="en-US" altLang="ko-KR" b="1" dirty="0">
                <a:latin typeface="+mn-ea"/>
                <a:cs typeface="Arial" pitchFamily="34" charset="0"/>
              </a:rPr>
              <a:t>2-2. </a:t>
            </a:r>
            <a:r>
              <a:rPr lang="ko-KR" altLang="en-US" b="1" dirty="0">
                <a:latin typeface="+mn-ea"/>
                <a:cs typeface="Arial" pitchFamily="34" charset="0"/>
              </a:rPr>
              <a:t>창업아이템 실현 및 구체화 방안</a:t>
            </a:r>
            <a:endParaRPr lang="en-US" altLang="ko-KR" b="1" dirty="0"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8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5388" y="764704"/>
            <a:ext cx="8951108" cy="197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170" y="292006"/>
            <a:ext cx="873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성장전략</a:t>
            </a:r>
            <a:r>
              <a:rPr lang="en-US" altLang="ko-KR" sz="2400" b="1" dirty="0"/>
              <a:t>(Scale-up)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95536" y="1124744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43056">
              <a:buSzPct val="120000"/>
            </a:pPr>
            <a:r>
              <a:rPr lang="en-US" altLang="ko-KR" b="1" dirty="0">
                <a:latin typeface="+mn-ea"/>
                <a:cs typeface="Arial" pitchFamily="34" charset="0"/>
              </a:rPr>
              <a:t>3-1. </a:t>
            </a:r>
            <a:r>
              <a:rPr lang="ko-KR" altLang="en-US" b="1" dirty="0">
                <a:latin typeface="+mn-ea"/>
                <a:cs typeface="Arial" pitchFamily="34" charset="0"/>
              </a:rPr>
              <a:t>창업아이템 사업화 추진 전략</a:t>
            </a:r>
            <a:endParaRPr lang="en-US" altLang="ko-KR" b="1" dirty="0">
              <a:latin typeface="+mn-ea"/>
              <a:cs typeface="Arial" pitchFamily="34" charset="0"/>
            </a:endParaRPr>
          </a:p>
          <a:p>
            <a:pPr defTabSz="1043056">
              <a:buSzPct val="120000"/>
            </a:pPr>
            <a:r>
              <a:rPr lang="en-US" altLang="ko-KR" b="1" dirty="0">
                <a:latin typeface="+mn-ea"/>
                <a:cs typeface="Arial" pitchFamily="34" charset="0"/>
              </a:rPr>
              <a:t>3-2. </a:t>
            </a:r>
            <a:r>
              <a:rPr lang="ko-KR" altLang="en-US" b="1" dirty="0">
                <a:latin typeface="+mn-ea"/>
                <a:cs typeface="Arial" pitchFamily="34" charset="0"/>
              </a:rPr>
              <a:t>생존율 제고를 위한 노력</a:t>
            </a:r>
            <a:endParaRPr lang="en-US" altLang="ko-KR" b="1" dirty="0">
              <a:latin typeface="+mn-ea"/>
              <a:cs typeface="Arial" pitchFamily="34" charset="0"/>
            </a:endParaRPr>
          </a:p>
          <a:p>
            <a:pPr defTabSz="1043056">
              <a:buSzPct val="120000"/>
            </a:pPr>
            <a:r>
              <a:rPr lang="en-US" altLang="ko-KR" b="1" dirty="0">
                <a:latin typeface="+mn-ea"/>
                <a:cs typeface="Arial" pitchFamily="34" charset="0"/>
              </a:rPr>
              <a:t>3-3. </a:t>
            </a:r>
            <a:r>
              <a:rPr lang="ko-KR" altLang="en-US" b="1" dirty="0">
                <a:latin typeface="+mn-ea"/>
                <a:cs typeface="Arial" pitchFamily="34" charset="0"/>
              </a:rPr>
              <a:t>사업추진 일정 및 자금운용 계획</a:t>
            </a:r>
            <a:endParaRPr lang="en-US" altLang="ko-KR" b="1" dirty="0"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4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5388" y="764704"/>
            <a:ext cx="8951108" cy="197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3170" y="292006"/>
            <a:ext cx="873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4. </a:t>
            </a:r>
            <a:r>
              <a:rPr lang="ko-KR" altLang="en-US" sz="2400" b="1" dirty="0"/>
              <a:t>팀 구성</a:t>
            </a:r>
            <a:r>
              <a:rPr lang="en-US" altLang="ko-KR" sz="2400" b="1" dirty="0"/>
              <a:t>(Team)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395536" y="1124744"/>
            <a:ext cx="874846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43056">
              <a:buSzPct val="120000"/>
            </a:pPr>
            <a:r>
              <a:rPr lang="en-US" altLang="ko-KR" b="1" dirty="0">
                <a:latin typeface="+mn-ea"/>
                <a:cs typeface="Arial" pitchFamily="34" charset="0"/>
              </a:rPr>
              <a:t>4-1. </a:t>
            </a:r>
            <a:r>
              <a:rPr lang="ko-KR" altLang="en-US" b="1" dirty="0">
                <a:latin typeface="+mn-ea"/>
                <a:cs typeface="Arial" pitchFamily="34" charset="0"/>
              </a:rPr>
              <a:t>대표자</a:t>
            </a:r>
            <a:r>
              <a:rPr lang="en-US" altLang="ko-KR" b="1" dirty="0">
                <a:latin typeface="+mn-ea"/>
                <a:cs typeface="Arial" pitchFamily="34" charset="0"/>
              </a:rPr>
              <a:t>(</a:t>
            </a:r>
            <a:r>
              <a:rPr lang="ko-KR" altLang="en-US" b="1" dirty="0">
                <a:latin typeface="+mn-ea"/>
                <a:cs typeface="Arial" pitchFamily="34" charset="0"/>
              </a:rPr>
              <a:t>팀</a:t>
            </a:r>
            <a:r>
              <a:rPr lang="en-US" altLang="ko-KR" b="1" dirty="0">
                <a:latin typeface="+mn-ea"/>
                <a:cs typeface="Arial" pitchFamily="34" charset="0"/>
              </a:rPr>
              <a:t>) </a:t>
            </a:r>
            <a:r>
              <a:rPr lang="ko-KR" altLang="en-US" b="1" dirty="0">
                <a:latin typeface="+mn-ea"/>
                <a:cs typeface="Arial" pitchFamily="34" charset="0"/>
              </a:rPr>
              <a:t>보유역량</a:t>
            </a:r>
            <a:endParaRPr lang="en-US" altLang="ko-KR" b="1" dirty="0">
              <a:latin typeface="+mn-ea"/>
              <a:cs typeface="Arial" pitchFamily="34" charset="0"/>
            </a:endParaRPr>
          </a:p>
          <a:p>
            <a:pPr defTabSz="1043056">
              <a:buSzPct val="120000"/>
            </a:pPr>
            <a:r>
              <a:rPr lang="en-US" altLang="ko-KR" b="1" dirty="0">
                <a:latin typeface="+mn-ea"/>
                <a:cs typeface="Arial" pitchFamily="34" charset="0"/>
              </a:rPr>
              <a:t>4-2. </a:t>
            </a:r>
            <a:r>
              <a:rPr lang="ko-KR" altLang="en-US" b="1" dirty="0">
                <a:latin typeface="+mn-ea"/>
                <a:cs typeface="Arial" pitchFamily="34" charset="0"/>
              </a:rPr>
              <a:t>외부 네트워크 현황 및 세부 활용 계획</a:t>
            </a:r>
            <a:endParaRPr lang="en-US" altLang="ko-KR" b="1" dirty="0">
              <a:latin typeface="+mn-ea"/>
              <a:cs typeface="Arial" pitchFamily="34" charset="0"/>
            </a:endParaRPr>
          </a:p>
          <a:p>
            <a:pPr defTabSz="1043056">
              <a:buSzPct val="120000"/>
            </a:pPr>
            <a:r>
              <a:rPr lang="en-US" altLang="ko-KR" sz="1000" i="1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585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370</Words>
  <Application>Microsoft Office PowerPoint</Application>
  <PresentationFormat>화면 슬라이드 쇼(4:3)</PresentationFormat>
  <Paragraphs>56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박민배</dc:creator>
  <cp:lastModifiedBy>이희수</cp:lastModifiedBy>
  <cp:revision>136</cp:revision>
  <cp:lastPrinted>2021-04-22T09:41:12Z</cp:lastPrinted>
  <dcterms:created xsi:type="dcterms:W3CDTF">2016-05-27T01:27:44Z</dcterms:created>
  <dcterms:modified xsi:type="dcterms:W3CDTF">2023-04-05T09:16:51Z</dcterms:modified>
</cp:coreProperties>
</file>