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EB Garamon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B4FA65-E95E-4250-B549-C278E8DCAC41}">
  <a:tblStyle styleId="{05B4FA65-E95E-4250-B549-C278E8DCA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BGaramon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EBGaramond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EBGaramond-italic.fntdata"/><Relationship Id="rId16" Type="http://schemas.openxmlformats.org/officeDocument/2006/relationships/slide" Target="slides/slide10.xml"/><Relationship Id="rId38" Type="http://schemas.openxmlformats.org/officeDocument/2006/relationships/font" Target="fonts/EBGaramon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eaae0e8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eaae0e8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d15c4e37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d15c4e37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d15c4e37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d15c4e37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d15c4e37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d15c4e37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da2b406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da2b406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da2b406c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da2b406c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html은 글씨체가 별로여서 다시 캡쳐해서 수정하면 좋을 듯?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da2b406c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da2b406c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html은 글씨체가 별로여서 다시 캡쳐해서 수정하면 좋을 듯?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d15c4e37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d15c4e37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html은 글씨체가 별로여서 다시 캡쳐해서 수정하면 좋을 듯?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eaae0e8a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eaae0e8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Expected Result &amp; Visualization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Actual Result &amp; Visualization 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➢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Insight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➢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Limitations &amp; Room for Improvements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Expected vs. Actual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Etc.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da2b406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da2b406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716d941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716d941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d15c4e37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d15c4e37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html은 글씨체가 별로여서 다시 캡쳐해서 수정하면 좋을 듯?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eaae0e8a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eaae0e8a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da2b406c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da2b406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eaae0e8a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eaae0e8a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da2b406c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da2b406c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da2b406c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da2b406c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html은 글씨체가 별로여서 다시 캡쳐해서 수정하면 좋을 듯?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da2b406c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da2b406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html은 글씨체가 별로여서 다시 캡쳐해서 수정하면 좋을 듯?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d15c4e37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d15c4e37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html은 글씨체가 별로여서 다시 캡쳐해서 수정하면 좋을 듯?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da2b406c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da2b406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Expected Result &amp; Visualization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Actual Result &amp; Visualization 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➢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Insight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➢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Limitations &amp; Room for Improvements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Expected vs. Actual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Etc.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da2b406c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3da2b406c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Expected Result &amp; Visualization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Actual Result &amp; Visualization 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➢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Insight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➢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Limitations &amp; Room for Improvements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Expected vs. Actual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Etc.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cc06868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cc0686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da2b406c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3da2b406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Expected Result &amp; Visualization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Actual Result &amp; Visualization 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➢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Insight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➢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Limitations &amp; Room for Improvements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84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Expected vs. Actual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Etc.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1218c20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1218c20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파트는 승균 오빠가 채워줘!!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db4ec405d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db4ec405d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추천 시 필요한 변수 / 선택한 이유 / reference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db4ec405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db4ec405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추천 시 필요한 변수 / 선택한 이유 / reference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b4ec405d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db4ec405d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추천 시 필요한 변수 / 선택한 이유 / reference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aae0e8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eaae0e8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Template으로 남겨둔 거! 다음 슬라이드가 만든 슬라이드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b4ec40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b4ec40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Template으로 남겨둔 거! 다음 슬라이드가 만든 슬라이드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61050" y="1959975"/>
            <a:ext cx="362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Dongui Bogam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804950" y="10002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Final Dataset_Liver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50" y="1673325"/>
            <a:ext cx="8375701" cy="1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072000" y="36103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Descriptive Statistics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Final Dataset_Liver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13" y="1285900"/>
            <a:ext cx="7996975" cy="257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072000" y="39064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Correlation Matrix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Final Dataset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118500" y="42644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Pairplot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186" y="935750"/>
            <a:ext cx="3525627" cy="34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Methods - Standard Scaler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25" y="1637725"/>
            <a:ext cx="3499126" cy="1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9100" y="1234376"/>
            <a:ext cx="4371376" cy="267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Methods - MinMax Scaler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00" y="1632437"/>
            <a:ext cx="3502050" cy="18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850" y="1250862"/>
            <a:ext cx="4320198" cy="26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Methods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3072000" y="1517400"/>
            <a:ext cx="3000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NON-TREE BASED ALGORITHMS: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Logistic Regression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Naive Bayes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SVM(Support Vector Machines)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TREE BASED ALGORITHMS: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Decision tree Classifier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Random Forest Classifier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XGBoost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 &amp; Visualization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300" y="1093025"/>
            <a:ext cx="3365150" cy="29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197150" y="1228800"/>
            <a:ext cx="5826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●"/>
            </a:pP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Accuracy</a:t>
            </a:r>
            <a:b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b="1"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Precision </a:t>
            </a: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(P)</a:t>
            </a:r>
            <a:b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Recall</a:t>
            </a: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(R)</a:t>
            </a:r>
            <a:b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F1 score </a:t>
            </a: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(F1)</a:t>
            </a:r>
            <a:b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Area under the ROC </a:t>
            </a:r>
            <a:r>
              <a:rPr i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(Receiver Operating Characteristic) </a:t>
            </a: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curve (AUC)</a:t>
            </a:r>
            <a:b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●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Widely used metric for skewed binary classification tasks in the industry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 &amp; Visualization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038" y="1532675"/>
            <a:ext cx="4855926" cy="20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 &amp; Visualization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1268850" y="11827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F1 value = 0? Why?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25" y="1688400"/>
            <a:ext cx="4093843" cy="27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5085875" y="1182688"/>
            <a:ext cx="351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Sample # disparities between each label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8848" y="1838123"/>
            <a:ext cx="2825550" cy="1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5961650" y="2859700"/>
            <a:ext cx="464400" cy="37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6">
            <a:alphaModFix/>
          </a:blip>
          <a:srcRect b="0" l="0" r="0" t="51387"/>
          <a:stretch/>
        </p:blipFill>
        <p:spPr>
          <a:xfrm>
            <a:off x="5464200" y="3522949"/>
            <a:ext cx="2651853" cy="8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/>
          <p:nvPr/>
        </p:nvSpPr>
        <p:spPr>
          <a:xfrm>
            <a:off x="5961650" y="3743175"/>
            <a:ext cx="423000" cy="37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[From CCCA Proj.]</a:t>
            </a:r>
            <a:r>
              <a:rPr b="1" lang="en" sz="1800">
                <a:solidFill>
                  <a:schemeClr val="dk1"/>
                </a:solidFill>
              </a:rPr>
              <a:t>Oversampling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006775" y="966900"/>
            <a:ext cx="71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775350" y="1163400"/>
            <a:ext cx="7593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SMOTE(Synthetic Minority Oversampling Technique)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: 불균형 데이터 세트를 해결하는 방법으로 낮은 비율 클래스 데이터들의 최근접을 이용하여 새로운 데이터 생성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Oversampling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목적: 이상 데이터와 같이 적은 데이터를 증식하여 학습을 위한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충분한 데이터 확보하는 방법으로, 원본 데이터의 피처값들을 약간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변형하여 증식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무작위추출: 무작위로 소수 데이터 복제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유의정보: 사전에 기준을 정해서 minority data 복제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정보가 손실되지 않는 장점이 있으나, 복제된 관측치를 원래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데이터 세트에 추가하기만 하면 여러 유형의 관측치를 다수 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추가하여 overfitting을 초래함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합성데이터 생성: 소수데이터를 단순 복제하는 것이 아니라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새로운 복제본을 만들어 냄</a:t>
            </a:r>
            <a:endParaRPr sz="90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650" y="2156950"/>
            <a:ext cx="2656251" cy="182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656050" y="2348550"/>
            <a:ext cx="205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What to include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718300" y="1804050"/>
            <a:ext cx="3000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Project Proposal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Updates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Methods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 &amp; Visualization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Conclusion (Recap / Takeaways)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 &amp; Visualization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4">
            <a:alphaModFix/>
          </a:blip>
          <a:srcRect b="20332" l="0" r="0" t="12584"/>
          <a:stretch/>
        </p:blipFill>
        <p:spPr>
          <a:xfrm>
            <a:off x="925300" y="1057022"/>
            <a:ext cx="3233699" cy="232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5">
            <a:alphaModFix/>
          </a:blip>
          <a:srcRect b="44388" l="0" r="0" t="0"/>
          <a:stretch/>
        </p:blipFill>
        <p:spPr>
          <a:xfrm>
            <a:off x="2996175" y="2656375"/>
            <a:ext cx="3708900" cy="19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6">
            <a:alphaModFix/>
          </a:blip>
          <a:srcRect b="0" l="0" r="30695" t="0"/>
          <a:stretch/>
        </p:blipFill>
        <p:spPr>
          <a:xfrm>
            <a:off x="5119375" y="772750"/>
            <a:ext cx="3070400" cy="2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Conclusion: 반성문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1015050" y="1779000"/>
            <a:ext cx="7113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❏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 Data </a:t>
            </a: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</a:t>
            </a:r>
            <a:b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❏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Spend more time on researching Precedent Study</a:t>
            </a:r>
            <a:b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❏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“ready-to-run” model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Conclusion: To-Do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1015050" y="1779000"/>
            <a:ext cx="7113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❏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Append additional dataset to enhance the model </a:t>
            </a: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b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❏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Careful statistical analysis on each variable</a:t>
            </a:r>
            <a:b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❏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Get it run &amp; Post the update on FB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1449300" y="1735950"/>
            <a:ext cx="62454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Thank you</a:t>
            </a:r>
            <a:endParaRPr b="1"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1449300" y="1735950"/>
            <a:ext cx="62454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Thank you</a:t>
            </a:r>
            <a:endParaRPr b="1"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And I thank you for sharing your invigorating passion and your dearest integrity with us for the past semester. It has been a true pleasure ;D</a:t>
            </a:r>
            <a:endParaRPr b="1"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/>
        </p:nvSpPr>
        <p:spPr>
          <a:xfrm>
            <a:off x="804950" y="1000250"/>
            <a:ext cx="3000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Test &amp; Train data split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Support Vector Classification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Methods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375" y="652525"/>
            <a:ext cx="3581637" cy="383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/>
        </p:nvSpPr>
        <p:spPr>
          <a:xfrm>
            <a:off x="804950" y="10002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Naive Bayes Classifier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Methods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650" y="1385150"/>
            <a:ext cx="5329549" cy="3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/>
        </p:nvSpPr>
        <p:spPr>
          <a:xfrm>
            <a:off x="804950" y="10002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"/>
              <a:buChar char="❖"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Logistic Regression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Methods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708" y="1000250"/>
            <a:ext cx="3708893" cy="34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Results_Liver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265" name="Google Shape;265;p40"/>
          <p:cNvGraphicFramePr/>
          <p:nvPr/>
        </p:nvGraphicFramePr>
        <p:xfrm>
          <a:off x="845050" y="1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{05B4FA65-E95E-4250-B549-C278E8DCAC41}</a:tableStyleId>
              </a:tblPr>
              <a:tblGrid>
                <a:gridCol w="813750"/>
                <a:gridCol w="789400"/>
                <a:gridCol w="789400"/>
                <a:gridCol w="789400"/>
                <a:gridCol w="986625"/>
              </a:tblGrid>
              <a:tr h="32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SVM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Random Forest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Naive Bayes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Log Regression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14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TP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FP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Recall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Specificity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Precision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Accuracy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F1 score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Results_Cardiovascular Disease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271" name="Google Shape;271;p41"/>
          <p:cNvGraphicFramePr/>
          <p:nvPr/>
        </p:nvGraphicFramePr>
        <p:xfrm>
          <a:off x="845050" y="1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{05B4FA65-E95E-4250-B549-C278E8DCAC41}</a:tableStyleId>
              </a:tblPr>
              <a:tblGrid>
                <a:gridCol w="813750"/>
                <a:gridCol w="789400"/>
                <a:gridCol w="789400"/>
                <a:gridCol w="789400"/>
                <a:gridCol w="986625"/>
              </a:tblGrid>
              <a:tr h="32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SVM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Random Forest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Naive Bayes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Log Regression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14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TP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FP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Recall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Specificity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Precision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Accuracy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F1 score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5"/>
          <p:cNvCxnSpPr/>
          <p:nvPr/>
        </p:nvCxnSpPr>
        <p:spPr>
          <a:xfrm>
            <a:off x="1999388" y="1479950"/>
            <a:ext cx="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5"/>
          <p:cNvSpPr txBox="1"/>
          <p:nvPr/>
        </p:nvSpPr>
        <p:spPr>
          <a:xfrm>
            <a:off x="714700" y="1374800"/>
            <a:ext cx="131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Topic</a:t>
            </a:r>
            <a:endParaRPr b="1" sz="900"/>
          </a:p>
        </p:txBody>
      </p:sp>
      <p:sp>
        <p:nvSpPr>
          <p:cNvPr id="67" name="Google Shape;67;p15"/>
          <p:cNvSpPr txBox="1"/>
          <p:nvPr/>
        </p:nvSpPr>
        <p:spPr>
          <a:xfrm>
            <a:off x="2033188" y="142713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Health Data Analysis</a:t>
            </a:r>
            <a:endParaRPr sz="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033205" y="2842000"/>
            <a:ext cx="426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Research, Data Acquisition, Feature Selection, Predictive analysis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1999388" y="2092888"/>
            <a:ext cx="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714700" y="1987750"/>
            <a:ext cx="128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Description</a:t>
            </a:r>
            <a:endParaRPr b="1" sz="900"/>
          </a:p>
        </p:txBody>
      </p:sp>
      <p:cxnSp>
        <p:nvCxnSpPr>
          <p:cNvPr id="71" name="Google Shape;71;p15"/>
          <p:cNvCxnSpPr/>
          <p:nvPr/>
        </p:nvCxnSpPr>
        <p:spPr>
          <a:xfrm>
            <a:off x="1999388" y="2866650"/>
            <a:ext cx="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748450" y="2761500"/>
            <a:ext cx="128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Main Methods</a:t>
            </a:r>
            <a:endParaRPr b="1" sz="900"/>
          </a:p>
        </p:txBody>
      </p:sp>
      <p:sp>
        <p:nvSpPr>
          <p:cNvPr id="73" name="Google Shape;73;p15"/>
          <p:cNvSpPr txBox="1"/>
          <p:nvPr/>
        </p:nvSpPr>
        <p:spPr>
          <a:xfrm>
            <a:off x="1999388" y="34609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신익규, 신승</a:t>
            </a:r>
            <a:r>
              <a:rPr lang="en" sz="800">
                <a:solidFill>
                  <a:schemeClr val="dk1"/>
                </a:solidFill>
              </a:rPr>
              <a:t>균, 이아현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1999388" y="3478000"/>
            <a:ext cx="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714550" y="3372850"/>
            <a:ext cx="131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Team Member</a:t>
            </a:r>
            <a:endParaRPr b="1" sz="900"/>
          </a:p>
        </p:txBody>
      </p:sp>
      <p:sp>
        <p:nvSpPr>
          <p:cNvPr id="76" name="Google Shape;76;p15"/>
          <p:cNvSpPr txBox="1"/>
          <p:nvPr/>
        </p:nvSpPr>
        <p:spPr>
          <a:xfrm>
            <a:off x="714700" y="577050"/>
            <a:ext cx="619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</a:rPr>
              <a:t>Dongui Bogam</a:t>
            </a:r>
            <a:endParaRPr b="1" sz="1800"/>
          </a:p>
        </p:txBody>
      </p:sp>
      <p:sp>
        <p:nvSpPr>
          <p:cNvPr id="77" name="Google Shape;77;p15"/>
          <p:cNvSpPr txBox="1"/>
          <p:nvPr/>
        </p:nvSpPr>
        <p:spPr>
          <a:xfrm>
            <a:off x="2033200" y="2046063"/>
            <a:ext cx="7148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Personal healthcare system managing users’ nutritive condition based on their input of food/health supplement intakes.</a:t>
            </a:r>
            <a:br>
              <a:rPr lang="en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We expect outputs of the user’s current health status and health supplement recommendations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Results_Diabetes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277" name="Google Shape;277;p42"/>
          <p:cNvGraphicFramePr/>
          <p:nvPr/>
        </p:nvGraphicFramePr>
        <p:xfrm>
          <a:off x="845050" y="1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{05B4FA65-E95E-4250-B549-C278E8DCAC41}</a:tableStyleId>
              </a:tblPr>
              <a:tblGrid>
                <a:gridCol w="813750"/>
                <a:gridCol w="789400"/>
                <a:gridCol w="789400"/>
                <a:gridCol w="789400"/>
                <a:gridCol w="986625"/>
              </a:tblGrid>
              <a:tr h="32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SVM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Random Forest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Naive Bayes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Log Regression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14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TP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FP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Recall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Specificity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Precision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Accuracy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F1 score</a:t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Updates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895150" y="1069200"/>
            <a:ext cx="33537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EB Garamond"/>
                <a:ea typeface="EB Garamond"/>
                <a:cs typeface="EB Garamond"/>
                <a:sym typeface="EB Garamond"/>
              </a:rPr>
              <a:t>Identify the relevant variables</a:t>
            </a:r>
            <a:endParaRPr sz="1200">
              <a:solidFill>
                <a:srgbClr val="99999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EB Garamond"/>
                <a:ea typeface="EB Garamond"/>
                <a:cs typeface="EB Garamond"/>
                <a:sym typeface="EB Garamond"/>
              </a:rPr>
              <a:t>⇓</a:t>
            </a:r>
            <a:endParaRPr sz="1200">
              <a:solidFill>
                <a:srgbClr val="99999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Clean and process the data</a:t>
            </a:r>
            <a:endParaRPr b="1" sz="12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⇓</a:t>
            </a:r>
            <a:endParaRPr sz="12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EB Garamond"/>
                <a:ea typeface="EB Garamond"/>
                <a:cs typeface="EB Garamond"/>
                <a:sym typeface="EB Garamond"/>
              </a:rPr>
              <a:t>Conduct statistical analysis</a:t>
            </a:r>
            <a:endParaRPr b="1" sz="1200">
              <a:solidFill>
                <a:srgbClr val="98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⇓</a:t>
            </a:r>
            <a:endParaRPr sz="12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 a risk estimation tool</a:t>
            </a:r>
            <a:endParaRPr b="1" sz="12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73900" y="4074300"/>
            <a:ext cx="439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Back &amp; forth with cleaning  and processing the data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546475" y="450800"/>
            <a:ext cx="55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Recommendation</a:t>
            </a:r>
            <a:endParaRPr b="1"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25" y="869575"/>
            <a:ext cx="3772751" cy="23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22" y="835697"/>
            <a:ext cx="3870601" cy="24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436000" y="3396800"/>
            <a:ext cx="42720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683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필터링 - 군집화 - 추천 → 군집화 - 필터링 - 추천 순</a:t>
            </a:r>
            <a:r>
              <a:rPr lang="en" sz="1000">
                <a:solidFill>
                  <a:schemeClr val="dk1"/>
                </a:solidFill>
              </a:rPr>
              <a:t>으로 변경</a:t>
            </a:r>
            <a:endParaRPr sz="1000">
              <a:solidFill>
                <a:schemeClr val="dk1"/>
              </a:solidFill>
            </a:endParaRPr>
          </a:p>
          <a:p>
            <a:pPr indent="0" lvl="0" marL="0" marR="3683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인풋에 따라 달라지는 최적 K 값 방지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3683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marR="368300" rtl="0"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그래프에 따라서 최적 K 값은 4로 선택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46475" y="450800"/>
            <a:ext cx="55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Recommendation</a:t>
            </a:r>
            <a:endParaRPr b="1"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" y="1002038"/>
            <a:ext cx="4267201" cy="346566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293725" y="2417850"/>
            <a:ext cx="265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68300" rtl="0" algn="l">
              <a:lnSpc>
                <a:spcPct val="100000"/>
              </a:lnSpc>
              <a:spcBef>
                <a:spcPts val="600"/>
              </a:spcBef>
              <a:spcAft>
                <a:spcPts val="9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앞에서 찾은 최적 K = 4로 군집화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546475" y="450800"/>
            <a:ext cx="55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Recommendation</a:t>
            </a:r>
            <a:endParaRPr b="1"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572000" y="835700"/>
            <a:ext cx="4272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68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군집 선택 기준 : 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기존에 먹는 영양제가 있는 경우, </a:t>
            </a:r>
            <a:endParaRPr sz="1200">
              <a:solidFill>
                <a:schemeClr val="dk1"/>
              </a:solidFill>
            </a:endParaRPr>
          </a:p>
          <a:p>
            <a:pPr indent="0" lvl="0" marL="0" marR="3683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복용 중인 영양제와 같은 군집에 속하는 영양제 중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가장 많은 사람들이 찾는</a:t>
            </a:r>
            <a:r>
              <a:rPr lang="en" sz="1200">
                <a:solidFill>
                  <a:schemeClr val="dk1"/>
                </a:solidFill>
              </a:rPr>
              <a:t> 영양제로 추천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75" y="835700"/>
            <a:ext cx="3881499" cy="37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572000" y="3040950"/>
            <a:ext cx="4272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68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Further Improvement</a:t>
            </a:r>
            <a:endParaRPr sz="1100">
              <a:solidFill>
                <a:schemeClr val="dk1"/>
              </a:solidFill>
            </a:endParaRPr>
          </a:p>
          <a:p>
            <a:pPr indent="0" lvl="0" marL="0" marR="368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복용 목적</a:t>
            </a:r>
            <a:endParaRPr sz="1100">
              <a:solidFill>
                <a:schemeClr val="dk1"/>
              </a:solidFill>
            </a:endParaRPr>
          </a:p>
          <a:p>
            <a:pPr indent="0" lvl="0" marL="0" marR="368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연령대</a:t>
            </a:r>
            <a:endParaRPr sz="1100">
              <a:solidFill>
                <a:schemeClr val="dk1"/>
              </a:solidFill>
            </a:endParaRPr>
          </a:p>
          <a:p>
            <a:pPr indent="0" lvl="0" marL="0" marR="368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성별 등</a:t>
            </a:r>
            <a:endParaRPr sz="1100">
              <a:solidFill>
                <a:schemeClr val="dk1"/>
              </a:solidFill>
            </a:endParaRPr>
          </a:p>
          <a:p>
            <a:pPr indent="0" lvl="0" marL="0" marR="3683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으로 인풋 세분화 후 보다 정확한 추천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Final</a:t>
            </a: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 Dataset_Liver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376" y="1158038"/>
            <a:ext cx="4429425" cy="311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4648625" y="1734575"/>
            <a:ext cx="695425" cy="770825"/>
          </a:xfrm>
          <a:prstGeom prst="flowChartProcess">
            <a:avLst/>
          </a:prstGeom>
          <a:solidFill>
            <a:srgbClr val="A3D990">
              <a:alpha val="2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648625" y="2505400"/>
            <a:ext cx="695425" cy="770825"/>
          </a:xfrm>
          <a:prstGeom prst="flowChartProcess">
            <a:avLst/>
          </a:prstGeom>
          <a:solidFill>
            <a:srgbClr val="D384DB">
              <a:alpha val="2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670575" y="1734575"/>
            <a:ext cx="796800" cy="400200"/>
          </a:xfrm>
          <a:prstGeom prst="rect">
            <a:avLst/>
          </a:prstGeom>
          <a:solidFill>
            <a:srgbClr val="A3D990">
              <a:alpha val="264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2674325" y="2505400"/>
            <a:ext cx="796800" cy="400200"/>
          </a:xfrm>
          <a:prstGeom prst="rect">
            <a:avLst/>
          </a:prstGeom>
          <a:solidFill>
            <a:srgbClr val="D384DB">
              <a:alpha val="264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Liver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648625" y="3276225"/>
            <a:ext cx="2028375" cy="770825"/>
          </a:xfrm>
          <a:prstGeom prst="flowChartProcess">
            <a:avLst/>
          </a:prstGeom>
          <a:solidFill>
            <a:srgbClr val="352FCD">
              <a:alpha val="2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666875" y="4041770"/>
            <a:ext cx="695425" cy="228075"/>
          </a:xfrm>
          <a:prstGeom prst="flowChartProcess">
            <a:avLst/>
          </a:prstGeom>
          <a:solidFill>
            <a:srgbClr val="D384DB">
              <a:alpha val="2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678075" y="3276225"/>
            <a:ext cx="796800" cy="400200"/>
          </a:xfrm>
          <a:prstGeom prst="rect">
            <a:avLst/>
          </a:prstGeom>
          <a:solidFill>
            <a:srgbClr val="352FCD">
              <a:alpha val="264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867950" y="535350"/>
            <a:ext cx="63222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'pandas.core.frame.DataFrame'&gt;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RangeIndex: 12409 entries, 0 to 12408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columns (total 18 columns):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   Column                      Non-Null Count  Dtype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  ------                      --------------  -----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  BMXWT                       12409 non-null  float64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  BMXWAIST                    12409 non-null  float64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   BMXBMI                      12409 non-null  float64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   LBXTC                       12409 non-null  int64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   LBXIN                       12409 non-null  float64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   LBXGH                       12409 non-null  float64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   LBXTR                       12409 non-null  int64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   LBDLDLN                     12409 non-null  int64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   water_soluble_vitamins_sum  12409 non-null  int64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9   fat_soluble_vitamins_sum    12409 non-null  int64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  major_minerals_sum          12409 non-null  int64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11  ALQ130                      12409 non-null  int64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12  SMQ                         12409 non-null  int64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13  BPXOPLS                     12409 non-null  float64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14  DIQ010                      12409 non-null  int64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15  PAQ706                      12409 non-null  float64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16  URXUMS                      12409 non-null  float64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17  HEART                       12409 non-null  float64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dtypes: float64(9), int64(9)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memory usage: 1.7 MB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31500" y="538550"/>
            <a:ext cx="6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Final Dataset_Cardiovascular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354550" y="1440150"/>
            <a:ext cx="695425" cy="461700"/>
          </a:xfrm>
          <a:prstGeom prst="flowChartProcess">
            <a:avLst/>
          </a:prstGeom>
          <a:solidFill>
            <a:srgbClr val="A3D990">
              <a:alpha val="2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4354550" y="1944075"/>
            <a:ext cx="695425" cy="770825"/>
          </a:xfrm>
          <a:prstGeom prst="flowChartProcess">
            <a:avLst/>
          </a:prstGeom>
          <a:solidFill>
            <a:srgbClr val="1A96BE">
              <a:alpha val="2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2670575" y="1734575"/>
            <a:ext cx="796800" cy="400200"/>
          </a:xfrm>
          <a:prstGeom prst="rect">
            <a:avLst/>
          </a:prstGeom>
          <a:solidFill>
            <a:srgbClr val="A3D990">
              <a:alpha val="264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2674325" y="2505400"/>
            <a:ext cx="796800" cy="554100"/>
          </a:xfrm>
          <a:prstGeom prst="rect">
            <a:avLst/>
          </a:prstGeom>
          <a:solidFill>
            <a:srgbClr val="1A96BE">
              <a:alpha val="264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Cardio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Vascular</a:t>
            </a:r>
            <a:endParaRPr sz="1200"/>
          </a:p>
        </p:txBody>
      </p:sp>
      <p:sp>
        <p:nvSpPr>
          <p:cNvPr id="131" name="Google Shape;131;p21"/>
          <p:cNvSpPr/>
          <p:nvPr/>
        </p:nvSpPr>
        <p:spPr>
          <a:xfrm>
            <a:off x="4354550" y="2714900"/>
            <a:ext cx="2083125" cy="530275"/>
          </a:xfrm>
          <a:prstGeom prst="flowChartProcess">
            <a:avLst/>
          </a:prstGeom>
          <a:solidFill>
            <a:srgbClr val="352FCD">
              <a:alpha val="2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2678075" y="3276225"/>
            <a:ext cx="796800" cy="400200"/>
          </a:xfrm>
          <a:prstGeom prst="rect">
            <a:avLst/>
          </a:prstGeom>
          <a:solidFill>
            <a:srgbClr val="352FCD">
              <a:alpha val="264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RDI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354550" y="3245175"/>
            <a:ext cx="695425" cy="1028700"/>
          </a:xfrm>
          <a:prstGeom prst="flowChartProcess">
            <a:avLst/>
          </a:prstGeom>
          <a:solidFill>
            <a:srgbClr val="1A96BE">
              <a:alpha val="2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