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20"/>
  </p:notesMasterIdLst>
  <p:sldIdLst>
    <p:sldId id="256" r:id="rId2"/>
    <p:sldId id="257" r:id="rId3"/>
    <p:sldId id="266" r:id="rId4"/>
    <p:sldId id="260" r:id="rId5"/>
    <p:sldId id="272" r:id="rId6"/>
    <p:sldId id="273" r:id="rId7"/>
    <p:sldId id="291" r:id="rId8"/>
    <p:sldId id="278" r:id="rId9"/>
    <p:sldId id="292" r:id="rId10"/>
    <p:sldId id="274" r:id="rId11"/>
    <p:sldId id="293" r:id="rId12"/>
    <p:sldId id="277" r:id="rId13"/>
    <p:sldId id="287" r:id="rId14"/>
    <p:sldId id="294" r:id="rId15"/>
    <p:sldId id="284" r:id="rId16"/>
    <p:sldId id="275" r:id="rId17"/>
    <p:sldId id="276" r:id="rId18"/>
    <p:sldId id="29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81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235" autoAdjust="0"/>
    <p:restoredTop sz="94764" autoAdjust="0"/>
  </p:normalViewPr>
  <p:slideViewPr>
    <p:cSldViewPr snapToGrid="0">
      <p:cViewPr varScale="1">
        <p:scale>
          <a:sx n="106" d="100"/>
          <a:sy n="106" d="100"/>
        </p:scale>
        <p:origin x="12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382D0C-4619-4300-948C-1990254EE551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C9AD7-621A-4DED-8954-FAAF6184C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417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B4FD1-462B-47A0-BE17-35B388C991DA}" type="datetime1">
              <a:rPr lang="zh-TW" altLang="en-US" smtClean="0"/>
              <a:t>2023/12/5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42DD4-4671-4FEE-95A0-EC704E6599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2519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B0380-CCA0-42AB-B7B4-0C12EECF6D72}" type="datetime1">
              <a:rPr lang="zh-TW" altLang="en-US" smtClean="0"/>
              <a:t>2023/12/5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42DD4-4671-4FEE-95A0-EC704E6599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1972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8CE4B-BCF1-470C-AA7A-DAE6A5B0F9A6}" type="datetime1">
              <a:rPr lang="zh-TW" altLang="en-US" smtClean="0"/>
              <a:t>2023/12/5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42DD4-4671-4FEE-95A0-EC704E6599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7422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8DA31-C5F7-4460-B9CB-FB7823E06783}" type="datetime1">
              <a:rPr lang="zh-TW" altLang="en-US" smtClean="0"/>
              <a:t>2023/12/5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42DD4-4671-4FEE-95A0-EC704E6599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2683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8D837-2503-4EB0-BD49-71820FAA904C}" type="datetime1">
              <a:rPr lang="zh-TW" altLang="en-US" smtClean="0"/>
              <a:t>2023/12/5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42DD4-4671-4FEE-95A0-EC704E6599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3155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59769-A6E6-43D9-9FD4-14DF8FA0FE1C}" type="datetime1">
              <a:rPr lang="zh-TW" altLang="en-US" smtClean="0"/>
              <a:t>2023/12/5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42DD4-4671-4FEE-95A0-EC704E6599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3646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E62D-BAD6-4ACD-AEB1-C650F191CE8A}" type="datetime1">
              <a:rPr lang="zh-TW" altLang="en-US" smtClean="0"/>
              <a:t>2023/12/5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42DD4-4671-4FEE-95A0-EC704E6599A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37471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293B8-9081-4B42-BAD6-693A9F450B2E}" type="datetime1">
              <a:rPr lang="zh-TW" altLang="en-US" smtClean="0"/>
              <a:t>2023/12/5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42DD4-4671-4FEE-95A0-EC704E6599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1154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00BF8-007E-4CAF-B848-AF64556C2FC7}" type="datetime1">
              <a:rPr lang="zh-TW" altLang="en-US" smtClean="0"/>
              <a:t>2023/12/5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42DD4-4671-4FEE-95A0-EC704E6599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5083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339C-57AC-4762-B401-E7E40518DA65}" type="datetime1">
              <a:rPr lang="zh-TW" altLang="en-US" smtClean="0"/>
              <a:t>2023/12/5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42DD4-4671-4FEE-95A0-EC704E6599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8410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023E9FD-3B54-4D2C-8056-79C8B3A1675E}" type="datetime1">
              <a:rPr lang="zh-TW" altLang="en-US" smtClean="0"/>
              <a:t>2023/12/5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42DD4-4671-4FEE-95A0-EC704E6599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7444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978E62D-BAD6-4ACD-AEB1-C650F191CE8A}" type="datetime1">
              <a:rPr lang="zh-TW" altLang="en-US" smtClean="0"/>
              <a:t>2023/12/5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1542DD4-4671-4FEE-95A0-EC704E6599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7242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kaggle.com/datasets/anaghakp/adult-income-census?resource=download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7D3A4E0-C908-4EA9-ABDF-E82AD6BDE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C257581-EEFF-71B0-5828-10EA842C7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63323"/>
            <a:ext cx="8991600" cy="1692771"/>
          </a:xfrm>
        </p:spPr>
        <p:txBody>
          <a:bodyPr>
            <a:normAutofit/>
          </a:bodyPr>
          <a:lstStyle/>
          <a:p>
            <a:r>
              <a:rPr lang="en-US" altLang="zh-TW" b="1" dirty="0"/>
              <a:t>Adult Income Census</a:t>
            </a:r>
            <a:endParaRPr lang="zh-TW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BCBBA8-E6F5-BF95-50D0-66757D1E9239}"/>
              </a:ext>
            </a:extLst>
          </p:cNvPr>
          <p:cNvSpPr txBox="1"/>
          <p:nvPr/>
        </p:nvSpPr>
        <p:spPr>
          <a:xfrm>
            <a:off x="6248400" y="4365746"/>
            <a:ext cx="6096000" cy="1491722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baseline="-25000" dirty="0">
                <a:solidFill>
                  <a:schemeClr val="bg1"/>
                </a:solidFill>
              </a:rPr>
              <a:t>Adam Benko, Peter Chen,</a:t>
            </a:r>
            <a:r>
              <a:rPr lang="zh-TW" altLang="en-US" sz="2800" baseline="-25000" dirty="0">
                <a:solidFill>
                  <a:schemeClr val="bg1"/>
                </a:solidFill>
              </a:rPr>
              <a:t> </a:t>
            </a:r>
            <a:r>
              <a:rPr lang="en-US" sz="2800" baseline="-25000" dirty="0" err="1">
                <a:solidFill>
                  <a:schemeClr val="bg1"/>
                </a:solidFill>
              </a:rPr>
              <a:t>Seunggyun</a:t>
            </a:r>
            <a:r>
              <a:rPr lang="en-US" sz="2800" baseline="-25000" dirty="0">
                <a:solidFill>
                  <a:schemeClr val="bg1"/>
                </a:solidFill>
              </a:rPr>
              <a:t> Shin,</a:t>
            </a:r>
            <a:r>
              <a:rPr lang="zh-TW" altLang="en-US" sz="2800" baseline="-25000" dirty="0">
                <a:solidFill>
                  <a:schemeClr val="bg1"/>
                </a:solidFill>
              </a:rPr>
              <a:t> </a:t>
            </a:r>
            <a:endParaRPr lang="en-US" altLang="zh-TW" sz="2800" baseline="-250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baseline="-25000" dirty="0">
                <a:solidFill>
                  <a:schemeClr val="bg1"/>
                </a:solidFill>
              </a:rPr>
              <a:t>Courteney Chan, Jennie Hsu</a:t>
            </a:r>
          </a:p>
        </p:txBody>
      </p:sp>
    </p:spTree>
    <p:extLst>
      <p:ext uri="{BB962C8B-B14F-4D97-AF65-F5344CB8AC3E}">
        <p14:creationId xmlns:p14="http://schemas.microsoft.com/office/powerpoint/2010/main" val="3281079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180F9BA-82DC-4961-191F-ABEDC91D5C74}"/>
              </a:ext>
            </a:extLst>
          </p:cNvPr>
          <p:cNvSpPr txBox="1">
            <a:spLocks/>
          </p:cNvSpPr>
          <p:nvPr/>
        </p:nvSpPr>
        <p:spPr>
          <a:xfrm>
            <a:off x="493158" y="245120"/>
            <a:ext cx="11210925" cy="744836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tx1"/>
                </a:solidFill>
              </a:rPr>
              <a:t>Story Point 3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1E4B5FA-DE02-3E2D-A7D8-1BCA1AB23840}"/>
              </a:ext>
            </a:extLst>
          </p:cNvPr>
          <p:cNvGrpSpPr/>
          <p:nvPr/>
        </p:nvGrpSpPr>
        <p:grpSpPr>
          <a:xfrm>
            <a:off x="1554884" y="1133382"/>
            <a:ext cx="9088300" cy="5628926"/>
            <a:chOff x="1097691" y="1133381"/>
            <a:chExt cx="10393225" cy="7213291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E3C14919-F35F-A05C-ED87-005C77A770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97691" y="1133381"/>
              <a:ext cx="10393225" cy="3820058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D3C8161E-25F5-B9D6-52D8-20DFFF1DA6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3961"/>
            <a:stretch/>
          </p:blipFill>
          <p:spPr>
            <a:xfrm>
              <a:off x="1097691" y="4879088"/>
              <a:ext cx="10393225" cy="3467584"/>
            </a:xfrm>
            <a:prstGeom prst="rect">
              <a:avLst/>
            </a:prstGeom>
          </p:spPr>
        </p:pic>
      </p:grpSp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A6E976CF-4E65-F6A0-6673-2E73B901D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1457" y="6217920"/>
            <a:ext cx="365760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61542DD4-4671-4FEE-95A0-EC704E6599AE}" type="slidenum">
              <a:rPr lang="en-US" altLang="zh-TW" smtClean="0"/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42897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1061E50-4ACE-2C43-FF4C-08561CBC70B1}"/>
              </a:ext>
            </a:extLst>
          </p:cNvPr>
          <p:cNvSpPr txBox="1">
            <a:spLocks/>
          </p:cNvSpPr>
          <p:nvPr/>
        </p:nvSpPr>
        <p:spPr>
          <a:xfrm>
            <a:off x="493158" y="245120"/>
            <a:ext cx="11210925" cy="744836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tx1"/>
                </a:solidFill>
              </a:rPr>
              <a:t>05 Modeling &amp;Analysis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0A91E6-0A34-B017-C64C-7EC21C95E53E}"/>
              </a:ext>
            </a:extLst>
          </p:cNvPr>
          <p:cNvSpPr txBox="1"/>
          <p:nvPr/>
        </p:nvSpPr>
        <p:spPr>
          <a:xfrm>
            <a:off x="493158" y="1232003"/>
            <a:ext cx="10304466" cy="3693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2400" dirty="0">
                <a:latin typeface="Bauhaus 93" panose="04030905020B02020C02" pitchFamily="82" charset="0"/>
              </a:rPr>
              <a:t>•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Research Question I1 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CEC68A-2198-6A87-8079-D9F1D903BD34}"/>
              </a:ext>
            </a:extLst>
          </p:cNvPr>
          <p:cNvSpPr txBox="1"/>
          <p:nvPr/>
        </p:nvSpPr>
        <p:spPr>
          <a:xfrm>
            <a:off x="742754" y="1638493"/>
            <a:ext cx="11134463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</a:t>
            </a:r>
            <a:r>
              <a:rPr lang="en-US" altLang="ko-KR" sz="1800" dirty="0"/>
              <a:t>Which factors contribute the most to income/ help us understand where income inequality stems from?</a:t>
            </a:r>
            <a:endParaRPr lang="en-US" altLang="zh-TW" sz="1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7EFEF2-77D4-8AA4-1013-0291836DAAE1}"/>
              </a:ext>
            </a:extLst>
          </p:cNvPr>
          <p:cNvSpPr txBox="1"/>
          <p:nvPr/>
        </p:nvSpPr>
        <p:spPr>
          <a:xfrm>
            <a:off x="493158" y="2308912"/>
            <a:ext cx="3611009" cy="3077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 Logistic Regression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05A0B0C-5C41-2B37-5791-5C638C0AE033}"/>
              </a:ext>
            </a:extLst>
          </p:cNvPr>
          <p:cNvGrpSpPr/>
          <p:nvPr/>
        </p:nvGrpSpPr>
        <p:grpSpPr>
          <a:xfrm>
            <a:off x="614120" y="3534487"/>
            <a:ext cx="4515480" cy="2124371"/>
            <a:chOff x="655911" y="3687614"/>
            <a:chExt cx="4515480" cy="2124371"/>
          </a:xfrm>
        </p:grpSpPr>
        <p:pic>
          <p:nvPicPr>
            <p:cNvPr id="14" name="圖片 6">
              <a:extLst>
                <a:ext uri="{FF2B5EF4-FFF2-40B4-BE49-F238E27FC236}">
                  <a16:creationId xmlns:a16="http://schemas.microsoft.com/office/drawing/2014/main" id="{DC1423F8-86EB-E3D6-E177-B63E5F2A7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5911" y="3687614"/>
              <a:ext cx="4515480" cy="2124371"/>
            </a:xfrm>
            <a:prstGeom prst="rect">
              <a:avLst/>
            </a:prstGeom>
          </p:spPr>
        </p:pic>
        <p:sp>
          <p:nvSpPr>
            <p:cNvPr id="15" name="矩形 18">
              <a:extLst>
                <a:ext uri="{FF2B5EF4-FFF2-40B4-BE49-F238E27FC236}">
                  <a16:creationId xmlns:a16="http://schemas.microsoft.com/office/drawing/2014/main" id="{043AAC35-15AD-7AE0-155C-4437654C24E4}"/>
                </a:ext>
              </a:extLst>
            </p:cNvPr>
            <p:cNvSpPr/>
            <p:nvPr/>
          </p:nvSpPr>
          <p:spPr>
            <a:xfrm>
              <a:off x="3373120" y="5415280"/>
              <a:ext cx="1513840" cy="2743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pic>
        <p:nvPicPr>
          <p:cNvPr id="17" name="圖片 8">
            <a:extLst>
              <a:ext uri="{FF2B5EF4-FFF2-40B4-BE49-F238E27FC236}">
                <a16:creationId xmlns:a16="http://schemas.microsoft.com/office/drawing/2014/main" id="{A7117F6B-4789-668E-31AC-D97E5AE32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63777"/>
            <a:ext cx="5077475" cy="4549103"/>
          </a:xfrm>
          <a:prstGeom prst="rect">
            <a:avLst/>
          </a:prstGeom>
        </p:spPr>
      </p:pic>
      <p:sp>
        <p:nvSpPr>
          <p:cNvPr id="18" name="矩形 11">
            <a:extLst>
              <a:ext uri="{FF2B5EF4-FFF2-40B4-BE49-F238E27FC236}">
                <a16:creationId xmlns:a16="http://schemas.microsoft.com/office/drawing/2014/main" id="{F9224C8E-42EF-FE1A-EFBD-1002404F2381}"/>
              </a:ext>
            </a:extLst>
          </p:cNvPr>
          <p:cNvSpPr/>
          <p:nvPr/>
        </p:nvSpPr>
        <p:spPr>
          <a:xfrm>
            <a:off x="8005617" y="4574798"/>
            <a:ext cx="485777" cy="2644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矩形 15">
            <a:extLst>
              <a:ext uri="{FF2B5EF4-FFF2-40B4-BE49-F238E27FC236}">
                <a16:creationId xmlns:a16="http://schemas.microsoft.com/office/drawing/2014/main" id="{CCF0220F-18EA-347A-B7CA-7D78BB9505DB}"/>
              </a:ext>
            </a:extLst>
          </p:cNvPr>
          <p:cNvSpPr/>
          <p:nvPr/>
        </p:nvSpPr>
        <p:spPr>
          <a:xfrm>
            <a:off x="8005617" y="2890542"/>
            <a:ext cx="485777" cy="2644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矩形 16">
            <a:extLst>
              <a:ext uri="{FF2B5EF4-FFF2-40B4-BE49-F238E27FC236}">
                <a16:creationId xmlns:a16="http://schemas.microsoft.com/office/drawing/2014/main" id="{039D66EA-2F05-F9AF-1706-78D28D4178A2}"/>
              </a:ext>
            </a:extLst>
          </p:cNvPr>
          <p:cNvSpPr/>
          <p:nvPr/>
        </p:nvSpPr>
        <p:spPr>
          <a:xfrm>
            <a:off x="8005617" y="2626070"/>
            <a:ext cx="485777" cy="2644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EFA43B-2601-4190-D9BD-7E6387992889}"/>
              </a:ext>
            </a:extLst>
          </p:cNvPr>
          <p:cNvSpPr txBox="1"/>
          <p:nvPr/>
        </p:nvSpPr>
        <p:spPr>
          <a:xfrm>
            <a:off x="673911" y="2653652"/>
            <a:ext cx="3611009" cy="55399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- 82% fitted accuracy (Threshold: 0.5)</a:t>
            </a:r>
          </a:p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Age, Education, Marital Status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矩形 16">
            <a:extLst>
              <a:ext uri="{FF2B5EF4-FFF2-40B4-BE49-F238E27FC236}">
                <a16:creationId xmlns:a16="http://schemas.microsoft.com/office/drawing/2014/main" id="{7FE23DFE-74D2-BE5E-A600-D7F497F38E0A}"/>
              </a:ext>
            </a:extLst>
          </p:cNvPr>
          <p:cNvSpPr/>
          <p:nvPr/>
        </p:nvSpPr>
        <p:spPr>
          <a:xfrm>
            <a:off x="9457794" y="2626070"/>
            <a:ext cx="485777" cy="2644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6" name="矩形 15">
            <a:extLst>
              <a:ext uri="{FF2B5EF4-FFF2-40B4-BE49-F238E27FC236}">
                <a16:creationId xmlns:a16="http://schemas.microsoft.com/office/drawing/2014/main" id="{99E95325-4DF0-79D3-3E04-D59814AB023A}"/>
              </a:ext>
            </a:extLst>
          </p:cNvPr>
          <p:cNvSpPr/>
          <p:nvPr/>
        </p:nvSpPr>
        <p:spPr>
          <a:xfrm>
            <a:off x="9457793" y="2890542"/>
            <a:ext cx="485777" cy="2644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7" name="矩形 15">
            <a:extLst>
              <a:ext uri="{FF2B5EF4-FFF2-40B4-BE49-F238E27FC236}">
                <a16:creationId xmlns:a16="http://schemas.microsoft.com/office/drawing/2014/main" id="{22FFF653-35D0-64E2-F325-74B9D0F1EECA}"/>
              </a:ext>
            </a:extLst>
          </p:cNvPr>
          <p:cNvSpPr/>
          <p:nvPr/>
        </p:nvSpPr>
        <p:spPr>
          <a:xfrm>
            <a:off x="9457793" y="4571942"/>
            <a:ext cx="485777" cy="2644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8" name="Slide Number Placeholder 2">
            <a:extLst>
              <a:ext uri="{FF2B5EF4-FFF2-40B4-BE49-F238E27FC236}">
                <a16:creationId xmlns:a16="http://schemas.microsoft.com/office/drawing/2014/main" id="{7428504B-AC32-50C9-5124-928997B15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1457" y="6217920"/>
            <a:ext cx="365760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61542DD4-4671-4FEE-95A0-EC704E6599AE}" type="slidenum">
              <a:rPr lang="en-US" altLang="zh-TW" smtClean="0"/>
              <a:pPr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en-US" altLang="zh-TW" dirty="0"/>
          </a:p>
        </p:txBody>
      </p:sp>
      <p:sp>
        <p:nvSpPr>
          <p:cNvPr id="29" name="矩形 11">
            <a:extLst>
              <a:ext uri="{FF2B5EF4-FFF2-40B4-BE49-F238E27FC236}">
                <a16:creationId xmlns:a16="http://schemas.microsoft.com/office/drawing/2014/main" id="{3E7A092F-275A-CBA9-75A0-0B95C0C6190D}"/>
              </a:ext>
            </a:extLst>
          </p:cNvPr>
          <p:cNvSpPr/>
          <p:nvPr/>
        </p:nvSpPr>
        <p:spPr>
          <a:xfrm>
            <a:off x="8005617" y="6268564"/>
            <a:ext cx="485777" cy="2644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2" name="矩形 11">
            <a:extLst>
              <a:ext uri="{FF2B5EF4-FFF2-40B4-BE49-F238E27FC236}">
                <a16:creationId xmlns:a16="http://schemas.microsoft.com/office/drawing/2014/main" id="{D96650DE-0633-002D-42DC-C2BEB27A2484}"/>
              </a:ext>
            </a:extLst>
          </p:cNvPr>
          <p:cNvSpPr/>
          <p:nvPr/>
        </p:nvSpPr>
        <p:spPr>
          <a:xfrm>
            <a:off x="9457792" y="6268564"/>
            <a:ext cx="485777" cy="2644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E1D2724-763A-D27C-F25F-4D6CEA93CE9E}"/>
              </a:ext>
            </a:extLst>
          </p:cNvPr>
          <p:cNvSpPr txBox="1"/>
          <p:nvPr/>
        </p:nvSpPr>
        <p:spPr>
          <a:xfrm>
            <a:off x="742754" y="1935688"/>
            <a:ext cx="11134463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Selected models with high </a:t>
            </a:r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explainability</a:t>
            </a:r>
            <a:endParaRPr lang="en-US" altLang="zh-TW" sz="1800" dirty="0"/>
          </a:p>
        </p:txBody>
      </p:sp>
    </p:spTree>
    <p:extLst>
      <p:ext uri="{BB962C8B-B14F-4D97-AF65-F5344CB8AC3E}">
        <p14:creationId xmlns:p14="http://schemas.microsoft.com/office/powerpoint/2010/main" val="1719473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80C88-A9CF-D45F-ED96-AA1A0AC1C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776" y="1479804"/>
            <a:ext cx="10661904" cy="4738116"/>
          </a:xfrm>
        </p:spPr>
        <p:txBody>
          <a:bodyPr>
            <a:no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altLang="zh-TW" sz="2600" b="1" i="0" dirty="0">
                <a:solidFill>
                  <a:srgbClr val="374151"/>
                </a:solidFill>
                <a:effectLst/>
                <a:latin typeface="Söhne"/>
              </a:rPr>
              <a:t>Logistic Regression Model Findings:</a:t>
            </a:r>
            <a:endParaRPr lang="en-US" altLang="zh-TW" sz="2600" dirty="0">
              <a:solidFill>
                <a:srgbClr val="374151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altLang="zh-TW" sz="2600" b="1" i="0" dirty="0">
                <a:solidFill>
                  <a:srgbClr val="374151"/>
                </a:solidFill>
                <a:effectLst/>
                <a:latin typeface="Söhne"/>
              </a:rPr>
              <a:t>Significant Predictors</a:t>
            </a:r>
            <a:r>
              <a:rPr lang="en-US" altLang="zh-TW" sz="2600" b="0" i="0" dirty="0">
                <a:solidFill>
                  <a:srgbClr val="374151"/>
                </a:solidFill>
                <a:effectLst/>
                <a:latin typeface="Söhne"/>
              </a:rPr>
              <a:t>: by p-values less than 0.05</a:t>
            </a:r>
          </a:p>
          <a:p>
            <a:pPr marL="7429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600" dirty="0">
                <a:solidFill>
                  <a:srgbClr val="374151"/>
                </a:solidFill>
                <a:latin typeface="Söhne"/>
              </a:rPr>
              <a:t>E</a:t>
            </a:r>
            <a:r>
              <a:rPr lang="en-US" altLang="zh-TW" sz="2600" b="0" i="0" dirty="0">
                <a:solidFill>
                  <a:srgbClr val="374151"/>
                </a:solidFill>
                <a:effectLst/>
                <a:latin typeface="Söhne"/>
              </a:rPr>
              <a:t>ducation: Important for income level, but not gender</a:t>
            </a:r>
          </a:p>
          <a:p>
            <a:pPr marL="7429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600" dirty="0">
                <a:solidFill>
                  <a:srgbClr val="374151"/>
                </a:solidFill>
                <a:latin typeface="Söhne"/>
              </a:rPr>
              <a:t>M</a:t>
            </a:r>
            <a:r>
              <a:rPr lang="en-US" altLang="zh-TW" sz="2600" b="0" i="0" dirty="0">
                <a:solidFill>
                  <a:srgbClr val="374151"/>
                </a:solidFill>
                <a:effectLst/>
                <a:latin typeface="Söhne"/>
              </a:rPr>
              <a:t>arital status (Married)</a:t>
            </a:r>
            <a:r>
              <a:rPr lang="en-US" altLang="zh-TW" sz="2600" dirty="0">
                <a:solidFill>
                  <a:srgbClr val="374151"/>
                </a:solidFill>
                <a:latin typeface="Söhne"/>
              </a:rPr>
              <a:t>: Married females tend to earn more</a:t>
            </a:r>
            <a:endParaRPr lang="en-US" altLang="zh-TW" sz="26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600" dirty="0">
                <a:solidFill>
                  <a:srgbClr val="374151"/>
                </a:solidFill>
                <a:latin typeface="Söhne"/>
              </a:rPr>
              <a:t>S</a:t>
            </a:r>
            <a:r>
              <a:rPr lang="en-US" altLang="zh-TW" sz="2600" b="0" i="0" dirty="0">
                <a:solidFill>
                  <a:srgbClr val="374151"/>
                </a:solidFill>
                <a:effectLst/>
                <a:latin typeface="Söhne"/>
              </a:rPr>
              <a:t>ex: Men are more likely to earn &gt;50k more than women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6F3CBA-148C-7BBA-08DB-5B0A99274B55}"/>
              </a:ext>
            </a:extLst>
          </p:cNvPr>
          <p:cNvSpPr txBox="1">
            <a:spLocks/>
          </p:cNvSpPr>
          <p:nvPr/>
        </p:nvSpPr>
        <p:spPr>
          <a:xfrm>
            <a:off x="493158" y="245120"/>
            <a:ext cx="11210925" cy="744836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tx1"/>
                </a:solidFill>
              </a:rPr>
              <a:t>05 Modeling &amp;Analysis</a:t>
            </a:r>
          </a:p>
        </p:txBody>
      </p:sp>
    </p:spTree>
    <p:extLst>
      <p:ext uri="{BB962C8B-B14F-4D97-AF65-F5344CB8AC3E}">
        <p14:creationId xmlns:p14="http://schemas.microsoft.com/office/powerpoint/2010/main" val="1135217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80C88-A9CF-D45F-ED96-AA1A0AC1C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776" y="1479804"/>
            <a:ext cx="10661904" cy="4208727"/>
          </a:xfrm>
        </p:spPr>
        <p:txBody>
          <a:bodyPr>
            <a:no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altLang="zh-TW" sz="2500" b="1" i="0" dirty="0">
                <a:solidFill>
                  <a:srgbClr val="374151"/>
                </a:solidFill>
                <a:effectLst/>
                <a:latin typeface="Söhne"/>
              </a:rPr>
              <a:t>Logistic Regression Model Findings:</a:t>
            </a:r>
            <a:endParaRPr lang="en-US" altLang="zh-TW" sz="2500" b="0" i="0" dirty="0">
              <a:solidFill>
                <a:srgbClr val="374151"/>
              </a:solidFill>
              <a:effectLst/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altLang="zh-TW" sz="2500" b="1" i="0" dirty="0">
                <a:solidFill>
                  <a:srgbClr val="374151"/>
                </a:solidFill>
                <a:effectLst/>
                <a:latin typeface="Söhne"/>
              </a:rPr>
              <a:t>Model Statistics</a:t>
            </a:r>
            <a:r>
              <a:rPr lang="en-US" altLang="zh-TW" sz="25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500" b="0" i="0" dirty="0">
                <a:solidFill>
                  <a:srgbClr val="374151"/>
                </a:solidFill>
                <a:effectLst/>
                <a:latin typeface="Söhne"/>
              </a:rPr>
              <a:t>pseudo-R-squared value: 0.3201: 32% of the variability in the income is explained by the model</a:t>
            </a: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500" b="0" i="0" dirty="0">
                <a:solidFill>
                  <a:srgbClr val="374151"/>
                </a:solidFill>
                <a:effectLst/>
                <a:latin typeface="Söhne"/>
              </a:rPr>
              <a:t>The LLR p-value: close to 0</a:t>
            </a:r>
          </a:p>
          <a:p>
            <a:pPr lvl="1" indent="0" algn="l">
              <a:lnSpc>
                <a:spcPct val="150000"/>
              </a:lnSpc>
              <a:buNone/>
            </a:pPr>
            <a:r>
              <a:rPr lang="en-US" altLang="zh-TW" sz="2500" b="0" i="0" dirty="0">
                <a:solidFill>
                  <a:srgbClr val="374151"/>
                </a:solidFill>
                <a:effectLst/>
                <a:latin typeface="Söhne"/>
              </a:rPr>
              <a:t>    statistically significant when compared to a null model with no predictors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534A9B4-088A-9726-A088-96C99E465669}"/>
              </a:ext>
            </a:extLst>
          </p:cNvPr>
          <p:cNvSpPr txBox="1">
            <a:spLocks/>
          </p:cNvSpPr>
          <p:nvPr/>
        </p:nvSpPr>
        <p:spPr>
          <a:xfrm>
            <a:off x="586740" y="493200"/>
            <a:ext cx="11018520" cy="63920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05 RESEARCH findings</a:t>
            </a:r>
          </a:p>
        </p:txBody>
      </p:sp>
    </p:spTree>
    <p:extLst>
      <p:ext uri="{BB962C8B-B14F-4D97-AF65-F5344CB8AC3E}">
        <p14:creationId xmlns:p14="http://schemas.microsoft.com/office/powerpoint/2010/main" val="754718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1061E50-4ACE-2C43-FF4C-08561CBC70B1}"/>
              </a:ext>
            </a:extLst>
          </p:cNvPr>
          <p:cNvSpPr txBox="1">
            <a:spLocks/>
          </p:cNvSpPr>
          <p:nvPr/>
        </p:nvSpPr>
        <p:spPr>
          <a:xfrm>
            <a:off x="493158" y="245120"/>
            <a:ext cx="11210925" cy="744836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tx1"/>
                </a:solidFill>
              </a:rPr>
              <a:t>05 Modeling &amp;Analysis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0A91E6-0A34-B017-C64C-7EC21C95E53E}"/>
              </a:ext>
            </a:extLst>
          </p:cNvPr>
          <p:cNvSpPr txBox="1"/>
          <p:nvPr/>
        </p:nvSpPr>
        <p:spPr>
          <a:xfrm>
            <a:off x="493158" y="1232003"/>
            <a:ext cx="10304466" cy="3693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2400" dirty="0">
                <a:latin typeface="Bauhaus 93" panose="04030905020B02020C02" pitchFamily="82" charset="0"/>
              </a:rPr>
              <a:t>•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Research Question I1 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CEC68A-2198-6A87-8079-D9F1D903BD34}"/>
              </a:ext>
            </a:extLst>
          </p:cNvPr>
          <p:cNvSpPr txBox="1"/>
          <p:nvPr/>
        </p:nvSpPr>
        <p:spPr>
          <a:xfrm>
            <a:off x="742754" y="1638493"/>
            <a:ext cx="11134463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</a:t>
            </a:r>
            <a:r>
              <a:rPr lang="en-US" altLang="ko-KR" sz="1800" dirty="0"/>
              <a:t>Which factors contribute the most to income/ help us understand where income inequality stems from?</a:t>
            </a:r>
            <a:endParaRPr lang="en-US" altLang="zh-TW" sz="1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7EFEF2-77D4-8AA4-1013-0291836DAAE1}"/>
              </a:ext>
            </a:extLst>
          </p:cNvPr>
          <p:cNvSpPr txBox="1"/>
          <p:nvPr/>
        </p:nvSpPr>
        <p:spPr>
          <a:xfrm>
            <a:off x="493158" y="2308912"/>
            <a:ext cx="3611009" cy="3077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 Decision Tree Classifier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EFA43B-2601-4190-D9BD-7E6387992889}"/>
              </a:ext>
            </a:extLst>
          </p:cNvPr>
          <p:cNvSpPr txBox="1"/>
          <p:nvPr/>
        </p:nvSpPr>
        <p:spPr>
          <a:xfrm>
            <a:off x="673911" y="2653652"/>
            <a:ext cx="3611009" cy="55399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- 87% fitted accuracy</a:t>
            </a:r>
          </a:p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Age, Education, Marital Status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3E3570-5DAF-A2FD-DD45-7BFDFEFE3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1457" y="6217920"/>
            <a:ext cx="365760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61542DD4-4671-4FEE-95A0-EC704E6599AE}" type="slidenum">
              <a:rPr lang="en-US" altLang="zh-TW" smtClean="0"/>
              <a:pPr>
                <a:lnSpc>
                  <a:spcPct val="90000"/>
                </a:lnSpc>
                <a:spcAft>
                  <a:spcPts val="600"/>
                </a:spcAft>
              </a:pPr>
              <a:t>14</a:t>
            </a:fld>
            <a:endParaRPr lang="en-US" altLang="zh-TW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F1A0D3-4E3D-3786-DBAC-11544A3E9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0170" y="2197863"/>
            <a:ext cx="7773603" cy="455749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803EAF9-362B-487C-3207-1EEC060B8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800" y="3663439"/>
            <a:ext cx="3861229" cy="2131720"/>
          </a:xfrm>
          <a:prstGeom prst="rect">
            <a:avLst/>
          </a:prstGeom>
        </p:spPr>
      </p:pic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CC2A6797-2195-4DC1-0124-59541D4B25BB}"/>
              </a:ext>
            </a:extLst>
          </p:cNvPr>
          <p:cNvSpPr txBox="1">
            <a:spLocks/>
          </p:cNvSpPr>
          <p:nvPr/>
        </p:nvSpPr>
        <p:spPr>
          <a:xfrm>
            <a:off x="11663857" y="63703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rm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11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TW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969841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80C88-A9CF-D45F-ED96-AA1A0AC1C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1800" b="1" i="0" dirty="0">
                <a:solidFill>
                  <a:srgbClr val="374151"/>
                </a:solidFill>
                <a:effectLst/>
                <a:latin typeface="Söhne"/>
              </a:rPr>
              <a:t>Decision Tree Model Findings:</a:t>
            </a:r>
            <a:endParaRPr lang="en-US" altLang="zh-TW" sz="18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altLang="zh-TW" sz="1800" b="1" i="0" dirty="0">
                <a:solidFill>
                  <a:srgbClr val="374151"/>
                </a:solidFill>
                <a:effectLst/>
                <a:latin typeface="Söhne"/>
              </a:rPr>
              <a:t>Primary Splits</a:t>
            </a:r>
            <a:r>
              <a:rPr lang="en-US" altLang="zh-TW" sz="1800" b="0" i="0" dirty="0">
                <a:solidFill>
                  <a:srgbClr val="374151"/>
                </a:solidFill>
                <a:effectLst/>
                <a:latin typeface="Söhne"/>
              </a:rPr>
              <a:t>: the number of education years and marital status</a:t>
            </a:r>
          </a:p>
          <a:p>
            <a:pPr algn="l">
              <a:buFont typeface="+mj-lt"/>
              <a:buAutoNum type="arabicPeriod"/>
            </a:pPr>
            <a:r>
              <a:rPr lang="en-US" altLang="zh-TW" sz="1800" b="1" i="0" dirty="0">
                <a:solidFill>
                  <a:srgbClr val="374151"/>
                </a:solidFill>
                <a:effectLst/>
                <a:latin typeface="Söhne"/>
              </a:rPr>
              <a:t>Thresholds for Splits</a:t>
            </a:r>
            <a:r>
              <a:rPr lang="en-US" altLang="zh-TW" sz="1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en-US" altLang="zh-TW" sz="1800" b="1" i="0" dirty="0">
                <a:solidFill>
                  <a:srgbClr val="374151"/>
                </a:solidFill>
                <a:effectLst/>
                <a:latin typeface="Söhne"/>
              </a:rPr>
              <a:t>Education</a:t>
            </a:r>
            <a:r>
              <a:rPr lang="en-US" altLang="zh-TW" sz="1800" b="0" i="0" dirty="0">
                <a:solidFill>
                  <a:srgbClr val="374151"/>
                </a:solidFill>
                <a:effectLst/>
                <a:latin typeface="Söhne"/>
              </a:rPr>
              <a:t>: &lt;= 13.5 years and &lt;= 12.5 </a:t>
            </a: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en-US" altLang="zh-TW" sz="1800" b="1" i="0" dirty="0">
                <a:solidFill>
                  <a:srgbClr val="374151"/>
                </a:solidFill>
                <a:effectLst/>
                <a:latin typeface="Söhne"/>
              </a:rPr>
              <a:t>Age</a:t>
            </a:r>
            <a:r>
              <a:rPr lang="en-US" altLang="zh-TW" sz="1800" b="0" i="0" dirty="0">
                <a:solidFill>
                  <a:srgbClr val="374151"/>
                </a:solidFill>
                <a:effectLst/>
                <a:latin typeface="Söhne"/>
              </a:rPr>
              <a:t>: &lt;= 29.5 years, &lt;= 33.5 years, and &lt;= 35.5 years, etc.</a:t>
            </a:r>
          </a:p>
          <a:p>
            <a:pPr algn="l">
              <a:buFont typeface="+mj-lt"/>
              <a:buAutoNum type="arabicPeriod"/>
            </a:pPr>
            <a:r>
              <a:rPr lang="en-US" altLang="zh-TW" sz="1800" b="1" i="0" dirty="0">
                <a:solidFill>
                  <a:srgbClr val="374151"/>
                </a:solidFill>
                <a:effectLst/>
                <a:latin typeface="Söhne"/>
              </a:rPr>
              <a:t>Sample Sizes and Class Predictions</a:t>
            </a:r>
            <a:r>
              <a:rPr lang="en-US" altLang="zh-TW" sz="1800" b="0" i="0" dirty="0">
                <a:solidFill>
                  <a:srgbClr val="374151"/>
                </a:solidFill>
                <a:effectLst/>
                <a:latin typeface="Söhne"/>
              </a:rPr>
              <a:t>: Each node provides sample sizes and the class prediction (income 0 or income 1) for the data points that fall into that node, based on the splits made by the tree.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EF630C-03EA-0D51-519B-F5084DDF3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42DD4-4671-4FEE-95A0-EC704E6599AE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97908C4-5BDA-FBC4-601C-B9FD2C820C9B}"/>
              </a:ext>
            </a:extLst>
          </p:cNvPr>
          <p:cNvSpPr txBox="1">
            <a:spLocks/>
          </p:cNvSpPr>
          <p:nvPr/>
        </p:nvSpPr>
        <p:spPr>
          <a:xfrm>
            <a:off x="586740" y="493200"/>
            <a:ext cx="11018520" cy="63920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05 RESEARCH findings</a:t>
            </a:r>
          </a:p>
        </p:txBody>
      </p:sp>
    </p:spTree>
    <p:extLst>
      <p:ext uri="{BB962C8B-B14F-4D97-AF65-F5344CB8AC3E}">
        <p14:creationId xmlns:p14="http://schemas.microsoft.com/office/powerpoint/2010/main" val="3270224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1634F4-5F50-0C6F-044F-B06182E630C4}"/>
              </a:ext>
            </a:extLst>
          </p:cNvPr>
          <p:cNvSpPr txBox="1">
            <a:spLocks/>
          </p:cNvSpPr>
          <p:nvPr/>
        </p:nvSpPr>
        <p:spPr>
          <a:xfrm>
            <a:off x="493158" y="245120"/>
            <a:ext cx="11210925" cy="744836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tx1"/>
                </a:solidFill>
              </a:rPr>
              <a:t>Story Point 4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11481E7-15E8-E041-39F5-1F11B99B93E7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40400" y="1141200"/>
            <a:ext cx="11930400" cy="5464800"/>
          </a:xfrm>
          <a:prstGeom prst="rect">
            <a:avLst/>
          </a:prstGeom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61AD6C1E-DB94-6C08-0589-C034BB732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1457" y="6217920"/>
            <a:ext cx="365760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TW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839263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31FA7B-36B9-FEDE-3D07-706B4D8BC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42DD4-4671-4FEE-95A0-EC704E6599AE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5932836-FC2A-60CC-07F1-C6AE1304C7F1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40400" y="1141200"/>
            <a:ext cx="11930400" cy="54648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22DB36F8-872E-2F11-5AF9-6B601308DC52}"/>
              </a:ext>
            </a:extLst>
          </p:cNvPr>
          <p:cNvSpPr txBox="1">
            <a:spLocks/>
          </p:cNvSpPr>
          <p:nvPr/>
        </p:nvSpPr>
        <p:spPr>
          <a:xfrm>
            <a:off x="493158" y="245120"/>
            <a:ext cx="11210925" cy="744836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tx1"/>
                </a:solidFill>
              </a:rPr>
              <a:t>Story Point 5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1E59A872-ED5B-F179-562E-22523CE9A394}"/>
              </a:ext>
            </a:extLst>
          </p:cNvPr>
          <p:cNvSpPr txBox="1">
            <a:spLocks/>
          </p:cNvSpPr>
          <p:nvPr/>
        </p:nvSpPr>
        <p:spPr>
          <a:xfrm>
            <a:off x="11511457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rm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11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TW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336812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5C91AB-B24C-CB67-E627-912022D4A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42DD4-4671-4FEE-95A0-EC704E6599AE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CC725847-5AF4-5C2C-D033-379B635634F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06321" y="2030153"/>
            <a:ext cx="7352499" cy="44636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Summary</a:t>
            </a:r>
          </a:p>
          <a:p>
            <a:pPr marL="0" indent="0">
              <a:buNone/>
            </a:pPr>
            <a:r>
              <a:rPr lang="en-US" dirty="0">
                <a:latin typeface="Bauhaus 93" panose="04030905020B02020C02" pitchFamily="82" charset="0"/>
              </a:rPr>
              <a:t>•</a:t>
            </a:r>
            <a:r>
              <a:rPr lang="en-US" dirty="0"/>
              <a:t> There is a sufficient difference in income level by genders.</a:t>
            </a:r>
          </a:p>
          <a:p>
            <a:pPr marL="0" indent="0">
              <a:buNone/>
            </a:pPr>
            <a:r>
              <a:rPr lang="en-US" altLang="ko-KR" dirty="0">
                <a:latin typeface="Bauhaus 93" panose="04030905020B02020C02" pitchFamily="82" charset="0"/>
              </a:rPr>
              <a:t>•</a:t>
            </a:r>
            <a:r>
              <a:rPr lang="en-US" altLang="ko-KR" dirty="0"/>
              <a:t> Education level, age, and marital status are significant variables that has notable relationships with income level. However, they are not a factor causing income gap between genders.</a:t>
            </a:r>
          </a:p>
          <a:p>
            <a:pPr marL="0" indent="0">
              <a:buNone/>
            </a:pPr>
            <a:r>
              <a:rPr lang="en-US" u="sng" dirty="0"/>
              <a:t>Improvements</a:t>
            </a:r>
            <a:endParaRPr lang="en-US" dirty="0"/>
          </a:p>
          <a:p>
            <a:pPr marL="0" indent="0">
              <a:buNone/>
            </a:pPr>
            <a:r>
              <a:rPr lang="en-US" altLang="ko-KR" dirty="0">
                <a:latin typeface="Bauhaus 93" panose="04030905020B02020C02" pitchFamily="82" charset="0"/>
              </a:rPr>
              <a:t>• </a:t>
            </a:r>
            <a:r>
              <a:rPr lang="en-US" dirty="0"/>
              <a:t>The dataset is biased that there can be more reliable result with a better dataset.</a:t>
            </a:r>
          </a:p>
          <a:p>
            <a:pPr marL="0" indent="0">
              <a:buNone/>
            </a:pPr>
            <a:r>
              <a:rPr lang="en-US" dirty="0"/>
              <a:t>    ex) Married proportion of female &lt;&lt;&lt;&lt; proportion of male</a:t>
            </a:r>
          </a:p>
          <a:p>
            <a:pPr marL="0" indent="0">
              <a:buNone/>
            </a:pPr>
            <a:r>
              <a:rPr lang="en-US" altLang="ko-KR" dirty="0">
                <a:latin typeface="Bauhaus 93" panose="04030905020B02020C02" pitchFamily="82" charset="0"/>
              </a:rPr>
              <a:t>• </a:t>
            </a:r>
            <a:r>
              <a:rPr lang="en-US" altLang="ko-KR" dirty="0"/>
              <a:t>The variable “</a:t>
            </a:r>
            <a:r>
              <a:rPr lang="en-US" altLang="ko-KR" dirty="0" err="1"/>
              <a:t>fnlwgt</a:t>
            </a:r>
            <a:r>
              <a:rPr lang="en-US" altLang="ko-KR" dirty="0"/>
              <a:t>”, describes the weight of each row, can be utilized for more accurate analysis.</a:t>
            </a: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6139A464-EDCD-06D3-A421-44051E13AE35}"/>
              </a:ext>
            </a:extLst>
          </p:cNvPr>
          <p:cNvSpPr txBox="1">
            <a:spLocks/>
          </p:cNvSpPr>
          <p:nvPr/>
        </p:nvSpPr>
        <p:spPr>
          <a:xfrm>
            <a:off x="406322" y="364246"/>
            <a:ext cx="6105962" cy="1508551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3200" b="1" dirty="0"/>
              <a:t>06 </a:t>
            </a:r>
            <a:br>
              <a:rPr lang="en-US" altLang="zh-TW" sz="3200" b="1" dirty="0"/>
            </a:br>
            <a:r>
              <a:rPr lang="en-US" altLang="zh-TW" sz="3200" b="1" dirty="0"/>
              <a:t>Project</a:t>
            </a:r>
          </a:p>
          <a:p>
            <a:pPr algn="l"/>
            <a:r>
              <a:rPr lang="en-US" altLang="zh-TW" sz="3200" b="1" dirty="0"/>
              <a:t>Conclusion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E6C33A38-F21E-41FB-914F-FD5C4C6CDE76}"/>
              </a:ext>
            </a:extLst>
          </p:cNvPr>
          <p:cNvSpPr txBox="1">
            <a:spLocks/>
          </p:cNvSpPr>
          <p:nvPr/>
        </p:nvSpPr>
        <p:spPr>
          <a:xfrm>
            <a:off x="11511457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rm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11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fld id="{61542DD4-4671-4FEE-95A0-EC704E6599AE}" type="slidenum">
              <a:rPr lang="en-US" altLang="zh-TW" smtClean="0"/>
              <a:pPr>
                <a:lnSpc>
                  <a:spcPct val="90000"/>
                </a:lnSpc>
                <a:spcAft>
                  <a:spcPts val="600"/>
                </a:spcAft>
              </a:pPr>
              <a:t>18</a:t>
            </a:fld>
            <a:endParaRPr lang="en-US" altLang="zh-TW" dirty="0"/>
          </a:p>
        </p:txBody>
      </p:sp>
      <p:pic>
        <p:nvPicPr>
          <p:cNvPr id="7" name="Picture 36" descr="Graph on document with pen">
            <a:extLst>
              <a:ext uri="{FF2B5EF4-FFF2-40B4-BE49-F238E27FC236}">
                <a16:creationId xmlns:a16="http://schemas.microsoft.com/office/drawing/2014/main" id="{6D1419D9-72AF-69B7-9DAC-0496EFAF3E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898" t="-1" r="11638" b="-1"/>
          <a:stretch/>
        </p:blipFill>
        <p:spPr>
          <a:xfrm>
            <a:off x="7839204" y="10"/>
            <a:ext cx="4362678" cy="6857990"/>
          </a:xfrm>
          <a:prstGeom prst="rect">
            <a:avLst/>
          </a:prstGeom>
        </p:spPr>
      </p:pic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DCB23BB3-2775-700A-F68E-2DC6ED492537}"/>
              </a:ext>
            </a:extLst>
          </p:cNvPr>
          <p:cNvSpPr txBox="1">
            <a:spLocks/>
          </p:cNvSpPr>
          <p:nvPr/>
        </p:nvSpPr>
        <p:spPr>
          <a:xfrm>
            <a:off x="11663857" y="63703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rm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11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TW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2769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F595E839-9341-4EEE-C15E-62C1DDEBAB1E}"/>
              </a:ext>
            </a:extLst>
          </p:cNvPr>
          <p:cNvGrpSpPr/>
          <p:nvPr/>
        </p:nvGrpSpPr>
        <p:grpSpPr>
          <a:xfrm>
            <a:off x="510436" y="1046309"/>
            <a:ext cx="2535164" cy="1509393"/>
            <a:chOff x="956957" y="1046309"/>
            <a:chExt cx="2535164" cy="1509393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61EEB8D9-2AC1-CF3D-34B8-0B9A9C2E3D9A}"/>
                </a:ext>
              </a:extLst>
            </p:cNvPr>
            <p:cNvGrpSpPr/>
            <p:nvPr/>
          </p:nvGrpSpPr>
          <p:grpSpPr>
            <a:xfrm>
              <a:off x="1654065" y="1046309"/>
              <a:ext cx="1140948" cy="1012450"/>
              <a:chOff x="1658478" y="1046309"/>
              <a:chExt cx="1140948" cy="1012450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D25AE48A-892E-15A5-3F51-450C27FDB8EF}"/>
                  </a:ext>
                </a:extLst>
              </p:cNvPr>
              <p:cNvGrpSpPr/>
              <p:nvPr/>
            </p:nvGrpSpPr>
            <p:grpSpPr>
              <a:xfrm>
                <a:off x="1658478" y="1046309"/>
                <a:ext cx="1140948" cy="988291"/>
                <a:chOff x="1716038" y="1046309"/>
                <a:chExt cx="1140948" cy="988291"/>
              </a:xfrm>
            </p:grpSpPr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D4B2537B-E049-BF85-B628-B2A8EB78E0E6}"/>
                    </a:ext>
                  </a:extLst>
                </p:cNvPr>
                <p:cNvSpPr/>
                <p:nvPr/>
              </p:nvSpPr>
              <p:spPr>
                <a:xfrm>
                  <a:off x="1839984" y="1046309"/>
                  <a:ext cx="1017002" cy="917000"/>
                </a:xfrm>
                <a:prstGeom prst="ellipse">
                  <a:avLst/>
                </a:prstGeom>
                <a:solidFill>
                  <a:srgbClr val="618197"/>
                </a:solidFill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4DA45F7B-4262-32FB-1707-29A685E1C5A8}"/>
                    </a:ext>
                  </a:extLst>
                </p:cNvPr>
                <p:cNvSpPr/>
                <p:nvPr/>
              </p:nvSpPr>
              <p:spPr>
                <a:xfrm>
                  <a:off x="1716038" y="1117600"/>
                  <a:ext cx="1017002" cy="917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" name="Google Shape;466;p48">
                <a:extLst>
                  <a:ext uri="{FF2B5EF4-FFF2-40B4-BE49-F238E27FC236}">
                    <a16:creationId xmlns:a16="http://schemas.microsoft.com/office/drawing/2014/main" id="{B26BA963-A19D-455B-14B5-992573C4C9E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4891" y="1567411"/>
                <a:ext cx="1108122" cy="491348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b" anchorCtr="0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 defTabSz="86868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" sz="418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01</a:t>
                </a:r>
                <a:endParaRPr lang="en" dirty="0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C2DFD75-AE3A-174C-03B9-897343923316}"/>
                </a:ext>
              </a:extLst>
            </p:cNvPr>
            <p:cNvSpPr txBox="1"/>
            <p:nvPr/>
          </p:nvSpPr>
          <p:spPr>
            <a:xfrm>
              <a:off x="956957" y="2155592"/>
              <a:ext cx="2535164" cy="40011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2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Introduction</a:t>
              </a:r>
              <a:endParaRPr lang="ko-KR" altLang="en-US" sz="2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405A2F5-049B-5AF6-ABB3-51AE3FF1FE58}"/>
              </a:ext>
            </a:extLst>
          </p:cNvPr>
          <p:cNvGrpSpPr/>
          <p:nvPr/>
        </p:nvGrpSpPr>
        <p:grpSpPr>
          <a:xfrm>
            <a:off x="4829872" y="1046309"/>
            <a:ext cx="2535164" cy="1909502"/>
            <a:chOff x="956957" y="1046309"/>
            <a:chExt cx="2535164" cy="1909502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DDAA8C72-6385-27BE-9427-67825DFF046F}"/>
                </a:ext>
              </a:extLst>
            </p:cNvPr>
            <p:cNvGrpSpPr/>
            <p:nvPr/>
          </p:nvGrpSpPr>
          <p:grpSpPr>
            <a:xfrm>
              <a:off x="1654065" y="1046309"/>
              <a:ext cx="1140948" cy="1012450"/>
              <a:chOff x="1658478" y="1046309"/>
              <a:chExt cx="1140948" cy="1012450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C334CF25-27CA-E8DD-181F-02A6195B88B5}"/>
                  </a:ext>
                </a:extLst>
              </p:cNvPr>
              <p:cNvGrpSpPr/>
              <p:nvPr/>
            </p:nvGrpSpPr>
            <p:grpSpPr>
              <a:xfrm>
                <a:off x="1658478" y="1046309"/>
                <a:ext cx="1140948" cy="988291"/>
                <a:chOff x="1716038" y="1046309"/>
                <a:chExt cx="1140948" cy="988291"/>
              </a:xfrm>
            </p:grpSpPr>
            <p:sp>
              <p:nvSpPr>
                <p:cNvPr id="30" name="Oval 2">
                  <a:extLst>
                    <a:ext uri="{FF2B5EF4-FFF2-40B4-BE49-F238E27FC236}">
                      <a16:creationId xmlns:a16="http://schemas.microsoft.com/office/drawing/2014/main" id="{E2001DC3-57F3-32C0-451C-03294D35D70D}"/>
                    </a:ext>
                  </a:extLst>
                </p:cNvPr>
                <p:cNvSpPr/>
                <p:nvPr/>
              </p:nvSpPr>
              <p:spPr>
                <a:xfrm>
                  <a:off x="1839984" y="1046309"/>
                  <a:ext cx="1017002" cy="917000"/>
                </a:xfrm>
                <a:prstGeom prst="ellipse">
                  <a:avLst/>
                </a:prstGeom>
                <a:solidFill>
                  <a:srgbClr val="618197"/>
                </a:solidFill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1">
                  <a:extLst>
                    <a:ext uri="{FF2B5EF4-FFF2-40B4-BE49-F238E27FC236}">
                      <a16:creationId xmlns:a16="http://schemas.microsoft.com/office/drawing/2014/main" id="{8D0AEC9B-AF71-DC3A-1570-89BEFDBBAA96}"/>
                    </a:ext>
                  </a:extLst>
                </p:cNvPr>
                <p:cNvSpPr/>
                <p:nvPr/>
              </p:nvSpPr>
              <p:spPr>
                <a:xfrm>
                  <a:off x="1716038" y="1117600"/>
                  <a:ext cx="1017002" cy="917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6" name="Google Shape;466;p48">
                <a:extLst>
                  <a:ext uri="{FF2B5EF4-FFF2-40B4-BE49-F238E27FC236}">
                    <a16:creationId xmlns:a16="http://schemas.microsoft.com/office/drawing/2014/main" id="{A288F33D-570D-B885-EFA4-B5FED693444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4891" y="1567411"/>
                <a:ext cx="1108122" cy="491348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b" anchorCtr="0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 defTabSz="86868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" sz="418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0</a:t>
                </a:r>
                <a:r>
                  <a:rPr lang="en" sz="4180" dirty="0"/>
                  <a:t>2</a:t>
                </a:r>
                <a:endParaRPr lang="en" dirty="0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457B7EA-8012-7FEE-8317-1A5B8D61CD2C}"/>
                </a:ext>
              </a:extLst>
            </p:cNvPr>
            <p:cNvSpPr txBox="1"/>
            <p:nvPr/>
          </p:nvSpPr>
          <p:spPr>
            <a:xfrm>
              <a:off x="956957" y="2155592"/>
              <a:ext cx="2535164" cy="80021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2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Data</a:t>
              </a:r>
            </a:p>
            <a:p>
              <a:pPr algn="ctr"/>
              <a:r>
                <a:rPr lang="en-US" altLang="ko-KR" sz="2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Understanding</a:t>
              </a:r>
              <a:endParaRPr lang="ko-KR" altLang="en-US" sz="2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1974FB77-07E0-E468-7178-5CC4F0C8A874}"/>
              </a:ext>
            </a:extLst>
          </p:cNvPr>
          <p:cNvGrpSpPr/>
          <p:nvPr/>
        </p:nvGrpSpPr>
        <p:grpSpPr>
          <a:xfrm>
            <a:off x="9159173" y="1046309"/>
            <a:ext cx="2535164" cy="1909502"/>
            <a:chOff x="956957" y="1046309"/>
            <a:chExt cx="2535164" cy="1909502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EE0C1457-E755-6F2F-6C56-8719EE0146EB}"/>
                </a:ext>
              </a:extLst>
            </p:cNvPr>
            <p:cNvGrpSpPr/>
            <p:nvPr/>
          </p:nvGrpSpPr>
          <p:grpSpPr>
            <a:xfrm>
              <a:off x="1654065" y="1046309"/>
              <a:ext cx="1140948" cy="1012450"/>
              <a:chOff x="1658478" y="1046309"/>
              <a:chExt cx="1140948" cy="1012450"/>
            </a:xfrm>
          </p:grpSpPr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90F46EB4-6026-1C0F-6DB6-AC26D72726CC}"/>
                  </a:ext>
                </a:extLst>
              </p:cNvPr>
              <p:cNvGrpSpPr/>
              <p:nvPr/>
            </p:nvGrpSpPr>
            <p:grpSpPr>
              <a:xfrm>
                <a:off x="1658478" y="1046309"/>
                <a:ext cx="1140948" cy="988291"/>
                <a:chOff x="1716038" y="1046309"/>
                <a:chExt cx="1140948" cy="988291"/>
              </a:xfrm>
            </p:grpSpPr>
            <p:sp>
              <p:nvSpPr>
                <p:cNvPr id="41" name="Oval 2">
                  <a:extLst>
                    <a:ext uri="{FF2B5EF4-FFF2-40B4-BE49-F238E27FC236}">
                      <a16:creationId xmlns:a16="http://schemas.microsoft.com/office/drawing/2014/main" id="{D63129B4-B96E-B6AE-6243-FC19DA76AD9B}"/>
                    </a:ext>
                  </a:extLst>
                </p:cNvPr>
                <p:cNvSpPr/>
                <p:nvPr/>
              </p:nvSpPr>
              <p:spPr>
                <a:xfrm>
                  <a:off x="1839984" y="1046309"/>
                  <a:ext cx="1017002" cy="917000"/>
                </a:xfrm>
                <a:prstGeom prst="ellipse">
                  <a:avLst/>
                </a:prstGeom>
                <a:solidFill>
                  <a:srgbClr val="618197"/>
                </a:solidFill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1">
                  <a:extLst>
                    <a:ext uri="{FF2B5EF4-FFF2-40B4-BE49-F238E27FC236}">
                      <a16:creationId xmlns:a16="http://schemas.microsoft.com/office/drawing/2014/main" id="{749AE1FD-5D18-E593-43C6-76E18C97F922}"/>
                    </a:ext>
                  </a:extLst>
                </p:cNvPr>
                <p:cNvSpPr/>
                <p:nvPr/>
              </p:nvSpPr>
              <p:spPr>
                <a:xfrm>
                  <a:off x="1716038" y="1117600"/>
                  <a:ext cx="1017002" cy="917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0" name="Google Shape;466;p48">
                <a:extLst>
                  <a:ext uri="{FF2B5EF4-FFF2-40B4-BE49-F238E27FC236}">
                    <a16:creationId xmlns:a16="http://schemas.microsoft.com/office/drawing/2014/main" id="{D1E7DC01-6129-3EF1-0EF7-E31A858C6EF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4891" y="1567411"/>
                <a:ext cx="1108122" cy="491348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b" anchorCtr="0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 defTabSz="86868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" sz="418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0</a:t>
                </a:r>
                <a:r>
                  <a:rPr lang="en" sz="4180" dirty="0"/>
                  <a:t>3</a:t>
                </a:r>
                <a:endParaRPr lang="en" dirty="0"/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C216842-EBB3-2F2A-3048-D353E3491D17}"/>
                </a:ext>
              </a:extLst>
            </p:cNvPr>
            <p:cNvSpPr txBox="1"/>
            <p:nvPr/>
          </p:nvSpPr>
          <p:spPr>
            <a:xfrm>
              <a:off x="956957" y="2155592"/>
              <a:ext cx="2535164" cy="80021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2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Research</a:t>
              </a:r>
            </a:p>
            <a:p>
              <a:pPr algn="ctr"/>
              <a:r>
                <a:rPr lang="en-US" altLang="ko-KR" sz="2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Questions</a:t>
              </a:r>
              <a:endParaRPr lang="ko-KR" altLang="en-US" sz="2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7748C628-EBFA-92F1-707C-AB509A9ABD5B}"/>
              </a:ext>
            </a:extLst>
          </p:cNvPr>
          <p:cNvGrpSpPr/>
          <p:nvPr/>
        </p:nvGrpSpPr>
        <p:grpSpPr>
          <a:xfrm>
            <a:off x="4829872" y="3991528"/>
            <a:ext cx="2535164" cy="1909502"/>
            <a:chOff x="956957" y="1046309"/>
            <a:chExt cx="2535164" cy="1909502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75EB2AF4-4B26-838C-7092-915FC716A06B}"/>
                </a:ext>
              </a:extLst>
            </p:cNvPr>
            <p:cNvGrpSpPr/>
            <p:nvPr/>
          </p:nvGrpSpPr>
          <p:grpSpPr>
            <a:xfrm>
              <a:off x="1654065" y="1046309"/>
              <a:ext cx="1140948" cy="1012450"/>
              <a:chOff x="1658478" y="1046309"/>
              <a:chExt cx="1140948" cy="1012450"/>
            </a:xfrm>
          </p:grpSpPr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EF05C6F3-38A4-1D4D-7E33-062AEAAA06E8}"/>
                  </a:ext>
                </a:extLst>
              </p:cNvPr>
              <p:cNvGrpSpPr/>
              <p:nvPr/>
            </p:nvGrpSpPr>
            <p:grpSpPr>
              <a:xfrm>
                <a:off x="1658478" y="1046309"/>
                <a:ext cx="1140948" cy="988291"/>
                <a:chOff x="1716038" y="1046309"/>
                <a:chExt cx="1140948" cy="988291"/>
              </a:xfrm>
            </p:grpSpPr>
            <p:sp>
              <p:nvSpPr>
                <p:cNvPr id="48" name="Oval 2">
                  <a:extLst>
                    <a:ext uri="{FF2B5EF4-FFF2-40B4-BE49-F238E27FC236}">
                      <a16:creationId xmlns:a16="http://schemas.microsoft.com/office/drawing/2014/main" id="{2699FBBE-F2E0-061D-2F9A-B98CC8ED6AE2}"/>
                    </a:ext>
                  </a:extLst>
                </p:cNvPr>
                <p:cNvSpPr/>
                <p:nvPr/>
              </p:nvSpPr>
              <p:spPr>
                <a:xfrm>
                  <a:off x="1839984" y="1046309"/>
                  <a:ext cx="1017002" cy="917000"/>
                </a:xfrm>
                <a:prstGeom prst="ellipse">
                  <a:avLst/>
                </a:prstGeom>
                <a:solidFill>
                  <a:srgbClr val="618197"/>
                </a:solidFill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1">
                  <a:extLst>
                    <a:ext uri="{FF2B5EF4-FFF2-40B4-BE49-F238E27FC236}">
                      <a16:creationId xmlns:a16="http://schemas.microsoft.com/office/drawing/2014/main" id="{F021ED48-BB6D-03BB-72F3-49B6CA3503E6}"/>
                    </a:ext>
                  </a:extLst>
                </p:cNvPr>
                <p:cNvSpPr/>
                <p:nvPr/>
              </p:nvSpPr>
              <p:spPr>
                <a:xfrm>
                  <a:off x="1716038" y="1117600"/>
                  <a:ext cx="1017002" cy="917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7" name="Google Shape;466;p48">
                <a:extLst>
                  <a:ext uri="{FF2B5EF4-FFF2-40B4-BE49-F238E27FC236}">
                    <a16:creationId xmlns:a16="http://schemas.microsoft.com/office/drawing/2014/main" id="{6F625CBD-2011-13AE-E6C7-9AEA9C2D25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4891" y="1567411"/>
                <a:ext cx="1108122" cy="491348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b" anchorCtr="0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 defTabSz="86868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" sz="418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0</a:t>
                </a:r>
                <a:r>
                  <a:rPr lang="en" sz="4180" dirty="0"/>
                  <a:t>4</a:t>
                </a:r>
                <a:endParaRPr lang="en" dirty="0"/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4A0FBEF-6DB0-E9AF-6DAA-A7DA028AD280}"/>
                </a:ext>
              </a:extLst>
            </p:cNvPr>
            <p:cNvSpPr txBox="1"/>
            <p:nvPr/>
          </p:nvSpPr>
          <p:spPr>
            <a:xfrm>
              <a:off x="956957" y="2155592"/>
              <a:ext cx="2535164" cy="80021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2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Modeling &amp;</a:t>
              </a:r>
            </a:p>
            <a:p>
              <a:pPr algn="ctr"/>
              <a:r>
                <a:rPr lang="en-US" altLang="ko-KR" sz="2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Analysis</a:t>
              </a:r>
              <a:endParaRPr lang="ko-KR" altLang="en-US" sz="2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A97ADA16-7317-5744-3BFC-9B2299447F14}"/>
              </a:ext>
            </a:extLst>
          </p:cNvPr>
          <p:cNvGrpSpPr/>
          <p:nvPr/>
        </p:nvGrpSpPr>
        <p:grpSpPr>
          <a:xfrm>
            <a:off x="9159173" y="3991528"/>
            <a:ext cx="2535164" cy="1509393"/>
            <a:chOff x="956957" y="1046309"/>
            <a:chExt cx="2535164" cy="1509393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52EF494F-1294-6D91-9CBA-825C61BA9FA9}"/>
                </a:ext>
              </a:extLst>
            </p:cNvPr>
            <p:cNvGrpSpPr/>
            <p:nvPr/>
          </p:nvGrpSpPr>
          <p:grpSpPr>
            <a:xfrm>
              <a:off x="1654065" y="1046309"/>
              <a:ext cx="1140948" cy="1012450"/>
              <a:chOff x="1658478" y="1046309"/>
              <a:chExt cx="1140948" cy="1012450"/>
            </a:xfrm>
          </p:grpSpPr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2455B797-27A9-967E-64A7-23520BE430C5}"/>
                  </a:ext>
                </a:extLst>
              </p:cNvPr>
              <p:cNvGrpSpPr/>
              <p:nvPr/>
            </p:nvGrpSpPr>
            <p:grpSpPr>
              <a:xfrm>
                <a:off x="1658478" y="1046309"/>
                <a:ext cx="1140948" cy="988291"/>
                <a:chOff x="1716038" y="1046309"/>
                <a:chExt cx="1140948" cy="988291"/>
              </a:xfrm>
            </p:grpSpPr>
            <p:sp>
              <p:nvSpPr>
                <p:cNvPr id="55" name="Oval 2">
                  <a:extLst>
                    <a:ext uri="{FF2B5EF4-FFF2-40B4-BE49-F238E27FC236}">
                      <a16:creationId xmlns:a16="http://schemas.microsoft.com/office/drawing/2014/main" id="{7A15AF6A-4872-5D5F-A3DF-395F9B4DC62E}"/>
                    </a:ext>
                  </a:extLst>
                </p:cNvPr>
                <p:cNvSpPr/>
                <p:nvPr/>
              </p:nvSpPr>
              <p:spPr>
                <a:xfrm>
                  <a:off x="1839984" y="1046309"/>
                  <a:ext cx="1017002" cy="917000"/>
                </a:xfrm>
                <a:prstGeom prst="ellipse">
                  <a:avLst/>
                </a:prstGeom>
                <a:solidFill>
                  <a:srgbClr val="618197"/>
                </a:solidFill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1">
                  <a:extLst>
                    <a:ext uri="{FF2B5EF4-FFF2-40B4-BE49-F238E27FC236}">
                      <a16:creationId xmlns:a16="http://schemas.microsoft.com/office/drawing/2014/main" id="{6079838E-535A-45E7-2F6F-03BCCEE78B98}"/>
                    </a:ext>
                  </a:extLst>
                </p:cNvPr>
                <p:cNvSpPr/>
                <p:nvPr/>
              </p:nvSpPr>
              <p:spPr>
                <a:xfrm>
                  <a:off x="1716038" y="1117600"/>
                  <a:ext cx="1017002" cy="917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4" name="Google Shape;466;p48">
                <a:extLst>
                  <a:ext uri="{FF2B5EF4-FFF2-40B4-BE49-F238E27FC236}">
                    <a16:creationId xmlns:a16="http://schemas.microsoft.com/office/drawing/2014/main" id="{485A71BF-8344-6E39-108E-BAC44B49463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4891" y="1567411"/>
                <a:ext cx="1108122" cy="491348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b" anchorCtr="0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 defTabSz="86868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" sz="418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0</a:t>
                </a:r>
                <a:r>
                  <a:rPr lang="en" sz="4180" dirty="0"/>
                  <a:t>5</a:t>
                </a:r>
                <a:endParaRPr lang="en" dirty="0"/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5B656EA-AEAF-E9FE-F0EA-58E3B75236E6}"/>
                </a:ext>
              </a:extLst>
            </p:cNvPr>
            <p:cNvSpPr txBox="1"/>
            <p:nvPr/>
          </p:nvSpPr>
          <p:spPr>
            <a:xfrm>
              <a:off x="956957" y="2155592"/>
              <a:ext cx="2535164" cy="40011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2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Conclusion</a:t>
              </a:r>
              <a:endParaRPr lang="ko-KR" altLang="en-US" sz="2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A6DB9A6F-CD7C-7EAB-6618-60DE4D48EED8}"/>
              </a:ext>
            </a:extLst>
          </p:cNvPr>
          <p:cNvGrpSpPr/>
          <p:nvPr/>
        </p:nvGrpSpPr>
        <p:grpSpPr>
          <a:xfrm>
            <a:off x="510436" y="3991528"/>
            <a:ext cx="2535164" cy="1909502"/>
            <a:chOff x="956957" y="1046309"/>
            <a:chExt cx="2535164" cy="1909502"/>
          </a:xfrm>
        </p:grpSpPr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9F42021A-3E6C-2B9F-E8DC-FFCEA7853C78}"/>
                </a:ext>
              </a:extLst>
            </p:cNvPr>
            <p:cNvGrpSpPr/>
            <p:nvPr/>
          </p:nvGrpSpPr>
          <p:grpSpPr>
            <a:xfrm>
              <a:off x="1654065" y="1046309"/>
              <a:ext cx="1140948" cy="1012450"/>
              <a:chOff x="1658478" y="1046309"/>
              <a:chExt cx="1140948" cy="1012450"/>
            </a:xfrm>
          </p:grpSpPr>
          <p:grpSp>
            <p:nvGrpSpPr>
              <p:cNvPr id="82" name="그룹 81">
                <a:extLst>
                  <a:ext uri="{FF2B5EF4-FFF2-40B4-BE49-F238E27FC236}">
                    <a16:creationId xmlns:a16="http://schemas.microsoft.com/office/drawing/2014/main" id="{AD60B891-7E06-98BA-4918-FBF7954E9E01}"/>
                  </a:ext>
                </a:extLst>
              </p:cNvPr>
              <p:cNvGrpSpPr/>
              <p:nvPr/>
            </p:nvGrpSpPr>
            <p:grpSpPr>
              <a:xfrm>
                <a:off x="1658478" y="1046309"/>
                <a:ext cx="1140948" cy="988291"/>
                <a:chOff x="1716038" y="1046309"/>
                <a:chExt cx="1140948" cy="988291"/>
              </a:xfrm>
            </p:grpSpPr>
            <p:sp>
              <p:nvSpPr>
                <p:cNvPr id="84" name="Oval 2">
                  <a:extLst>
                    <a:ext uri="{FF2B5EF4-FFF2-40B4-BE49-F238E27FC236}">
                      <a16:creationId xmlns:a16="http://schemas.microsoft.com/office/drawing/2014/main" id="{F8F838CC-5327-6454-F2D8-0248AA1E24B0}"/>
                    </a:ext>
                  </a:extLst>
                </p:cNvPr>
                <p:cNvSpPr/>
                <p:nvPr/>
              </p:nvSpPr>
              <p:spPr>
                <a:xfrm>
                  <a:off x="1839984" y="1046309"/>
                  <a:ext cx="1017002" cy="917000"/>
                </a:xfrm>
                <a:prstGeom prst="ellipse">
                  <a:avLst/>
                </a:prstGeom>
                <a:solidFill>
                  <a:srgbClr val="618197"/>
                </a:solidFill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1">
                  <a:extLst>
                    <a:ext uri="{FF2B5EF4-FFF2-40B4-BE49-F238E27FC236}">
                      <a16:creationId xmlns:a16="http://schemas.microsoft.com/office/drawing/2014/main" id="{14F1B84F-D792-B6D7-C39B-AF25B7265AA6}"/>
                    </a:ext>
                  </a:extLst>
                </p:cNvPr>
                <p:cNvSpPr/>
                <p:nvPr/>
              </p:nvSpPr>
              <p:spPr>
                <a:xfrm>
                  <a:off x="1716038" y="1117600"/>
                  <a:ext cx="1017002" cy="917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3" name="Google Shape;466;p48">
                <a:extLst>
                  <a:ext uri="{FF2B5EF4-FFF2-40B4-BE49-F238E27FC236}">
                    <a16:creationId xmlns:a16="http://schemas.microsoft.com/office/drawing/2014/main" id="{49EBB5FB-FEB6-D506-45C2-865AD2BF7F3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4891" y="1567411"/>
                <a:ext cx="1108122" cy="491348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b" anchorCtr="0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 defTabSz="86868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" sz="418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0</a:t>
                </a:r>
                <a:r>
                  <a:rPr lang="en" sz="4180" dirty="0"/>
                  <a:t>4</a:t>
                </a:r>
                <a:endParaRPr lang="en" dirty="0"/>
              </a:p>
            </p:txBody>
          </p:sp>
        </p:grp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1D6F9FC-7538-8B64-EA32-927EAC1BA323}"/>
                </a:ext>
              </a:extLst>
            </p:cNvPr>
            <p:cNvSpPr txBox="1"/>
            <p:nvPr/>
          </p:nvSpPr>
          <p:spPr>
            <a:xfrm>
              <a:off x="956957" y="2155592"/>
              <a:ext cx="2535164" cy="80021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2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Data</a:t>
              </a:r>
            </a:p>
            <a:p>
              <a:pPr algn="ctr"/>
              <a:r>
                <a:rPr lang="en-US" altLang="ko-KR" sz="2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Pre-processing</a:t>
              </a:r>
              <a:endParaRPr lang="ko-KR" altLang="en-US" sz="2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86" name="Slide Number Placeholder 2">
            <a:extLst>
              <a:ext uri="{FF2B5EF4-FFF2-40B4-BE49-F238E27FC236}">
                <a16:creationId xmlns:a16="http://schemas.microsoft.com/office/drawing/2014/main" id="{FD03E070-95D8-16A7-8277-A23CD10AC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1457" y="6217920"/>
            <a:ext cx="365760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61542DD4-4671-4FEE-95A0-EC704E6599AE}" type="slidenum">
              <a:rPr lang="en-US" altLang="zh-TW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37685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5C91AB-B24C-CB67-E627-912022D4A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42DD4-4671-4FEE-95A0-EC704E6599AE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CC725847-5AF4-5C2C-D033-379B635634F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06321" y="2030153"/>
            <a:ext cx="7004571" cy="44636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Data</a:t>
            </a:r>
          </a:p>
          <a:p>
            <a:pPr marL="0" indent="0">
              <a:buNone/>
            </a:pPr>
            <a:r>
              <a:rPr lang="en-US" dirty="0">
                <a:latin typeface="Bauhaus 93" panose="04030905020B02020C02" pitchFamily="82" charset="0"/>
              </a:rPr>
              <a:t>•</a:t>
            </a:r>
            <a:r>
              <a:rPr lang="en-US" dirty="0"/>
              <a:t> Kaggle Adult Income Census Data </a:t>
            </a:r>
            <a:r>
              <a:rPr lang="en-US" i="1" dirty="0"/>
              <a:t>(31,947 rows * 12 columns)</a:t>
            </a:r>
          </a:p>
          <a:p>
            <a:pPr marL="0" indent="0">
              <a:buNone/>
            </a:pPr>
            <a:r>
              <a:rPr lang="en-US" i="1" dirty="0"/>
              <a:t>- </a:t>
            </a:r>
            <a:r>
              <a:rPr lang="en-US" altLang="ko-KR" sz="1400" dirty="0">
                <a:hlinkClick r:id="rId2"/>
              </a:rPr>
              <a:t>https://www.kaggle.com/datasets/anaghakp/adult-income-census?resource=download</a:t>
            </a:r>
            <a:endParaRPr lang="en-US" sz="1400" u="sng" dirty="0"/>
          </a:p>
          <a:p>
            <a:pPr marL="0" indent="0">
              <a:buNone/>
            </a:pPr>
            <a:r>
              <a:rPr lang="en-US" u="sng" dirty="0"/>
              <a:t>Background</a:t>
            </a:r>
            <a:endParaRPr lang="en-US" dirty="0"/>
          </a:p>
          <a:p>
            <a:pPr marL="0" indent="0">
              <a:buNone/>
            </a:pPr>
            <a:r>
              <a:rPr lang="en-US" altLang="ko-KR" dirty="0">
                <a:latin typeface="Bauhaus 93" panose="04030905020B02020C02" pitchFamily="82" charset="0"/>
              </a:rPr>
              <a:t>• </a:t>
            </a:r>
            <a:r>
              <a:rPr lang="en-US" dirty="0"/>
              <a:t>The dataset includes demographic features, and for each observation, it indicates whether the income exceeds 50K or not</a:t>
            </a:r>
          </a:p>
          <a:p>
            <a:pPr marL="0" indent="0">
              <a:buNone/>
            </a:pPr>
            <a:r>
              <a:rPr lang="en-US" altLang="ko-KR" dirty="0">
                <a:latin typeface="Bauhaus 93" panose="04030905020B02020C02" pitchFamily="82" charset="0"/>
              </a:rPr>
              <a:t>• </a:t>
            </a:r>
            <a:r>
              <a:rPr lang="en-US" altLang="ko-KR" dirty="0"/>
              <a:t>Important to observe social tendencies and identify inequalities</a:t>
            </a:r>
          </a:p>
          <a:p>
            <a:pPr marL="0" indent="0">
              <a:buNone/>
            </a:pPr>
            <a:r>
              <a:rPr lang="en-US" altLang="ko-KR" dirty="0">
                <a:latin typeface="Bauhaus 93" panose="04030905020B02020C02" pitchFamily="82" charset="0"/>
              </a:rPr>
              <a:t>•</a:t>
            </a:r>
            <a:r>
              <a:rPr lang="en-US" altLang="ko-KR" dirty="0">
                <a:solidFill>
                  <a:srgbClr val="000000">
                    <a:lumMod val="85000"/>
                    <a:lumOff val="15000"/>
                  </a:srgbClr>
                </a:solidFill>
                <a:latin typeface="Bauhaus 93" panose="04030905020B02020C02" pitchFamily="82" charset="0"/>
                <a:ea typeface="휴먼매직체" panose="02030504000101010101" pitchFamily="18" charset="-127"/>
              </a:rPr>
              <a:t> </a:t>
            </a:r>
            <a:r>
              <a:rPr lang="en-US" altLang="ko-KR" dirty="0"/>
              <a:t>Utilized in economic forecasting and workforce planning </a:t>
            </a:r>
            <a:endParaRPr lang="en-US" dirty="0"/>
          </a:p>
          <a:p>
            <a:pPr marL="0" indent="0">
              <a:buNone/>
            </a:pPr>
            <a:r>
              <a:rPr lang="en-US" u="sng" dirty="0"/>
              <a:t>Objective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altLang="ko-KR" dirty="0">
                <a:latin typeface="Bauhaus 93" panose="04030905020B02020C02" pitchFamily="82" charset="0"/>
              </a:rPr>
              <a:t>• </a:t>
            </a:r>
            <a:r>
              <a:rPr lang="en-US" dirty="0"/>
              <a:t>Deliver insights corresponding with the research questions </a:t>
            </a:r>
            <a:r>
              <a:rPr lang="en-US" altLang="ko-KR" dirty="0"/>
              <a:t>through visualizations</a:t>
            </a:r>
            <a:r>
              <a:rPr lang="en-US" dirty="0"/>
              <a:t> and determine features that influence income level</a:t>
            </a:r>
          </a:p>
          <a:p>
            <a:pPr marL="0" indent="0">
              <a:buNone/>
            </a:pPr>
            <a:endParaRPr lang="en-US" sz="800" dirty="0"/>
          </a:p>
        </p:txBody>
      </p:sp>
      <p:pic>
        <p:nvPicPr>
          <p:cNvPr id="34" name="Picture 33" descr="A digital stock market graph">
            <a:extLst>
              <a:ext uri="{FF2B5EF4-FFF2-40B4-BE49-F238E27FC236}">
                <a16:creationId xmlns:a16="http://schemas.microsoft.com/office/drawing/2014/main" id="{B1A0BC46-2432-168C-D930-06DADD7D19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841" r="8953" b="-1"/>
          <a:stretch/>
        </p:blipFill>
        <p:spPr>
          <a:xfrm>
            <a:off x="7645698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5" name="標題 1">
            <a:extLst>
              <a:ext uri="{FF2B5EF4-FFF2-40B4-BE49-F238E27FC236}">
                <a16:creationId xmlns:a16="http://schemas.microsoft.com/office/drawing/2014/main" id="{6139A464-EDCD-06D3-A421-44051E13AE35}"/>
              </a:ext>
            </a:extLst>
          </p:cNvPr>
          <p:cNvSpPr txBox="1">
            <a:spLocks/>
          </p:cNvSpPr>
          <p:nvPr/>
        </p:nvSpPr>
        <p:spPr>
          <a:xfrm>
            <a:off x="406322" y="364246"/>
            <a:ext cx="6105962" cy="1508551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3200" b="1" dirty="0"/>
              <a:t>01 </a:t>
            </a:r>
            <a:br>
              <a:rPr lang="en-US" altLang="zh-TW" sz="3200" b="1" dirty="0"/>
            </a:br>
            <a:r>
              <a:rPr lang="en-US" altLang="zh-TW" sz="3200" b="1" dirty="0"/>
              <a:t>Project</a:t>
            </a:r>
          </a:p>
          <a:p>
            <a:pPr algn="l"/>
            <a:r>
              <a:rPr lang="en-US" altLang="zh-TW" sz="3200" b="1" dirty="0"/>
              <a:t>introduction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E6C33A38-F21E-41FB-914F-FD5C4C6CDE76}"/>
              </a:ext>
            </a:extLst>
          </p:cNvPr>
          <p:cNvSpPr txBox="1">
            <a:spLocks/>
          </p:cNvSpPr>
          <p:nvPr/>
        </p:nvSpPr>
        <p:spPr>
          <a:xfrm>
            <a:off x="11511457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rm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11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fld id="{61542DD4-4671-4FEE-95A0-EC704E6599AE}" type="slidenum">
              <a:rPr lang="en-US" altLang="zh-TW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4368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Magnifying glass showing decling performance">
            <a:extLst>
              <a:ext uri="{FF2B5EF4-FFF2-40B4-BE49-F238E27FC236}">
                <a16:creationId xmlns:a16="http://schemas.microsoft.com/office/drawing/2014/main" id="{1109DD0A-0231-FE5E-C63B-BE05C79B7E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53" r="42616"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F64C3AB9-7F96-0D9C-6794-FCCF6584A4BC}"/>
              </a:ext>
            </a:extLst>
          </p:cNvPr>
          <p:cNvSpPr txBox="1"/>
          <p:nvPr/>
        </p:nvSpPr>
        <p:spPr>
          <a:xfrm>
            <a:off x="5731350" y="2231900"/>
            <a:ext cx="5925310" cy="4261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ts val="1000"/>
              </a:spcBef>
              <a:spcAft>
                <a:spcPts val="600"/>
              </a:spcAft>
              <a:buClr>
                <a:schemeClr val="accent2"/>
              </a:buClr>
            </a:pPr>
            <a:endParaRPr lang="en-US" altLang="zh-TW" sz="1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7D057B0C-F3B2-9499-9DCF-B49EFCB91C5E}"/>
              </a:ext>
            </a:extLst>
          </p:cNvPr>
          <p:cNvSpPr txBox="1">
            <a:spLocks/>
          </p:cNvSpPr>
          <p:nvPr/>
        </p:nvSpPr>
        <p:spPr>
          <a:xfrm>
            <a:off x="5731350" y="364246"/>
            <a:ext cx="6105962" cy="1508551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3200" b="1" dirty="0"/>
              <a:t>02 </a:t>
            </a:r>
            <a:br>
              <a:rPr lang="en-US" altLang="zh-TW" sz="3200" b="1" dirty="0"/>
            </a:br>
            <a:r>
              <a:rPr lang="en-US" altLang="zh-TW" sz="3200" b="1" dirty="0"/>
              <a:t>Data</a:t>
            </a:r>
          </a:p>
          <a:p>
            <a:pPr algn="l"/>
            <a:r>
              <a:rPr lang="en-US" altLang="zh-TW" sz="3200" b="1" dirty="0"/>
              <a:t>Understanding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2C1DC6A-7DCC-5AF2-9019-3D2BF0A72809}"/>
              </a:ext>
            </a:extLst>
          </p:cNvPr>
          <p:cNvSpPr txBox="1">
            <a:spLocks/>
          </p:cNvSpPr>
          <p:nvPr/>
        </p:nvSpPr>
        <p:spPr>
          <a:xfrm>
            <a:off x="5731350" y="2101822"/>
            <a:ext cx="5117017" cy="919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>
                <a:latin typeface="Bauhaus 93" panose="04030905020B02020C02" pitchFamily="82" charset="0"/>
              </a:rPr>
              <a:t>• </a:t>
            </a:r>
            <a:r>
              <a:rPr lang="en-US" dirty="0"/>
              <a:t>Observe data through Tableau visualizations to extract interesting research questions</a:t>
            </a:r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FAF3428A-A584-0F8F-5933-BBE98D6DA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1457" y="6217920"/>
            <a:ext cx="365760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61542DD4-4671-4FEE-95A0-EC704E6599AE}" type="slidenum">
              <a:rPr lang="en-US" altLang="zh-TW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 altLang="zh-TW" dirty="0"/>
          </a:p>
        </p:txBody>
      </p:sp>
      <p:pic>
        <p:nvPicPr>
          <p:cNvPr id="13" name="圖片 5">
            <a:extLst>
              <a:ext uri="{FF2B5EF4-FFF2-40B4-BE49-F238E27FC236}">
                <a16:creationId xmlns:a16="http://schemas.microsoft.com/office/drawing/2014/main" id="{29194F1E-207F-55A8-C291-62699BF59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915" y="2856973"/>
            <a:ext cx="6032116" cy="301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812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CED15-AE98-5BD0-85FB-0D39C574B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158" y="24512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Story Point 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84BB00-C09B-A040-6BE7-B76376B3D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42DD4-4671-4FEE-95A0-EC704E6599AE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E56DC75-11DE-59AE-A192-E8F752C23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51" y="1140246"/>
            <a:ext cx="11930230" cy="5502155"/>
          </a:xfrm>
          <a:prstGeom prst="rect">
            <a:avLst/>
          </a:prstGeom>
        </p:spPr>
      </p:pic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B487FFD9-4DF2-0DDD-C635-610CBE4A715C}"/>
              </a:ext>
            </a:extLst>
          </p:cNvPr>
          <p:cNvSpPr txBox="1">
            <a:spLocks/>
          </p:cNvSpPr>
          <p:nvPr/>
        </p:nvSpPr>
        <p:spPr>
          <a:xfrm>
            <a:off x="11511457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rm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11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fld id="{61542DD4-4671-4FEE-95A0-EC704E6599AE}" type="slidenum">
              <a:rPr lang="en-US" altLang="zh-TW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21486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02F7A2-7390-94D5-A06F-E579F6B2A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42DD4-4671-4FEE-95A0-EC704E6599AE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8869F8-B2E9-48B6-6586-7C3FB4D27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11C737-3074-685C-4B3A-C687C737CF62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40400" y="1141200"/>
            <a:ext cx="11930400" cy="54648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10A07AC-5AD7-712F-9D6C-E691B6180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158" y="24512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Story Point 2</a:t>
            </a: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3B66A009-6A2E-A73F-1E46-11B27ED51932}"/>
              </a:ext>
            </a:extLst>
          </p:cNvPr>
          <p:cNvSpPr txBox="1">
            <a:spLocks/>
          </p:cNvSpPr>
          <p:nvPr/>
        </p:nvSpPr>
        <p:spPr>
          <a:xfrm>
            <a:off x="11511457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rm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11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fld id="{61542DD4-4671-4FEE-95A0-EC704E6599AE}" type="slidenum">
              <a:rPr lang="en-US" altLang="zh-TW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41368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E1C7CF-C6C0-70AA-DDD0-791304909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194125"/>
            <a:ext cx="6105962" cy="1508551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en-US" altLang="zh-TW" sz="3200" b="1" dirty="0"/>
              <a:t>03 </a:t>
            </a:r>
            <a:br>
              <a:rPr lang="en-US" altLang="zh-TW" sz="3200" b="1" dirty="0"/>
            </a:br>
            <a:r>
              <a:rPr lang="en-US" altLang="zh-TW" sz="3200" b="1" dirty="0"/>
              <a:t>Research</a:t>
            </a:r>
            <a:br>
              <a:rPr lang="en-US" altLang="zh-TW" sz="3200" b="1" dirty="0"/>
            </a:br>
            <a:r>
              <a:rPr lang="en-US" altLang="zh-TW" sz="3200" b="1" dirty="0"/>
              <a:t>questions </a:t>
            </a:r>
          </a:p>
        </p:txBody>
      </p:sp>
      <p:pic>
        <p:nvPicPr>
          <p:cNvPr id="16" name="Picture 15" descr="Magnifying glass and question mark">
            <a:extLst>
              <a:ext uri="{FF2B5EF4-FFF2-40B4-BE49-F238E27FC236}">
                <a16:creationId xmlns:a16="http://schemas.microsoft.com/office/drawing/2014/main" id="{4A540099-1A5E-4480-FA0F-A672FE7147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724" r="29076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F64C3AB9-7F96-0D9C-6794-FCCF6584A4BC}"/>
              </a:ext>
            </a:extLst>
          </p:cNvPr>
          <p:cNvSpPr txBox="1"/>
          <p:nvPr/>
        </p:nvSpPr>
        <p:spPr>
          <a:xfrm>
            <a:off x="5297762" y="2082309"/>
            <a:ext cx="6251110" cy="42407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TW" sz="2400" b="1" dirty="0"/>
              <a:t>Key Questions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TW" sz="24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TW" sz="2400" u="sng" dirty="0"/>
              <a:t>Research Q1</a:t>
            </a:r>
            <a:endParaRPr lang="en-US" altLang="zh-TW" sz="2400" dirty="0"/>
          </a:p>
          <a:p>
            <a:pPr indent="-228600">
              <a:lnSpc>
                <a:spcPct val="17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Is there significant differences in income between gender, and is difference in education level causing the gap of income? </a:t>
            </a:r>
          </a:p>
          <a:p>
            <a:pPr>
              <a:lnSpc>
                <a:spcPct val="170000"/>
              </a:lnSpc>
              <a:spcAft>
                <a:spcPts val="600"/>
              </a:spcAft>
            </a:pPr>
            <a:r>
              <a:rPr lang="en-US" altLang="zh-TW" sz="2400" u="sng" dirty="0"/>
              <a:t>Research Q2</a:t>
            </a:r>
            <a:endParaRPr lang="en-US" altLang="zh-TW" sz="2400" dirty="0"/>
          </a:p>
          <a:p>
            <a:pPr indent="-228600">
              <a:lnSpc>
                <a:spcPct val="17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Which factors contribute the most to income/ help us understand where income inequality stems from?</a:t>
            </a:r>
            <a:endParaRPr lang="en-US" altLang="zh-TW" sz="2400" dirty="0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159DB14C-A122-AA34-D640-26ABF9591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1457" y="6217920"/>
            <a:ext cx="365760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61542DD4-4671-4FEE-95A0-EC704E6599AE}" type="slidenum">
              <a:rPr lang="en-US" altLang="zh-TW" smtClean="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94835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1061E50-4ACE-2C43-FF4C-08561CBC70B1}"/>
              </a:ext>
            </a:extLst>
          </p:cNvPr>
          <p:cNvSpPr txBox="1">
            <a:spLocks/>
          </p:cNvSpPr>
          <p:nvPr/>
        </p:nvSpPr>
        <p:spPr>
          <a:xfrm>
            <a:off x="493158" y="245120"/>
            <a:ext cx="11210925" cy="744836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tx1"/>
                </a:solidFill>
              </a:rPr>
              <a:t>04 Data Pre-processing</a:t>
            </a: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3693E274-E0FD-B6E8-5BB1-A33CF60D9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1457" y="6217920"/>
            <a:ext cx="365760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61542DD4-4671-4FEE-95A0-EC704E6599AE}" type="slidenum">
              <a:rPr lang="en-US" altLang="zh-TW" smtClean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 altLang="zh-TW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0A91E6-0A34-B017-C64C-7EC21C95E53E}"/>
              </a:ext>
            </a:extLst>
          </p:cNvPr>
          <p:cNvSpPr txBox="1"/>
          <p:nvPr/>
        </p:nvSpPr>
        <p:spPr>
          <a:xfrm>
            <a:off x="493158" y="1262780"/>
            <a:ext cx="10304466" cy="3077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2000" dirty="0">
                <a:latin typeface="Bauhaus 93" panose="04030905020B02020C02" pitchFamily="82" charset="0"/>
              </a:rPr>
              <a:t>•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Prepare Data for Modeling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CEC68A-2198-6A87-8079-D9F1D903BD34}"/>
              </a:ext>
            </a:extLst>
          </p:cNvPr>
          <p:cNvSpPr txBox="1"/>
          <p:nvPr/>
        </p:nvSpPr>
        <p:spPr>
          <a:xfrm>
            <a:off x="891613" y="1755455"/>
            <a:ext cx="3053066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Bauhaus 93" panose="04030905020B02020C02" pitchFamily="82" charset="0"/>
              </a:rPr>
              <a:t>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Drop NA values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(6% data loss)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FFFD52-BB00-B08C-F90B-8FF83D040071}"/>
              </a:ext>
            </a:extLst>
          </p:cNvPr>
          <p:cNvSpPr txBox="1"/>
          <p:nvPr/>
        </p:nvSpPr>
        <p:spPr>
          <a:xfrm>
            <a:off x="891613" y="3364292"/>
            <a:ext cx="10304466" cy="55399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2. Adjust column values: education, </a:t>
            </a:r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marital.status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-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Reduce dummy variables by observing group means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E60C8345-81D1-9AB5-D881-89CE357CA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269" y="3965486"/>
            <a:ext cx="5179574" cy="2136144"/>
          </a:xfrm>
          <a:prstGeom prst="rect">
            <a:avLst/>
          </a:prstGeom>
        </p:spPr>
      </p:pic>
      <p:pic>
        <p:nvPicPr>
          <p:cNvPr id="22" name="圖片 4">
            <a:extLst>
              <a:ext uri="{FF2B5EF4-FFF2-40B4-BE49-F238E27FC236}">
                <a16:creationId xmlns:a16="http://schemas.microsoft.com/office/drawing/2014/main" id="{A1EF353B-7BAC-C6DB-AE3C-F111D14457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65712"/>
          <a:stretch/>
        </p:blipFill>
        <p:spPr>
          <a:xfrm>
            <a:off x="1104268" y="2110870"/>
            <a:ext cx="4403397" cy="101244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4AA9646-CD8D-E6B8-A45D-6EDB72A80774}"/>
              </a:ext>
            </a:extLst>
          </p:cNvPr>
          <p:cNvSpPr txBox="1"/>
          <p:nvPr/>
        </p:nvSpPr>
        <p:spPr>
          <a:xfrm>
            <a:off x="6400797" y="2597542"/>
            <a:ext cx="5303286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Bauhaus 93" panose="04030905020B02020C02" pitchFamily="82" charset="0"/>
              </a:rPr>
              <a:t>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Drop Columns &amp; Create Dummies (Before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modeling)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BFC52E-7D96-1EEC-A0BF-EBA5945DA4E9}"/>
              </a:ext>
            </a:extLst>
          </p:cNvPr>
          <p:cNvSpPr txBox="1"/>
          <p:nvPr/>
        </p:nvSpPr>
        <p:spPr>
          <a:xfrm>
            <a:off x="6400797" y="3805388"/>
            <a:ext cx="5624142" cy="138499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Income: Response variable</a:t>
            </a:r>
          </a:p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Relationship: Correlated w/ Marital Status</a:t>
            </a:r>
          </a:p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Education: Correlated w/ Education Number</a:t>
            </a:r>
          </a:p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Occupation: Correlated w/ </a:t>
            </a:r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Workclass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Native Country: Biased towards the “United States”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60D1DA17-3385-EB96-BBA5-EF603230B3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3812" y="3002510"/>
            <a:ext cx="5988188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567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1061E50-4ACE-2C43-FF4C-08561CBC70B1}"/>
              </a:ext>
            </a:extLst>
          </p:cNvPr>
          <p:cNvSpPr txBox="1">
            <a:spLocks/>
          </p:cNvSpPr>
          <p:nvPr/>
        </p:nvSpPr>
        <p:spPr>
          <a:xfrm>
            <a:off x="493158" y="245120"/>
            <a:ext cx="11210925" cy="744836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tx1"/>
                </a:solidFill>
              </a:rPr>
              <a:t>05 Modeling &amp;Analysis</a:t>
            </a: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3693E274-E0FD-B6E8-5BB1-A33CF60D9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1457" y="6217920"/>
            <a:ext cx="365760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61542DD4-4671-4FEE-95A0-EC704E6599AE}" type="slidenum">
              <a:rPr lang="en-US" altLang="zh-TW" smtClean="0"/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en-US" altLang="zh-TW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0A91E6-0A34-B017-C64C-7EC21C95E53E}"/>
              </a:ext>
            </a:extLst>
          </p:cNvPr>
          <p:cNvSpPr txBox="1"/>
          <p:nvPr/>
        </p:nvSpPr>
        <p:spPr>
          <a:xfrm>
            <a:off x="493158" y="1232003"/>
            <a:ext cx="10304466" cy="3693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2400" dirty="0">
                <a:latin typeface="Bauhaus 93" panose="04030905020B02020C02" pitchFamily="82" charset="0"/>
              </a:rPr>
              <a:t>•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Research Question 1 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CEC68A-2198-6A87-8079-D9F1D903BD34}"/>
              </a:ext>
            </a:extLst>
          </p:cNvPr>
          <p:cNvSpPr txBox="1"/>
          <p:nvPr/>
        </p:nvSpPr>
        <p:spPr>
          <a:xfrm>
            <a:off x="742754" y="1638494"/>
            <a:ext cx="11134463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</a:t>
            </a:r>
            <a:r>
              <a:rPr lang="en-US" altLang="ko-KR" dirty="0"/>
              <a:t>Is there significant differences in income between gender, and is difference in education level causing the gap of income?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7EFEF2-77D4-8AA4-1013-0291836DAAE1}"/>
              </a:ext>
            </a:extLst>
          </p:cNvPr>
          <p:cNvSpPr txBox="1"/>
          <p:nvPr/>
        </p:nvSpPr>
        <p:spPr>
          <a:xfrm>
            <a:off x="493158" y="2308912"/>
            <a:ext cx="3611009" cy="3077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 Income by Gender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BDB610-814B-75DD-3359-992651FF1C06}"/>
              </a:ext>
            </a:extLst>
          </p:cNvPr>
          <p:cNvSpPr txBox="1"/>
          <p:nvPr/>
        </p:nvSpPr>
        <p:spPr>
          <a:xfrm>
            <a:off x="5645391" y="2308912"/>
            <a:ext cx="3611009" cy="3077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2. Education by Gender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F12B8E-CB0D-F69C-31A0-2840B010DFB4}"/>
              </a:ext>
            </a:extLst>
          </p:cNvPr>
          <p:cNvSpPr txBox="1"/>
          <p:nvPr/>
        </p:nvSpPr>
        <p:spPr>
          <a:xfrm>
            <a:off x="493158" y="2692065"/>
            <a:ext cx="4217065" cy="55399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One-tailed z-test for proportions (</a:t>
            </a:r>
            <a:r>
              <a:rPr lang="el-G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α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= 0.05)</a:t>
            </a:r>
          </a:p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p: Proportion of who earn more than 50K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48F362-7236-456A-C98F-F76127B7AF9D}"/>
              </a:ext>
            </a:extLst>
          </p:cNvPr>
          <p:cNvSpPr txBox="1"/>
          <p:nvPr/>
        </p:nvSpPr>
        <p:spPr>
          <a:xfrm>
            <a:off x="5645391" y="2692065"/>
            <a:ext cx="4217065" cy="55399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Two-tailed two sample t-test</a:t>
            </a:r>
          </a:p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</a:t>
            </a:r>
            <a:r>
              <a:rPr lang="en-US" altLang="ko-KR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Mu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Mean of education numbers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id="{FCFF5CB2-C59C-AD62-56BD-011A82BDA0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8008205"/>
                  </p:ext>
                </p:extLst>
              </p:nvPr>
            </p:nvGraphicFramePr>
            <p:xfrm>
              <a:off x="652650" y="3430596"/>
              <a:ext cx="3611010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505">
                      <a:extLst>
                        <a:ext uri="{9D8B030D-6E8A-4147-A177-3AD203B41FA5}">
                          <a16:colId xmlns:a16="http://schemas.microsoft.com/office/drawing/2014/main" val="903332176"/>
                        </a:ext>
                      </a:extLst>
                    </a:gridCol>
                    <a:gridCol w="1805505">
                      <a:extLst>
                        <a:ext uri="{9D8B030D-6E8A-4147-A177-3AD203B41FA5}">
                          <a16:colId xmlns:a16="http://schemas.microsoft.com/office/drawing/2014/main" val="30602146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H0: p</a:t>
                          </a:r>
                          <a:r>
                            <a:rPr lang="en-US" altLang="ko-KR" sz="500" dirty="0"/>
                            <a:t> </a:t>
                          </a:r>
                          <a:r>
                            <a:rPr lang="en-US" altLang="ko-KR" sz="1000" dirty="0"/>
                            <a:t>male</a:t>
                          </a:r>
                          <a:r>
                            <a:rPr lang="en-US" altLang="ko-KR" sz="16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altLang="ko-KR" sz="1600" dirty="0"/>
                            <a:t> p</a:t>
                          </a:r>
                          <a:r>
                            <a:rPr lang="en-US" altLang="ko-KR" sz="5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ko-KR" sz="10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female</a:t>
                          </a:r>
                          <a:endParaRPr lang="ko-KR" altLang="en-US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ko-KR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H0: p</a:t>
                          </a:r>
                          <a:r>
                            <a:rPr kumimoji="0" lang="en-US" altLang="ko-KR" sz="5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kumimoji="0" lang="en-US" altLang="ko-KR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male</a:t>
                          </a:r>
                          <a:r>
                            <a:rPr kumimoji="0" lang="en-US" altLang="ko-KR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ko-KR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&gt;</m:t>
                              </m:r>
                            </m:oMath>
                          </a14:m>
                          <a:r>
                            <a:rPr kumimoji="0" lang="en-US" altLang="ko-KR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p</a:t>
                          </a:r>
                          <a:r>
                            <a:rPr kumimoji="0" lang="en-US" altLang="ko-KR" sz="5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kumimoji="0" lang="en-US" altLang="ko-KR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female</a:t>
                          </a:r>
                          <a:endParaRPr kumimoji="0" lang="ko-KR" alt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358898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Z statistics</a:t>
                          </a:r>
                          <a:endParaRPr lang="ko-KR" altLang="en-US" sz="1600" dirty="0"/>
                        </a:p>
                      </a:txBody>
                      <a:tcPr marL="0" marR="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37.63</a:t>
                          </a:r>
                          <a:endParaRPr lang="ko-KR" altLang="en-US" sz="1600" dirty="0"/>
                        </a:p>
                      </a:txBody>
                      <a:tcPr marL="0" marR="0" marT="0" marB="0"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41342071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p-value</a:t>
                          </a:r>
                          <a:endParaRPr lang="ko-KR" altLang="en-US" sz="1600" dirty="0"/>
                        </a:p>
                      </a:txBody>
                      <a:tcPr marL="0" marR="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Almost 0</a:t>
                          </a:r>
                          <a:endParaRPr lang="ko-KR" altLang="en-US" sz="1600" dirty="0"/>
                        </a:p>
                      </a:txBody>
                      <a:tcPr marL="0" marR="0" marT="0" marB="0"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463370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id="{FCFF5CB2-C59C-AD62-56BD-011A82BDA0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8008205"/>
                  </p:ext>
                </p:extLst>
              </p:nvPr>
            </p:nvGraphicFramePr>
            <p:xfrm>
              <a:off x="652650" y="3430596"/>
              <a:ext cx="3611010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505">
                      <a:extLst>
                        <a:ext uri="{9D8B030D-6E8A-4147-A177-3AD203B41FA5}">
                          <a16:colId xmlns:a16="http://schemas.microsoft.com/office/drawing/2014/main" val="903332176"/>
                        </a:ext>
                      </a:extLst>
                    </a:gridCol>
                    <a:gridCol w="1805505">
                      <a:extLst>
                        <a:ext uri="{9D8B030D-6E8A-4147-A177-3AD203B41FA5}">
                          <a16:colId xmlns:a16="http://schemas.microsoft.com/office/drawing/2014/main" val="30602146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0" t="-3279" r="-101347" b="-2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351" t="-3279" r="-1689" b="-2163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58898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Z statistics</a:t>
                          </a:r>
                          <a:endParaRPr lang="ko-KR" altLang="en-US" sz="1600" dirty="0"/>
                        </a:p>
                      </a:txBody>
                      <a:tcPr marL="0" marR="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37.63</a:t>
                          </a:r>
                          <a:endParaRPr lang="ko-KR" altLang="en-US" sz="1600" dirty="0"/>
                        </a:p>
                      </a:txBody>
                      <a:tcPr marL="0" marR="0" marT="0" marB="0"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41342071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p-value</a:t>
                          </a:r>
                          <a:endParaRPr lang="ko-KR" altLang="en-US" sz="1600" dirty="0"/>
                        </a:p>
                      </a:txBody>
                      <a:tcPr marL="0" marR="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Almost 0</a:t>
                          </a:r>
                          <a:endParaRPr lang="ko-KR" altLang="en-US" sz="1600" dirty="0"/>
                        </a:p>
                      </a:txBody>
                      <a:tcPr marL="0" marR="0" marT="0" marB="0"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4633702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28F9B80E-A64B-EC6D-416B-917BB42890F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20722354"/>
                  </p:ext>
                </p:extLst>
              </p:nvPr>
            </p:nvGraphicFramePr>
            <p:xfrm>
              <a:off x="5762350" y="3430596"/>
              <a:ext cx="3611010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505">
                      <a:extLst>
                        <a:ext uri="{9D8B030D-6E8A-4147-A177-3AD203B41FA5}">
                          <a16:colId xmlns:a16="http://schemas.microsoft.com/office/drawing/2014/main" val="903332176"/>
                        </a:ext>
                      </a:extLst>
                    </a:gridCol>
                    <a:gridCol w="1805505">
                      <a:extLst>
                        <a:ext uri="{9D8B030D-6E8A-4147-A177-3AD203B41FA5}">
                          <a16:colId xmlns:a16="http://schemas.microsoft.com/office/drawing/2014/main" val="30602146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H0: </a:t>
                          </a:r>
                          <a:r>
                            <a:rPr lang="en-US" altLang="ko-KR" sz="1600" i="1" dirty="0"/>
                            <a:t>Mu</a:t>
                          </a:r>
                          <a:r>
                            <a:rPr lang="en-US" altLang="ko-KR" sz="500" dirty="0"/>
                            <a:t> </a:t>
                          </a:r>
                          <a:r>
                            <a:rPr lang="en-US" altLang="ko-KR" sz="1000" dirty="0"/>
                            <a:t>male</a:t>
                          </a:r>
                          <a:r>
                            <a:rPr lang="en-US" altLang="ko-KR" sz="16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altLang="ko-KR" sz="1600" dirty="0"/>
                            <a:t> </a:t>
                          </a:r>
                          <a:r>
                            <a:rPr lang="en-US" altLang="ko-KR" sz="1600" i="1" dirty="0"/>
                            <a:t>Mu</a:t>
                          </a:r>
                          <a:r>
                            <a:rPr lang="en-US" altLang="ko-KR" sz="5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ko-KR" sz="10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female</a:t>
                          </a:r>
                          <a:endParaRPr lang="ko-KR" altLang="en-US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ko-KR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H0: </a:t>
                          </a:r>
                          <a:r>
                            <a:rPr kumimoji="0" lang="en-US" altLang="ko-KR" sz="16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Mu</a:t>
                          </a:r>
                          <a:r>
                            <a:rPr kumimoji="0" lang="en-US" altLang="ko-KR" sz="5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kumimoji="0" lang="en-US" altLang="ko-KR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male</a:t>
                          </a:r>
                          <a:r>
                            <a:rPr kumimoji="0" lang="en-US" altLang="ko-KR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ko-KR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≠</m:t>
                              </m:r>
                            </m:oMath>
                          </a14:m>
                          <a:r>
                            <a:rPr kumimoji="0" lang="en-US" altLang="ko-KR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kumimoji="0" lang="en-US" altLang="ko-KR" sz="16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Mu</a:t>
                          </a:r>
                          <a:r>
                            <a:rPr kumimoji="0" lang="en-US" altLang="ko-KR" sz="5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kumimoji="0" lang="en-US" altLang="ko-KR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female</a:t>
                          </a:r>
                          <a:endParaRPr kumimoji="0" lang="ko-KR" alt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358898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t statistics</a:t>
                          </a:r>
                          <a:endParaRPr lang="ko-KR" altLang="en-US" sz="1600" dirty="0"/>
                        </a:p>
                      </a:txBody>
                      <a:tcPr marL="0" marR="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1.067</a:t>
                          </a:r>
                          <a:endParaRPr lang="ko-KR" altLang="en-US" sz="1600" dirty="0"/>
                        </a:p>
                      </a:txBody>
                      <a:tcPr marL="0" marR="0" marT="0" marB="0"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41342071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p-value</a:t>
                          </a:r>
                          <a:endParaRPr lang="ko-KR" altLang="en-US" sz="1600" dirty="0"/>
                        </a:p>
                      </a:txBody>
                      <a:tcPr marL="0" marR="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0.285</a:t>
                          </a:r>
                          <a:endParaRPr lang="ko-KR" altLang="en-US" sz="1600" dirty="0"/>
                        </a:p>
                      </a:txBody>
                      <a:tcPr marL="0" marR="0" marT="0" marB="0"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463370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28F9B80E-A64B-EC6D-416B-917BB42890F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20722354"/>
                  </p:ext>
                </p:extLst>
              </p:nvPr>
            </p:nvGraphicFramePr>
            <p:xfrm>
              <a:off x="5762350" y="3430596"/>
              <a:ext cx="3611010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505">
                      <a:extLst>
                        <a:ext uri="{9D8B030D-6E8A-4147-A177-3AD203B41FA5}">
                          <a16:colId xmlns:a16="http://schemas.microsoft.com/office/drawing/2014/main" val="903332176"/>
                        </a:ext>
                      </a:extLst>
                    </a:gridCol>
                    <a:gridCol w="1805505">
                      <a:extLst>
                        <a:ext uri="{9D8B030D-6E8A-4147-A177-3AD203B41FA5}">
                          <a16:colId xmlns:a16="http://schemas.microsoft.com/office/drawing/2014/main" val="30602146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0" t="-3279" r="-101347" b="-2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351" t="-3279" r="-1689" b="-2163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58898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t statistics</a:t>
                          </a:r>
                          <a:endParaRPr lang="ko-KR" altLang="en-US" sz="1600" dirty="0"/>
                        </a:p>
                      </a:txBody>
                      <a:tcPr marL="0" marR="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1.067</a:t>
                          </a:r>
                          <a:endParaRPr lang="ko-KR" altLang="en-US" sz="1600" dirty="0"/>
                        </a:p>
                      </a:txBody>
                      <a:tcPr marL="0" marR="0" marT="0" marB="0"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41342071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p-value</a:t>
                          </a:r>
                          <a:endParaRPr lang="ko-KR" altLang="en-US" sz="1600" dirty="0"/>
                        </a:p>
                      </a:txBody>
                      <a:tcPr marL="0" marR="0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0.285</a:t>
                          </a:r>
                          <a:endParaRPr lang="ko-KR" altLang="en-US" sz="1600" dirty="0"/>
                        </a:p>
                      </a:txBody>
                      <a:tcPr marL="0" marR="0" marT="0" marB="0"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4633702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E375DE8F-B25D-D042-381B-518A2E8A2438}"/>
              </a:ext>
            </a:extLst>
          </p:cNvPr>
          <p:cNvSpPr txBox="1"/>
          <p:nvPr/>
        </p:nvSpPr>
        <p:spPr>
          <a:xfrm>
            <a:off x="742753" y="5270017"/>
            <a:ext cx="11134463" cy="83099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T</a:t>
            </a:r>
            <a:r>
              <a:rPr lang="en-US" altLang="ko-KR" dirty="0"/>
              <a:t>here is a significant evidence that male earns more money than female does. However, as there is no evidence to claim that there is a difference in education level between two genders, education level is not a factor which causes the difference.</a:t>
            </a:r>
          </a:p>
        </p:txBody>
      </p:sp>
    </p:spTree>
    <p:extLst>
      <p:ext uri="{BB962C8B-B14F-4D97-AF65-F5344CB8AC3E}">
        <p14:creationId xmlns:p14="http://schemas.microsoft.com/office/powerpoint/2010/main" val="71659163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3766</TotalTime>
  <Words>860</Words>
  <Application>Microsoft Office PowerPoint</Application>
  <PresentationFormat>와이드스크린</PresentationFormat>
  <Paragraphs>141</Paragraphs>
  <Slides>18</Slides>
  <Notes>0</Notes>
  <HiddenSlides>3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7" baseType="lpstr">
      <vt:lpstr>Söhne</vt:lpstr>
      <vt:lpstr>Arial</vt:lpstr>
      <vt:lpstr>Bauhaus 93</vt:lpstr>
      <vt:lpstr>Calibri</vt:lpstr>
      <vt:lpstr>Cambria Math</vt:lpstr>
      <vt:lpstr>Corbel</vt:lpstr>
      <vt:lpstr>Courier New</vt:lpstr>
      <vt:lpstr>Gill Sans MT</vt:lpstr>
      <vt:lpstr>Parcel</vt:lpstr>
      <vt:lpstr>Adult Income Census</vt:lpstr>
      <vt:lpstr>PowerPoint 프레젠테이션</vt:lpstr>
      <vt:lpstr>PowerPoint 프레젠테이션</vt:lpstr>
      <vt:lpstr>PowerPoint 프레젠테이션</vt:lpstr>
      <vt:lpstr>Story Point 1</vt:lpstr>
      <vt:lpstr>Story Point 2</vt:lpstr>
      <vt:lpstr>03  Research questions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Adult Income Census</dc:title>
  <dc:creator>Chen, Pi-Te</dc:creator>
  <cp:lastModifiedBy>Shin, Seunggyun</cp:lastModifiedBy>
  <cp:revision>62</cp:revision>
  <dcterms:created xsi:type="dcterms:W3CDTF">2023-11-30T19:47:21Z</dcterms:created>
  <dcterms:modified xsi:type="dcterms:W3CDTF">2023-12-05T06:50:05Z</dcterms:modified>
</cp:coreProperties>
</file>