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287000" cy="10287000"/>
  <p:notesSz cx="6858000" cy="9144000"/>
  <p:embeddedFontLst>
    <p:embeddedFont>
      <p:font typeface="Poppins Semi-Bold" charset="1" panose="00000700000000000000"/>
      <p:regular r:id="rId17"/>
    </p:embeddedFont>
    <p:embeddedFont>
      <p:font typeface="Poppins" charset="1" panose="000005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Virtual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../media/image2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691" t="0" r="-3869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53622" y="1880099"/>
            <a:ext cx="6334522" cy="6334522"/>
          </a:xfrm>
          <a:custGeom>
            <a:avLst/>
            <a:gdLst/>
            <a:ahLst/>
            <a:cxnLst/>
            <a:rect r="r" b="b" t="t" l="l"/>
            <a:pathLst>
              <a:path h="6334522" w="6334522">
                <a:moveTo>
                  <a:pt x="0" y="0"/>
                </a:moveTo>
                <a:lnTo>
                  <a:pt x="6334522" y="0"/>
                </a:lnTo>
                <a:lnTo>
                  <a:pt x="6334522" y="6334522"/>
                </a:lnTo>
                <a:lnTo>
                  <a:pt x="0" y="6334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945184" y="2071672"/>
            <a:ext cx="5951399" cy="5951375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12999" t="0" r="-12999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3123998" y="481170"/>
            <a:ext cx="9324659" cy="9324659"/>
          </a:xfrm>
          <a:custGeom>
            <a:avLst/>
            <a:gdLst/>
            <a:ahLst/>
            <a:cxnLst/>
            <a:rect r="r" b="b" t="t" l="l"/>
            <a:pathLst>
              <a:path h="9324659" w="9324659">
                <a:moveTo>
                  <a:pt x="0" y="0"/>
                </a:moveTo>
                <a:lnTo>
                  <a:pt x="9324660" y="0"/>
                </a:lnTo>
                <a:lnTo>
                  <a:pt x="9324660" y="9324660"/>
                </a:lnTo>
                <a:lnTo>
                  <a:pt x="0" y="93246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296451" y="308717"/>
            <a:ext cx="9669566" cy="9669566"/>
          </a:xfrm>
          <a:custGeom>
            <a:avLst/>
            <a:gdLst/>
            <a:ahLst/>
            <a:cxnLst/>
            <a:rect r="r" b="b" t="t" l="l"/>
            <a:pathLst>
              <a:path h="9669566" w="9669566">
                <a:moveTo>
                  <a:pt x="0" y="0"/>
                </a:moveTo>
                <a:lnTo>
                  <a:pt x="9669566" y="0"/>
                </a:lnTo>
                <a:lnTo>
                  <a:pt x="9669566" y="9669566"/>
                </a:lnTo>
                <a:lnTo>
                  <a:pt x="0" y="9669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81838" y="-1315073"/>
            <a:ext cx="2715604" cy="2715604"/>
          </a:xfrm>
          <a:custGeom>
            <a:avLst/>
            <a:gdLst/>
            <a:ahLst/>
            <a:cxnLst/>
            <a:rect r="r" b="b" t="t" l="l"/>
            <a:pathLst>
              <a:path h="2715604" w="2715604">
                <a:moveTo>
                  <a:pt x="0" y="0"/>
                </a:moveTo>
                <a:lnTo>
                  <a:pt x="2715604" y="0"/>
                </a:lnTo>
                <a:lnTo>
                  <a:pt x="2715604" y="2715604"/>
                </a:lnTo>
                <a:lnTo>
                  <a:pt x="0" y="27156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81838" y="8886469"/>
            <a:ext cx="2715604" cy="2715604"/>
          </a:xfrm>
          <a:custGeom>
            <a:avLst/>
            <a:gdLst/>
            <a:ahLst/>
            <a:cxnLst/>
            <a:rect r="r" b="b" t="t" l="l"/>
            <a:pathLst>
              <a:path h="2715604" w="2715604">
                <a:moveTo>
                  <a:pt x="0" y="0"/>
                </a:moveTo>
                <a:lnTo>
                  <a:pt x="2715604" y="0"/>
                </a:lnTo>
                <a:lnTo>
                  <a:pt x="2715604" y="2715604"/>
                </a:lnTo>
                <a:lnTo>
                  <a:pt x="0" y="271560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7812" y="7735872"/>
            <a:ext cx="2601748" cy="574351"/>
          </a:xfrm>
          <a:custGeom>
            <a:avLst/>
            <a:gdLst/>
            <a:ahLst/>
            <a:cxnLst/>
            <a:rect r="r" b="b" t="t" l="l"/>
            <a:pathLst>
              <a:path h="574351" w="2601748">
                <a:moveTo>
                  <a:pt x="0" y="0"/>
                </a:moveTo>
                <a:lnTo>
                  <a:pt x="2601749" y="0"/>
                </a:lnTo>
                <a:lnTo>
                  <a:pt x="2601749" y="574351"/>
                </a:lnTo>
                <a:lnTo>
                  <a:pt x="0" y="5743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2179818"/>
            <a:ext cx="896384" cy="896384"/>
          </a:xfrm>
          <a:custGeom>
            <a:avLst/>
            <a:gdLst/>
            <a:ahLst/>
            <a:cxnLst/>
            <a:rect r="r" b="b" t="t" l="l"/>
            <a:pathLst>
              <a:path h="896384" w="896384">
                <a:moveTo>
                  <a:pt x="0" y="0"/>
                </a:moveTo>
                <a:lnTo>
                  <a:pt x="896384" y="0"/>
                </a:lnTo>
                <a:lnTo>
                  <a:pt x="896384" y="896384"/>
                </a:lnTo>
                <a:lnTo>
                  <a:pt x="0" y="89638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3634106"/>
            <a:ext cx="5242524" cy="165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6"/>
              </a:lnSpc>
            </a:pPr>
            <a:r>
              <a:rPr lang="en-US" sz="4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Youtube Channel</a:t>
            </a:r>
          </a:p>
          <a:p>
            <a:pPr algn="l">
              <a:lnSpc>
                <a:spcPts val="4136"/>
              </a:lnSpc>
            </a:pPr>
            <a:r>
              <a:rPr lang="en-US" sz="4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Performance </a:t>
            </a:r>
          </a:p>
          <a:p>
            <a:pPr algn="l">
              <a:lnSpc>
                <a:spcPts val="4136"/>
              </a:lnSpc>
            </a:pPr>
            <a:r>
              <a:rPr lang="en-US" sz="44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       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7812" y="5903471"/>
            <a:ext cx="4561828" cy="111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7"/>
              </a:lnSpc>
            </a:pPr>
            <a:r>
              <a:rPr lang="en-US" sz="21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services will help you provide the best solution so that your business can run smoothly.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9249" y="7878659"/>
            <a:ext cx="2198875" cy="326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5"/>
              </a:lnSpc>
            </a:pPr>
            <a:r>
              <a:rPr lang="en-US" sz="2399" spc="15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SUBSCRIBE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3617" y="2479163"/>
            <a:ext cx="3215290" cy="307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33"/>
              </a:lnSpc>
            </a:pPr>
            <a:r>
              <a:rPr lang="en-US" sz="212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Chef Parteek’s Kitchen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957" y="5297331"/>
            <a:ext cx="4203779" cy="4496020"/>
          </a:xfrm>
          <a:custGeom>
            <a:avLst/>
            <a:gdLst/>
            <a:ahLst/>
            <a:cxnLst/>
            <a:rect r="r" b="b" t="t" l="l"/>
            <a:pathLst>
              <a:path h="4496020" w="4203779">
                <a:moveTo>
                  <a:pt x="0" y="0"/>
                </a:moveTo>
                <a:lnTo>
                  <a:pt x="4203779" y="0"/>
                </a:lnTo>
                <a:lnTo>
                  <a:pt x="4203779" y="4496020"/>
                </a:lnTo>
                <a:lnTo>
                  <a:pt x="0" y="4496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24723" y="5297331"/>
            <a:ext cx="4496020" cy="4496020"/>
          </a:xfrm>
          <a:custGeom>
            <a:avLst/>
            <a:gdLst/>
            <a:ahLst/>
            <a:cxnLst/>
            <a:rect r="r" b="b" t="t" l="l"/>
            <a:pathLst>
              <a:path h="4496020" w="4496020">
                <a:moveTo>
                  <a:pt x="0" y="0"/>
                </a:moveTo>
                <a:lnTo>
                  <a:pt x="4496020" y="0"/>
                </a:lnTo>
                <a:lnTo>
                  <a:pt x="4496020" y="4496020"/>
                </a:lnTo>
                <a:lnTo>
                  <a:pt x="0" y="4496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28600"/>
            <a:ext cx="8837219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3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📈 Views: Forecast indicates a stable trend with slight fluctuations, suggesting consistency in   audience reach over the upcoming month.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787385"/>
            <a:ext cx="102870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3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👍 Likes: The projection shows steady user interaction  however, no significant spike is anticipated.                                         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926575"/>
            <a:ext cx="10287000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3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💬 Comments: Engagement through comments remains low and stable, implying minimal community interaction unless action is taken .                                                                                                              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4328160"/>
            <a:ext cx="10287000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3" indent="-259082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⏱️ Watch Time: Shows a plateauing trend, highlighting a potential saturation point in viewer attention span.                       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2372" y="2747012"/>
            <a:ext cx="7822256" cy="400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93"/>
              </a:lnSpc>
            </a:pPr>
            <a:r>
              <a:rPr lang="en-US" sz="23424">
                <a:solidFill>
                  <a:srgbClr val="FFFFFF"/>
                </a:solidFill>
                <a:latin typeface="Virtual"/>
                <a:ea typeface="Virtual"/>
                <a:cs typeface="Virtual"/>
                <a:sym typeface="Virtual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615335" y="-414678"/>
            <a:ext cx="4498722" cy="4498722"/>
          </a:xfrm>
          <a:custGeom>
            <a:avLst/>
            <a:gdLst/>
            <a:ahLst/>
            <a:cxnLst/>
            <a:rect r="r" b="b" t="t" l="l"/>
            <a:pathLst>
              <a:path h="4498722" w="4498722">
                <a:moveTo>
                  <a:pt x="0" y="0"/>
                </a:moveTo>
                <a:lnTo>
                  <a:pt x="4498722" y="0"/>
                </a:lnTo>
                <a:lnTo>
                  <a:pt x="4498722" y="4498722"/>
                </a:lnTo>
                <a:lnTo>
                  <a:pt x="0" y="4498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8947" y="6747377"/>
            <a:ext cx="8549105" cy="2950829"/>
          </a:xfrm>
          <a:custGeom>
            <a:avLst/>
            <a:gdLst/>
            <a:ahLst/>
            <a:cxnLst/>
            <a:rect r="r" b="b" t="t" l="l"/>
            <a:pathLst>
              <a:path h="2950829" w="8549105">
                <a:moveTo>
                  <a:pt x="0" y="0"/>
                </a:moveTo>
                <a:lnTo>
                  <a:pt x="8549106" y="0"/>
                </a:lnTo>
                <a:lnTo>
                  <a:pt x="8549106" y="2950829"/>
                </a:lnTo>
                <a:lnTo>
                  <a:pt x="0" y="29508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6397" r="0" b="-46397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30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0316" y="6101080"/>
            <a:ext cx="8557984" cy="4500230"/>
          </a:xfrm>
          <a:custGeom>
            <a:avLst/>
            <a:gdLst/>
            <a:ahLst/>
            <a:cxnLst/>
            <a:rect r="r" b="b" t="t" l="l"/>
            <a:pathLst>
              <a:path h="4500230" w="8557984">
                <a:moveTo>
                  <a:pt x="0" y="0"/>
                </a:moveTo>
                <a:lnTo>
                  <a:pt x="8557984" y="0"/>
                </a:lnTo>
                <a:lnTo>
                  <a:pt x="8557984" y="4500230"/>
                </a:lnTo>
                <a:lnTo>
                  <a:pt x="0" y="4500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77" r="0" b="-35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8749" y="-40627"/>
            <a:ext cx="9763795" cy="88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60"/>
              </a:lnSpc>
              <a:spcBef>
                <a:spcPct val="0"/>
              </a:spcBef>
            </a:pPr>
            <a:r>
              <a:rPr lang="en-US" b="true" sz="4971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Key Insights Summary :-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42975"/>
            <a:ext cx="8645872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 from Shorst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821815"/>
            <a:ext cx="1005825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. Some shorts reaches 15K+ views, indicating strong topic resonance .                                                       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09798" y="2993390"/>
            <a:ext cx="1050659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 . High like -to -views ratios,but low comment activity.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631565"/>
            <a:ext cx="868300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. Uses of hashtags - D</a:t>
            </a:r>
            <a:r>
              <a:rPr lang="en-US" sz="30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iscoverability  is high 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441252" y="4269740"/>
            <a:ext cx="10413653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4 . according to outliers - </a:t>
            </a:r>
            <a:r>
              <a:rPr lang="en-US" b="true" sz="2900" i="true" u="sng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Some shorts are underperfromed</a:t>
            </a:r>
            <a:r>
              <a:rPr lang="en-US" b="true" sz="29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 .                           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405755"/>
            <a:ext cx="1005825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 . Posting in </a:t>
            </a:r>
            <a:r>
              <a:rPr lang="en-US" sz="30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evening/weekends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drive  better  results.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962650"/>
            <a:ext cx="10287000" cy="4451764"/>
          </a:xfrm>
          <a:custGeom>
            <a:avLst/>
            <a:gdLst/>
            <a:ahLst/>
            <a:cxnLst/>
            <a:rect r="r" b="b" t="t" l="l"/>
            <a:pathLst>
              <a:path h="4451764" w="10287000">
                <a:moveTo>
                  <a:pt x="0" y="0"/>
                </a:moveTo>
                <a:lnTo>
                  <a:pt x="10287000" y="0"/>
                </a:lnTo>
                <a:lnTo>
                  <a:pt x="10287000" y="4451764"/>
                </a:lnTo>
                <a:lnTo>
                  <a:pt x="0" y="4451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85725"/>
            <a:ext cx="8664625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 from Video Data :-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83964" y="971550"/>
            <a:ext cx="1057096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. Stable views (3.5K–5K), strong niche (Indian food recipes).                                                                    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83964" y="2324100"/>
            <a:ext cx="10287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 . Positive sentiment in comments (analyzed using TextBlob) .                                                              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3728" y="3676650"/>
            <a:ext cx="78971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. Consistent audience engagement ~4–5%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3597" y="4629150"/>
            <a:ext cx="825743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. Hashtags missing, reducing SEO potential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705980" y="5448300"/>
            <a:ext cx="1127648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 .  Weak interaction rate (low comments)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7998" y="5648325"/>
            <a:ext cx="4564931" cy="4564931"/>
          </a:xfrm>
          <a:custGeom>
            <a:avLst/>
            <a:gdLst/>
            <a:ahLst/>
            <a:cxnLst/>
            <a:rect r="r" b="b" t="t" l="l"/>
            <a:pathLst>
              <a:path h="4564931" w="4564931">
                <a:moveTo>
                  <a:pt x="0" y="0"/>
                </a:moveTo>
                <a:lnTo>
                  <a:pt x="4564931" y="0"/>
                </a:lnTo>
                <a:lnTo>
                  <a:pt x="4564931" y="4564931"/>
                </a:lnTo>
                <a:lnTo>
                  <a:pt x="0" y="4564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72671" y="5648325"/>
            <a:ext cx="4564931" cy="4564931"/>
          </a:xfrm>
          <a:custGeom>
            <a:avLst/>
            <a:gdLst/>
            <a:ahLst/>
            <a:cxnLst/>
            <a:rect r="r" b="b" t="t" l="l"/>
            <a:pathLst>
              <a:path h="4564931" w="4564931">
                <a:moveTo>
                  <a:pt x="0" y="0"/>
                </a:moveTo>
                <a:lnTo>
                  <a:pt x="4564930" y="0"/>
                </a:lnTo>
                <a:lnTo>
                  <a:pt x="4564930" y="4564931"/>
                </a:lnTo>
                <a:lnTo>
                  <a:pt x="0" y="45649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7998" y="-23492"/>
            <a:ext cx="8559403" cy="105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Business Implications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7998" y="1265555"/>
            <a:ext cx="6754564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Strategic Implications  :-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98" y="2486025"/>
            <a:ext cx="75771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.  Missed SEO opportunity = lower reach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998" y="3267075"/>
            <a:ext cx="883533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 Low comments = weaker community building.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7998" y="4029075"/>
            <a:ext cx="87947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. Positive sentiment = strong brand perception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7998" y="4810125"/>
            <a:ext cx="912986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. Consistency in uploads = algorithm favorability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7799" y="6943725"/>
            <a:ext cx="3200400" cy="3200400"/>
          </a:xfrm>
          <a:custGeom>
            <a:avLst/>
            <a:gdLst/>
            <a:ahLst/>
            <a:cxnLst/>
            <a:rect r="r" b="b" t="t" l="l"/>
            <a:pathLst>
              <a:path h="3200400" w="3200400">
                <a:moveTo>
                  <a:pt x="0" y="0"/>
                </a:moveTo>
                <a:lnTo>
                  <a:pt x="3200400" y="0"/>
                </a:lnTo>
                <a:lnTo>
                  <a:pt x="3200400" y="3200400"/>
                </a:lnTo>
                <a:lnTo>
                  <a:pt x="0" y="3200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48746" y="6566198"/>
            <a:ext cx="5366891" cy="3577927"/>
          </a:xfrm>
          <a:custGeom>
            <a:avLst/>
            <a:gdLst/>
            <a:ahLst/>
            <a:cxnLst/>
            <a:rect r="r" b="b" t="t" l="l"/>
            <a:pathLst>
              <a:path h="3577927" w="5366891">
                <a:moveTo>
                  <a:pt x="0" y="0"/>
                </a:moveTo>
                <a:lnTo>
                  <a:pt x="5366891" y="0"/>
                </a:lnTo>
                <a:lnTo>
                  <a:pt x="5366891" y="3577927"/>
                </a:lnTo>
                <a:lnTo>
                  <a:pt x="0" y="3577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742950" y="-114300"/>
            <a:ext cx="8982298" cy="1052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9922" y="852167"/>
            <a:ext cx="8229451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Actionable Recommendations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028700" y="1940559"/>
            <a:ext cx="102870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 . Add hashtags and trending keywords  to  Shorts/Videos .                                       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109" y="3228975"/>
            <a:ext cx="947127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 .Encourage comments with CTAs (Call to Actions) 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295182" y="3990975"/>
            <a:ext cx="808676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 .Reuse top Shorts for Instagram Reels 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4752975"/>
            <a:ext cx="990778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 . Collaborate with food influencers to expand reach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502593" y="5600700"/>
            <a:ext cx="1008697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 . Schedule posts during high-engagement times (evening/weekend) .                                             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595" y="5829300"/>
            <a:ext cx="8287810" cy="4457700"/>
          </a:xfrm>
          <a:custGeom>
            <a:avLst/>
            <a:gdLst/>
            <a:ahLst/>
            <a:cxnLst/>
            <a:rect r="r" b="b" t="t" l="l"/>
            <a:pathLst>
              <a:path h="4457700" w="8287810">
                <a:moveTo>
                  <a:pt x="0" y="0"/>
                </a:moveTo>
                <a:lnTo>
                  <a:pt x="8287811" y="0"/>
                </a:lnTo>
                <a:lnTo>
                  <a:pt x="8287811" y="4457700"/>
                </a:lnTo>
                <a:lnTo>
                  <a:pt x="0" y="4457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5" t="0" r="-55" b="-473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306705"/>
            <a:ext cx="7524304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Strategy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883" y="1314450"/>
            <a:ext cx="909741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Enhance Engagement Through Content Design 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883" y="2114550"/>
            <a:ext cx="550634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Optimize Posting Schedule 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883" y="2914650"/>
            <a:ext cx="671542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Leverage High-Performing Videos 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883" y="3714750"/>
            <a:ext cx="640913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Improve Comment Engagement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831" y="4514850"/>
            <a:ext cx="735047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Monitor &amp; Adapt to Algorithm Trends 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883" y="5314950"/>
            <a:ext cx="486072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Cross-Platform Growth 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052" y="801275"/>
            <a:ext cx="9960017" cy="5558727"/>
          </a:xfrm>
          <a:custGeom>
            <a:avLst/>
            <a:gdLst/>
            <a:ahLst/>
            <a:cxnLst/>
            <a:rect r="r" b="b" t="t" l="l"/>
            <a:pathLst>
              <a:path h="5558727" w="9960017">
                <a:moveTo>
                  <a:pt x="0" y="0"/>
                </a:moveTo>
                <a:lnTo>
                  <a:pt x="9960017" y="0"/>
                </a:lnTo>
                <a:lnTo>
                  <a:pt x="9960017" y="5558727"/>
                </a:lnTo>
                <a:lnTo>
                  <a:pt x="0" y="55587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2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66675"/>
            <a:ext cx="10287000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Integrated Performance Comparison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951" y="6502877"/>
            <a:ext cx="580896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Audience Engagement Rate :-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7194" y="7120097"/>
            <a:ext cx="653933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Shorts have high  engagement rate  by videos . ._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7194" y="7652008"/>
            <a:ext cx="9504653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Its highlight that viewers are more intract with shorts as compare to videos .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4524" y="6292849"/>
            <a:ext cx="4130450" cy="2965451"/>
          </a:xfrm>
          <a:custGeom>
            <a:avLst/>
            <a:gdLst/>
            <a:ahLst/>
            <a:cxnLst/>
            <a:rect r="r" b="b" t="t" l="l"/>
            <a:pathLst>
              <a:path h="2965451" w="4130450">
                <a:moveTo>
                  <a:pt x="0" y="0"/>
                </a:moveTo>
                <a:lnTo>
                  <a:pt x="4130450" y="0"/>
                </a:lnTo>
                <a:lnTo>
                  <a:pt x="4130450" y="2965451"/>
                </a:lnTo>
                <a:lnTo>
                  <a:pt x="0" y="2965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99129" y="6292849"/>
            <a:ext cx="4434305" cy="2950829"/>
          </a:xfrm>
          <a:custGeom>
            <a:avLst/>
            <a:gdLst/>
            <a:ahLst/>
            <a:cxnLst/>
            <a:rect r="r" b="b" t="t" l="l"/>
            <a:pathLst>
              <a:path h="2950829" w="4434305">
                <a:moveTo>
                  <a:pt x="0" y="0"/>
                </a:moveTo>
                <a:lnTo>
                  <a:pt x="4434305" y="0"/>
                </a:lnTo>
                <a:lnTo>
                  <a:pt x="4434305" y="2950828"/>
                </a:lnTo>
                <a:lnTo>
                  <a:pt x="0" y="2950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9203" y="192406"/>
            <a:ext cx="4153198" cy="46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Content Distribution :-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615" y="981075"/>
            <a:ext cx="10461227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Videos dominate the content library with 177  uploads,while shorts only have 66 uploads .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1859" y="2094230"/>
            <a:ext cx="9743281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Still  Shorts have the highest Engagement rate  as compare to videos .                                                                                                   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203" y="3197859"/>
            <a:ext cx="402788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3. Watch Time &amp; Views :-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203" y="3986529"/>
            <a:ext cx="9724231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watch time</a:t>
            </a: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is 119.6K minutes, heavily driven by videos due to long runtimes .                                                                                                                    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39977" y="5387478"/>
            <a:ext cx="95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9203" y="5026163"/>
            <a:ext cx="9424652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sz="23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 views </a:t>
            </a: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is 1.77 millons +,which is achieved by both format .   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28700"/>
            <a:ext cx="10287000" cy="5813227"/>
          </a:xfrm>
          <a:custGeom>
            <a:avLst/>
            <a:gdLst/>
            <a:ahLst/>
            <a:cxnLst/>
            <a:rect r="r" b="b" t="t" l="l"/>
            <a:pathLst>
              <a:path h="5813227" w="10287000">
                <a:moveTo>
                  <a:pt x="0" y="0"/>
                </a:moveTo>
                <a:lnTo>
                  <a:pt x="10287000" y="0"/>
                </a:lnTo>
                <a:lnTo>
                  <a:pt x="10287000" y="5813227"/>
                </a:lnTo>
                <a:lnTo>
                  <a:pt x="0" y="5813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847" y="197673"/>
            <a:ext cx="9689306" cy="629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1-Month Forecast for Key YouTube Metrics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004" y="7520199"/>
            <a:ext cx="10128992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is the One month forecast with the 4 main core that is </a:t>
            </a:r>
            <a:r>
              <a:rPr lang="en-US" sz="2700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Views,Likes,Comments and Watch time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68318" y="8175519"/>
            <a:ext cx="95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9004" y="8832744"/>
            <a:ext cx="8093571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use historical data and time series modeling 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DAGsBtWTUGE</dc:identifier>
  <dcterms:modified xsi:type="dcterms:W3CDTF">2011-08-01T06:04:30Z</dcterms:modified>
  <cp:revision>1</cp:revision>
  <dc:title>Black and Red Professional Marketing Instagram Post</dc:title>
</cp:coreProperties>
</file>