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1" r:id="rId7"/>
    <p:sldId id="262" r:id="rId8"/>
    <p:sldId id="263" r:id="rId9"/>
    <p:sldId id="258" r:id="rId10"/>
    <p:sldId id="266" r:id="rId11"/>
    <p:sldId id="268" r:id="rId12"/>
    <p:sldId id="265"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9" d="100"/>
          <a:sy n="89" d="100"/>
        </p:scale>
        <p:origin x="4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29F52F-A3DF-463A-BF13-E41062F864EE}" type="doc">
      <dgm:prSet loTypeId="urn:microsoft.com/office/officeart/2005/8/layout/pyramid2" loCatId="pyramid" qsTypeId="urn:microsoft.com/office/officeart/2005/8/quickstyle/simple1" qsCatId="simple" csTypeId="urn:microsoft.com/office/officeart/2005/8/colors/accent1_2" csCatId="accent1" phldr="1"/>
      <dgm:spPr/>
      <dgm:t>
        <a:bodyPr/>
        <a:lstStyle/>
        <a:p>
          <a:endParaRPr lang="en-IN"/>
        </a:p>
      </dgm:t>
    </dgm:pt>
    <dgm:pt modelId="{80B225CC-3618-44CB-B607-93D2E5E9D13D}">
      <dgm:prSet/>
      <dgm:spPr/>
      <dgm:t>
        <a:bodyPr/>
        <a:lstStyle/>
        <a:p>
          <a:r>
            <a:rPr lang="en-IN" u="sng"/>
            <a:t>Key Performance Indicators</a:t>
          </a:r>
          <a:endParaRPr lang="en-IN"/>
        </a:p>
      </dgm:t>
    </dgm:pt>
    <dgm:pt modelId="{90E57D37-FB77-48CB-AC87-40159D1EB767}" type="parTrans" cxnId="{B3DCF307-DD0E-4AE1-A918-E80BF20F0CF1}">
      <dgm:prSet/>
      <dgm:spPr/>
      <dgm:t>
        <a:bodyPr/>
        <a:lstStyle/>
        <a:p>
          <a:endParaRPr lang="en-IN"/>
        </a:p>
      </dgm:t>
    </dgm:pt>
    <dgm:pt modelId="{6514618F-0374-45F8-A2F3-8763B5EB3877}" type="sibTrans" cxnId="{B3DCF307-DD0E-4AE1-A918-E80BF20F0CF1}">
      <dgm:prSet/>
      <dgm:spPr/>
      <dgm:t>
        <a:bodyPr/>
        <a:lstStyle/>
        <a:p>
          <a:endParaRPr lang="en-IN"/>
        </a:p>
      </dgm:t>
    </dgm:pt>
    <dgm:pt modelId="{0C56C1F6-B13B-4B79-A50D-382B01C756D1}">
      <dgm:prSet/>
      <dgm:spPr/>
      <dgm:t>
        <a:bodyPr/>
        <a:lstStyle/>
        <a:p>
          <a:r>
            <a:rPr lang="en-IN"/>
            <a:t>Likes</a:t>
          </a:r>
        </a:p>
      </dgm:t>
    </dgm:pt>
    <dgm:pt modelId="{C7BF7636-CF78-4806-84FF-958952BFACC3}" type="parTrans" cxnId="{183EF8DD-1D5B-47A8-B690-26151CEC9F68}">
      <dgm:prSet/>
      <dgm:spPr/>
      <dgm:t>
        <a:bodyPr/>
        <a:lstStyle/>
        <a:p>
          <a:endParaRPr lang="en-IN"/>
        </a:p>
      </dgm:t>
    </dgm:pt>
    <dgm:pt modelId="{4388867F-4525-4DD0-BBD5-EC742EACB911}" type="sibTrans" cxnId="{183EF8DD-1D5B-47A8-B690-26151CEC9F68}">
      <dgm:prSet/>
      <dgm:spPr/>
      <dgm:t>
        <a:bodyPr/>
        <a:lstStyle/>
        <a:p>
          <a:endParaRPr lang="en-IN"/>
        </a:p>
      </dgm:t>
    </dgm:pt>
    <dgm:pt modelId="{C657D458-AE0C-4A25-AAE7-B7E6C4091CF3}">
      <dgm:prSet/>
      <dgm:spPr/>
      <dgm:t>
        <a:bodyPr/>
        <a:lstStyle/>
        <a:p>
          <a:r>
            <a:rPr lang="en-IN"/>
            <a:t>Views</a:t>
          </a:r>
        </a:p>
      </dgm:t>
    </dgm:pt>
    <dgm:pt modelId="{996BA0B3-F61C-4D64-8965-727C3C348C3F}" type="parTrans" cxnId="{F31171DB-A08B-4E32-A85A-F99C106D1C7F}">
      <dgm:prSet/>
      <dgm:spPr/>
      <dgm:t>
        <a:bodyPr/>
        <a:lstStyle/>
        <a:p>
          <a:endParaRPr lang="en-IN"/>
        </a:p>
      </dgm:t>
    </dgm:pt>
    <dgm:pt modelId="{BDBAE401-561D-4D4B-B610-E98A438518BF}" type="sibTrans" cxnId="{F31171DB-A08B-4E32-A85A-F99C106D1C7F}">
      <dgm:prSet/>
      <dgm:spPr/>
      <dgm:t>
        <a:bodyPr/>
        <a:lstStyle/>
        <a:p>
          <a:endParaRPr lang="en-IN"/>
        </a:p>
      </dgm:t>
    </dgm:pt>
    <dgm:pt modelId="{6DAE08EB-11FB-4208-9277-CC010C5B3384}">
      <dgm:prSet/>
      <dgm:spPr/>
      <dgm:t>
        <a:bodyPr/>
        <a:lstStyle/>
        <a:p>
          <a:r>
            <a:rPr lang="en-IN" dirty="0"/>
            <a:t>Duration</a:t>
          </a:r>
        </a:p>
      </dgm:t>
    </dgm:pt>
    <dgm:pt modelId="{899FD618-9486-4771-BFCE-BF7FA1B72FFD}" type="parTrans" cxnId="{DB47A468-670C-4EAE-81BE-2149D6F48B48}">
      <dgm:prSet/>
      <dgm:spPr/>
      <dgm:t>
        <a:bodyPr/>
        <a:lstStyle/>
        <a:p>
          <a:endParaRPr lang="en-IN"/>
        </a:p>
      </dgm:t>
    </dgm:pt>
    <dgm:pt modelId="{C80D00FE-BF9A-4042-A440-A246610004F4}" type="sibTrans" cxnId="{DB47A468-670C-4EAE-81BE-2149D6F48B48}">
      <dgm:prSet/>
      <dgm:spPr/>
      <dgm:t>
        <a:bodyPr/>
        <a:lstStyle/>
        <a:p>
          <a:endParaRPr lang="en-IN"/>
        </a:p>
      </dgm:t>
    </dgm:pt>
    <dgm:pt modelId="{9168D729-EDA1-4F3A-9963-2F39C33F33F9}">
      <dgm:prSet/>
      <dgm:spPr/>
      <dgm:t>
        <a:bodyPr/>
        <a:lstStyle/>
        <a:p>
          <a:r>
            <a:rPr lang="en-IN"/>
            <a:t>Hashtags</a:t>
          </a:r>
        </a:p>
      </dgm:t>
    </dgm:pt>
    <dgm:pt modelId="{C950A48A-699D-431E-9BE9-51030F0EC15F}" type="parTrans" cxnId="{516409FE-2427-49DF-A4A0-0CAE1DC7033C}">
      <dgm:prSet/>
      <dgm:spPr/>
      <dgm:t>
        <a:bodyPr/>
        <a:lstStyle/>
        <a:p>
          <a:endParaRPr lang="en-IN"/>
        </a:p>
      </dgm:t>
    </dgm:pt>
    <dgm:pt modelId="{6C2C9EFA-0A77-4206-A01B-7FFECFC4F69F}" type="sibTrans" cxnId="{516409FE-2427-49DF-A4A0-0CAE1DC7033C}">
      <dgm:prSet/>
      <dgm:spPr/>
      <dgm:t>
        <a:bodyPr/>
        <a:lstStyle/>
        <a:p>
          <a:endParaRPr lang="en-IN"/>
        </a:p>
      </dgm:t>
    </dgm:pt>
    <dgm:pt modelId="{FE4A3B53-3C0E-411B-9FB2-4AE9710A3780}">
      <dgm:prSet/>
      <dgm:spPr/>
      <dgm:t>
        <a:bodyPr/>
        <a:lstStyle/>
        <a:p>
          <a:r>
            <a:rPr lang="en-IN"/>
            <a:t>Video Title</a:t>
          </a:r>
        </a:p>
      </dgm:t>
    </dgm:pt>
    <dgm:pt modelId="{9EEA6C0C-B917-432B-AD9D-30D91C75BC60}" type="parTrans" cxnId="{EE9546CB-04D6-49BD-94EA-33B65B9CC2E6}">
      <dgm:prSet/>
      <dgm:spPr/>
      <dgm:t>
        <a:bodyPr/>
        <a:lstStyle/>
        <a:p>
          <a:endParaRPr lang="en-IN"/>
        </a:p>
      </dgm:t>
    </dgm:pt>
    <dgm:pt modelId="{8300B211-51EF-4F90-80B4-172A3ED9FB5C}" type="sibTrans" cxnId="{EE9546CB-04D6-49BD-94EA-33B65B9CC2E6}">
      <dgm:prSet/>
      <dgm:spPr/>
      <dgm:t>
        <a:bodyPr/>
        <a:lstStyle/>
        <a:p>
          <a:endParaRPr lang="en-IN"/>
        </a:p>
      </dgm:t>
    </dgm:pt>
    <dgm:pt modelId="{C63B137A-EA66-4A95-9876-5BE65F05836B}">
      <dgm:prSet/>
      <dgm:spPr/>
      <dgm:t>
        <a:bodyPr/>
        <a:lstStyle/>
        <a:p>
          <a:r>
            <a:rPr lang="en-IN"/>
            <a:t>Comments</a:t>
          </a:r>
        </a:p>
      </dgm:t>
    </dgm:pt>
    <dgm:pt modelId="{C9B0B1BC-84BC-44BC-B958-D84246F56985}" type="parTrans" cxnId="{707E739D-D1F0-46F5-A084-BBD26F4E6AEA}">
      <dgm:prSet/>
      <dgm:spPr/>
      <dgm:t>
        <a:bodyPr/>
        <a:lstStyle/>
        <a:p>
          <a:endParaRPr lang="en-IN"/>
        </a:p>
      </dgm:t>
    </dgm:pt>
    <dgm:pt modelId="{792055EB-78A0-4489-908C-E07DF0E276EF}" type="sibTrans" cxnId="{707E739D-D1F0-46F5-A084-BBD26F4E6AEA}">
      <dgm:prSet/>
      <dgm:spPr/>
      <dgm:t>
        <a:bodyPr/>
        <a:lstStyle/>
        <a:p>
          <a:endParaRPr lang="en-IN"/>
        </a:p>
      </dgm:t>
    </dgm:pt>
    <dgm:pt modelId="{F72674B2-7174-41DB-9EEA-6CA7B4770DE7}">
      <dgm:prSet/>
      <dgm:spPr/>
      <dgm:t>
        <a:bodyPr/>
        <a:lstStyle/>
        <a:p>
          <a:r>
            <a:rPr lang="en-IN"/>
            <a:t>Watch Time</a:t>
          </a:r>
        </a:p>
      </dgm:t>
    </dgm:pt>
    <dgm:pt modelId="{49B72793-1336-47BC-BD0A-34058F53B653}" type="parTrans" cxnId="{B997FEE7-AB68-496E-AF19-8E14988AA4FF}">
      <dgm:prSet/>
      <dgm:spPr/>
      <dgm:t>
        <a:bodyPr/>
        <a:lstStyle/>
        <a:p>
          <a:endParaRPr lang="en-IN"/>
        </a:p>
      </dgm:t>
    </dgm:pt>
    <dgm:pt modelId="{05001D43-2806-436F-8A36-B4B67E485F8A}" type="sibTrans" cxnId="{B997FEE7-AB68-496E-AF19-8E14988AA4FF}">
      <dgm:prSet/>
      <dgm:spPr/>
      <dgm:t>
        <a:bodyPr/>
        <a:lstStyle/>
        <a:p>
          <a:endParaRPr lang="en-IN"/>
        </a:p>
      </dgm:t>
    </dgm:pt>
    <dgm:pt modelId="{6DE11998-4F2A-4406-B46E-37216A7AE06A}">
      <dgm:prSet/>
      <dgm:spPr/>
      <dgm:t>
        <a:bodyPr/>
        <a:lstStyle/>
        <a:p>
          <a:r>
            <a:rPr lang="en-IN"/>
            <a:t>Upload Date</a:t>
          </a:r>
        </a:p>
      </dgm:t>
    </dgm:pt>
    <dgm:pt modelId="{B2ABA98C-F430-4D8A-9190-ACCADF921EE9}" type="parTrans" cxnId="{662FB5F4-F889-4D4E-B7FD-1537A4B7A65C}">
      <dgm:prSet/>
      <dgm:spPr/>
      <dgm:t>
        <a:bodyPr/>
        <a:lstStyle/>
        <a:p>
          <a:endParaRPr lang="en-IN"/>
        </a:p>
      </dgm:t>
    </dgm:pt>
    <dgm:pt modelId="{9B9479F7-4E92-48C8-96B8-EED5331BF101}" type="sibTrans" cxnId="{662FB5F4-F889-4D4E-B7FD-1537A4B7A65C}">
      <dgm:prSet/>
      <dgm:spPr/>
      <dgm:t>
        <a:bodyPr/>
        <a:lstStyle/>
        <a:p>
          <a:endParaRPr lang="en-IN"/>
        </a:p>
      </dgm:t>
    </dgm:pt>
    <dgm:pt modelId="{CE336875-DE60-4985-932A-24467A0EEC10}">
      <dgm:prSet/>
      <dgm:spPr/>
      <dgm:t>
        <a:bodyPr/>
        <a:lstStyle/>
        <a:p>
          <a:r>
            <a:rPr lang="en-IN"/>
            <a:t>Subscriber Growth</a:t>
          </a:r>
        </a:p>
      </dgm:t>
    </dgm:pt>
    <dgm:pt modelId="{647A5354-9AED-46F5-A40A-4F435C043B6F}" type="parTrans" cxnId="{1886B4AD-75B8-47B1-990F-7D743066EAF2}">
      <dgm:prSet/>
      <dgm:spPr/>
      <dgm:t>
        <a:bodyPr/>
        <a:lstStyle/>
        <a:p>
          <a:endParaRPr lang="en-IN"/>
        </a:p>
      </dgm:t>
    </dgm:pt>
    <dgm:pt modelId="{0A5C7DB6-5FDC-4FE4-806D-0C138A0A0F7A}" type="sibTrans" cxnId="{1886B4AD-75B8-47B1-990F-7D743066EAF2}">
      <dgm:prSet/>
      <dgm:spPr/>
      <dgm:t>
        <a:bodyPr/>
        <a:lstStyle/>
        <a:p>
          <a:endParaRPr lang="en-IN"/>
        </a:p>
      </dgm:t>
    </dgm:pt>
    <dgm:pt modelId="{8CDB7B66-97C9-4BC2-AE1C-7242D7699489}">
      <dgm:prSet/>
      <dgm:spPr/>
      <dgm:t>
        <a:bodyPr/>
        <a:lstStyle/>
        <a:p>
          <a:r>
            <a:rPr lang="en-IN"/>
            <a:t>Audience Engagement Rate</a:t>
          </a:r>
        </a:p>
      </dgm:t>
    </dgm:pt>
    <dgm:pt modelId="{1A93F8CC-927D-469B-97E1-83DF813462AF}" type="parTrans" cxnId="{97CF0C20-B868-4DBD-AD28-F635DBEF7F05}">
      <dgm:prSet/>
      <dgm:spPr/>
      <dgm:t>
        <a:bodyPr/>
        <a:lstStyle/>
        <a:p>
          <a:endParaRPr lang="en-IN"/>
        </a:p>
      </dgm:t>
    </dgm:pt>
    <dgm:pt modelId="{5BCF5835-1288-4289-92D5-5A2851142BBC}" type="sibTrans" cxnId="{97CF0C20-B868-4DBD-AD28-F635DBEF7F05}">
      <dgm:prSet/>
      <dgm:spPr/>
      <dgm:t>
        <a:bodyPr/>
        <a:lstStyle/>
        <a:p>
          <a:endParaRPr lang="en-IN"/>
        </a:p>
      </dgm:t>
    </dgm:pt>
    <dgm:pt modelId="{0B00BE0E-9965-4290-82A9-81B8D44C5625}" type="pres">
      <dgm:prSet presAssocID="{0629F52F-A3DF-463A-BF13-E41062F864EE}" presName="compositeShape" presStyleCnt="0">
        <dgm:presLayoutVars>
          <dgm:dir/>
          <dgm:resizeHandles/>
        </dgm:presLayoutVars>
      </dgm:prSet>
      <dgm:spPr/>
    </dgm:pt>
    <dgm:pt modelId="{2101F9B1-1EAC-4595-8E4E-4DA9D0EB9F69}" type="pres">
      <dgm:prSet presAssocID="{0629F52F-A3DF-463A-BF13-E41062F864EE}" presName="pyramid" presStyleLbl="node1" presStyleIdx="0" presStyleCnt="1" custScaleX="165000" custLinFactNeighborX="-19633"/>
      <dgm:spPr/>
    </dgm:pt>
    <dgm:pt modelId="{663CCA4B-EAC3-498F-9F17-64650F1C7541}" type="pres">
      <dgm:prSet presAssocID="{0629F52F-A3DF-463A-BF13-E41062F864EE}" presName="theList" presStyleCnt="0"/>
      <dgm:spPr/>
    </dgm:pt>
    <dgm:pt modelId="{674C1A0A-75AC-4FB6-BA5B-936957065055}" type="pres">
      <dgm:prSet presAssocID="{80B225CC-3618-44CB-B607-93D2E5E9D13D}" presName="aNode" presStyleLbl="fgAcc1" presStyleIdx="0" presStyleCnt="11" custScaleX="176923" custScaleY="356281">
        <dgm:presLayoutVars>
          <dgm:bulletEnabled val="1"/>
        </dgm:presLayoutVars>
      </dgm:prSet>
      <dgm:spPr/>
    </dgm:pt>
    <dgm:pt modelId="{2FFDA38C-707C-4F5D-BF8B-19900E8B4BA0}" type="pres">
      <dgm:prSet presAssocID="{80B225CC-3618-44CB-B607-93D2E5E9D13D}" presName="aSpace" presStyleCnt="0"/>
      <dgm:spPr/>
    </dgm:pt>
    <dgm:pt modelId="{563AC08A-850B-4B08-8187-37BCEDE7B42B}" type="pres">
      <dgm:prSet presAssocID="{0C56C1F6-B13B-4B79-A50D-382B01C756D1}" presName="aNode" presStyleLbl="fgAcc1" presStyleIdx="1" presStyleCnt="11">
        <dgm:presLayoutVars>
          <dgm:bulletEnabled val="1"/>
        </dgm:presLayoutVars>
      </dgm:prSet>
      <dgm:spPr/>
    </dgm:pt>
    <dgm:pt modelId="{C06AC703-76C6-4EEB-B910-3564040622D6}" type="pres">
      <dgm:prSet presAssocID="{0C56C1F6-B13B-4B79-A50D-382B01C756D1}" presName="aSpace" presStyleCnt="0"/>
      <dgm:spPr/>
    </dgm:pt>
    <dgm:pt modelId="{2F789B89-2574-4E2D-9E19-E2935F82180F}" type="pres">
      <dgm:prSet presAssocID="{C657D458-AE0C-4A25-AAE7-B7E6C4091CF3}" presName="aNode" presStyleLbl="fgAcc1" presStyleIdx="2" presStyleCnt="11">
        <dgm:presLayoutVars>
          <dgm:bulletEnabled val="1"/>
        </dgm:presLayoutVars>
      </dgm:prSet>
      <dgm:spPr/>
    </dgm:pt>
    <dgm:pt modelId="{46E0C255-D1F9-49F5-854C-6FC4C320348A}" type="pres">
      <dgm:prSet presAssocID="{C657D458-AE0C-4A25-AAE7-B7E6C4091CF3}" presName="aSpace" presStyleCnt="0"/>
      <dgm:spPr/>
    </dgm:pt>
    <dgm:pt modelId="{248214D5-F844-4B42-B209-859A7BA2F839}" type="pres">
      <dgm:prSet presAssocID="{6DAE08EB-11FB-4208-9277-CC010C5B3384}" presName="aNode" presStyleLbl="fgAcc1" presStyleIdx="3" presStyleCnt="11">
        <dgm:presLayoutVars>
          <dgm:bulletEnabled val="1"/>
        </dgm:presLayoutVars>
      </dgm:prSet>
      <dgm:spPr/>
    </dgm:pt>
    <dgm:pt modelId="{39D3B982-DD53-400A-B781-6E911E4E4670}" type="pres">
      <dgm:prSet presAssocID="{6DAE08EB-11FB-4208-9277-CC010C5B3384}" presName="aSpace" presStyleCnt="0"/>
      <dgm:spPr/>
    </dgm:pt>
    <dgm:pt modelId="{3460566A-B863-40EF-850D-FCCDD94F668C}" type="pres">
      <dgm:prSet presAssocID="{9168D729-EDA1-4F3A-9963-2F39C33F33F9}" presName="aNode" presStyleLbl="fgAcc1" presStyleIdx="4" presStyleCnt="11">
        <dgm:presLayoutVars>
          <dgm:bulletEnabled val="1"/>
        </dgm:presLayoutVars>
      </dgm:prSet>
      <dgm:spPr/>
    </dgm:pt>
    <dgm:pt modelId="{CAB6A426-900C-4D25-AC01-3259B4657A12}" type="pres">
      <dgm:prSet presAssocID="{9168D729-EDA1-4F3A-9963-2F39C33F33F9}" presName="aSpace" presStyleCnt="0"/>
      <dgm:spPr/>
    </dgm:pt>
    <dgm:pt modelId="{7E7943D6-D5B0-4B32-B8B6-B5604B099038}" type="pres">
      <dgm:prSet presAssocID="{FE4A3B53-3C0E-411B-9FB2-4AE9710A3780}" presName="aNode" presStyleLbl="fgAcc1" presStyleIdx="5" presStyleCnt="11">
        <dgm:presLayoutVars>
          <dgm:bulletEnabled val="1"/>
        </dgm:presLayoutVars>
      </dgm:prSet>
      <dgm:spPr/>
    </dgm:pt>
    <dgm:pt modelId="{636845B5-7F0B-4565-BAF6-E7EEA30CF392}" type="pres">
      <dgm:prSet presAssocID="{FE4A3B53-3C0E-411B-9FB2-4AE9710A3780}" presName="aSpace" presStyleCnt="0"/>
      <dgm:spPr/>
    </dgm:pt>
    <dgm:pt modelId="{B5549209-5EC6-4882-804A-3D90720F88D8}" type="pres">
      <dgm:prSet presAssocID="{C63B137A-EA66-4A95-9876-5BE65F05836B}" presName="aNode" presStyleLbl="fgAcc1" presStyleIdx="6" presStyleCnt="11">
        <dgm:presLayoutVars>
          <dgm:bulletEnabled val="1"/>
        </dgm:presLayoutVars>
      </dgm:prSet>
      <dgm:spPr/>
    </dgm:pt>
    <dgm:pt modelId="{148A74CA-109E-4405-9468-E80ECF8B807B}" type="pres">
      <dgm:prSet presAssocID="{C63B137A-EA66-4A95-9876-5BE65F05836B}" presName="aSpace" presStyleCnt="0"/>
      <dgm:spPr/>
    </dgm:pt>
    <dgm:pt modelId="{E3DC3256-E291-40D0-9C22-353458829DFD}" type="pres">
      <dgm:prSet presAssocID="{F72674B2-7174-41DB-9EEA-6CA7B4770DE7}" presName="aNode" presStyleLbl="fgAcc1" presStyleIdx="7" presStyleCnt="11">
        <dgm:presLayoutVars>
          <dgm:bulletEnabled val="1"/>
        </dgm:presLayoutVars>
      </dgm:prSet>
      <dgm:spPr/>
    </dgm:pt>
    <dgm:pt modelId="{E9B8CFDE-92FB-478C-B385-B6B85ADA42E3}" type="pres">
      <dgm:prSet presAssocID="{F72674B2-7174-41DB-9EEA-6CA7B4770DE7}" presName="aSpace" presStyleCnt="0"/>
      <dgm:spPr/>
    </dgm:pt>
    <dgm:pt modelId="{76E34433-ECB5-403D-896C-E86BD56B2E27}" type="pres">
      <dgm:prSet presAssocID="{6DE11998-4F2A-4406-B46E-37216A7AE06A}" presName="aNode" presStyleLbl="fgAcc1" presStyleIdx="8" presStyleCnt="11">
        <dgm:presLayoutVars>
          <dgm:bulletEnabled val="1"/>
        </dgm:presLayoutVars>
      </dgm:prSet>
      <dgm:spPr/>
    </dgm:pt>
    <dgm:pt modelId="{CC61FCD8-5468-4E07-BCFA-FDBD6A89687F}" type="pres">
      <dgm:prSet presAssocID="{6DE11998-4F2A-4406-B46E-37216A7AE06A}" presName="aSpace" presStyleCnt="0"/>
      <dgm:spPr/>
    </dgm:pt>
    <dgm:pt modelId="{72152B7A-D6C0-498D-BBED-9D1C46758A07}" type="pres">
      <dgm:prSet presAssocID="{CE336875-DE60-4985-932A-24467A0EEC10}" presName="aNode" presStyleLbl="fgAcc1" presStyleIdx="9" presStyleCnt="11">
        <dgm:presLayoutVars>
          <dgm:bulletEnabled val="1"/>
        </dgm:presLayoutVars>
      </dgm:prSet>
      <dgm:spPr/>
    </dgm:pt>
    <dgm:pt modelId="{B76F6368-DF6F-4E23-9910-85050AD8675D}" type="pres">
      <dgm:prSet presAssocID="{CE336875-DE60-4985-932A-24467A0EEC10}" presName="aSpace" presStyleCnt="0"/>
      <dgm:spPr/>
    </dgm:pt>
    <dgm:pt modelId="{CBE378D4-46B7-43AA-B6EC-2F19247D4D58}" type="pres">
      <dgm:prSet presAssocID="{8CDB7B66-97C9-4BC2-AE1C-7242D7699489}" presName="aNode" presStyleLbl="fgAcc1" presStyleIdx="10" presStyleCnt="11">
        <dgm:presLayoutVars>
          <dgm:bulletEnabled val="1"/>
        </dgm:presLayoutVars>
      </dgm:prSet>
      <dgm:spPr/>
    </dgm:pt>
    <dgm:pt modelId="{81706931-713A-4AE8-91DD-9A604B3F2598}" type="pres">
      <dgm:prSet presAssocID="{8CDB7B66-97C9-4BC2-AE1C-7242D7699489}" presName="aSpace" presStyleCnt="0"/>
      <dgm:spPr/>
    </dgm:pt>
  </dgm:ptLst>
  <dgm:cxnLst>
    <dgm:cxn modelId="{BAF4A705-32EE-4F4C-B76B-D2354B923743}" type="presOf" srcId="{C657D458-AE0C-4A25-AAE7-B7E6C4091CF3}" destId="{2F789B89-2574-4E2D-9E19-E2935F82180F}" srcOrd="0" destOrd="0" presId="urn:microsoft.com/office/officeart/2005/8/layout/pyramid2"/>
    <dgm:cxn modelId="{B3DCF307-DD0E-4AE1-A918-E80BF20F0CF1}" srcId="{0629F52F-A3DF-463A-BF13-E41062F864EE}" destId="{80B225CC-3618-44CB-B607-93D2E5E9D13D}" srcOrd="0" destOrd="0" parTransId="{90E57D37-FB77-48CB-AC87-40159D1EB767}" sibTransId="{6514618F-0374-45F8-A2F3-8763B5EB3877}"/>
    <dgm:cxn modelId="{97CF0C20-B868-4DBD-AD28-F635DBEF7F05}" srcId="{0629F52F-A3DF-463A-BF13-E41062F864EE}" destId="{8CDB7B66-97C9-4BC2-AE1C-7242D7699489}" srcOrd="10" destOrd="0" parTransId="{1A93F8CC-927D-469B-97E1-83DF813462AF}" sibTransId="{5BCF5835-1288-4289-92D5-5A2851142BBC}"/>
    <dgm:cxn modelId="{064CAA3C-6352-43DC-B317-B75CA0A4C1D4}" type="presOf" srcId="{CE336875-DE60-4985-932A-24467A0EEC10}" destId="{72152B7A-D6C0-498D-BBED-9D1C46758A07}" srcOrd="0" destOrd="0" presId="urn:microsoft.com/office/officeart/2005/8/layout/pyramid2"/>
    <dgm:cxn modelId="{F250635D-9FA9-4296-BAB1-A69D9EDB020E}" type="presOf" srcId="{FE4A3B53-3C0E-411B-9FB2-4AE9710A3780}" destId="{7E7943D6-D5B0-4B32-B8B6-B5604B099038}" srcOrd="0" destOrd="0" presId="urn:microsoft.com/office/officeart/2005/8/layout/pyramid2"/>
    <dgm:cxn modelId="{DB47A468-670C-4EAE-81BE-2149D6F48B48}" srcId="{0629F52F-A3DF-463A-BF13-E41062F864EE}" destId="{6DAE08EB-11FB-4208-9277-CC010C5B3384}" srcOrd="3" destOrd="0" parTransId="{899FD618-9486-4771-BFCE-BF7FA1B72FFD}" sibTransId="{C80D00FE-BF9A-4042-A440-A246610004F4}"/>
    <dgm:cxn modelId="{0E9CA74D-0981-48EE-8053-6EFE52F1E0AA}" type="presOf" srcId="{9168D729-EDA1-4F3A-9963-2F39C33F33F9}" destId="{3460566A-B863-40EF-850D-FCCDD94F668C}" srcOrd="0" destOrd="0" presId="urn:microsoft.com/office/officeart/2005/8/layout/pyramid2"/>
    <dgm:cxn modelId="{8895CF92-3293-4D2A-9DDD-70F951225650}" type="presOf" srcId="{8CDB7B66-97C9-4BC2-AE1C-7242D7699489}" destId="{CBE378D4-46B7-43AA-B6EC-2F19247D4D58}" srcOrd="0" destOrd="0" presId="urn:microsoft.com/office/officeart/2005/8/layout/pyramid2"/>
    <dgm:cxn modelId="{127A9093-961F-4877-8F5C-F52614F622AF}" type="presOf" srcId="{80B225CC-3618-44CB-B607-93D2E5E9D13D}" destId="{674C1A0A-75AC-4FB6-BA5B-936957065055}" srcOrd="0" destOrd="0" presId="urn:microsoft.com/office/officeart/2005/8/layout/pyramid2"/>
    <dgm:cxn modelId="{628C9394-7804-42C9-AB01-02841576E3FD}" type="presOf" srcId="{C63B137A-EA66-4A95-9876-5BE65F05836B}" destId="{B5549209-5EC6-4882-804A-3D90720F88D8}" srcOrd="0" destOrd="0" presId="urn:microsoft.com/office/officeart/2005/8/layout/pyramid2"/>
    <dgm:cxn modelId="{54782E99-126D-41DC-9C7E-8C9EB3FA6B44}" type="presOf" srcId="{F72674B2-7174-41DB-9EEA-6CA7B4770DE7}" destId="{E3DC3256-E291-40D0-9C22-353458829DFD}" srcOrd="0" destOrd="0" presId="urn:microsoft.com/office/officeart/2005/8/layout/pyramid2"/>
    <dgm:cxn modelId="{707E739D-D1F0-46F5-A084-BBD26F4E6AEA}" srcId="{0629F52F-A3DF-463A-BF13-E41062F864EE}" destId="{C63B137A-EA66-4A95-9876-5BE65F05836B}" srcOrd="6" destOrd="0" parTransId="{C9B0B1BC-84BC-44BC-B958-D84246F56985}" sibTransId="{792055EB-78A0-4489-908C-E07DF0E276EF}"/>
    <dgm:cxn modelId="{10919FA2-F456-4130-B6B6-CCDA06CB89DC}" type="presOf" srcId="{6DAE08EB-11FB-4208-9277-CC010C5B3384}" destId="{248214D5-F844-4B42-B209-859A7BA2F839}" srcOrd="0" destOrd="0" presId="urn:microsoft.com/office/officeart/2005/8/layout/pyramid2"/>
    <dgm:cxn modelId="{1886B4AD-75B8-47B1-990F-7D743066EAF2}" srcId="{0629F52F-A3DF-463A-BF13-E41062F864EE}" destId="{CE336875-DE60-4985-932A-24467A0EEC10}" srcOrd="9" destOrd="0" parTransId="{647A5354-9AED-46F5-A40A-4F435C043B6F}" sibTransId="{0A5C7DB6-5FDC-4FE4-806D-0C138A0A0F7A}"/>
    <dgm:cxn modelId="{8E8FD2BF-E2DC-4772-885D-E5B27DBDBCF4}" type="presOf" srcId="{0629F52F-A3DF-463A-BF13-E41062F864EE}" destId="{0B00BE0E-9965-4290-82A9-81B8D44C5625}" srcOrd="0" destOrd="0" presId="urn:microsoft.com/office/officeart/2005/8/layout/pyramid2"/>
    <dgm:cxn modelId="{AC2016C9-F855-449E-A835-71DF3B52335D}" type="presOf" srcId="{0C56C1F6-B13B-4B79-A50D-382B01C756D1}" destId="{563AC08A-850B-4B08-8187-37BCEDE7B42B}" srcOrd="0" destOrd="0" presId="urn:microsoft.com/office/officeart/2005/8/layout/pyramid2"/>
    <dgm:cxn modelId="{EE9546CB-04D6-49BD-94EA-33B65B9CC2E6}" srcId="{0629F52F-A3DF-463A-BF13-E41062F864EE}" destId="{FE4A3B53-3C0E-411B-9FB2-4AE9710A3780}" srcOrd="5" destOrd="0" parTransId="{9EEA6C0C-B917-432B-AD9D-30D91C75BC60}" sibTransId="{8300B211-51EF-4F90-80B4-172A3ED9FB5C}"/>
    <dgm:cxn modelId="{F31171DB-A08B-4E32-A85A-F99C106D1C7F}" srcId="{0629F52F-A3DF-463A-BF13-E41062F864EE}" destId="{C657D458-AE0C-4A25-AAE7-B7E6C4091CF3}" srcOrd="2" destOrd="0" parTransId="{996BA0B3-F61C-4D64-8965-727C3C348C3F}" sibTransId="{BDBAE401-561D-4D4B-B610-E98A438518BF}"/>
    <dgm:cxn modelId="{183EF8DD-1D5B-47A8-B690-26151CEC9F68}" srcId="{0629F52F-A3DF-463A-BF13-E41062F864EE}" destId="{0C56C1F6-B13B-4B79-A50D-382B01C756D1}" srcOrd="1" destOrd="0" parTransId="{C7BF7636-CF78-4806-84FF-958952BFACC3}" sibTransId="{4388867F-4525-4DD0-BBD5-EC742EACB911}"/>
    <dgm:cxn modelId="{B997FEE7-AB68-496E-AF19-8E14988AA4FF}" srcId="{0629F52F-A3DF-463A-BF13-E41062F864EE}" destId="{F72674B2-7174-41DB-9EEA-6CA7B4770DE7}" srcOrd="7" destOrd="0" parTransId="{49B72793-1336-47BC-BD0A-34058F53B653}" sibTransId="{05001D43-2806-436F-8A36-B4B67E485F8A}"/>
    <dgm:cxn modelId="{217AA6F2-AA07-485B-B88B-50E8EF9445E3}" type="presOf" srcId="{6DE11998-4F2A-4406-B46E-37216A7AE06A}" destId="{76E34433-ECB5-403D-896C-E86BD56B2E27}" srcOrd="0" destOrd="0" presId="urn:microsoft.com/office/officeart/2005/8/layout/pyramid2"/>
    <dgm:cxn modelId="{662FB5F4-F889-4D4E-B7FD-1537A4B7A65C}" srcId="{0629F52F-A3DF-463A-BF13-E41062F864EE}" destId="{6DE11998-4F2A-4406-B46E-37216A7AE06A}" srcOrd="8" destOrd="0" parTransId="{B2ABA98C-F430-4D8A-9190-ACCADF921EE9}" sibTransId="{9B9479F7-4E92-48C8-96B8-EED5331BF101}"/>
    <dgm:cxn modelId="{516409FE-2427-49DF-A4A0-0CAE1DC7033C}" srcId="{0629F52F-A3DF-463A-BF13-E41062F864EE}" destId="{9168D729-EDA1-4F3A-9963-2F39C33F33F9}" srcOrd="4" destOrd="0" parTransId="{C950A48A-699D-431E-9BE9-51030F0EC15F}" sibTransId="{6C2C9EFA-0A77-4206-A01B-7FFECFC4F69F}"/>
    <dgm:cxn modelId="{80CFA4B0-7954-4C39-9733-5BFB472E23D5}" type="presParOf" srcId="{0B00BE0E-9965-4290-82A9-81B8D44C5625}" destId="{2101F9B1-1EAC-4595-8E4E-4DA9D0EB9F69}" srcOrd="0" destOrd="0" presId="urn:microsoft.com/office/officeart/2005/8/layout/pyramid2"/>
    <dgm:cxn modelId="{A6A71FAD-D47E-43EA-A170-78CE8AD0839A}" type="presParOf" srcId="{0B00BE0E-9965-4290-82A9-81B8D44C5625}" destId="{663CCA4B-EAC3-498F-9F17-64650F1C7541}" srcOrd="1" destOrd="0" presId="urn:microsoft.com/office/officeart/2005/8/layout/pyramid2"/>
    <dgm:cxn modelId="{997F5E70-34E7-4C94-83A2-6587AFA1FF2F}" type="presParOf" srcId="{663CCA4B-EAC3-498F-9F17-64650F1C7541}" destId="{674C1A0A-75AC-4FB6-BA5B-936957065055}" srcOrd="0" destOrd="0" presId="urn:microsoft.com/office/officeart/2005/8/layout/pyramid2"/>
    <dgm:cxn modelId="{A054F055-6705-445F-A67B-028B449CC7C0}" type="presParOf" srcId="{663CCA4B-EAC3-498F-9F17-64650F1C7541}" destId="{2FFDA38C-707C-4F5D-BF8B-19900E8B4BA0}" srcOrd="1" destOrd="0" presId="urn:microsoft.com/office/officeart/2005/8/layout/pyramid2"/>
    <dgm:cxn modelId="{71DF68D9-A900-445E-BBC4-AA63205EC724}" type="presParOf" srcId="{663CCA4B-EAC3-498F-9F17-64650F1C7541}" destId="{563AC08A-850B-4B08-8187-37BCEDE7B42B}" srcOrd="2" destOrd="0" presId="urn:microsoft.com/office/officeart/2005/8/layout/pyramid2"/>
    <dgm:cxn modelId="{94DDC99B-B906-4C32-88C1-9CB3883E702D}" type="presParOf" srcId="{663CCA4B-EAC3-498F-9F17-64650F1C7541}" destId="{C06AC703-76C6-4EEB-B910-3564040622D6}" srcOrd="3" destOrd="0" presId="urn:microsoft.com/office/officeart/2005/8/layout/pyramid2"/>
    <dgm:cxn modelId="{5FD7C56E-B186-4FD7-8D48-465134B9B635}" type="presParOf" srcId="{663CCA4B-EAC3-498F-9F17-64650F1C7541}" destId="{2F789B89-2574-4E2D-9E19-E2935F82180F}" srcOrd="4" destOrd="0" presId="urn:microsoft.com/office/officeart/2005/8/layout/pyramid2"/>
    <dgm:cxn modelId="{8C5757DA-D026-4EC8-A0EB-D834404CBD84}" type="presParOf" srcId="{663CCA4B-EAC3-498F-9F17-64650F1C7541}" destId="{46E0C255-D1F9-49F5-854C-6FC4C320348A}" srcOrd="5" destOrd="0" presId="urn:microsoft.com/office/officeart/2005/8/layout/pyramid2"/>
    <dgm:cxn modelId="{A5D38A75-0C19-4F08-BF6B-659566DBFE65}" type="presParOf" srcId="{663CCA4B-EAC3-498F-9F17-64650F1C7541}" destId="{248214D5-F844-4B42-B209-859A7BA2F839}" srcOrd="6" destOrd="0" presId="urn:microsoft.com/office/officeart/2005/8/layout/pyramid2"/>
    <dgm:cxn modelId="{77B87FBF-2960-4F43-B1E1-C9F17D123A78}" type="presParOf" srcId="{663CCA4B-EAC3-498F-9F17-64650F1C7541}" destId="{39D3B982-DD53-400A-B781-6E911E4E4670}" srcOrd="7" destOrd="0" presId="urn:microsoft.com/office/officeart/2005/8/layout/pyramid2"/>
    <dgm:cxn modelId="{5519E401-37E8-4586-BDDE-49F166534B11}" type="presParOf" srcId="{663CCA4B-EAC3-498F-9F17-64650F1C7541}" destId="{3460566A-B863-40EF-850D-FCCDD94F668C}" srcOrd="8" destOrd="0" presId="urn:microsoft.com/office/officeart/2005/8/layout/pyramid2"/>
    <dgm:cxn modelId="{E8E61C49-569F-4D40-8E7E-69A1082EF90E}" type="presParOf" srcId="{663CCA4B-EAC3-498F-9F17-64650F1C7541}" destId="{CAB6A426-900C-4D25-AC01-3259B4657A12}" srcOrd="9" destOrd="0" presId="urn:microsoft.com/office/officeart/2005/8/layout/pyramid2"/>
    <dgm:cxn modelId="{4A9CBD45-7870-4BF5-80F2-83DA0DE4A46D}" type="presParOf" srcId="{663CCA4B-EAC3-498F-9F17-64650F1C7541}" destId="{7E7943D6-D5B0-4B32-B8B6-B5604B099038}" srcOrd="10" destOrd="0" presId="urn:microsoft.com/office/officeart/2005/8/layout/pyramid2"/>
    <dgm:cxn modelId="{A9A90E44-4853-4EF2-9A0B-026B86CF0822}" type="presParOf" srcId="{663CCA4B-EAC3-498F-9F17-64650F1C7541}" destId="{636845B5-7F0B-4565-BAF6-E7EEA30CF392}" srcOrd="11" destOrd="0" presId="urn:microsoft.com/office/officeart/2005/8/layout/pyramid2"/>
    <dgm:cxn modelId="{278C5CAB-2836-40ED-AB2E-3DF89761FDFA}" type="presParOf" srcId="{663CCA4B-EAC3-498F-9F17-64650F1C7541}" destId="{B5549209-5EC6-4882-804A-3D90720F88D8}" srcOrd="12" destOrd="0" presId="urn:microsoft.com/office/officeart/2005/8/layout/pyramid2"/>
    <dgm:cxn modelId="{07D73BA4-13C4-4E56-94B0-4106B29D2A41}" type="presParOf" srcId="{663CCA4B-EAC3-498F-9F17-64650F1C7541}" destId="{148A74CA-109E-4405-9468-E80ECF8B807B}" srcOrd="13" destOrd="0" presId="urn:microsoft.com/office/officeart/2005/8/layout/pyramid2"/>
    <dgm:cxn modelId="{D8270B0E-55E6-4D15-AA38-A468EDDFFC4A}" type="presParOf" srcId="{663CCA4B-EAC3-498F-9F17-64650F1C7541}" destId="{E3DC3256-E291-40D0-9C22-353458829DFD}" srcOrd="14" destOrd="0" presId="urn:microsoft.com/office/officeart/2005/8/layout/pyramid2"/>
    <dgm:cxn modelId="{8719D246-9FA2-4279-9AB3-51DA2C0874E0}" type="presParOf" srcId="{663CCA4B-EAC3-498F-9F17-64650F1C7541}" destId="{E9B8CFDE-92FB-478C-B385-B6B85ADA42E3}" srcOrd="15" destOrd="0" presId="urn:microsoft.com/office/officeart/2005/8/layout/pyramid2"/>
    <dgm:cxn modelId="{E4C0C378-3D42-43E7-A375-3B8EDDF694E1}" type="presParOf" srcId="{663CCA4B-EAC3-498F-9F17-64650F1C7541}" destId="{76E34433-ECB5-403D-896C-E86BD56B2E27}" srcOrd="16" destOrd="0" presId="urn:microsoft.com/office/officeart/2005/8/layout/pyramid2"/>
    <dgm:cxn modelId="{53B3126E-689D-45EC-913E-B723E1DC38C2}" type="presParOf" srcId="{663CCA4B-EAC3-498F-9F17-64650F1C7541}" destId="{CC61FCD8-5468-4E07-BCFA-FDBD6A89687F}" srcOrd="17" destOrd="0" presId="urn:microsoft.com/office/officeart/2005/8/layout/pyramid2"/>
    <dgm:cxn modelId="{BC9F760B-C8B9-4B21-A907-5ACB953BD7F9}" type="presParOf" srcId="{663CCA4B-EAC3-498F-9F17-64650F1C7541}" destId="{72152B7A-D6C0-498D-BBED-9D1C46758A07}" srcOrd="18" destOrd="0" presId="urn:microsoft.com/office/officeart/2005/8/layout/pyramid2"/>
    <dgm:cxn modelId="{77A73F77-E472-401C-B81A-A26491167A72}" type="presParOf" srcId="{663CCA4B-EAC3-498F-9F17-64650F1C7541}" destId="{B76F6368-DF6F-4E23-9910-85050AD8675D}" srcOrd="19" destOrd="0" presId="urn:microsoft.com/office/officeart/2005/8/layout/pyramid2"/>
    <dgm:cxn modelId="{B2579B7B-C818-4DF2-B337-D6D8E0EF500D}" type="presParOf" srcId="{663CCA4B-EAC3-498F-9F17-64650F1C7541}" destId="{CBE378D4-46B7-43AA-B6EC-2F19247D4D58}" srcOrd="20" destOrd="0" presId="urn:microsoft.com/office/officeart/2005/8/layout/pyramid2"/>
    <dgm:cxn modelId="{9B0E859F-992E-45F0-9722-AD91B8167F31}" type="presParOf" srcId="{663CCA4B-EAC3-498F-9F17-64650F1C7541}" destId="{81706931-713A-4AE8-91DD-9A604B3F2598}" srcOrd="21"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01F9B1-1EAC-4595-8E4E-4DA9D0EB9F69}">
      <dsp:nvSpPr>
        <dsp:cNvPr id="0" name=""/>
        <dsp:cNvSpPr/>
      </dsp:nvSpPr>
      <dsp:spPr>
        <a:xfrm>
          <a:off x="-103908" y="0"/>
          <a:ext cx="4572001" cy="4991100"/>
        </a:xfrm>
        <a:prstGeom prst="triangl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4C1A0A-75AC-4FB6-BA5B-936957065055}">
      <dsp:nvSpPr>
        <dsp:cNvPr id="0" name=""/>
        <dsp:cNvSpPr/>
      </dsp:nvSpPr>
      <dsp:spPr>
        <a:xfrm>
          <a:off x="1489365" y="500591"/>
          <a:ext cx="3186544" cy="951633"/>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u="sng" kern="1200"/>
            <a:t>Key Performance Indicators</a:t>
          </a:r>
          <a:endParaRPr lang="en-IN" sz="1100" kern="1200"/>
        </a:p>
      </dsp:txBody>
      <dsp:txXfrm>
        <a:off x="1535820" y="547046"/>
        <a:ext cx="3093634" cy="858723"/>
      </dsp:txXfrm>
    </dsp:sp>
    <dsp:sp modelId="{563AC08A-850B-4B08-8187-37BCEDE7B42B}">
      <dsp:nvSpPr>
        <dsp:cNvPr id="0" name=""/>
        <dsp:cNvSpPr/>
      </dsp:nvSpPr>
      <dsp:spPr>
        <a:xfrm>
          <a:off x="2182091" y="1485612"/>
          <a:ext cx="1801091" cy="267101"/>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a:t>Likes</a:t>
          </a:r>
        </a:p>
      </dsp:txBody>
      <dsp:txXfrm>
        <a:off x="2195130" y="1498651"/>
        <a:ext cx="1775013" cy="241023"/>
      </dsp:txXfrm>
    </dsp:sp>
    <dsp:sp modelId="{2F789B89-2574-4E2D-9E19-E2935F82180F}">
      <dsp:nvSpPr>
        <dsp:cNvPr id="0" name=""/>
        <dsp:cNvSpPr/>
      </dsp:nvSpPr>
      <dsp:spPr>
        <a:xfrm>
          <a:off x="2182091" y="1786102"/>
          <a:ext cx="1801091" cy="267101"/>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a:t>Views</a:t>
          </a:r>
        </a:p>
      </dsp:txBody>
      <dsp:txXfrm>
        <a:off x="2195130" y="1799141"/>
        <a:ext cx="1775013" cy="241023"/>
      </dsp:txXfrm>
    </dsp:sp>
    <dsp:sp modelId="{248214D5-F844-4B42-B209-859A7BA2F839}">
      <dsp:nvSpPr>
        <dsp:cNvPr id="0" name=""/>
        <dsp:cNvSpPr/>
      </dsp:nvSpPr>
      <dsp:spPr>
        <a:xfrm>
          <a:off x="2182091" y="2086591"/>
          <a:ext cx="1801091" cy="267101"/>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Duration</a:t>
          </a:r>
        </a:p>
      </dsp:txBody>
      <dsp:txXfrm>
        <a:off x="2195130" y="2099630"/>
        <a:ext cx="1775013" cy="241023"/>
      </dsp:txXfrm>
    </dsp:sp>
    <dsp:sp modelId="{3460566A-B863-40EF-850D-FCCDD94F668C}">
      <dsp:nvSpPr>
        <dsp:cNvPr id="0" name=""/>
        <dsp:cNvSpPr/>
      </dsp:nvSpPr>
      <dsp:spPr>
        <a:xfrm>
          <a:off x="2182091" y="2387081"/>
          <a:ext cx="1801091" cy="267101"/>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a:t>Hashtags</a:t>
          </a:r>
        </a:p>
      </dsp:txBody>
      <dsp:txXfrm>
        <a:off x="2195130" y="2400120"/>
        <a:ext cx="1775013" cy="241023"/>
      </dsp:txXfrm>
    </dsp:sp>
    <dsp:sp modelId="{7E7943D6-D5B0-4B32-B8B6-B5604B099038}">
      <dsp:nvSpPr>
        <dsp:cNvPr id="0" name=""/>
        <dsp:cNvSpPr/>
      </dsp:nvSpPr>
      <dsp:spPr>
        <a:xfrm>
          <a:off x="2182091" y="2687570"/>
          <a:ext cx="1801091" cy="267101"/>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a:t>Video Title</a:t>
          </a:r>
        </a:p>
      </dsp:txBody>
      <dsp:txXfrm>
        <a:off x="2195130" y="2700609"/>
        <a:ext cx="1775013" cy="241023"/>
      </dsp:txXfrm>
    </dsp:sp>
    <dsp:sp modelId="{B5549209-5EC6-4882-804A-3D90720F88D8}">
      <dsp:nvSpPr>
        <dsp:cNvPr id="0" name=""/>
        <dsp:cNvSpPr/>
      </dsp:nvSpPr>
      <dsp:spPr>
        <a:xfrm>
          <a:off x="2182091" y="2988060"/>
          <a:ext cx="1801091" cy="267101"/>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a:t>Comments</a:t>
          </a:r>
        </a:p>
      </dsp:txBody>
      <dsp:txXfrm>
        <a:off x="2195130" y="3001099"/>
        <a:ext cx="1775013" cy="241023"/>
      </dsp:txXfrm>
    </dsp:sp>
    <dsp:sp modelId="{E3DC3256-E291-40D0-9C22-353458829DFD}">
      <dsp:nvSpPr>
        <dsp:cNvPr id="0" name=""/>
        <dsp:cNvSpPr/>
      </dsp:nvSpPr>
      <dsp:spPr>
        <a:xfrm>
          <a:off x="2182091" y="3288549"/>
          <a:ext cx="1801091" cy="267101"/>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a:t>Watch Time</a:t>
          </a:r>
        </a:p>
      </dsp:txBody>
      <dsp:txXfrm>
        <a:off x="2195130" y="3301588"/>
        <a:ext cx="1775013" cy="241023"/>
      </dsp:txXfrm>
    </dsp:sp>
    <dsp:sp modelId="{76E34433-ECB5-403D-896C-E86BD56B2E27}">
      <dsp:nvSpPr>
        <dsp:cNvPr id="0" name=""/>
        <dsp:cNvSpPr/>
      </dsp:nvSpPr>
      <dsp:spPr>
        <a:xfrm>
          <a:off x="2182091" y="3589039"/>
          <a:ext cx="1801091" cy="267101"/>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a:t>Upload Date</a:t>
          </a:r>
        </a:p>
      </dsp:txBody>
      <dsp:txXfrm>
        <a:off x="2195130" y="3602078"/>
        <a:ext cx="1775013" cy="241023"/>
      </dsp:txXfrm>
    </dsp:sp>
    <dsp:sp modelId="{72152B7A-D6C0-498D-BBED-9D1C46758A07}">
      <dsp:nvSpPr>
        <dsp:cNvPr id="0" name=""/>
        <dsp:cNvSpPr/>
      </dsp:nvSpPr>
      <dsp:spPr>
        <a:xfrm>
          <a:off x="2182091" y="3889529"/>
          <a:ext cx="1801091" cy="267101"/>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a:t>Subscriber Growth</a:t>
          </a:r>
        </a:p>
      </dsp:txBody>
      <dsp:txXfrm>
        <a:off x="2195130" y="3902568"/>
        <a:ext cx="1775013" cy="241023"/>
      </dsp:txXfrm>
    </dsp:sp>
    <dsp:sp modelId="{CBE378D4-46B7-43AA-B6EC-2F19247D4D58}">
      <dsp:nvSpPr>
        <dsp:cNvPr id="0" name=""/>
        <dsp:cNvSpPr/>
      </dsp:nvSpPr>
      <dsp:spPr>
        <a:xfrm>
          <a:off x="2182091" y="4190018"/>
          <a:ext cx="1801091" cy="267101"/>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a:t>Audience Engagement Rate</a:t>
          </a:r>
        </a:p>
      </dsp:txBody>
      <dsp:txXfrm>
        <a:off x="2195130" y="4203057"/>
        <a:ext cx="1775013" cy="241023"/>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6/26/2025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6/26/2025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6/26/2025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6/26/2025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6/26/2025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6/26/2025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6/26/2025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6/26/2025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6/26/2025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6/26/2025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6/26/2025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6/26/2025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6764248" y="54245"/>
            <a:ext cx="4778823" cy="3287557"/>
          </a:xfrm>
        </p:spPr>
        <p:txBody>
          <a:bodyPr>
            <a:noAutofit/>
          </a:bodyPr>
          <a:lstStyle/>
          <a:p>
            <a:r>
              <a:rPr lang="en-US" sz="5400" dirty="0" err="1">
                <a:latin typeface="Arial Rounded MT Bold" panose="020F0704030504030204" pitchFamily="34" charset="0"/>
              </a:rPr>
              <a:t>Youtube</a:t>
            </a:r>
            <a:r>
              <a:rPr lang="en-US" sz="5400" dirty="0">
                <a:latin typeface="Arial Rounded MT Bold" panose="020F0704030504030204" pitchFamily="34" charset="0"/>
              </a:rPr>
              <a:t> </a:t>
            </a:r>
            <a:br>
              <a:rPr lang="en-US" sz="5400" dirty="0">
                <a:latin typeface="Arial Rounded MT Bold" panose="020F0704030504030204" pitchFamily="34" charset="0"/>
              </a:rPr>
            </a:br>
            <a:r>
              <a:rPr lang="en-US" sz="5400" dirty="0">
                <a:latin typeface="Arial Rounded MT Bold" panose="020F0704030504030204" pitchFamily="34" charset="0"/>
              </a:rPr>
              <a:t>Channel Performance Analysis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845908" y="3516198"/>
            <a:ext cx="5713192" cy="3341801"/>
          </a:xfrm>
        </p:spPr>
        <p:txBody>
          <a:bodyPr>
            <a:normAutofit lnSpcReduction="10000"/>
          </a:bodyPr>
          <a:lstStyle/>
          <a:p>
            <a:endParaRPr lang="en-US" sz="1800" dirty="0">
              <a:solidFill>
                <a:schemeClr val="tx1">
                  <a:lumMod val="85000"/>
                  <a:lumOff val="15000"/>
                </a:schemeClr>
              </a:solidFill>
              <a:latin typeface="Bahnschrift Condensed" panose="020B0502040204020203" pitchFamily="34" charset="0"/>
            </a:endParaRPr>
          </a:p>
          <a:p>
            <a:r>
              <a:rPr lang="en-US" sz="2800" dirty="0">
                <a:solidFill>
                  <a:schemeClr val="tx1">
                    <a:lumMod val="85000"/>
                    <a:lumOff val="15000"/>
                  </a:schemeClr>
                </a:solidFill>
                <a:latin typeface="Bahnschrift Condensed" panose="020B0502040204020203" pitchFamily="34" charset="0"/>
              </a:rPr>
              <a:t>          </a:t>
            </a:r>
            <a:r>
              <a:rPr lang="en-US" sz="2800" b="1" i="1" dirty="0">
                <a:solidFill>
                  <a:schemeClr val="tx1">
                    <a:lumMod val="85000"/>
                    <a:lumOff val="15000"/>
                  </a:schemeClr>
                </a:solidFill>
                <a:latin typeface="Bahnschrift Condensed" panose="020B0502040204020203" pitchFamily="34" charset="0"/>
              </a:rPr>
              <a:t>Company Name : </a:t>
            </a:r>
            <a:r>
              <a:rPr lang="en-US" sz="2800" b="1" i="1" dirty="0" err="1">
                <a:solidFill>
                  <a:schemeClr val="tx1">
                    <a:lumMod val="85000"/>
                    <a:lumOff val="15000"/>
                  </a:schemeClr>
                </a:solidFill>
                <a:latin typeface="Bahnschrift Condensed" panose="020B0502040204020203" pitchFamily="34" charset="0"/>
              </a:rPr>
              <a:t>Trendalytix</a:t>
            </a:r>
            <a:endParaRPr lang="en-US" sz="2800" b="1" i="1" dirty="0">
              <a:solidFill>
                <a:schemeClr val="tx1">
                  <a:lumMod val="85000"/>
                  <a:lumOff val="15000"/>
                </a:schemeClr>
              </a:solidFill>
              <a:latin typeface="Bahnschrift Condensed" panose="020B0502040204020203" pitchFamily="34" charset="0"/>
            </a:endParaRPr>
          </a:p>
          <a:p>
            <a:r>
              <a:rPr lang="en-US" sz="1800" b="1" i="1" dirty="0">
                <a:solidFill>
                  <a:schemeClr val="tx1">
                    <a:lumMod val="85000"/>
                    <a:lumOff val="15000"/>
                  </a:schemeClr>
                </a:solidFill>
                <a:latin typeface="Bahnschrift Condensed" panose="020B0502040204020203" pitchFamily="34" charset="0"/>
              </a:rPr>
              <a:t>              Team Number : 12</a:t>
            </a:r>
          </a:p>
          <a:p>
            <a:r>
              <a:rPr lang="en-US" sz="1800" b="1" i="1" dirty="0">
                <a:solidFill>
                  <a:schemeClr val="tx1">
                    <a:lumMod val="85000"/>
                    <a:lumOff val="15000"/>
                  </a:schemeClr>
                </a:solidFill>
                <a:latin typeface="Bahnschrift Condensed" panose="020B0502040204020203" pitchFamily="34" charset="0"/>
              </a:rPr>
              <a:t>                Team lead :  Snigdha gaur</a:t>
            </a:r>
          </a:p>
          <a:p>
            <a:r>
              <a:rPr lang="en-US" sz="1800" b="1" i="1" dirty="0">
                <a:solidFill>
                  <a:schemeClr val="tx1">
                    <a:lumMod val="85000"/>
                    <a:lumOff val="15000"/>
                  </a:schemeClr>
                </a:solidFill>
                <a:latin typeface="Bahnschrift Condensed" panose="020B0502040204020203" pitchFamily="34" charset="0"/>
              </a:rPr>
              <a:t>           Team members : Arpita </a:t>
            </a:r>
            <a:r>
              <a:rPr lang="en-US" sz="1800" b="1" i="1" dirty="0" err="1">
                <a:solidFill>
                  <a:schemeClr val="tx1">
                    <a:lumMod val="85000"/>
                    <a:lumOff val="15000"/>
                  </a:schemeClr>
                </a:solidFill>
                <a:latin typeface="Bahnschrift Condensed" panose="020B0502040204020203" pitchFamily="34" charset="0"/>
              </a:rPr>
              <a:t>sharma</a:t>
            </a:r>
            <a:endParaRPr lang="en-US" sz="1800" b="1" i="1" dirty="0">
              <a:solidFill>
                <a:schemeClr val="tx1">
                  <a:lumMod val="85000"/>
                  <a:lumOff val="15000"/>
                </a:schemeClr>
              </a:solidFill>
              <a:latin typeface="Bahnschrift Condensed" panose="020B0502040204020203" pitchFamily="34" charset="0"/>
            </a:endParaRPr>
          </a:p>
          <a:p>
            <a:r>
              <a:rPr lang="en-US" sz="1800" b="1" i="1" dirty="0">
                <a:solidFill>
                  <a:schemeClr val="tx1">
                    <a:lumMod val="85000"/>
                    <a:lumOff val="15000"/>
                  </a:schemeClr>
                </a:solidFill>
                <a:latin typeface="Bahnschrift Condensed" panose="020B0502040204020203" pitchFamily="34" charset="0"/>
              </a:rPr>
              <a:t>                                  </a:t>
            </a:r>
            <a:r>
              <a:rPr lang="en-US" sz="1800" b="1" i="1" dirty="0" err="1">
                <a:solidFill>
                  <a:schemeClr val="tx1">
                    <a:lumMod val="85000"/>
                    <a:lumOff val="15000"/>
                  </a:schemeClr>
                </a:solidFill>
                <a:latin typeface="Bahnschrift Condensed" panose="020B0502040204020203" pitchFamily="34" charset="0"/>
              </a:rPr>
              <a:t>vishesh</a:t>
            </a:r>
            <a:r>
              <a:rPr lang="en-US" sz="1800" b="1" i="1" dirty="0">
                <a:solidFill>
                  <a:schemeClr val="tx1">
                    <a:lumMod val="85000"/>
                    <a:lumOff val="15000"/>
                  </a:schemeClr>
                </a:solidFill>
                <a:latin typeface="Bahnschrift Condensed" panose="020B0502040204020203" pitchFamily="34" charset="0"/>
              </a:rPr>
              <a:t> Parashar</a:t>
            </a:r>
          </a:p>
          <a:p>
            <a:r>
              <a:rPr lang="en-US" sz="1800" b="1" i="1" dirty="0">
                <a:solidFill>
                  <a:schemeClr val="tx1">
                    <a:lumMod val="85000"/>
                    <a:lumOff val="15000"/>
                  </a:schemeClr>
                </a:solidFill>
                <a:latin typeface="Bahnschrift Condensed" panose="020B0502040204020203" pitchFamily="34" charset="0"/>
              </a:rPr>
              <a:t>                                  </a:t>
            </a:r>
            <a:r>
              <a:rPr lang="en-US" sz="1800" b="1" i="1" dirty="0" err="1">
                <a:solidFill>
                  <a:schemeClr val="tx1">
                    <a:lumMod val="85000"/>
                    <a:lumOff val="15000"/>
                  </a:schemeClr>
                </a:solidFill>
                <a:latin typeface="Bahnschrift Condensed" panose="020B0502040204020203" pitchFamily="34" charset="0"/>
              </a:rPr>
              <a:t>shakthi</a:t>
            </a:r>
            <a:r>
              <a:rPr lang="en-US" sz="1800" b="1" i="1" dirty="0">
                <a:solidFill>
                  <a:schemeClr val="tx1">
                    <a:lumMod val="85000"/>
                    <a:lumOff val="15000"/>
                  </a:schemeClr>
                </a:solidFill>
                <a:latin typeface="Bahnschrift Condensed" panose="020B0502040204020203" pitchFamily="34" charset="0"/>
              </a:rPr>
              <a:t> m</a:t>
            </a:r>
            <a:endParaRPr lang="en-US" sz="2400" b="1" i="1" dirty="0">
              <a:solidFill>
                <a:schemeClr val="tx1">
                  <a:lumMod val="85000"/>
                  <a:lumOff val="15000"/>
                </a:schemeClr>
              </a:solidFill>
              <a:latin typeface="Bahnschrift Condensed" panose="020B0502040204020203" pitchFamily="34" charset="0"/>
            </a:endParaRPr>
          </a:p>
          <a:p>
            <a:endParaRPr lang="en-US" sz="2400" dirty="0">
              <a:solidFill>
                <a:schemeClr val="tx1">
                  <a:lumMod val="85000"/>
                  <a:lumOff val="15000"/>
                </a:schemeClr>
              </a:solidFill>
              <a:latin typeface="Bahnschrift Condensed" panose="020B0502040204020203" pitchFamily="34" charset="0"/>
            </a:endParaRPr>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02BC8F2E-85EA-CE07-EBE3-DD165FDFB4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4245"/>
            <a:ext cx="5427754" cy="6857999"/>
          </a:xfrm>
          <a:prstGeom prst="rect">
            <a:avLst/>
          </a:prstGeom>
        </p:spPr>
      </p:pic>
      <p:pic>
        <p:nvPicPr>
          <p:cNvPr id="5" name="Picture 4">
            <a:extLst>
              <a:ext uri="{FF2B5EF4-FFF2-40B4-BE49-F238E27FC236}">
                <a16:creationId xmlns:a16="http://schemas.microsoft.com/office/drawing/2014/main" id="{F4E63595-6DB3-118A-A43A-392E1D7710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091" y="5451129"/>
            <a:ext cx="5335571" cy="1352626"/>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a:extLst>
            <a:ext uri="{FF2B5EF4-FFF2-40B4-BE49-F238E27FC236}">
              <a16:creationId xmlns:a16="http://schemas.microsoft.com/office/drawing/2014/main" id="{C81DDC2F-EB62-4298-755E-26AA3FB369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97D7E7-AFEF-F9B6-1047-AED571B48CCD}"/>
              </a:ext>
            </a:extLst>
          </p:cNvPr>
          <p:cNvSpPr>
            <a:spLocks noGrp="1"/>
          </p:cNvSpPr>
          <p:nvPr>
            <p:ph type="title"/>
          </p:nvPr>
        </p:nvSpPr>
        <p:spPr>
          <a:xfrm>
            <a:off x="304800" y="286603"/>
            <a:ext cx="10850880" cy="1058103"/>
          </a:xfrm>
        </p:spPr>
        <p:txBody>
          <a:bodyPr anchor="ctr">
            <a:noAutofit/>
          </a:bodyPr>
          <a:lstStyle/>
          <a:p>
            <a:pPr lvl="0" algn="ctr"/>
            <a:r>
              <a:rPr lang="en-US" sz="7200" i="1" dirty="0">
                <a:solidFill>
                  <a:srgbClr val="FFFFFF"/>
                </a:solidFill>
              </a:rPr>
              <a:t>  </a:t>
            </a:r>
            <a:r>
              <a:rPr lang="en-IN" sz="7200" b="1" i="1" dirty="0">
                <a:solidFill>
                  <a:schemeClr val="bg1"/>
                </a:solidFill>
              </a:rPr>
              <a:t>Thankyou</a:t>
            </a:r>
            <a:endParaRPr lang="en-US" sz="7200" i="1" dirty="0">
              <a:solidFill>
                <a:schemeClr val="bg1"/>
              </a:solidFill>
            </a:endParaRPr>
          </a:p>
        </p:txBody>
      </p:sp>
      <p:sp>
        <p:nvSpPr>
          <p:cNvPr id="3" name="Subtitle 2">
            <a:extLst>
              <a:ext uri="{FF2B5EF4-FFF2-40B4-BE49-F238E27FC236}">
                <a16:creationId xmlns:a16="http://schemas.microsoft.com/office/drawing/2014/main" id="{412E8C4E-FA90-3A4D-FF80-840FE2E86A7B}"/>
              </a:ext>
            </a:extLst>
          </p:cNvPr>
          <p:cNvSpPr>
            <a:spLocks noGrp="1"/>
          </p:cNvSpPr>
          <p:nvPr>
            <p:ph idx="1"/>
          </p:nvPr>
        </p:nvSpPr>
        <p:spPr>
          <a:xfrm>
            <a:off x="0" y="1532965"/>
            <a:ext cx="12192000" cy="5262283"/>
          </a:xfrm>
          <a:solidFill>
            <a:schemeClr val="tx1">
              <a:lumMod val="85000"/>
              <a:lumOff val="15000"/>
            </a:schemeClr>
          </a:solidFill>
        </p:spPr>
        <p:txBody>
          <a:bodyPr>
            <a:normAutofit fontScale="25000" lnSpcReduction="20000"/>
          </a:bodyPr>
          <a:lstStyle/>
          <a:p>
            <a:pPr algn="ctr"/>
            <a:endParaRPr lang="en-IN" sz="4800" b="1" i="1" dirty="0">
              <a:solidFill>
                <a:schemeClr val="bg1"/>
              </a:solidFill>
            </a:endParaRPr>
          </a:p>
          <a:p>
            <a:pPr algn="ctr"/>
            <a:r>
              <a:rPr lang="en-IN" sz="8000" b="1" i="1" dirty="0">
                <a:solidFill>
                  <a:schemeClr val="bg1"/>
                </a:solidFill>
              </a:rPr>
              <a:t>Sources link : Chef Prateek’s kitchen Channel</a:t>
            </a:r>
          </a:p>
          <a:p>
            <a:pPr algn="ctr"/>
            <a:r>
              <a:rPr lang="en-IN" sz="8000" b="1" i="1" dirty="0">
                <a:solidFill>
                  <a:schemeClr val="bg1"/>
                </a:solidFill>
              </a:rPr>
              <a:t>https://youtube.com/@chefprateekskitchen?si=aiiCUEfPmEvUCc3L</a:t>
            </a:r>
            <a:endParaRPr lang="en-IN" sz="4800" b="1" i="1" dirty="0">
              <a:solidFill>
                <a:schemeClr val="bg1"/>
              </a:solidFill>
            </a:endParaRPr>
          </a:p>
          <a:p>
            <a:pPr algn="ctr"/>
            <a:endParaRPr lang="en-IN" sz="4800" b="1" i="1" dirty="0">
              <a:solidFill>
                <a:schemeClr val="bg1"/>
              </a:solidFill>
            </a:endParaRPr>
          </a:p>
          <a:p>
            <a:pPr algn="ctr"/>
            <a:r>
              <a:rPr lang="en-IN" sz="8000" b="1" i="1" dirty="0" err="1">
                <a:solidFill>
                  <a:schemeClr val="bg1"/>
                </a:solidFill>
              </a:rPr>
              <a:t>Youtube</a:t>
            </a:r>
            <a:r>
              <a:rPr lang="en-IN" sz="8000" b="1" i="1" dirty="0">
                <a:solidFill>
                  <a:schemeClr val="bg1"/>
                </a:solidFill>
              </a:rPr>
              <a:t> Channel Performance Analysis</a:t>
            </a:r>
          </a:p>
          <a:p>
            <a:pPr algn="ctr"/>
            <a:endParaRPr lang="en-IN" sz="8000" b="1" i="1" dirty="0">
              <a:solidFill>
                <a:schemeClr val="bg1"/>
              </a:solidFill>
            </a:endParaRPr>
          </a:p>
          <a:p>
            <a:pPr algn="ctr"/>
            <a:r>
              <a:rPr lang="en-IN" sz="8000" b="1" i="1" dirty="0">
                <a:solidFill>
                  <a:schemeClr val="bg1"/>
                </a:solidFill>
              </a:rPr>
              <a:t>Project by Team No. 12 </a:t>
            </a:r>
          </a:p>
          <a:p>
            <a:pPr algn="ctr"/>
            <a:endParaRPr lang="en-IN" sz="8000" b="1" i="1" dirty="0">
              <a:solidFill>
                <a:schemeClr val="bg1"/>
              </a:solidFill>
            </a:endParaRPr>
          </a:p>
          <a:p>
            <a:pPr algn="ctr"/>
            <a:r>
              <a:rPr lang="en-IN" sz="8000" i="1" dirty="0">
                <a:solidFill>
                  <a:schemeClr val="bg1"/>
                </a:solidFill>
                <a:latin typeface="Bahnschrift Condensed" panose="020B0502040204020203" pitchFamily="34" charset="0"/>
              </a:rPr>
              <a:t>Snigdha Gaur</a:t>
            </a:r>
          </a:p>
          <a:p>
            <a:pPr algn="ctr"/>
            <a:r>
              <a:rPr lang="en-IN" sz="8000" i="1" dirty="0">
                <a:solidFill>
                  <a:schemeClr val="bg1"/>
                </a:solidFill>
                <a:latin typeface="Bahnschrift Condensed" panose="020B0502040204020203" pitchFamily="34" charset="0"/>
              </a:rPr>
              <a:t>Arpita Sharma</a:t>
            </a:r>
          </a:p>
          <a:p>
            <a:pPr algn="ctr"/>
            <a:r>
              <a:rPr lang="en-US" sz="8000" i="1" dirty="0">
                <a:solidFill>
                  <a:schemeClr val="bg1"/>
                </a:solidFill>
                <a:latin typeface="Bahnschrift Condensed" panose="020B0502040204020203" pitchFamily="34" charset="0"/>
              </a:rPr>
              <a:t>Vishesh Parashar</a:t>
            </a:r>
          </a:p>
          <a:p>
            <a:pPr algn="ctr"/>
            <a:r>
              <a:rPr lang="en-IN" sz="8000" i="1" dirty="0">
                <a:solidFill>
                  <a:schemeClr val="bg1"/>
                </a:solidFill>
                <a:latin typeface="Bahnschrift Condensed" panose="020B0502040204020203" pitchFamily="34" charset="0"/>
              </a:rPr>
              <a:t>Shakthi M</a:t>
            </a:r>
          </a:p>
          <a:p>
            <a:pPr algn="ctr"/>
            <a:endParaRPr lang="en-IN" sz="2800" i="1" dirty="0">
              <a:solidFill>
                <a:schemeClr val="bg1"/>
              </a:solidFill>
            </a:endParaRPr>
          </a:p>
        </p:txBody>
      </p:sp>
    </p:spTree>
    <p:extLst>
      <p:ext uri="{BB962C8B-B14F-4D97-AF65-F5344CB8AC3E}">
        <p14:creationId xmlns:p14="http://schemas.microsoft.com/office/powerpoint/2010/main" val="2431177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a:extLst>
            <a:ext uri="{FF2B5EF4-FFF2-40B4-BE49-F238E27FC236}">
              <a16:creationId xmlns:a16="http://schemas.microsoft.com/office/drawing/2014/main" id="{99A6F2DB-E6DF-C1E2-687D-95C95D1426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36DFC7-310E-5685-74CB-9068C7505799}"/>
              </a:ext>
            </a:extLst>
          </p:cNvPr>
          <p:cNvSpPr>
            <a:spLocks noGrp="1"/>
          </p:cNvSpPr>
          <p:nvPr>
            <p:ph type="title"/>
          </p:nvPr>
        </p:nvSpPr>
        <p:spPr>
          <a:xfrm>
            <a:off x="2013626" y="286603"/>
            <a:ext cx="9142054" cy="1450757"/>
          </a:xfrm>
        </p:spPr>
        <p:txBody>
          <a:bodyPr anchor="ctr">
            <a:normAutofit/>
          </a:bodyPr>
          <a:lstStyle/>
          <a:p>
            <a:pPr lvl="0"/>
            <a:r>
              <a:rPr lang="en-US" sz="4800" i="1" dirty="0">
                <a:solidFill>
                  <a:srgbClr val="FFFFFF"/>
                </a:solidFill>
              </a:rPr>
              <a:t>  A clear interpretation of </a:t>
            </a:r>
            <a:br>
              <a:rPr lang="en-US" sz="4800" i="1" dirty="0">
                <a:solidFill>
                  <a:srgbClr val="FFFFFF"/>
                </a:solidFill>
              </a:rPr>
            </a:br>
            <a:r>
              <a:rPr lang="en-US" sz="4800" i="1" dirty="0">
                <a:solidFill>
                  <a:srgbClr val="FFFFFF"/>
                </a:solidFill>
              </a:rPr>
              <a:t>what the problem is asking</a:t>
            </a:r>
          </a:p>
        </p:txBody>
      </p:sp>
      <p:sp>
        <p:nvSpPr>
          <p:cNvPr id="3" name="Subtitle 2">
            <a:extLst>
              <a:ext uri="{FF2B5EF4-FFF2-40B4-BE49-F238E27FC236}">
                <a16:creationId xmlns:a16="http://schemas.microsoft.com/office/drawing/2014/main" id="{D9139873-152D-8ABC-076E-69485BB991A0}"/>
              </a:ext>
            </a:extLst>
          </p:cNvPr>
          <p:cNvSpPr>
            <a:spLocks noGrp="1"/>
          </p:cNvSpPr>
          <p:nvPr>
            <p:ph idx="1"/>
          </p:nvPr>
        </p:nvSpPr>
        <p:spPr>
          <a:xfrm>
            <a:off x="0" y="1889125"/>
            <a:ext cx="12192000" cy="4540249"/>
          </a:xfrm>
          <a:solidFill>
            <a:schemeClr val="tx1">
              <a:lumMod val="85000"/>
              <a:lumOff val="15000"/>
            </a:schemeClr>
          </a:solidFill>
        </p:spPr>
        <p:txBody>
          <a:bodyPr>
            <a:normAutofit/>
          </a:bodyPr>
          <a:lstStyle/>
          <a:p>
            <a:endParaRPr lang="en-US" sz="3200" dirty="0">
              <a:solidFill>
                <a:srgbClr val="FFFFFF"/>
              </a:solidFill>
            </a:endParaRPr>
          </a:p>
          <a:p>
            <a:r>
              <a:rPr lang="en-US" sz="3200" dirty="0">
                <a:solidFill>
                  <a:srgbClr val="FFFFFF"/>
                </a:solidFill>
              </a:rPr>
              <a:t>The objective is to conduct comprehensive analysis of </a:t>
            </a:r>
            <a:r>
              <a:rPr lang="en-US" sz="3200" dirty="0" err="1">
                <a:solidFill>
                  <a:srgbClr val="FFFFFF"/>
                </a:solidFill>
              </a:rPr>
              <a:t>Youtube</a:t>
            </a:r>
            <a:r>
              <a:rPr lang="en-US" sz="3200" dirty="0">
                <a:solidFill>
                  <a:srgbClr val="FFFFFF"/>
                </a:solidFill>
              </a:rPr>
              <a:t> video performance data with vast number of  KPIs in order to identify which types of content generate the highest level of audience engagement. Based on this insights derived from the analysis, the goal is to provide data driven recommend strategies to enhance and optimize future content for better performance and sustained growth.</a:t>
            </a:r>
          </a:p>
        </p:txBody>
      </p:sp>
    </p:spTree>
    <p:extLst>
      <p:ext uri="{BB962C8B-B14F-4D97-AF65-F5344CB8AC3E}">
        <p14:creationId xmlns:p14="http://schemas.microsoft.com/office/powerpoint/2010/main" val="1975442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285F5-B9BD-588E-09A3-A048C51893E0}"/>
              </a:ext>
            </a:extLst>
          </p:cNvPr>
          <p:cNvSpPr>
            <a:spLocks noGrp="1"/>
          </p:cNvSpPr>
          <p:nvPr>
            <p:ph type="title" idx="4294967295"/>
          </p:nvPr>
        </p:nvSpPr>
        <p:spPr>
          <a:xfrm>
            <a:off x="0" y="0"/>
            <a:ext cx="12192000" cy="1866900"/>
          </a:xfrm>
          <a:solidFill>
            <a:schemeClr val="accent1">
              <a:lumMod val="75000"/>
            </a:schemeClr>
          </a:solidFill>
        </p:spPr>
        <p:txBody>
          <a:bodyPr>
            <a:normAutofit/>
          </a:bodyPr>
          <a:lstStyle/>
          <a:p>
            <a:pPr algn="ctr"/>
            <a:br>
              <a:rPr lang="en-IN" dirty="0">
                <a:solidFill>
                  <a:schemeClr val="bg1"/>
                </a:solidFill>
              </a:rPr>
            </a:br>
            <a:r>
              <a:rPr lang="en-IN" sz="4000" i="1" dirty="0">
                <a:solidFill>
                  <a:schemeClr val="bg1"/>
                </a:solidFill>
              </a:rPr>
              <a:t>Any Key Requirements and Constraints</a:t>
            </a:r>
            <a:br>
              <a:rPr lang="en-IN" sz="4000" i="1" dirty="0">
                <a:solidFill>
                  <a:schemeClr val="bg1"/>
                </a:solidFill>
              </a:rPr>
            </a:br>
            <a:endParaRPr lang="en-IN" sz="4000" i="1" dirty="0">
              <a:solidFill>
                <a:schemeClr val="bg1"/>
              </a:solidFill>
            </a:endParaRPr>
          </a:p>
        </p:txBody>
      </p:sp>
      <p:sp>
        <p:nvSpPr>
          <p:cNvPr id="4" name="Content Placeholder 3">
            <a:extLst>
              <a:ext uri="{FF2B5EF4-FFF2-40B4-BE49-F238E27FC236}">
                <a16:creationId xmlns:a16="http://schemas.microsoft.com/office/drawing/2014/main" id="{58255AB1-B082-8455-5723-21BA6E861BE1}"/>
              </a:ext>
            </a:extLst>
          </p:cNvPr>
          <p:cNvSpPr>
            <a:spLocks noGrp="1"/>
          </p:cNvSpPr>
          <p:nvPr>
            <p:ph sz="half" idx="4294967295"/>
          </p:nvPr>
        </p:nvSpPr>
        <p:spPr>
          <a:xfrm>
            <a:off x="0" y="1866900"/>
            <a:ext cx="2930525" cy="4991100"/>
          </a:xfrm>
        </p:spPr>
        <p:txBody>
          <a:bodyPr>
            <a:normAutofit/>
          </a:bodyPr>
          <a:lstStyle/>
          <a:p>
            <a:pPr algn="ctr"/>
            <a:r>
              <a:rPr lang="en-IN" sz="2400" b="1" u="sng" dirty="0">
                <a:solidFill>
                  <a:schemeClr val="bg1"/>
                </a:solidFill>
              </a:rPr>
              <a:t>Key Requirements</a:t>
            </a:r>
          </a:p>
          <a:p>
            <a:pPr algn="ctr"/>
            <a:endParaRPr lang="en-IN" dirty="0">
              <a:solidFill>
                <a:schemeClr val="bg1"/>
              </a:solidFill>
            </a:endParaRPr>
          </a:p>
          <a:p>
            <a:pPr marL="0" indent="0" algn="ctr">
              <a:buNone/>
            </a:pPr>
            <a:r>
              <a:rPr lang="en-IN" dirty="0">
                <a:solidFill>
                  <a:schemeClr val="bg1"/>
                </a:solidFill>
              </a:rPr>
              <a:t>Structured Data</a:t>
            </a:r>
          </a:p>
          <a:p>
            <a:pPr algn="ctr"/>
            <a:r>
              <a:rPr lang="en-IN" dirty="0">
                <a:solidFill>
                  <a:schemeClr val="bg1"/>
                </a:solidFill>
              </a:rPr>
              <a:t>Storing Dataset</a:t>
            </a:r>
          </a:p>
          <a:p>
            <a:pPr algn="ctr"/>
            <a:r>
              <a:rPr lang="en-IN" dirty="0">
                <a:solidFill>
                  <a:schemeClr val="bg1"/>
                </a:solidFill>
              </a:rPr>
              <a:t>Cleaning</a:t>
            </a:r>
          </a:p>
          <a:p>
            <a:pPr algn="ctr"/>
            <a:r>
              <a:rPr lang="en-IN" dirty="0">
                <a:solidFill>
                  <a:schemeClr val="bg1"/>
                </a:solidFill>
              </a:rPr>
              <a:t>Transformation</a:t>
            </a:r>
          </a:p>
          <a:p>
            <a:pPr algn="ctr"/>
            <a:r>
              <a:rPr lang="en-IN" dirty="0">
                <a:solidFill>
                  <a:schemeClr val="bg1"/>
                </a:solidFill>
              </a:rPr>
              <a:t>Mining</a:t>
            </a:r>
          </a:p>
          <a:p>
            <a:pPr algn="ctr"/>
            <a:r>
              <a:rPr lang="en-IN" dirty="0">
                <a:solidFill>
                  <a:schemeClr val="bg1"/>
                </a:solidFill>
              </a:rPr>
              <a:t>Statistical Analysis</a:t>
            </a:r>
          </a:p>
          <a:p>
            <a:pPr marL="871400" lvl="5" indent="0">
              <a:buNone/>
            </a:pPr>
            <a:endParaRPr lang="en-IN" sz="2800" u="sng" dirty="0">
              <a:solidFill>
                <a:schemeClr val="bg1"/>
              </a:solidFill>
            </a:endParaRPr>
          </a:p>
        </p:txBody>
      </p:sp>
      <p:sp>
        <p:nvSpPr>
          <p:cNvPr id="5" name="Content Placeholder 4">
            <a:extLst>
              <a:ext uri="{FF2B5EF4-FFF2-40B4-BE49-F238E27FC236}">
                <a16:creationId xmlns:a16="http://schemas.microsoft.com/office/drawing/2014/main" id="{715927E9-60C8-50A2-F954-44A5C6C68F5D}"/>
              </a:ext>
            </a:extLst>
          </p:cNvPr>
          <p:cNvSpPr>
            <a:spLocks noGrp="1"/>
          </p:cNvSpPr>
          <p:nvPr>
            <p:ph sz="half" idx="4294967295"/>
          </p:nvPr>
        </p:nvSpPr>
        <p:spPr>
          <a:xfrm>
            <a:off x="7859210" y="1668463"/>
            <a:ext cx="4332789" cy="5189537"/>
          </a:xfrm>
        </p:spPr>
        <p:txBody>
          <a:bodyPr>
            <a:normAutofit/>
          </a:bodyPr>
          <a:lstStyle/>
          <a:p>
            <a:pPr marL="0" indent="0" algn="ctr">
              <a:buNone/>
            </a:pPr>
            <a:endParaRPr lang="en-IN" sz="2800" u="sng" dirty="0">
              <a:solidFill>
                <a:schemeClr val="bg1"/>
              </a:solidFill>
            </a:endParaRPr>
          </a:p>
          <a:p>
            <a:pPr marL="0" indent="0" algn="ctr">
              <a:buNone/>
            </a:pPr>
            <a:r>
              <a:rPr lang="en-IN" sz="2800" u="sng" dirty="0">
                <a:solidFill>
                  <a:schemeClr val="bg1"/>
                </a:solidFill>
              </a:rPr>
              <a:t>Constraints</a:t>
            </a:r>
          </a:p>
          <a:p>
            <a:pPr marL="0" indent="0">
              <a:buNone/>
            </a:pPr>
            <a:endParaRPr lang="en-IN" sz="1400" dirty="0">
              <a:solidFill>
                <a:schemeClr val="bg1"/>
              </a:solidFill>
            </a:endParaRPr>
          </a:p>
          <a:p>
            <a:pPr algn="ctr"/>
            <a:r>
              <a:rPr lang="en-IN" sz="1500" dirty="0">
                <a:solidFill>
                  <a:schemeClr val="bg1"/>
                </a:solidFill>
              </a:rPr>
              <a:t>Policy</a:t>
            </a:r>
          </a:p>
          <a:p>
            <a:pPr algn="ctr"/>
            <a:r>
              <a:rPr lang="en-IN" sz="1500" dirty="0">
                <a:solidFill>
                  <a:schemeClr val="bg1"/>
                </a:solidFill>
              </a:rPr>
              <a:t>Privacy</a:t>
            </a:r>
          </a:p>
          <a:p>
            <a:pPr algn="ctr"/>
            <a:r>
              <a:rPr lang="en-IN" sz="1500" dirty="0">
                <a:solidFill>
                  <a:schemeClr val="bg1"/>
                </a:solidFill>
              </a:rPr>
              <a:t>Copyright</a:t>
            </a:r>
          </a:p>
          <a:p>
            <a:pPr algn="ctr"/>
            <a:r>
              <a:rPr lang="en-IN" sz="1500" dirty="0">
                <a:solidFill>
                  <a:schemeClr val="bg1"/>
                </a:solidFill>
              </a:rPr>
              <a:t>Data Availability</a:t>
            </a:r>
          </a:p>
          <a:p>
            <a:pPr algn="ctr"/>
            <a:r>
              <a:rPr lang="en-IN" sz="1500" dirty="0">
                <a:solidFill>
                  <a:schemeClr val="bg1"/>
                </a:solidFill>
              </a:rPr>
              <a:t>Time Constraints</a:t>
            </a:r>
          </a:p>
          <a:p>
            <a:pPr algn="ctr"/>
            <a:r>
              <a:rPr lang="en-IN" sz="1500" dirty="0">
                <a:solidFill>
                  <a:schemeClr val="bg1"/>
                </a:solidFill>
              </a:rPr>
              <a:t>Audience </a:t>
            </a:r>
            <a:r>
              <a:rPr lang="en-IN" sz="1500" dirty="0" err="1">
                <a:solidFill>
                  <a:schemeClr val="bg1"/>
                </a:solidFill>
              </a:rPr>
              <a:t>Behavior</a:t>
            </a:r>
            <a:endParaRPr lang="en-IN" sz="1500" dirty="0">
              <a:solidFill>
                <a:schemeClr val="bg1"/>
              </a:solidFill>
            </a:endParaRPr>
          </a:p>
          <a:p>
            <a:pPr algn="ctr"/>
            <a:r>
              <a:rPr lang="en-IN" sz="1500" dirty="0">
                <a:solidFill>
                  <a:schemeClr val="bg1"/>
                </a:solidFill>
              </a:rPr>
              <a:t>Seasonality Content</a:t>
            </a:r>
          </a:p>
          <a:p>
            <a:pPr algn="ctr"/>
            <a:r>
              <a:rPr lang="en-IN" sz="1500" dirty="0">
                <a:solidFill>
                  <a:schemeClr val="bg1"/>
                </a:solidFill>
              </a:rPr>
              <a:t>Legal and Compliance Restraints</a:t>
            </a:r>
          </a:p>
          <a:p>
            <a:pPr algn="ctr"/>
            <a:endParaRPr lang="en-IN" sz="1500" dirty="0">
              <a:solidFill>
                <a:schemeClr val="bg1"/>
              </a:solidFill>
            </a:endParaRPr>
          </a:p>
        </p:txBody>
      </p:sp>
      <p:graphicFrame>
        <p:nvGraphicFramePr>
          <p:cNvPr id="6" name="Diagram 5">
            <a:extLst>
              <a:ext uri="{FF2B5EF4-FFF2-40B4-BE49-F238E27FC236}">
                <a16:creationId xmlns:a16="http://schemas.microsoft.com/office/drawing/2014/main" id="{E36A4D4B-786A-722E-2CF1-611EC619EB64}"/>
              </a:ext>
            </a:extLst>
          </p:cNvPr>
          <p:cNvGraphicFramePr/>
          <p:nvPr>
            <p:extLst>
              <p:ext uri="{D42A27DB-BD31-4B8C-83A1-F6EECF244321}">
                <p14:modId xmlns:p14="http://schemas.microsoft.com/office/powerpoint/2010/main" val="613147405"/>
              </p:ext>
            </p:extLst>
          </p:nvPr>
        </p:nvGraphicFramePr>
        <p:xfrm>
          <a:off x="3287210" y="1866900"/>
          <a:ext cx="4572001" cy="4991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8165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a:extLst>
            <a:ext uri="{FF2B5EF4-FFF2-40B4-BE49-F238E27FC236}">
              <a16:creationId xmlns:a16="http://schemas.microsoft.com/office/drawing/2014/main" id="{B870CDBD-89A2-5764-3251-E6BD9A0598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41EDA2-EE39-8749-11F7-6AA2CB59E07F}"/>
              </a:ext>
            </a:extLst>
          </p:cNvPr>
          <p:cNvSpPr>
            <a:spLocks noGrp="1"/>
          </p:cNvSpPr>
          <p:nvPr>
            <p:ph type="title"/>
          </p:nvPr>
        </p:nvSpPr>
        <p:spPr>
          <a:xfrm>
            <a:off x="304800" y="286603"/>
            <a:ext cx="10850880" cy="1450757"/>
          </a:xfrm>
        </p:spPr>
        <p:txBody>
          <a:bodyPr anchor="ctr">
            <a:normAutofit/>
          </a:bodyPr>
          <a:lstStyle/>
          <a:p>
            <a:pPr lvl="0" algn="ctr"/>
            <a:r>
              <a:rPr lang="en-US" sz="4800" i="1" dirty="0">
                <a:solidFill>
                  <a:srgbClr val="FFFFFF"/>
                </a:solidFill>
              </a:rPr>
              <a:t>  Initial Thought to solve the problem</a:t>
            </a:r>
          </a:p>
        </p:txBody>
      </p:sp>
      <p:sp>
        <p:nvSpPr>
          <p:cNvPr id="3" name="Subtitle 2">
            <a:extLst>
              <a:ext uri="{FF2B5EF4-FFF2-40B4-BE49-F238E27FC236}">
                <a16:creationId xmlns:a16="http://schemas.microsoft.com/office/drawing/2014/main" id="{C33AA6B1-1A71-B25F-02F5-D2791C7F5B7A}"/>
              </a:ext>
            </a:extLst>
          </p:cNvPr>
          <p:cNvSpPr>
            <a:spLocks noGrp="1"/>
          </p:cNvSpPr>
          <p:nvPr>
            <p:ph idx="1"/>
          </p:nvPr>
        </p:nvSpPr>
        <p:spPr>
          <a:xfrm>
            <a:off x="0" y="1889125"/>
            <a:ext cx="12192000" cy="4906122"/>
          </a:xfrm>
          <a:solidFill>
            <a:schemeClr val="tx1">
              <a:lumMod val="85000"/>
              <a:lumOff val="15000"/>
            </a:schemeClr>
          </a:solidFill>
        </p:spPr>
        <p:txBody>
          <a:bodyPr>
            <a:normAutofit/>
          </a:bodyPr>
          <a:lstStyle/>
          <a:p>
            <a:endParaRPr lang="en-US" sz="3200" dirty="0">
              <a:solidFill>
                <a:srgbClr val="FFFFFF"/>
              </a:solidFill>
            </a:endParaRPr>
          </a:p>
          <a:p>
            <a:r>
              <a:rPr lang="en-US" sz="3200" dirty="0">
                <a:solidFill>
                  <a:srgbClr val="FFFFFF"/>
                </a:solidFill>
              </a:rPr>
              <a:t>Our core goal is to analyze video performance data specifically all the key performance indicators and constraints that we have mentioned in above slide to determine which type of content drive the most audience engagement and how to optimize future videos and overall content strategy. The ultimate goal is to derive actionable insights and formulate strategic recommendations to optimize future content planning and production.</a:t>
            </a:r>
          </a:p>
        </p:txBody>
      </p:sp>
    </p:spTree>
    <p:extLst>
      <p:ext uri="{BB962C8B-B14F-4D97-AF65-F5344CB8AC3E}">
        <p14:creationId xmlns:p14="http://schemas.microsoft.com/office/powerpoint/2010/main" val="1654096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a:extLst>
            <a:ext uri="{FF2B5EF4-FFF2-40B4-BE49-F238E27FC236}">
              <a16:creationId xmlns:a16="http://schemas.microsoft.com/office/drawing/2014/main" id="{E4723E5E-4B3B-158A-88B6-AD0940CCE0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ACF8AF-FA48-2159-E915-4FD142356122}"/>
              </a:ext>
            </a:extLst>
          </p:cNvPr>
          <p:cNvSpPr>
            <a:spLocks noGrp="1"/>
          </p:cNvSpPr>
          <p:nvPr>
            <p:ph type="title"/>
          </p:nvPr>
        </p:nvSpPr>
        <p:spPr>
          <a:xfrm>
            <a:off x="304800" y="286603"/>
            <a:ext cx="10850880" cy="1058103"/>
          </a:xfrm>
        </p:spPr>
        <p:txBody>
          <a:bodyPr anchor="ctr">
            <a:normAutofit/>
          </a:bodyPr>
          <a:lstStyle/>
          <a:p>
            <a:pPr lvl="0" algn="ctr"/>
            <a:r>
              <a:rPr lang="en-US" sz="4800" i="1" dirty="0">
                <a:solidFill>
                  <a:srgbClr val="FFFFFF"/>
                </a:solidFill>
              </a:rPr>
              <a:t>  Our Approach to solve the problem</a:t>
            </a:r>
          </a:p>
        </p:txBody>
      </p:sp>
      <p:sp>
        <p:nvSpPr>
          <p:cNvPr id="3" name="Subtitle 2">
            <a:extLst>
              <a:ext uri="{FF2B5EF4-FFF2-40B4-BE49-F238E27FC236}">
                <a16:creationId xmlns:a16="http://schemas.microsoft.com/office/drawing/2014/main" id="{25145DF6-5AEA-8F92-EFF9-DBE32EC4B556}"/>
              </a:ext>
            </a:extLst>
          </p:cNvPr>
          <p:cNvSpPr>
            <a:spLocks noGrp="1"/>
          </p:cNvSpPr>
          <p:nvPr>
            <p:ph idx="1"/>
          </p:nvPr>
        </p:nvSpPr>
        <p:spPr>
          <a:xfrm>
            <a:off x="0" y="1148862"/>
            <a:ext cx="12192000" cy="5646385"/>
          </a:xfrm>
          <a:solidFill>
            <a:schemeClr val="tx1">
              <a:lumMod val="85000"/>
              <a:lumOff val="15000"/>
            </a:schemeClr>
          </a:solidFill>
        </p:spPr>
        <p:txBody>
          <a:bodyPr>
            <a:normAutofit lnSpcReduction="10000"/>
          </a:bodyPr>
          <a:lstStyle/>
          <a:p>
            <a:pPr marL="0" indent="0" algn="ctr">
              <a:buNone/>
            </a:pPr>
            <a:r>
              <a:rPr lang="en-US" sz="2800" dirty="0">
                <a:solidFill>
                  <a:srgbClr val="FFFFFF"/>
                </a:solidFill>
              </a:rPr>
              <a:t> </a:t>
            </a:r>
            <a:r>
              <a:rPr lang="en-US" sz="2400" u="sng" dirty="0">
                <a:solidFill>
                  <a:srgbClr val="FFFFFF"/>
                </a:solidFill>
              </a:rPr>
              <a:t>Collect and Organize Data </a:t>
            </a:r>
          </a:p>
          <a:p>
            <a:pPr lvl="2"/>
            <a:r>
              <a:rPr lang="en-US" sz="1400" dirty="0">
                <a:solidFill>
                  <a:srgbClr val="FFFFFF"/>
                </a:solidFill>
              </a:rPr>
              <a:t>We have collected data of two months .i.e. April and May 2025, for each video and shorts</a:t>
            </a:r>
          </a:p>
          <a:p>
            <a:pPr lvl="2"/>
            <a:r>
              <a:rPr lang="en-US" sz="1400" dirty="0">
                <a:solidFill>
                  <a:srgbClr val="FFFFFF"/>
                </a:solidFill>
              </a:rPr>
              <a:t>Converted it into a </a:t>
            </a:r>
            <a:r>
              <a:rPr lang="en-US" sz="1400" dirty="0" err="1">
                <a:solidFill>
                  <a:srgbClr val="FFFFFF"/>
                </a:solidFill>
              </a:rPr>
              <a:t>dataframe</a:t>
            </a:r>
            <a:r>
              <a:rPr lang="en-US" sz="1400" dirty="0">
                <a:solidFill>
                  <a:srgbClr val="FFFFFF"/>
                </a:solidFill>
              </a:rPr>
              <a:t> using tool Microsoft Excel. </a:t>
            </a:r>
          </a:p>
          <a:p>
            <a:pPr marL="0" indent="0" algn="ctr">
              <a:buNone/>
            </a:pPr>
            <a:r>
              <a:rPr lang="en-US" sz="2800" dirty="0">
                <a:solidFill>
                  <a:srgbClr val="FFFFFF"/>
                </a:solidFill>
              </a:rPr>
              <a:t>  </a:t>
            </a:r>
            <a:r>
              <a:rPr lang="en-US" sz="2400" u="sng" dirty="0">
                <a:solidFill>
                  <a:srgbClr val="FFFFFF"/>
                </a:solidFill>
              </a:rPr>
              <a:t>Analyzing Key Metrics </a:t>
            </a:r>
          </a:p>
          <a:p>
            <a:pPr lvl="1"/>
            <a:r>
              <a:rPr lang="en-US" sz="1400" dirty="0">
                <a:solidFill>
                  <a:srgbClr val="FFFFFF"/>
                </a:solidFill>
              </a:rPr>
              <a:t>Engagement Rate = (Likes + Comments) / Views</a:t>
            </a:r>
          </a:p>
          <a:p>
            <a:pPr lvl="1"/>
            <a:r>
              <a:rPr lang="en-US" sz="1400" dirty="0">
                <a:solidFill>
                  <a:srgbClr val="FFFFFF"/>
                </a:solidFill>
              </a:rPr>
              <a:t>Watch Time Per view = Watch time / Views</a:t>
            </a:r>
          </a:p>
          <a:p>
            <a:pPr lvl="1"/>
            <a:r>
              <a:rPr lang="en-US" sz="1400" dirty="0">
                <a:solidFill>
                  <a:srgbClr val="FFFFFF"/>
                </a:solidFill>
              </a:rPr>
              <a:t>Comparing Uploading dates /days , Video Duration etc.</a:t>
            </a:r>
          </a:p>
          <a:p>
            <a:pPr lvl="1"/>
            <a:r>
              <a:rPr lang="en-US" sz="1400" dirty="0">
                <a:solidFill>
                  <a:srgbClr val="FFFFFF"/>
                </a:solidFill>
              </a:rPr>
              <a:t>Posting Frequency</a:t>
            </a:r>
          </a:p>
          <a:p>
            <a:pPr marL="201168" lvl="1" indent="0" algn="ctr">
              <a:buNone/>
            </a:pPr>
            <a:r>
              <a:rPr lang="en-US" sz="2400" u="sng" dirty="0">
                <a:solidFill>
                  <a:srgbClr val="FFFFFF"/>
                </a:solidFill>
              </a:rPr>
              <a:t>Exploratory Data Analysis </a:t>
            </a:r>
          </a:p>
          <a:p>
            <a:pPr marL="201168" lvl="1" indent="0" algn="ctr">
              <a:buNone/>
            </a:pPr>
            <a:endParaRPr lang="en-US" sz="2400" u="sng" dirty="0">
              <a:solidFill>
                <a:srgbClr val="FFFFFF"/>
              </a:solidFill>
            </a:endParaRPr>
          </a:p>
          <a:p>
            <a:pPr lvl="1"/>
            <a:r>
              <a:rPr lang="en-US" sz="1400" dirty="0">
                <a:solidFill>
                  <a:srgbClr val="FFFFFF"/>
                </a:solidFill>
              </a:rPr>
              <a:t>We will perform visual and statistical analysis to uncover insights : Trend, Engagement Patterns, Format Patterns and correlation between KPIs </a:t>
            </a:r>
          </a:p>
          <a:p>
            <a:pPr lvl="1"/>
            <a:r>
              <a:rPr lang="en-US" sz="1400" dirty="0">
                <a:solidFill>
                  <a:srgbClr val="FFFFFF"/>
                </a:solidFill>
              </a:rPr>
              <a:t>For this we are going to use Python and its libraries, Power BI etc.</a:t>
            </a:r>
          </a:p>
          <a:p>
            <a:pPr lvl="1"/>
            <a:endParaRPr lang="en-US" sz="1400" dirty="0">
              <a:solidFill>
                <a:srgbClr val="FFFFFF"/>
              </a:solidFill>
            </a:endParaRPr>
          </a:p>
          <a:p>
            <a:pPr marL="201168" lvl="1" indent="0" algn="ctr">
              <a:buNone/>
            </a:pPr>
            <a:r>
              <a:rPr lang="en-US" sz="2400" u="sng" dirty="0">
                <a:solidFill>
                  <a:srgbClr val="FFFFFF"/>
                </a:solidFill>
              </a:rPr>
              <a:t>Insights and Recommendation</a:t>
            </a:r>
          </a:p>
          <a:p>
            <a:pPr marL="201168" lvl="1" indent="0" algn="ctr">
              <a:buNone/>
            </a:pPr>
            <a:endParaRPr lang="en-US" sz="2400" u="sng" dirty="0">
              <a:solidFill>
                <a:srgbClr val="FFFFFF"/>
              </a:solidFill>
            </a:endParaRPr>
          </a:p>
          <a:p>
            <a:pPr lvl="1"/>
            <a:r>
              <a:rPr lang="en-US" sz="1400" dirty="0">
                <a:solidFill>
                  <a:srgbClr val="FFFFFF"/>
                </a:solidFill>
              </a:rPr>
              <a:t>Derive actionable insights to inform content planning : Topics and formats which lead to subscriber growth, Common high performing  hashtags and titles etc.</a:t>
            </a:r>
          </a:p>
        </p:txBody>
      </p:sp>
    </p:spTree>
    <p:extLst>
      <p:ext uri="{BB962C8B-B14F-4D97-AF65-F5344CB8AC3E}">
        <p14:creationId xmlns:p14="http://schemas.microsoft.com/office/powerpoint/2010/main" val="1536102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title"/>
          </p:nvPr>
        </p:nvSpPr>
        <p:spPr>
          <a:xfrm>
            <a:off x="0" y="0"/>
            <a:ext cx="12192000" cy="2130725"/>
          </a:xfrm>
          <a:solidFill>
            <a:schemeClr val="accent1">
              <a:lumMod val="75000"/>
            </a:schemeClr>
          </a:solidFill>
        </p:spPr>
        <p:txBody>
          <a:bodyPr anchor="ctr">
            <a:normAutofit/>
          </a:bodyPr>
          <a:lstStyle/>
          <a:p>
            <a:pPr lvl="0" algn="ctr"/>
            <a:r>
              <a:rPr lang="en-US" sz="4800" i="1" dirty="0">
                <a:solidFill>
                  <a:srgbClr val="FFFFFF"/>
                </a:solidFill>
              </a:rPr>
              <a:t> Tools and its Purpose</a:t>
            </a:r>
            <a:endParaRPr lang="en-US" sz="2700" i="1" dirty="0">
              <a:solidFill>
                <a:srgbClr val="FFFFFF"/>
              </a:solidFill>
            </a:endParaRPr>
          </a:p>
        </p:txBody>
      </p:sp>
      <p:sp>
        <p:nvSpPr>
          <p:cNvPr id="5" name="Content Placeholder 4">
            <a:extLst>
              <a:ext uri="{FF2B5EF4-FFF2-40B4-BE49-F238E27FC236}">
                <a16:creationId xmlns:a16="http://schemas.microsoft.com/office/drawing/2014/main" id="{9727F4C4-E19E-93B6-195A-BAD48BA1BE61}"/>
              </a:ext>
            </a:extLst>
          </p:cNvPr>
          <p:cNvSpPr>
            <a:spLocks noGrp="1"/>
          </p:cNvSpPr>
          <p:nvPr>
            <p:ph idx="1"/>
          </p:nvPr>
        </p:nvSpPr>
        <p:spPr>
          <a:xfrm>
            <a:off x="500332" y="2130725"/>
            <a:ext cx="11337984" cy="4589251"/>
          </a:xfrm>
        </p:spPr>
        <p:txBody>
          <a:bodyPr>
            <a:normAutofit/>
          </a:bodyPr>
          <a:lstStyle/>
          <a:p>
            <a:pPr>
              <a:buFont typeface="Wingdings" panose="05000000000000000000" pitchFamily="2" charset="2"/>
              <a:buChar char="Ø"/>
            </a:pPr>
            <a:r>
              <a:rPr lang="en-US" sz="3200" i="1" spc="-50" dirty="0">
                <a:solidFill>
                  <a:schemeClr val="bg1"/>
                </a:solidFill>
                <a:latin typeface="+mj-lt"/>
              </a:rPr>
              <a:t>Microsoft Excel –</a:t>
            </a:r>
            <a:r>
              <a:rPr lang="en-IN" sz="3200" i="1" spc="-50" dirty="0">
                <a:solidFill>
                  <a:schemeClr val="bg1"/>
                </a:solidFill>
                <a:latin typeface="+mj-lt"/>
              </a:rPr>
              <a:t> Data collection</a:t>
            </a:r>
            <a:r>
              <a:rPr lang="en-IN" sz="3200" i="1" dirty="0">
                <a:solidFill>
                  <a:schemeClr val="bg1"/>
                </a:solidFill>
                <a:latin typeface="+mj-lt"/>
              </a:rPr>
              <a:t> and Cleaning Data</a:t>
            </a:r>
          </a:p>
          <a:p>
            <a:pPr>
              <a:buFont typeface="Wingdings" panose="05000000000000000000" pitchFamily="2" charset="2"/>
              <a:buChar char="Ø"/>
            </a:pPr>
            <a:r>
              <a:rPr lang="en-US" sz="3200" i="1" spc="-50" dirty="0">
                <a:solidFill>
                  <a:schemeClr val="bg1"/>
                </a:solidFill>
                <a:latin typeface="+mj-lt"/>
              </a:rPr>
              <a:t>SQL – </a:t>
            </a:r>
            <a:r>
              <a:rPr lang="en-IN" sz="3200" i="1" dirty="0">
                <a:solidFill>
                  <a:schemeClr val="bg1"/>
                </a:solidFill>
                <a:latin typeface="+mj-lt"/>
              </a:rPr>
              <a:t>Data Extraction and Filtering</a:t>
            </a:r>
          </a:p>
          <a:p>
            <a:pPr>
              <a:buFont typeface="Wingdings" panose="05000000000000000000" pitchFamily="2" charset="2"/>
              <a:buChar char="Ø"/>
            </a:pPr>
            <a:r>
              <a:rPr lang="en-US" sz="3200" i="1" spc="-50" dirty="0">
                <a:solidFill>
                  <a:schemeClr val="bg1"/>
                </a:solidFill>
                <a:latin typeface="+mj-lt"/>
              </a:rPr>
              <a:t>Power BI  - </a:t>
            </a:r>
            <a:r>
              <a:rPr lang="en-IN" sz="3200" i="1" dirty="0">
                <a:solidFill>
                  <a:schemeClr val="bg1"/>
                </a:solidFill>
                <a:latin typeface="+mj-lt"/>
              </a:rPr>
              <a:t>Visualization and Reporting</a:t>
            </a:r>
          </a:p>
          <a:p>
            <a:pPr>
              <a:buFont typeface="Wingdings" panose="05000000000000000000" pitchFamily="2" charset="2"/>
              <a:buChar char="Ø"/>
            </a:pPr>
            <a:r>
              <a:rPr lang="en-US" sz="3200" i="1" spc="-50" dirty="0">
                <a:solidFill>
                  <a:schemeClr val="bg1"/>
                </a:solidFill>
                <a:latin typeface="+mj-lt"/>
              </a:rPr>
              <a:t>ML Algorithms - </a:t>
            </a:r>
            <a:r>
              <a:rPr lang="en-IN" sz="3200" i="1" dirty="0">
                <a:solidFill>
                  <a:schemeClr val="bg1"/>
                </a:solidFill>
                <a:latin typeface="+mj-lt"/>
              </a:rPr>
              <a:t>Predictive </a:t>
            </a:r>
            <a:r>
              <a:rPr lang="en-IN" sz="3200" i="1" dirty="0" err="1">
                <a:solidFill>
                  <a:schemeClr val="bg1"/>
                </a:solidFill>
                <a:latin typeface="+mj-lt"/>
              </a:rPr>
              <a:t>Modeling</a:t>
            </a:r>
            <a:endParaRPr lang="en-IN" sz="3200" i="1" dirty="0">
              <a:solidFill>
                <a:schemeClr val="bg1"/>
              </a:solidFill>
              <a:latin typeface="+mj-lt"/>
            </a:endParaRPr>
          </a:p>
          <a:p>
            <a:pPr>
              <a:buFont typeface="Wingdings" panose="05000000000000000000" pitchFamily="2" charset="2"/>
              <a:buChar char="Ø"/>
            </a:pPr>
            <a:r>
              <a:rPr lang="en-US" sz="3200" i="1" spc="-50" dirty="0">
                <a:solidFill>
                  <a:schemeClr val="bg1"/>
                </a:solidFill>
                <a:latin typeface="+mj-lt"/>
              </a:rPr>
              <a:t>Python - </a:t>
            </a:r>
            <a:r>
              <a:rPr lang="en-IN" sz="3200" i="1" dirty="0">
                <a:solidFill>
                  <a:schemeClr val="bg1"/>
                </a:solidFill>
                <a:latin typeface="+mj-lt"/>
              </a:rPr>
              <a:t>Deep Analysis and Automation</a:t>
            </a:r>
          </a:p>
          <a:p>
            <a:pPr>
              <a:buFont typeface="Wingdings" panose="05000000000000000000" pitchFamily="2" charset="2"/>
              <a:buChar char="Ø"/>
            </a:pPr>
            <a:r>
              <a:rPr lang="en-IN" sz="3200" i="1" dirty="0">
                <a:solidFill>
                  <a:schemeClr val="bg1"/>
                </a:solidFill>
                <a:latin typeface="+mj-lt"/>
              </a:rPr>
              <a:t>Python Libraries- </a:t>
            </a:r>
            <a:r>
              <a:rPr lang="en-IN" sz="3200" i="1" dirty="0" err="1">
                <a:solidFill>
                  <a:schemeClr val="bg1"/>
                </a:solidFill>
                <a:latin typeface="+mj-lt"/>
              </a:rPr>
              <a:t>Numpy</a:t>
            </a:r>
            <a:r>
              <a:rPr lang="en-IN" sz="3200" i="1" dirty="0">
                <a:solidFill>
                  <a:schemeClr val="bg1"/>
                </a:solidFill>
                <a:latin typeface="+mj-lt"/>
              </a:rPr>
              <a:t>, Pandas and Scikit </a:t>
            </a:r>
          </a:p>
          <a:p>
            <a:pPr marL="0" indent="0">
              <a:buNone/>
            </a:pPr>
            <a:endParaRPr lang="en-IN" sz="3600" i="1" dirty="0">
              <a:solidFill>
                <a:schemeClr val="bg1"/>
              </a:solidFill>
            </a:endParaRPr>
          </a:p>
          <a:p>
            <a:endParaRPr lang="en-US" sz="3600" i="1" spc="-50" dirty="0">
              <a:solidFill>
                <a:schemeClr val="bg1"/>
              </a:solidFill>
              <a:latin typeface="+mj-lt"/>
            </a:endParaRPr>
          </a:p>
          <a:p>
            <a:endParaRPr lang="en-IN" sz="4000" i="1" dirty="0">
              <a:latin typeface="+mj-lt"/>
            </a:endParaRPr>
          </a:p>
          <a:p>
            <a:endParaRPr lang="en-US" sz="4000" i="1" spc="-50" dirty="0">
              <a:solidFill>
                <a:srgbClr val="FFFFFF"/>
              </a:solidFill>
              <a:latin typeface="Bookman Old Style" panose="020F0302020204030204"/>
            </a:endParaRPr>
          </a:p>
          <a:p>
            <a:endParaRPr lang="en-US" sz="3600" i="1" spc="-50" dirty="0">
              <a:solidFill>
                <a:srgbClr val="FFFFFF"/>
              </a:solidFill>
              <a:latin typeface="Bookman Old Style" panose="020F0302020204030204"/>
            </a:endParaRPr>
          </a:p>
        </p:txBody>
      </p:sp>
    </p:spTree>
    <p:extLst>
      <p:ext uri="{BB962C8B-B14F-4D97-AF65-F5344CB8AC3E}">
        <p14:creationId xmlns:p14="http://schemas.microsoft.com/office/powerpoint/2010/main" val="191714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a:extLst>
            <a:ext uri="{FF2B5EF4-FFF2-40B4-BE49-F238E27FC236}">
              <a16:creationId xmlns:a16="http://schemas.microsoft.com/office/drawing/2014/main" id="{D80D14A8-1922-F97E-A2F1-8820E888BF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DF5161-2744-B483-C7A9-6E47EC340DBF}"/>
              </a:ext>
            </a:extLst>
          </p:cNvPr>
          <p:cNvSpPr>
            <a:spLocks noGrp="1"/>
          </p:cNvSpPr>
          <p:nvPr>
            <p:ph type="title"/>
          </p:nvPr>
        </p:nvSpPr>
        <p:spPr>
          <a:xfrm>
            <a:off x="304800" y="286603"/>
            <a:ext cx="10850880" cy="1058103"/>
          </a:xfrm>
        </p:spPr>
        <p:txBody>
          <a:bodyPr anchor="ctr">
            <a:normAutofit/>
          </a:bodyPr>
          <a:lstStyle/>
          <a:p>
            <a:pPr lvl="0" algn="ctr"/>
            <a:r>
              <a:rPr lang="en-US" sz="4800" i="1" dirty="0">
                <a:solidFill>
                  <a:srgbClr val="FFFFFF"/>
                </a:solidFill>
              </a:rPr>
              <a:t>Chef Prateek’s Kitchen Channel</a:t>
            </a:r>
          </a:p>
        </p:txBody>
      </p:sp>
      <p:sp>
        <p:nvSpPr>
          <p:cNvPr id="3" name="Subtitle 2">
            <a:extLst>
              <a:ext uri="{FF2B5EF4-FFF2-40B4-BE49-F238E27FC236}">
                <a16:creationId xmlns:a16="http://schemas.microsoft.com/office/drawing/2014/main" id="{ACFF47F8-5A9D-2D7B-C431-056203D9191B}"/>
              </a:ext>
            </a:extLst>
          </p:cNvPr>
          <p:cNvSpPr>
            <a:spLocks noGrp="1"/>
          </p:cNvSpPr>
          <p:nvPr>
            <p:ph idx="1"/>
          </p:nvPr>
        </p:nvSpPr>
        <p:spPr>
          <a:xfrm>
            <a:off x="0" y="1580827"/>
            <a:ext cx="12192000" cy="5214420"/>
          </a:xfrm>
          <a:solidFill>
            <a:schemeClr val="tx1">
              <a:lumMod val="85000"/>
              <a:lumOff val="15000"/>
            </a:schemeClr>
          </a:solidFill>
        </p:spPr>
        <p:txBody>
          <a:bodyPr>
            <a:normAutofit/>
          </a:bodyPr>
          <a:lstStyle/>
          <a:p>
            <a:pPr marL="0" indent="0">
              <a:buNone/>
            </a:pPr>
            <a:endParaRPr lang="en-US" sz="2000" dirty="0">
              <a:solidFill>
                <a:srgbClr val="FFFFFF"/>
              </a:solidFill>
            </a:endParaRPr>
          </a:p>
          <a:p>
            <a:pPr marL="0" indent="0" algn="ctr">
              <a:buNone/>
            </a:pPr>
            <a:r>
              <a:rPr lang="en-US" sz="2000" dirty="0">
                <a:solidFill>
                  <a:srgbClr val="FFFFFF"/>
                </a:solidFill>
              </a:rPr>
              <a:t>Chef Prateek’s Kitchen is a popular Indian YouTube channel run by 25 years old certified Chef Prateek.</a:t>
            </a:r>
          </a:p>
          <a:p>
            <a:pPr marL="0" indent="0" algn="ctr">
              <a:buNone/>
            </a:pPr>
            <a:r>
              <a:rPr lang="en-US" sz="2000" dirty="0">
                <a:solidFill>
                  <a:srgbClr val="FFFFFF"/>
                </a:solidFill>
              </a:rPr>
              <a:t>Launched in July 2021, the channel focuses on teaching easy-to-follow cooking recipes tailored for home cooks.</a:t>
            </a:r>
          </a:p>
          <a:p>
            <a:pPr marL="0" indent="0" algn="ctr">
              <a:buNone/>
            </a:pPr>
            <a:r>
              <a:rPr lang="en-US" sz="2000" dirty="0">
                <a:solidFill>
                  <a:srgbClr val="FFFFFF"/>
                </a:solidFill>
              </a:rPr>
              <a:t> From traditional Indian dishes to creative meals, Chef Prateek shares step-by-step tutorials with clear instructions in his </a:t>
            </a:r>
            <a:r>
              <a:rPr lang="en-US" sz="2000" dirty="0" err="1">
                <a:solidFill>
                  <a:srgbClr val="FFFFFF"/>
                </a:solidFill>
              </a:rPr>
              <a:t>youtube</a:t>
            </a:r>
            <a:r>
              <a:rPr lang="en-US" sz="2000" dirty="0">
                <a:solidFill>
                  <a:srgbClr val="FFFFFF"/>
                </a:solidFill>
              </a:rPr>
              <a:t> videos and shorts</a:t>
            </a:r>
            <a:r>
              <a:rPr lang="en-US" sz="1400" dirty="0">
                <a:solidFill>
                  <a:srgbClr val="FFFFFF"/>
                </a:solidFill>
              </a:rPr>
              <a:t>.</a:t>
            </a:r>
          </a:p>
          <a:p>
            <a:pPr marL="0" indent="0" algn="ctr">
              <a:buNone/>
            </a:pPr>
            <a:endParaRPr lang="en-US" sz="1400" dirty="0">
              <a:solidFill>
                <a:srgbClr val="FFFFFF"/>
              </a:solidFill>
            </a:endParaRPr>
          </a:p>
          <a:p>
            <a:pPr marL="0" indent="0" algn="r">
              <a:buNone/>
            </a:pPr>
            <a:r>
              <a:rPr lang="en-US" sz="2800" i="1" u="sng" dirty="0">
                <a:solidFill>
                  <a:srgbClr val="FFFFFF"/>
                </a:solidFill>
              </a:rPr>
              <a:t>Channel Overview</a:t>
            </a:r>
          </a:p>
          <a:p>
            <a:pPr marL="0" indent="0" algn="r">
              <a:buNone/>
            </a:pPr>
            <a:r>
              <a:rPr lang="en-US" sz="1800" dirty="0">
                <a:solidFill>
                  <a:srgbClr val="FFFFFF"/>
                </a:solidFill>
              </a:rPr>
              <a:t>Subscribers : ~4.7 M</a:t>
            </a:r>
          </a:p>
          <a:p>
            <a:pPr marL="0" indent="0" algn="r">
              <a:buNone/>
            </a:pPr>
            <a:r>
              <a:rPr lang="en-US" sz="1800" dirty="0">
                <a:solidFill>
                  <a:srgbClr val="FFFFFF"/>
                </a:solidFill>
              </a:rPr>
              <a:t>Total Views : ~2.6 B</a:t>
            </a:r>
          </a:p>
          <a:p>
            <a:pPr marL="0" indent="0" algn="r">
              <a:buNone/>
            </a:pPr>
            <a:r>
              <a:rPr lang="en-US" sz="1800" dirty="0">
                <a:solidFill>
                  <a:srgbClr val="FFFFFF"/>
                </a:solidFill>
              </a:rPr>
              <a:t>Video Published : ~1 K in 3 years</a:t>
            </a:r>
          </a:p>
        </p:txBody>
      </p:sp>
      <p:pic>
        <p:nvPicPr>
          <p:cNvPr id="5" name="Picture 4">
            <a:extLst>
              <a:ext uri="{FF2B5EF4-FFF2-40B4-BE49-F238E27FC236}">
                <a16:creationId xmlns:a16="http://schemas.microsoft.com/office/drawing/2014/main" id="{46793F0B-F807-91A8-40B3-B9C37B8020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681" y="4077821"/>
            <a:ext cx="8570259" cy="2717426"/>
          </a:xfrm>
          <a:prstGeom prst="rect">
            <a:avLst/>
          </a:prstGeom>
        </p:spPr>
      </p:pic>
    </p:spTree>
    <p:extLst>
      <p:ext uri="{BB962C8B-B14F-4D97-AF65-F5344CB8AC3E}">
        <p14:creationId xmlns:p14="http://schemas.microsoft.com/office/powerpoint/2010/main" val="4078303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a:extLst>
            <a:ext uri="{FF2B5EF4-FFF2-40B4-BE49-F238E27FC236}">
              <a16:creationId xmlns:a16="http://schemas.microsoft.com/office/drawing/2014/main" id="{B5291F9D-E9BD-37C9-4CD4-94C67BE201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AD03DD-83C1-A433-AA69-D815645C7D04}"/>
              </a:ext>
            </a:extLst>
          </p:cNvPr>
          <p:cNvSpPr>
            <a:spLocks noGrp="1"/>
          </p:cNvSpPr>
          <p:nvPr>
            <p:ph type="title"/>
          </p:nvPr>
        </p:nvSpPr>
        <p:spPr>
          <a:xfrm>
            <a:off x="304800" y="286604"/>
            <a:ext cx="10850880" cy="1136754"/>
          </a:xfrm>
        </p:spPr>
        <p:txBody>
          <a:bodyPr anchor="ctr">
            <a:normAutofit fontScale="90000"/>
          </a:bodyPr>
          <a:lstStyle/>
          <a:p>
            <a:pPr lvl="0" algn="ctr"/>
            <a:r>
              <a:rPr lang="en-US" sz="4800" i="1" dirty="0">
                <a:solidFill>
                  <a:srgbClr val="FFFFFF"/>
                </a:solidFill>
              </a:rPr>
              <a:t>  Data Set of his channel’s videos</a:t>
            </a:r>
            <a:br>
              <a:rPr lang="en-US" sz="4800" i="1" dirty="0">
                <a:solidFill>
                  <a:srgbClr val="FFFFFF"/>
                </a:solidFill>
              </a:rPr>
            </a:br>
            <a:r>
              <a:rPr lang="en-US" sz="4800" i="1" dirty="0">
                <a:solidFill>
                  <a:srgbClr val="FFFFFF"/>
                </a:solidFill>
              </a:rPr>
              <a:t>April and May 2025</a:t>
            </a:r>
          </a:p>
        </p:txBody>
      </p:sp>
      <p:pic>
        <p:nvPicPr>
          <p:cNvPr id="5" name="Content Placeholder 4">
            <a:extLst>
              <a:ext uri="{FF2B5EF4-FFF2-40B4-BE49-F238E27FC236}">
                <a16:creationId xmlns:a16="http://schemas.microsoft.com/office/drawing/2014/main" id="{017CF1EF-07E0-A0FA-2C09-DA578CC7A8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9402" y="1529851"/>
            <a:ext cx="9966278" cy="4552957"/>
          </a:xfrm>
          <a:solidFill>
            <a:schemeClr val="tx1">
              <a:lumMod val="85000"/>
              <a:lumOff val="15000"/>
            </a:schemeClr>
          </a:solidFill>
        </p:spPr>
      </p:pic>
      <p:sp>
        <p:nvSpPr>
          <p:cNvPr id="3" name="TextBox 2">
            <a:extLst>
              <a:ext uri="{FF2B5EF4-FFF2-40B4-BE49-F238E27FC236}">
                <a16:creationId xmlns:a16="http://schemas.microsoft.com/office/drawing/2014/main" id="{13B1A3ED-8CA1-9171-24E9-C5A79B9D0C4B}"/>
              </a:ext>
            </a:extLst>
          </p:cNvPr>
          <p:cNvSpPr txBox="1"/>
          <p:nvPr/>
        </p:nvSpPr>
        <p:spPr>
          <a:xfrm>
            <a:off x="3510951" y="6297283"/>
            <a:ext cx="6305909" cy="400110"/>
          </a:xfrm>
          <a:prstGeom prst="rect">
            <a:avLst/>
          </a:prstGeom>
          <a:noFill/>
        </p:spPr>
        <p:txBody>
          <a:bodyPr wrap="square" rtlCol="0">
            <a:spAutoFit/>
          </a:bodyPr>
          <a:lstStyle/>
          <a:p>
            <a:r>
              <a:rPr lang="en-IN" sz="2000" b="1" i="1" dirty="0">
                <a:solidFill>
                  <a:schemeClr val="bg1"/>
                </a:solidFill>
              </a:rPr>
              <a:t>Fig 1: Excel containing </a:t>
            </a:r>
            <a:r>
              <a:rPr lang="en-IN" sz="2000" b="1" i="1" dirty="0" err="1">
                <a:solidFill>
                  <a:schemeClr val="bg1"/>
                </a:solidFill>
              </a:rPr>
              <a:t>realtime</a:t>
            </a:r>
            <a:r>
              <a:rPr lang="en-IN" sz="2000" b="1" i="1" dirty="0">
                <a:solidFill>
                  <a:schemeClr val="bg1"/>
                </a:solidFill>
              </a:rPr>
              <a:t> data of month may</a:t>
            </a:r>
          </a:p>
        </p:txBody>
      </p:sp>
    </p:spTree>
    <p:extLst>
      <p:ext uri="{BB962C8B-B14F-4D97-AF65-F5344CB8AC3E}">
        <p14:creationId xmlns:p14="http://schemas.microsoft.com/office/powerpoint/2010/main" val="3626577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a:extLst>
            <a:ext uri="{FF2B5EF4-FFF2-40B4-BE49-F238E27FC236}">
              <a16:creationId xmlns:a16="http://schemas.microsoft.com/office/drawing/2014/main" id="{1207A26C-B459-2593-BE93-9E5F1D14C1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4619D9-5D64-4BBB-DD6B-17368C035CEE}"/>
              </a:ext>
            </a:extLst>
          </p:cNvPr>
          <p:cNvSpPr>
            <a:spLocks noGrp="1"/>
          </p:cNvSpPr>
          <p:nvPr>
            <p:ph type="title"/>
          </p:nvPr>
        </p:nvSpPr>
        <p:spPr>
          <a:xfrm>
            <a:off x="304800" y="286604"/>
            <a:ext cx="10850880" cy="945512"/>
          </a:xfrm>
        </p:spPr>
        <p:txBody>
          <a:bodyPr anchor="ctr">
            <a:normAutofit/>
          </a:bodyPr>
          <a:lstStyle/>
          <a:p>
            <a:pPr lvl="0" algn="ctr"/>
            <a:r>
              <a:rPr lang="en-US" sz="4800" i="1" dirty="0">
                <a:solidFill>
                  <a:srgbClr val="FFFFFF"/>
                </a:solidFill>
              </a:rPr>
              <a:t>  Deliverables and Conclusion</a:t>
            </a:r>
          </a:p>
        </p:txBody>
      </p:sp>
      <p:sp>
        <p:nvSpPr>
          <p:cNvPr id="3" name="Subtitle 2">
            <a:extLst>
              <a:ext uri="{FF2B5EF4-FFF2-40B4-BE49-F238E27FC236}">
                <a16:creationId xmlns:a16="http://schemas.microsoft.com/office/drawing/2014/main" id="{BC5A2282-4969-CB55-D20A-93BFC35D6FDB}"/>
              </a:ext>
            </a:extLst>
          </p:cNvPr>
          <p:cNvSpPr>
            <a:spLocks noGrp="1"/>
          </p:cNvSpPr>
          <p:nvPr>
            <p:ph idx="1"/>
          </p:nvPr>
        </p:nvSpPr>
        <p:spPr>
          <a:xfrm>
            <a:off x="0" y="1728061"/>
            <a:ext cx="12192000" cy="5067186"/>
          </a:xfrm>
          <a:solidFill>
            <a:schemeClr val="tx1">
              <a:lumMod val="85000"/>
              <a:lumOff val="15000"/>
            </a:schemeClr>
          </a:solidFill>
        </p:spPr>
        <p:txBody>
          <a:bodyPr>
            <a:normAutofit/>
          </a:bodyPr>
          <a:lstStyle/>
          <a:p>
            <a:endParaRPr lang="en-US" sz="3200" dirty="0">
              <a:solidFill>
                <a:srgbClr val="FFFFFF"/>
              </a:solidFill>
            </a:endParaRPr>
          </a:p>
          <a:p>
            <a:r>
              <a:rPr lang="en-US" sz="2800" dirty="0">
                <a:solidFill>
                  <a:srgbClr val="FFFFFF"/>
                </a:solidFill>
              </a:rPr>
              <a:t>A comprehensive analytical report, including visualizations and key performance indicators. A summary of top-performing content characteristics. Strategic recommendations to optimize content creation and publishing practices.</a:t>
            </a:r>
          </a:p>
          <a:p>
            <a:r>
              <a:rPr lang="en-US" sz="2800" dirty="0">
                <a:solidFill>
                  <a:srgbClr val="FFFFFF"/>
                </a:solidFill>
              </a:rPr>
              <a:t>This analysis aims to provide a data-driven understanding of what drives engagement on the YouTube channel. By leveraging both descriptive and predictive analytics, the goal is to inform a content strategy that enhances audience growth, increases engagement, and ultimately improves the channel’s overall performance.</a:t>
            </a:r>
          </a:p>
        </p:txBody>
      </p:sp>
    </p:spTree>
    <p:extLst>
      <p:ext uri="{BB962C8B-B14F-4D97-AF65-F5344CB8AC3E}">
        <p14:creationId xmlns:p14="http://schemas.microsoft.com/office/powerpoint/2010/main" val="3261832597"/>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{B57DC936-A126-4481-92A7-2972098605C1}tf56160789_win32</Template>
  <TotalTime>662</TotalTime>
  <Words>653</Words>
  <Application>Microsoft Office PowerPoint</Application>
  <PresentationFormat>Widescreen</PresentationFormat>
  <Paragraphs>101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 Rounded MT Bold</vt:lpstr>
      <vt:lpstr>Bahnschrift Condensed</vt:lpstr>
      <vt:lpstr>Bookman Old Style</vt:lpstr>
      <vt:lpstr>Calibri</vt:lpstr>
      <vt:lpstr>Franklin Gothic Book</vt:lpstr>
      <vt:lpstr>Wingdings</vt:lpstr>
      <vt:lpstr>Custom</vt:lpstr>
      <vt:lpstr>Youtube  Channel Performance Analysis</vt:lpstr>
      <vt:lpstr>  A clear interpretation of  what the problem is asking</vt:lpstr>
      <vt:lpstr> Any Key Requirements and Constraints </vt:lpstr>
      <vt:lpstr>  Initial Thought to solve the problem</vt:lpstr>
      <vt:lpstr>  Our Approach to solve the problem</vt:lpstr>
      <vt:lpstr> Tools and its Purpose</vt:lpstr>
      <vt:lpstr>Chef Prateek’s Kitchen Channel</vt:lpstr>
      <vt:lpstr>  Data Set of his channel’s videos April and May 2025</vt:lpstr>
      <vt:lpstr>  Deliverables and Conclusion</vt:lpstr>
      <vt:lpstr>  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Vijay Prakash Gaur</dc:creator>
  <cp:lastModifiedBy>Shakthi Murugesan</cp:lastModifiedBy>
  <cp:revision>8</cp:revision>
  <dcterms:created xsi:type="dcterms:W3CDTF">2025-06-24T06:34:07Z</dcterms:created>
  <dcterms:modified xsi:type="dcterms:W3CDTF">2025-06-26T14:12:08Z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