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Canva Sans" charset="1" panose="020B0503030501040103"/>
      <p:regular r:id="rId25"/>
    </p:embeddedFont>
    <p:embeddedFont>
      <p:font typeface="League Spartan" charset="1" panose="00000800000000000000"/>
      <p:regular r:id="rId26"/>
    </p:embeddedFont>
    <p:embeddedFont>
      <p:font typeface="Canva Sans Bold" charset="1" panose="020B0803030501040103"/>
      <p:regular r:id="rId27"/>
    </p:embeddedFont>
    <p:embeddedFont>
      <p:font typeface="Arial" charset="1" panose="020B0502020202020204"/>
      <p:regular r:id="rId28"/>
    </p:embeddedFont>
    <p:embeddedFont>
      <p:font typeface="Nunito" charset="1" panose="00000000000000000000"/>
      <p:regular r:id="rId29"/>
    </p:embeddedFont>
    <p:embeddedFont>
      <p:font typeface="Academy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5CED1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5908" y="1554351"/>
            <a:ext cx="14956185" cy="7178298"/>
            <a:chOff x="0" y="0"/>
            <a:chExt cx="3939078" cy="18905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39077" cy="1890581"/>
            </a:xfrm>
            <a:custGeom>
              <a:avLst/>
              <a:gdLst/>
              <a:ahLst/>
              <a:cxnLst/>
              <a:rect r="r" b="b" t="t" l="l"/>
              <a:pathLst>
                <a:path h="1890581" w="3939077">
                  <a:moveTo>
                    <a:pt x="26400" y="0"/>
                  </a:moveTo>
                  <a:lnTo>
                    <a:pt x="3912678" y="0"/>
                  </a:lnTo>
                  <a:cubicBezTo>
                    <a:pt x="3927258" y="0"/>
                    <a:pt x="3939077" y="11820"/>
                    <a:pt x="3939077" y="26400"/>
                  </a:cubicBezTo>
                  <a:lnTo>
                    <a:pt x="3939077" y="1864181"/>
                  </a:lnTo>
                  <a:cubicBezTo>
                    <a:pt x="3939077" y="1878761"/>
                    <a:pt x="3927258" y="1890581"/>
                    <a:pt x="3912678" y="1890581"/>
                  </a:cubicBezTo>
                  <a:lnTo>
                    <a:pt x="26400" y="1890581"/>
                  </a:lnTo>
                  <a:cubicBezTo>
                    <a:pt x="11820" y="1890581"/>
                    <a:pt x="0" y="1878761"/>
                    <a:pt x="0" y="1864181"/>
                  </a:cubicBezTo>
                  <a:lnTo>
                    <a:pt x="0" y="26400"/>
                  </a:lnTo>
                  <a:cubicBezTo>
                    <a:pt x="0" y="11820"/>
                    <a:pt x="11820" y="0"/>
                    <a:pt x="2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39078" cy="1928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5430" y="2497641"/>
            <a:ext cx="3086100" cy="770632"/>
            <a:chOff x="0" y="0"/>
            <a:chExt cx="812800" cy="2029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02965"/>
            </a:xfrm>
            <a:custGeom>
              <a:avLst/>
              <a:gdLst/>
              <a:ahLst/>
              <a:cxnLst/>
              <a:rect r="r" b="b" t="t" l="l"/>
              <a:pathLst>
                <a:path h="2029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2965"/>
                  </a:lnTo>
                  <a:lnTo>
                    <a:pt x="0" y="2029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5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GROUP 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5047441" y="4447053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13929" y="6659064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2835430" y="6137285"/>
            <a:ext cx="126171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5400000">
            <a:off x="14127426" y="2403464"/>
            <a:ext cx="1206854" cy="1395207"/>
          </a:xfrm>
          <a:custGeom>
            <a:avLst/>
            <a:gdLst/>
            <a:ahLst/>
            <a:cxnLst/>
            <a:rect r="r" b="b" t="t" l="l"/>
            <a:pathLst>
              <a:path h="1395207" w="1206854">
                <a:moveTo>
                  <a:pt x="0" y="0"/>
                </a:moveTo>
                <a:lnTo>
                  <a:pt x="1206854" y="0"/>
                </a:lnTo>
                <a:lnTo>
                  <a:pt x="1206854" y="1395207"/>
                </a:lnTo>
                <a:lnTo>
                  <a:pt x="0" y="13952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35430" y="3693136"/>
            <a:ext cx="10956654" cy="2286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65"/>
              </a:lnSpc>
            </a:pPr>
            <a:r>
              <a:rPr lang="en-US" sz="77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PREDICTING FLIGHT TICKET PRICES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662304" y="7789359"/>
            <a:ext cx="8687672" cy="770632"/>
            <a:chOff x="0" y="0"/>
            <a:chExt cx="2288111" cy="2029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88111" cy="202965"/>
            </a:xfrm>
            <a:custGeom>
              <a:avLst/>
              <a:gdLst/>
              <a:ahLst/>
              <a:cxnLst/>
              <a:rect r="r" b="b" t="t" l="l"/>
              <a:pathLst>
                <a:path h="202965" w="2288111">
                  <a:moveTo>
                    <a:pt x="0" y="0"/>
                  </a:moveTo>
                  <a:lnTo>
                    <a:pt x="2288111" y="0"/>
                  </a:lnTo>
                  <a:lnTo>
                    <a:pt x="2288111" y="202965"/>
                  </a:lnTo>
                  <a:lnTo>
                    <a:pt x="0" y="2029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288111" cy="25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INSTRUCTOR - PROF SATANIK MITRA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4958" y="1554351"/>
            <a:ext cx="14956185" cy="7178298"/>
            <a:chOff x="0" y="0"/>
            <a:chExt cx="3939078" cy="18905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39077" cy="1890581"/>
            </a:xfrm>
            <a:custGeom>
              <a:avLst/>
              <a:gdLst/>
              <a:ahLst/>
              <a:cxnLst/>
              <a:rect r="r" b="b" t="t" l="l"/>
              <a:pathLst>
                <a:path h="1890581" w="3939077">
                  <a:moveTo>
                    <a:pt x="26400" y="0"/>
                  </a:moveTo>
                  <a:lnTo>
                    <a:pt x="3912678" y="0"/>
                  </a:lnTo>
                  <a:cubicBezTo>
                    <a:pt x="3927258" y="0"/>
                    <a:pt x="3939077" y="11820"/>
                    <a:pt x="3939077" y="26400"/>
                  </a:cubicBezTo>
                  <a:lnTo>
                    <a:pt x="3939077" y="1864181"/>
                  </a:lnTo>
                  <a:cubicBezTo>
                    <a:pt x="3939077" y="1878761"/>
                    <a:pt x="3927258" y="1890581"/>
                    <a:pt x="3912678" y="1890581"/>
                  </a:cubicBezTo>
                  <a:lnTo>
                    <a:pt x="26400" y="1890581"/>
                  </a:lnTo>
                  <a:cubicBezTo>
                    <a:pt x="11820" y="1890581"/>
                    <a:pt x="0" y="1878761"/>
                    <a:pt x="0" y="1864181"/>
                  </a:cubicBezTo>
                  <a:lnTo>
                    <a:pt x="0" y="26400"/>
                  </a:lnTo>
                  <a:cubicBezTo>
                    <a:pt x="0" y="11820"/>
                    <a:pt x="11820" y="0"/>
                    <a:pt x="2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39078" cy="1928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5047441" y="4447053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13929" y="6659064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2835430" y="6137285"/>
            <a:ext cx="126171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5400000">
            <a:off x="13914979" y="2388086"/>
            <a:ext cx="1403923" cy="1623032"/>
          </a:xfrm>
          <a:custGeom>
            <a:avLst/>
            <a:gdLst/>
            <a:ahLst/>
            <a:cxnLst/>
            <a:rect r="r" b="b" t="t" l="l"/>
            <a:pathLst>
              <a:path h="1623032" w="1403923">
                <a:moveTo>
                  <a:pt x="0" y="0"/>
                </a:moveTo>
                <a:lnTo>
                  <a:pt x="1403923" y="0"/>
                </a:lnTo>
                <a:lnTo>
                  <a:pt x="1403923" y="1623032"/>
                </a:lnTo>
                <a:lnTo>
                  <a:pt x="0" y="1623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35430" y="4658678"/>
            <a:ext cx="10709179" cy="104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5400000">
            <a:off x="11911968" y="2388086"/>
            <a:ext cx="1403923" cy="1623032"/>
          </a:xfrm>
          <a:custGeom>
            <a:avLst/>
            <a:gdLst/>
            <a:ahLst/>
            <a:cxnLst/>
            <a:rect r="r" b="b" t="t" l="l"/>
            <a:pathLst>
              <a:path h="1623032" w="1403923">
                <a:moveTo>
                  <a:pt x="0" y="0"/>
                </a:moveTo>
                <a:lnTo>
                  <a:pt x="1403923" y="0"/>
                </a:lnTo>
                <a:lnTo>
                  <a:pt x="1403923" y="1623032"/>
                </a:lnTo>
                <a:lnTo>
                  <a:pt x="0" y="1623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460" y="1028700"/>
            <a:ext cx="15477626" cy="8154299"/>
            <a:chOff x="0" y="0"/>
            <a:chExt cx="4076412" cy="2147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76412" cy="2147634"/>
            </a:xfrm>
            <a:custGeom>
              <a:avLst/>
              <a:gdLst/>
              <a:ahLst/>
              <a:cxnLst/>
              <a:rect r="r" b="b" t="t" l="l"/>
              <a:pathLst>
                <a:path h="2147634" w="4076412">
                  <a:moveTo>
                    <a:pt x="25510" y="0"/>
                  </a:moveTo>
                  <a:lnTo>
                    <a:pt x="4050902" y="0"/>
                  </a:lnTo>
                  <a:cubicBezTo>
                    <a:pt x="4064990" y="0"/>
                    <a:pt x="4076412" y="11421"/>
                    <a:pt x="4076412" y="25510"/>
                  </a:cubicBezTo>
                  <a:lnTo>
                    <a:pt x="4076412" y="2122124"/>
                  </a:lnTo>
                  <a:cubicBezTo>
                    <a:pt x="4076412" y="2136213"/>
                    <a:pt x="4064990" y="2147634"/>
                    <a:pt x="4050902" y="2147634"/>
                  </a:cubicBezTo>
                  <a:lnTo>
                    <a:pt x="25510" y="2147634"/>
                  </a:lnTo>
                  <a:cubicBezTo>
                    <a:pt x="18745" y="2147634"/>
                    <a:pt x="12256" y="2144947"/>
                    <a:pt x="7472" y="2140162"/>
                  </a:cubicBezTo>
                  <a:cubicBezTo>
                    <a:pt x="2688" y="2135378"/>
                    <a:pt x="0" y="2128890"/>
                    <a:pt x="0" y="2122124"/>
                  </a:cubicBezTo>
                  <a:lnTo>
                    <a:pt x="0" y="25510"/>
                  </a:lnTo>
                  <a:cubicBezTo>
                    <a:pt x="0" y="18745"/>
                    <a:pt x="2688" y="12256"/>
                    <a:pt x="7472" y="7472"/>
                  </a:cubicBezTo>
                  <a:cubicBezTo>
                    <a:pt x="12256" y="2688"/>
                    <a:pt x="18745" y="0"/>
                    <a:pt x="2551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76412" cy="2185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82991" y="2588248"/>
            <a:ext cx="12590393" cy="4694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6"/>
              </a:lnSpc>
            </a:pPr>
            <a:r>
              <a:rPr lang="en-US" sz="3800" spc="7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RANDOM FOREST REGRESSOR MODEL ACHIEVED THE BEST PERFORMANCE, WITH AN R² VALUE OF 0.98, INDICATING THAT IT COULD EXPLAIN 98% OF THE VARIANCE IN AIRFARE PRICES. THE MODEL'S MEAN SQUARED ERROR (MAE) OF 1091 CONFIRMS THE ACCURACY OF THE PREDICTIONS.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4480662" y="5632135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7" y="0"/>
                </a:lnTo>
                <a:lnTo>
                  <a:pt x="983117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34743" y="7770557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132170" y="1141094"/>
            <a:ext cx="1206854" cy="1395207"/>
          </a:xfrm>
          <a:custGeom>
            <a:avLst/>
            <a:gdLst/>
            <a:ahLst/>
            <a:cxnLst/>
            <a:rect r="r" b="b" t="t" l="l"/>
            <a:pathLst>
              <a:path h="1395207" w="1206854">
                <a:moveTo>
                  <a:pt x="0" y="0"/>
                </a:moveTo>
                <a:lnTo>
                  <a:pt x="1206854" y="0"/>
                </a:lnTo>
                <a:lnTo>
                  <a:pt x="1206854" y="1395206"/>
                </a:lnTo>
                <a:lnTo>
                  <a:pt x="0" y="13952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2268651" y="1838697"/>
            <a:ext cx="126171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398281"/>
            <a:ext cx="8322570" cy="7377420"/>
          </a:xfrm>
          <a:custGeom>
            <a:avLst/>
            <a:gdLst/>
            <a:ahLst/>
            <a:cxnLst/>
            <a:rect r="r" b="b" t="t" l="l"/>
            <a:pathLst>
              <a:path h="7377420" w="8322570">
                <a:moveTo>
                  <a:pt x="0" y="0"/>
                </a:moveTo>
                <a:lnTo>
                  <a:pt x="8322570" y="0"/>
                </a:lnTo>
                <a:lnTo>
                  <a:pt x="8322570" y="7377420"/>
                </a:lnTo>
                <a:lnTo>
                  <a:pt x="0" y="7377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4142" y="2133026"/>
            <a:ext cx="8368557" cy="701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9"/>
              </a:lnSpc>
            </a:pPr>
            <a:r>
              <a:rPr lang="en-US" sz="3000" b="true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Correlation Analysis: </a:t>
            </a:r>
            <a:r>
              <a:rPr lang="en-US" sz="3000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Calculate correlation between the features</a:t>
            </a:r>
          </a:p>
          <a:p>
            <a:pPr algn="just">
              <a:lnSpc>
                <a:spcPts val="3509"/>
              </a:lnSpc>
            </a:pPr>
          </a:p>
          <a:p>
            <a:pPr algn="just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Class has a strong negative correlation with price (-0.94) – economy tickets are much cheaper than business.</a:t>
            </a:r>
          </a:p>
          <a:p>
            <a:pPr algn="just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Duration shows a mild positive correlation (0.20) – longer flights tend to cost more.</a:t>
            </a:r>
          </a:p>
          <a:p>
            <a:pPr algn="just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Airline also shows a mild positive correlation (0.24) – some airlines charge more.</a:t>
            </a:r>
          </a:p>
          <a:p>
            <a:pPr algn="just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Other features (e.g., source/destination city, departure time) have weak or no correlation with price.</a:t>
            </a:r>
          </a:p>
          <a:p>
            <a:pPr algn="just">
              <a:lnSpc>
                <a:spcPts val="350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436895" y="419404"/>
            <a:ext cx="4501330" cy="770632"/>
            <a:chOff x="0" y="0"/>
            <a:chExt cx="1185535" cy="2029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85535" cy="202965"/>
            </a:xfrm>
            <a:custGeom>
              <a:avLst/>
              <a:gdLst/>
              <a:ahLst/>
              <a:cxnLst/>
              <a:rect r="r" b="b" t="t" l="l"/>
              <a:pathLst>
                <a:path h="202965" w="1185535">
                  <a:moveTo>
                    <a:pt x="17199" y="0"/>
                  </a:moveTo>
                  <a:lnTo>
                    <a:pt x="1168336" y="0"/>
                  </a:lnTo>
                  <a:cubicBezTo>
                    <a:pt x="1177835" y="0"/>
                    <a:pt x="1185535" y="7700"/>
                    <a:pt x="1185535" y="17199"/>
                  </a:cubicBezTo>
                  <a:lnTo>
                    <a:pt x="1185535" y="185766"/>
                  </a:lnTo>
                  <a:cubicBezTo>
                    <a:pt x="1185535" y="195265"/>
                    <a:pt x="1177835" y="202965"/>
                    <a:pt x="1168336" y="202965"/>
                  </a:cubicBezTo>
                  <a:lnTo>
                    <a:pt x="17199" y="202965"/>
                  </a:lnTo>
                  <a:cubicBezTo>
                    <a:pt x="7700" y="202965"/>
                    <a:pt x="0" y="195265"/>
                    <a:pt x="0" y="185766"/>
                  </a:cubicBezTo>
                  <a:lnTo>
                    <a:pt x="0" y="17199"/>
                  </a:lnTo>
                  <a:cubicBezTo>
                    <a:pt x="0" y="7700"/>
                    <a:pt x="7700" y="0"/>
                    <a:pt x="17199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1185535" cy="326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cademy"/>
                  <a:ea typeface="Academy"/>
                  <a:cs typeface="Academy"/>
                  <a:sym typeface="Academy"/>
                </a:rPr>
                <a:t>GRAPH #1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2406153" y="6859730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5381867" y="89688"/>
            <a:ext cx="1237005" cy="1430064"/>
          </a:xfrm>
          <a:custGeom>
            <a:avLst/>
            <a:gdLst/>
            <a:ahLst/>
            <a:cxnLst/>
            <a:rect r="r" b="b" t="t" l="l"/>
            <a:pathLst>
              <a:path h="1430064" w="1237005">
                <a:moveTo>
                  <a:pt x="0" y="0"/>
                </a:moveTo>
                <a:lnTo>
                  <a:pt x="1237006" y="0"/>
                </a:lnTo>
                <a:lnTo>
                  <a:pt x="1237006" y="1430064"/>
                </a:lnTo>
                <a:lnTo>
                  <a:pt x="0" y="14300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6000370" y="785670"/>
            <a:ext cx="126171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601281" y="9071742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0" y="0"/>
                </a:lnTo>
                <a:lnTo>
                  <a:pt x="2838640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6895" y="419404"/>
            <a:ext cx="4501330" cy="770632"/>
            <a:chOff x="0" y="0"/>
            <a:chExt cx="1185535" cy="2029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85535" cy="202965"/>
            </a:xfrm>
            <a:custGeom>
              <a:avLst/>
              <a:gdLst/>
              <a:ahLst/>
              <a:cxnLst/>
              <a:rect r="r" b="b" t="t" l="l"/>
              <a:pathLst>
                <a:path h="202965" w="1185535">
                  <a:moveTo>
                    <a:pt x="17199" y="0"/>
                  </a:moveTo>
                  <a:lnTo>
                    <a:pt x="1168336" y="0"/>
                  </a:lnTo>
                  <a:cubicBezTo>
                    <a:pt x="1177835" y="0"/>
                    <a:pt x="1185535" y="7700"/>
                    <a:pt x="1185535" y="17199"/>
                  </a:cubicBezTo>
                  <a:lnTo>
                    <a:pt x="1185535" y="185766"/>
                  </a:lnTo>
                  <a:cubicBezTo>
                    <a:pt x="1185535" y="195265"/>
                    <a:pt x="1177835" y="202965"/>
                    <a:pt x="1168336" y="202965"/>
                  </a:cubicBezTo>
                  <a:lnTo>
                    <a:pt x="17199" y="202965"/>
                  </a:lnTo>
                  <a:cubicBezTo>
                    <a:pt x="7700" y="202965"/>
                    <a:pt x="0" y="195265"/>
                    <a:pt x="0" y="185766"/>
                  </a:cubicBezTo>
                  <a:lnTo>
                    <a:pt x="0" y="17199"/>
                  </a:lnTo>
                  <a:cubicBezTo>
                    <a:pt x="0" y="7700"/>
                    <a:pt x="7700" y="0"/>
                    <a:pt x="17199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185535" cy="326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cademy"/>
                  <a:ea typeface="Academy"/>
                  <a:cs typeface="Academy"/>
                  <a:sym typeface="Academy"/>
                </a:rPr>
                <a:t>GRAPH #2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63264" y="1937624"/>
            <a:ext cx="11864623" cy="6946110"/>
          </a:xfrm>
          <a:custGeom>
            <a:avLst/>
            <a:gdLst/>
            <a:ahLst/>
            <a:cxnLst/>
            <a:rect r="r" b="b" t="t" l="l"/>
            <a:pathLst>
              <a:path h="6946110" w="11864623">
                <a:moveTo>
                  <a:pt x="0" y="0"/>
                </a:moveTo>
                <a:lnTo>
                  <a:pt x="11864623" y="0"/>
                </a:lnTo>
                <a:lnTo>
                  <a:pt x="11864623" y="6946109"/>
                </a:lnTo>
                <a:lnTo>
                  <a:pt x="0" y="694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5" r="0" b="-49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6201" y="2080285"/>
            <a:ext cx="5400497" cy="667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8"/>
              </a:lnSpc>
            </a:pPr>
            <a:r>
              <a:rPr lang="en-US" sz="3238" b="true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Importance Chart:</a:t>
            </a:r>
          </a:p>
          <a:p>
            <a:pPr algn="just">
              <a:lnSpc>
                <a:spcPts val="3788"/>
              </a:lnSpc>
            </a:pPr>
          </a:p>
          <a:p>
            <a:pPr algn="just">
              <a:lnSpc>
                <a:spcPts val="3788"/>
              </a:lnSpc>
            </a:pPr>
            <a:r>
              <a:rPr lang="en-US" sz="3238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The feature importance charts show that "class" (economy or business) is by far the most significant factor in predicting flight prices, contributing nearly 90% to the model's decisions. "Duration" and "days_left" have minor influence, while other features contribute very little. </a:t>
            </a:r>
          </a:p>
        </p:txBody>
      </p:sp>
      <p:sp>
        <p:nvSpPr>
          <p:cNvPr name="AutoShape 7" id="7"/>
          <p:cNvSpPr/>
          <p:nvPr/>
        </p:nvSpPr>
        <p:spPr>
          <a:xfrm>
            <a:off x="6354725" y="785670"/>
            <a:ext cx="126171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5381867" y="89688"/>
            <a:ext cx="1237005" cy="1430064"/>
          </a:xfrm>
          <a:custGeom>
            <a:avLst/>
            <a:gdLst/>
            <a:ahLst/>
            <a:cxnLst/>
            <a:rect r="r" b="b" t="t" l="l"/>
            <a:pathLst>
              <a:path h="1430064" w="1237005">
                <a:moveTo>
                  <a:pt x="0" y="0"/>
                </a:moveTo>
                <a:lnTo>
                  <a:pt x="1237006" y="0"/>
                </a:lnTo>
                <a:lnTo>
                  <a:pt x="1237006" y="1430064"/>
                </a:lnTo>
                <a:lnTo>
                  <a:pt x="0" y="1430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01281" y="9071742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0" y="0"/>
                </a:lnTo>
                <a:lnTo>
                  <a:pt x="2838640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2406153" y="6859730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6895" y="419404"/>
            <a:ext cx="4501330" cy="770632"/>
            <a:chOff x="0" y="0"/>
            <a:chExt cx="1185535" cy="2029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85535" cy="202965"/>
            </a:xfrm>
            <a:custGeom>
              <a:avLst/>
              <a:gdLst/>
              <a:ahLst/>
              <a:cxnLst/>
              <a:rect r="r" b="b" t="t" l="l"/>
              <a:pathLst>
                <a:path h="202965" w="1185535">
                  <a:moveTo>
                    <a:pt x="17199" y="0"/>
                  </a:moveTo>
                  <a:lnTo>
                    <a:pt x="1168336" y="0"/>
                  </a:lnTo>
                  <a:cubicBezTo>
                    <a:pt x="1177835" y="0"/>
                    <a:pt x="1185535" y="7700"/>
                    <a:pt x="1185535" y="17199"/>
                  </a:cubicBezTo>
                  <a:lnTo>
                    <a:pt x="1185535" y="185766"/>
                  </a:lnTo>
                  <a:cubicBezTo>
                    <a:pt x="1185535" y="195265"/>
                    <a:pt x="1177835" y="202965"/>
                    <a:pt x="1168336" y="202965"/>
                  </a:cubicBezTo>
                  <a:lnTo>
                    <a:pt x="17199" y="202965"/>
                  </a:lnTo>
                  <a:cubicBezTo>
                    <a:pt x="7700" y="202965"/>
                    <a:pt x="0" y="195265"/>
                    <a:pt x="0" y="185766"/>
                  </a:cubicBezTo>
                  <a:lnTo>
                    <a:pt x="0" y="17199"/>
                  </a:lnTo>
                  <a:cubicBezTo>
                    <a:pt x="0" y="7700"/>
                    <a:pt x="7700" y="0"/>
                    <a:pt x="17199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185535" cy="326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cademy"/>
                  <a:ea typeface="Academy"/>
                  <a:cs typeface="Academy"/>
                  <a:sym typeface="Academy"/>
                </a:rPr>
                <a:t>GRAPH #3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465675" y="3250889"/>
            <a:ext cx="11537055" cy="4647371"/>
          </a:xfrm>
          <a:custGeom>
            <a:avLst/>
            <a:gdLst/>
            <a:ahLst/>
            <a:cxnLst/>
            <a:rect r="r" b="b" t="t" l="l"/>
            <a:pathLst>
              <a:path h="4647371" w="11537055">
                <a:moveTo>
                  <a:pt x="0" y="0"/>
                </a:moveTo>
                <a:lnTo>
                  <a:pt x="11537055" y="0"/>
                </a:lnTo>
                <a:lnTo>
                  <a:pt x="11537055" y="4647371"/>
                </a:lnTo>
                <a:lnTo>
                  <a:pt x="0" y="464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26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8409" y="2511334"/>
            <a:ext cx="5739632" cy="657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9"/>
              </a:lnSpc>
            </a:pPr>
            <a:r>
              <a:rPr lang="en-US" sz="3000" b="true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Actual vs Predicted Chart:</a:t>
            </a:r>
          </a:p>
          <a:p>
            <a:pPr algn="just">
              <a:lnSpc>
                <a:spcPts val="3509"/>
              </a:lnSpc>
            </a:pPr>
          </a:p>
          <a:p>
            <a:pPr algn="just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The predicted prices closely follow the actual prices, showing good model accuracy.</a:t>
            </a:r>
          </a:p>
          <a:p>
            <a:pPr algn="just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Most deviations are minor, indicating the model generalizes well.</a:t>
            </a:r>
          </a:p>
          <a:p>
            <a:pPr algn="just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A few large differences exist for high-priced tickets, possibly due to outliers or limited data in that range.</a:t>
            </a:r>
          </a:p>
          <a:p>
            <a:pPr algn="just">
              <a:lnSpc>
                <a:spcPts val="350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5381867" y="89688"/>
            <a:ext cx="1237005" cy="1430064"/>
          </a:xfrm>
          <a:custGeom>
            <a:avLst/>
            <a:gdLst/>
            <a:ahLst/>
            <a:cxnLst/>
            <a:rect r="r" b="b" t="t" l="l"/>
            <a:pathLst>
              <a:path h="1430064" w="1237005">
                <a:moveTo>
                  <a:pt x="0" y="0"/>
                </a:moveTo>
                <a:lnTo>
                  <a:pt x="1237006" y="0"/>
                </a:lnTo>
                <a:lnTo>
                  <a:pt x="1237006" y="1430064"/>
                </a:lnTo>
                <a:lnTo>
                  <a:pt x="0" y="1430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6354725" y="785670"/>
            <a:ext cx="126171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2596667" y="6797514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91795" y="9009526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6895" y="419404"/>
            <a:ext cx="4501330" cy="770632"/>
            <a:chOff x="0" y="0"/>
            <a:chExt cx="1185535" cy="2029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85535" cy="202965"/>
            </a:xfrm>
            <a:custGeom>
              <a:avLst/>
              <a:gdLst/>
              <a:ahLst/>
              <a:cxnLst/>
              <a:rect r="r" b="b" t="t" l="l"/>
              <a:pathLst>
                <a:path h="202965" w="1185535">
                  <a:moveTo>
                    <a:pt x="17199" y="0"/>
                  </a:moveTo>
                  <a:lnTo>
                    <a:pt x="1168336" y="0"/>
                  </a:lnTo>
                  <a:cubicBezTo>
                    <a:pt x="1177835" y="0"/>
                    <a:pt x="1185535" y="7700"/>
                    <a:pt x="1185535" y="17199"/>
                  </a:cubicBezTo>
                  <a:lnTo>
                    <a:pt x="1185535" y="185766"/>
                  </a:lnTo>
                  <a:cubicBezTo>
                    <a:pt x="1185535" y="195265"/>
                    <a:pt x="1177835" y="202965"/>
                    <a:pt x="1168336" y="202965"/>
                  </a:cubicBezTo>
                  <a:lnTo>
                    <a:pt x="17199" y="202965"/>
                  </a:lnTo>
                  <a:cubicBezTo>
                    <a:pt x="7700" y="202965"/>
                    <a:pt x="0" y="195265"/>
                    <a:pt x="0" y="185766"/>
                  </a:cubicBezTo>
                  <a:lnTo>
                    <a:pt x="0" y="17199"/>
                  </a:lnTo>
                  <a:cubicBezTo>
                    <a:pt x="0" y="7700"/>
                    <a:pt x="7700" y="0"/>
                    <a:pt x="17199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185535" cy="326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cademy"/>
                  <a:ea typeface="Academy"/>
                  <a:cs typeface="Academy"/>
                  <a:sym typeface="Academy"/>
                </a:rPr>
                <a:t>GRAPH #4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32043" y="2730570"/>
            <a:ext cx="10038745" cy="5998150"/>
          </a:xfrm>
          <a:custGeom>
            <a:avLst/>
            <a:gdLst/>
            <a:ahLst/>
            <a:cxnLst/>
            <a:rect r="r" b="b" t="t" l="l"/>
            <a:pathLst>
              <a:path h="5998150" w="10038745">
                <a:moveTo>
                  <a:pt x="0" y="0"/>
                </a:moveTo>
                <a:lnTo>
                  <a:pt x="10038744" y="0"/>
                </a:lnTo>
                <a:lnTo>
                  <a:pt x="10038744" y="5998150"/>
                </a:lnTo>
                <a:lnTo>
                  <a:pt x="0" y="5998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218" y="2553112"/>
            <a:ext cx="7058783" cy="670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29"/>
              </a:lnSpc>
            </a:pPr>
            <a:r>
              <a:rPr lang="en-US" sz="3273" b="true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Actual vs Predicted Airfare Prices:</a:t>
            </a:r>
          </a:p>
          <a:p>
            <a:pPr algn="just">
              <a:lnSpc>
                <a:spcPts val="3829"/>
              </a:lnSpc>
            </a:pPr>
          </a:p>
          <a:p>
            <a:pPr algn="just" marL="706684" indent="-353342" lvl="1">
              <a:lnSpc>
                <a:spcPts val="3829"/>
              </a:lnSpc>
              <a:buFont typeface="Arial"/>
              <a:buChar char="•"/>
            </a:pPr>
            <a:r>
              <a:rPr lang="en-US" sz="3273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The scatter plot shows a strong alignment along the red diagonal line, indicating high prediction accuracy.</a:t>
            </a:r>
          </a:p>
          <a:p>
            <a:pPr algn="just" marL="706684" indent="-353342" lvl="1">
              <a:lnSpc>
                <a:spcPts val="3829"/>
              </a:lnSpc>
              <a:buFont typeface="Arial"/>
              <a:buChar char="•"/>
            </a:pPr>
            <a:r>
              <a:rPr lang="en-US" sz="3273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Most points cluster closely around the line → model performs well across a wide price range.</a:t>
            </a:r>
          </a:p>
          <a:p>
            <a:pPr algn="just" marL="706684" indent="-353342" lvl="1">
              <a:lnSpc>
                <a:spcPts val="3829"/>
              </a:lnSpc>
              <a:buFont typeface="Arial"/>
              <a:buChar char="•"/>
            </a:pPr>
            <a:r>
              <a:rPr lang="en-US" sz="3273">
                <a:solidFill>
                  <a:srgbClr val="FEFEFE"/>
                </a:solidFill>
                <a:latin typeface="Canva Sans"/>
                <a:ea typeface="Canva Sans"/>
                <a:cs typeface="Canva Sans"/>
                <a:sym typeface="Canva Sans"/>
              </a:rPr>
              <a:t>Few outliers at higher prices, but overall trend is well captured.</a:t>
            </a:r>
          </a:p>
          <a:p>
            <a:pPr algn="just">
              <a:lnSpc>
                <a:spcPts val="382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199228" y="8965344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6"/>
                </a:lnTo>
                <a:lnTo>
                  <a:pt x="0" y="1130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3004101" y="6753333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5381867" y="89688"/>
            <a:ext cx="1237005" cy="1430064"/>
          </a:xfrm>
          <a:custGeom>
            <a:avLst/>
            <a:gdLst/>
            <a:ahLst/>
            <a:cxnLst/>
            <a:rect r="r" b="b" t="t" l="l"/>
            <a:pathLst>
              <a:path h="1430064" w="1237005">
                <a:moveTo>
                  <a:pt x="0" y="0"/>
                </a:moveTo>
                <a:lnTo>
                  <a:pt x="1237006" y="0"/>
                </a:lnTo>
                <a:lnTo>
                  <a:pt x="1237006" y="1430064"/>
                </a:lnTo>
                <a:lnTo>
                  <a:pt x="0" y="1430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6354725" y="785670"/>
            <a:ext cx="126171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6895" y="419404"/>
            <a:ext cx="4501330" cy="770632"/>
            <a:chOff x="0" y="0"/>
            <a:chExt cx="1185535" cy="2029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85535" cy="202965"/>
            </a:xfrm>
            <a:custGeom>
              <a:avLst/>
              <a:gdLst/>
              <a:ahLst/>
              <a:cxnLst/>
              <a:rect r="r" b="b" t="t" l="l"/>
              <a:pathLst>
                <a:path h="202965" w="1185535">
                  <a:moveTo>
                    <a:pt x="17199" y="0"/>
                  </a:moveTo>
                  <a:lnTo>
                    <a:pt x="1168336" y="0"/>
                  </a:lnTo>
                  <a:cubicBezTo>
                    <a:pt x="1177835" y="0"/>
                    <a:pt x="1185535" y="7700"/>
                    <a:pt x="1185535" y="17199"/>
                  </a:cubicBezTo>
                  <a:lnTo>
                    <a:pt x="1185535" y="185766"/>
                  </a:lnTo>
                  <a:cubicBezTo>
                    <a:pt x="1185535" y="195265"/>
                    <a:pt x="1177835" y="202965"/>
                    <a:pt x="1168336" y="202965"/>
                  </a:cubicBezTo>
                  <a:lnTo>
                    <a:pt x="17199" y="202965"/>
                  </a:lnTo>
                  <a:cubicBezTo>
                    <a:pt x="7700" y="202965"/>
                    <a:pt x="0" y="195265"/>
                    <a:pt x="0" y="185766"/>
                  </a:cubicBezTo>
                  <a:lnTo>
                    <a:pt x="0" y="17199"/>
                  </a:lnTo>
                  <a:cubicBezTo>
                    <a:pt x="0" y="7700"/>
                    <a:pt x="7700" y="0"/>
                    <a:pt x="17199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185535" cy="326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Academy"/>
                  <a:ea typeface="Academy"/>
                  <a:cs typeface="Academy"/>
                  <a:sym typeface="Academy"/>
                </a:rPr>
                <a:t>GRAPH #5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419690" y="2786165"/>
            <a:ext cx="10515033" cy="5191798"/>
          </a:xfrm>
          <a:custGeom>
            <a:avLst/>
            <a:gdLst/>
            <a:ahLst/>
            <a:cxnLst/>
            <a:rect r="r" b="b" t="t" l="l"/>
            <a:pathLst>
              <a:path h="5191798" w="10515033">
                <a:moveTo>
                  <a:pt x="0" y="0"/>
                </a:moveTo>
                <a:lnTo>
                  <a:pt x="10515034" y="0"/>
                </a:lnTo>
                <a:lnTo>
                  <a:pt x="10515034" y="5191798"/>
                </a:lnTo>
                <a:lnTo>
                  <a:pt x="0" y="5191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9100" y="2292259"/>
            <a:ext cx="6500625" cy="670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29"/>
              </a:lnSpc>
            </a:pPr>
            <a:r>
              <a:rPr lang="en-US" sz="3273" b="true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Airfare Price vs Days Left (by Class)</a:t>
            </a:r>
          </a:p>
          <a:p>
            <a:pPr algn="just">
              <a:lnSpc>
                <a:spcPts val="3829"/>
              </a:lnSpc>
            </a:pPr>
          </a:p>
          <a:p>
            <a:pPr algn="just" marL="706684" indent="-353342" lvl="1">
              <a:lnSpc>
                <a:spcPts val="3829"/>
              </a:lnSpc>
              <a:buFont typeface="Arial"/>
              <a:buChar char="•"/>
            </a:pPr>
            <a:r>
              <a:rPr lang="en-US" b="true" sz="3273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Both classes show a decline in prices as days left increase.</a:t>
            </a:r>
          </a:p>
          <a:p>
            <a:pPr algn="just" marL="706684" indent="-353342" lvl="1">
              <a:lnSpc>
                <a:spcPts val="3829"/>
              </a:lnSpc>
              <a:buFont typeface="Arial"/>
              <a:buChar char="•"/>
            </a:pPr>
            <a:r>
              <a:rPr lang="en-US" b="true" sz="3273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</a:t>
            </a:r>
            <a:r>
              <a:rPr lang="en-US" b="true" sz="3273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siness class (blue) prices are consistently much higher than economy (orange).</a:t>
            </a:r>
          </a:p>
          <a:p>
            <a:pPr algn="just" marL="706684" indent="-353342" lvl="1">
              <a:lnSpc>
                <a:spcPts val="3829"/>
              </a:lnSpc>
              <a:buFont typeface="Arial"/>
              <a:buChar char="•"/>
            </a:pPr>
            <a:r>
              <a:rPr lang="en-US" b="true" sz="3273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Sharp</a:t>
            </a:r>
            <a:r>
              <a:rPr lang="en-US" b="true" sz="3273">
                <a:solidFill>
                  <a:srgbClr val="FE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 drop seen in the first 10 days, then prices stabilize.</a:t>
            </a:r>
          </a:p>
          <a:p>
            <a:pPr algn="just">
              <a:lnSpc>
                <a:spcPts val="3829"/>
              </a:lnSpc>
            </a:pPr>
          </a:p>
        </p:txBody>
      </p:sp>
      <p:sp>
        <p:nvSpPr>
          <p:cNvPr name="AutoShape 7" id="7"/>
          <p:cNvSpPr/>
          <p:nvPr/>
        </p:nvSpPr>
        <p:spPr>
          <a:xfrm>
            <a:off x="6354725" y="785670"/>
            <a:ext cx="126171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5381867" y="89688"/>
            <a:ext cx="1237005" cy="1430064"/>
          </a:xfrm>
          <a:custGeom>
            <a:avLst/>
            <a:gdLst/>
            <a:ahLst/>
            <a:cxnLst/>
            <a:rect r="r" b="b" t="t" l="l"/>
            <a:pathLst>
              <a:path h="1430064" w="1237005">
                <a:moveTo>
                  <a:pt x="0" y="0"/>
                </a:moveTo>
                <a:lnTo>
                  <a:pt x="1237006" y="0"/>
                </a:lnTo>
                <a:lnTo>
                  <a:pt x="1237006" y="1430064"/>
                </a:lnTo>
                <a:lnTo>
                  <a:pt x="0" y="1430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44034" y="8923858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2648907" y="6711847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24419" y="1237093"/>
            <a:ext cx="5246370" cy="7294575"/>
            <a:chOff x="0" y="0"/>
            <a:chExt cx="812800" cy="11301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130121"/>
            </a:xfrm>
            <a:custGeom>
              <a:avLst/>
              <a:gdLst/>
              <a:ahLst/>
              <a:cxnLst/>
              <a:rect r="r" b="b" t="t" l="l"/>
              <a:pathLst>
                <a:path h="1130121" w="812800">
                  <a:moveTo>
                    <a:pt x="87065" y="0"/>
                  </a:moveTo>
                  <a:lnTo>
                    <a:pt x="725735" y="0"/>
                  </a:lnTo>
                  <a:cubicBezTo>
                    <a:pt x="748826" y="0"/>
                    <a:pt x="770972" y="9173"/>
                    <a:pt x="787299" y="25501"/>
                  </a:cubicBezTo>
                  <a:cubicBezTo>
                    <a:pt x="803627" y="41828"/>
                    <a:pt x="812800" y="63974"/>
                    <a:pt x="812800" y="87065"/>
                  </a:cubicBezTo>
                  <a:lnTo>
                    <a:pt x="812800" y="1043056"/>
                  </a:lnTo>
                  <a:cubicBezTo>
                    <a:pt x="812800" y="1066147"/>
                    <a:pt x="803627" y="1088292"/>
                    <a:pt x="787299" y="1104620"/>
                  </a:cubicBezTo>
                  <a:cubicBezTo>
                    <a:pt x="770972" y="1120948"/>
                    <a:pt x="748826" y="1130121"/>
                    <a:pt x="725735" y="1130121"/>
                  </a:cubicBezTo>
                  <a:lnTo>
                    <a:pt x="87065" y="1130121"/>
                  </a:lnTo>
                  <a:cubicBezTo>
                    <a:pt x="63974" y="1130121"/>
                    <a:pt x="41828" y="1120948"/>
                    <a:pt x="25501" y="1104620"/>
                  </a:cubicBezTo>
                  <a:cubicBezTo>
                    <a:pt x="9173" y="1088292"/>
                    <a:pt x="0" y="1066147"/>
                    <a:pt x="0" y="1043056"/>
                  </a:cubicBezTo>
                  <a:lnTo>
                    <a:pt x="0" y="87065"/>
                  </a:lnTo>
                  <a:cubicBezTo>
                    <a:pt x="0" y="63974"/>
                    <a:pt x="9173" y="41828"/>
                    <a:pt x="25501" y="25501"/>
                  </a:cubicBezTo>
                  <a:cubicBezTo>
                    <a:pt x="41828" y="9173"/>
                    <a:pt x="63974" y="0"/>
                    <a:pt x="87065" y="0"/>
                  </a:cubicBezTo>
                  <a:close/>
                </a:path>
              </a:pathLst>
            </a:custGeom>
            <a:blipFill>
              <a:blip r:embed="rId2"/>
              <a:stretch>
                <a:fillRect l="-54345" t="0" r="-54345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27515" y="1691595"/>
            <a:ext cx="10217987" cy="6685496"/>
            <a:chOff x="0" y="0"/>
            <a:chExt cx="4993608" cy="32672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93608" cy="3267253"/>
            </a:xfrm>
            <a:custGeom>
              <a:avLst/>
              <a:gdLst/>
              <a:ahLst/>
              <a:cxnLst/>
              <a:rect r="r" b="b" t="t" l="l"/>
              <a:pathLst>
                <a:path h="3267253" w="4993608">
                  <a:moveTo>
                    <a:pt x="6819" y="0"/>
                  </a:moveTo>
                  <a:lnTo>
                    <a:pt x="4986789" y="0"/>
                  </a:lnTo>
                  <a:cubicBezTo>
                    <a:pt x="4988597" y="0"/>
                    <a:pt x="4990332" y="718"/>
                    <a:pt x="4991611" y="1997"/>
                  </a:cubicBezTo>
                  <a:cubicBezTo>
                    <a:pt x="4992889" y="3276"/>
                    <a:pt x="4993608" y="5011"/>
                    <a:pt x="4993608" y="6819"/>
                  </a:cubicBezTo>
                  <a:lnTo>
                    <a:pt x="4993608" y="3260434"/>
                  </a:lnTo>
                  <a:cubicBezTo>
                    <a:pt x="4993608" y="3262242"/>
                    <a:pt x="4992889" y="3263977"/>
                    <a:pt x="4991611" y="3265256"/>
                  </a:cubicBezTo>
                  <a:cubicBezTo>
                    <a:pt x="4990332" y="3266534"/>
                    <a:pt x="4988597" y="3267253"/>
                    <a:pt x="4986789" y="3267253"/>
                  </a:cubicBezTo>
                  <a:lnTo>
                    <a:pt x="6819" y="3267253"/>
                  </a:lnTo>
                  <a:cubicBezTo>
                    <a:pt x="3053" y="3267253"/>
                    <a:pt x="0" y="3264200"/>
                    <a:pt x="0" y="3260434"/>
                  </a:cubicBezTo>
                  <a:lnTo>
                    <a:pt x="0" y="6819"/>
                  </a:lnTo>
                  <a:cubicBezTo>
                    <a:pt x="0" y="5011"/>
                    <a:pt x="718" y="3276"/>
                    <a:pt x="1997" y="1997"/>
                  </a:cubicBezTo>
                  <a:cubicBezTo>
                    <a:pt x="3276" y="718"/>
                    <a:pt x="5011" y="0"/>
                    <a:pt x="681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993608" cy="3314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6354725" y="785670"/>
            <a:ext cx="126171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5021190" y="70638"/>
            <a:ext cx="1237005" cy="1430064"/>
          </a:xfrm>
          <a:custGeom>
            <a:avLst/>
            <a:gdLst/>
            <a:ahLst/>
            <a:cxnLst/>
            <a:rect r="r" b="b" t="t" l="l"/>
            <a:pathLst>
              <a:path h="1430064" w="1237005">
                <a:moveTo>
                  <a:pt x="0" y="0"/>
                </a:moveTo>
                <a:lnTo>
                  <a:pt x="1237005" y="0"/>
                </a:lnTo>
                <a:lnTo>
                  <a:pt x="1237005" y="1430064"/>
                </a:lnTo>
                <a:lnTo>
                  <a:pt x="0" y="1430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304380" y="2588521"/>
            <a:ext cx="9264257" cy="4868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26"/>
              </a:lnSpc>
            </a:pPr>
            <a:r>
              <a:rPr lang="en-US" sz="33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Delhi–Mumbai route appears highly competitive, with major airlines offering similar flight durations (2.0–2.5 hrs) and closely matched last-minute fares (~₹5953–₹5956 for economy).</a:t>
            </a:r>
          </a:p>
          <a:p>
            <a:pPr algn="just">
              <a:lnSpc>
                <a:spcPts val="3826"/>
              </a:lnSpc>
            </a:pPr>
          </a:p>
          <a:p>
            <a:pPr algn="just">
              <a:lnSpc>
                <a:spcPts val="3826"/>
              </a:lnSpc>
            </a:pPr>
            <a:r>
              <a:rPr lang="en-US" sz="33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This reflects a commoditized market, where schedule, convenience, and price drive customer choice over service differences.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2741381" y="6622280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7" y="0"/>
                </a:lnTo>
                <a:lnTo>
                  <a:pt x="983117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632148" y="8834292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27334" y="465769"/>
            <a:ext cx="4397327" cy="93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1"/>
              </a:lnSpc>
            </a:pPr>
            <a:r>
              <a:rPr lang="en-US" sz="6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INSIGHTS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0785" y="1823296"/>
            <a:ext cx="10526836" cy="6775186"/>
            <a:chOff x="0" y="0"/>
            <a:chExt cx="3572880" cy="22995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72880" cy="2299545"/>
            </a:xfrm>
            <a:custGeom>
              <a:avLst/>
              <a:gdLst/>
              <a:ahLst/>
              <a:cxnLst/>
              <a:rect r="r" b="b" t="t" l="l"/>
              <a:pathLst>
                <a:path h="2299545" w="3572880">
                  <a:moveTo>
                    <a:pt x="6619" y="0"/>
                  </a:moveTo>
                  <a:lnTo>
                    <a:pt x="3566261" y="0"/>
                  </a:lnTo>
                  <a:cubicBezTo>
                    <a:pt x="3569917" y="0"/>
                    <a:pt x="3572880" y="2963"/>
                    <a:pt x="3572880" y="6619"/>
                  </a:cubicBezTo>
                  <a:lnTo>
                    <a:pt x="3572880" y="2292926"/>
                  </a:lnTo>
                  <a:cubicBezTo>
                    <a:pt x="3572880" y="2296582"/>
                    <a:pt x="3569917" y="2299545"/>
                    <a:pt x="3566261" y="2299545"/>
                  </a:cubicBezTo>
                  <a:lnTo>
                    <a:pt x="6619" y="2299545"/>
                  </a:lnTo>
                  <a:cubicBezTo>
                    <a:pt x="2963" y="2299545"/>
                    <a:pt x="0" y="2296582"/>
                    <a:pt x="0" y="2292926"/>
                  </a:cubicBezTo>
                  <a:lnTo>
                    <a:pt x="0" y="6619"/>
                  </a:lnTo>
                  <a:cubicBezTo>
                    <a:pt x="0" y="2963"/>
                    <a:pt x="2963" y="0"/>
                    <a:pt x="661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572880" cy="2347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12930" y="1445485"/>
            <a:ext cx="5246370" cy="7152998"/>
            <a:chOff x="0" y="0"/>
            <a:chExt cx="812800" cy="11081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108187"/>
            </a:xfrm>
            <a:custGeom>
              <a:avLst/>
              <a:gdLst/>
              <a:ahLst/>
              <a:cxnLst/>
              <a:rect r="r" b="b" t="t" l="l"/>
              <a:pathLst>
                <a:path h="1108187" w="812800">
                  <a:moveTo>
                    <a:pt x="87065" y="0"/>
                  </a:moveTo>
                  <a:lnTo>
                    <a:pt x="725735" y="0"/>
                  </a:lnTo>
                  <a:cubicBezTo>
                    <a:pt x="748826" y="0"/>
                    <a:pt x="770972" y="9173"/>
                    <a:pt x="787299" y="25501"/>
                  </a:cubicBezTo>
                  <a:cubicBezTo>
                    <a:pt x="803627" y="41828"/>
                    <a:pt x="812800" y="63974"/>
                    <a:pt x="812800" y="87065"/>
                  </a:cubicBezTo>
                  <a:lnTo>
                    <a:pt x="812800" y="1021122"/>
                  </a:lnTo>
                  <a:cubicBezTo>
                    <a:pt x="812800" y="1044213"/>
                    <a:pt x="803627" y="1066358"/>
                    <a:pt x="787299" y="1082686"/>
                  </a:cubicBezTo>
                  <a:cubicBezTo>
                    <a:pt x="770972" y="1099014"/>
                    <a:pt x="748826" y="1108187"/>
                    <a:pt x="725735" y="1108187"/>
                  </a:cubicBezTo>
                  <a:lnTo>
                    <a:pt x="87065" y="1108187"/>
                  </a:lnTo>
                  <a:cubicBezTo>
                    <a:pt x="63974" y="1108187"/>
                    <a:pt x="41828" y="1099014"/>
                    <a:pt x="25501" y="1082686"/>
                  </a:cubicBezTo>
                  <a:cubicBezTo>
                    <a:pt x="9173" y="1066358"/>
                    <a:pt x="0" y="1044213"/>
                    <a:pt x="0" y="1021122"/>
                  </a:cubicBezTo>
                  <a:lnTo>
                    <a:pt x="0" y="87065"/>
                  </a:lnTo>
                  <a:cubicBezTo>
                    <a:pt x="0" y="63974"/>
                    <a:pt x="9173" y="41828"/>
                    <a:pt x="25501" y="25501"/>
                  </a:cubicBezTo>
                  <a:cubicBezTo>
                    <a:pt x="41828" y="9173"/>
                    <a:pt x="63974" y="0"/>
                    <a:pt x="87065" y="0"/>
                  </a:cubicBezTo>
                  <a:close/>
                </a:path>
              </a:pathLst>
            </a:custGeom>
            <a:blipFill>
              <a:blip r:embed="rId2"/>
              <a:stretch>
                <a:fillRect l="-40894" t="0" r="-40894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flipV="true">
            <a:off x="7127576" y="785670"/>
            <a:ext cx="118442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6619811" y="70638"/>
            <a:ext cx="1237005" cy="1430064"/>
          </a:xfrm>
          <a:custGeom>
            <a:avLst/>
            <a:gdLst/>
            <a:ahLst/>
            <a:cxnLst/>
            <a:rect r="r" b="b" t="t" l="l"/>
            <a:pathLst>
              <a:path h="1430064" w="1237005">
                <a:moveTo>
                  <a:pt x="0" y="0"/>
                </a:moveTo>
                <a:lnTo>
                  <a:pt x="1237006" y="0"/>
                </a:lnTo>
                <a:lnTo>
                  <a:pt x="1237006" y="1430064"/>
                </a:lnTo>
                <a:lnTo>
                  <a:pt x="0" y="1430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996098" y="1987026"/>
            <a:ext cx="9816210" cy="598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9"/>
              </a:lnSpc>
            </a:pPr>
            <a:r>
              <a:rPr lang="en-US" sz="36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Machine learning, especially the Random Forest Regressor, shows strong potential in predicting airfare prices. Key factors include airline and departure time.</a:t>
            </a:r>
          </a:p>
          <a:p>
            <a:pPr algn="l">
              <a:lnSpc>
                <a:spcPts val="4779"/>
              </a:lnSpc>
            </a:pPr>
          </a:p>
          <a:p>
            <a:pPr algn="l">
              <a:lnSpc>
                <a:spcPts val="4779"/>
              </a:lnSpc>
            </a:pPr>
            <a:r>
              <a:rPr lang="en-US" sz="36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Streamlit app enables users to interactively predict prices. Future improvements may include adding real-time data like demand trends or weather for even better accuracy.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2852796" y="6786521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20659" y="8998533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80195" y="569023"/>
            <a:ext cx="5943087" cy="93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1"/>
              </a:lnSpc>
            </a:pPr>
            <a:r>
              <a:rPr lang="en-US" sz="6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3559" y="1152330"/>
            <a:ext cx="17060881" cy="7982340"/>
            <a:chOff x="0" y="0"/>
            <a:chExt cx="4493401" cy="21023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3401" cy="2102345"/>
            </a:xfrm>
            <a:custGeom>
              <a:avLst/>
              <a:gdLst/>
              <a:ahLst/>
              <a:cxnLst/>
              <a:rect r="r" b="b" t="t" l="l"/>
              <a:pathLst>
                <a:path h="2102345" w="4493401">
                  <a:moveTo>
                    <a:pt x="23143" y="0"/>
                  </a:moveTo>
                  <a:lnTo>
                    <a:pt x="4470258" y="0"/>
                  </a:lnTo>
                  <a:cubicBezTo>
                    <a:pt x="4483040" y="0"/>
                    <a:pt x="4493401" y="10361"/>
                    <a:pt x="4493401" y="23143"/>
                  </a:cubicBezTo>
                  <a:lnTo>
                    <a:pt x="4493401" y="2079202"/>
                  </a:lnTo>
                  <a:cubicBezTo>
                    <a:pt x="4493401" y="2091983"/>
                    <a:pt x="4483040" y="2102345"/>
                    <a:pt x="4470258" y="2102345"/>
                  </a:cubicBezTo>
                  <a:lnTo>
                    <a:pt x="23143" y="2102345"/>
                  </a:lnTo>
                  <a:cubicBezTo>
                    <a:pt x="10361" y="2102345"/>
                    <a:pt x="0" y="2091983"/>
                    <a:pt x="0" y="2079202"/>
                  </a:cubicBezTo>
                  <a:lnTo>
                    <a:pt x="0" y="23143"/>
                  </a:lnTo>
                  <a:cubicBezTo>
                    <a:pt x="0" y="10361"/>
                    <a:pt x="10361" y="0"/>
                    <a:pt x="23143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93401" cy="2140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3613437" y="5433727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53506" y="7645738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6"/>
                </a:lnTo>
                <a:lnTo>
                  <a:pt x="0" y="1130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9897668" y="1772282"/>
            <a:ext cx="19050" cy="54296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5400000">
            <a:off x="1495602" y="2065622"/>
            <a:ext cx="1206854" cy="1395207"/>
          </a:xfrm>
          <a:custGeom>
            <a:avLst/>
            <a:gdLst/>
            <a:ahLst/>
            <a:cxnLst/>
            <a:rect r="r" b="b" t="t" l="l"/>
            <a:pathLst>
              <a:path h="1395207" w="1206854">
                <a:moveTo>
                  <a:pt x="0" y="0"/>
                </a:moveTo>
                <a:lnTo>
                  <a:pt x="1206854" y="0"/>
                </a:lnTo>
                <a:lnTo>
                  <a:pt x="1206854" y="1395206"/>
                </a:lnTo>
                <a:lnTo>
                  <a:pt x="0" y="13952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01426" y="4108819"/>
            <a:ext cx="8477193" cy="223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1"/>
              </a:lnSpc>
            </a:pPr>
            <a:r>
              <a:rPr lang="en-US" sz="75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THANKS FOR FLYING WITH US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159929" y="1772215"/>
            <a:ext cx="7099371" cy="871319"/>
            <a:chOff x="0" y="0"/>
            <a:chExt cx="1869793" cy="2294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69793" cy="229483"/>
            </a:xfrm>
            <a:custGeom>
              <a:avLst/>
              <a:gdLst/>
              <a:ahLst/>
              <a:cxnLst/>
              <a:rect r="r" b="b" t="t" l="l"/>
              <a:pathLst>
                <a:path h="229483" w="1869793">
                  <a:moveTo>
                    <a:pt x="55616" y="0"/>
                  </a:moveTo>
                  <a:lnTo>
                    <a:pt x="1814177" y="0"/>
                  </a:lnTo>
                  <a:cubicBezTo>
                    <a:pt x="1844893" y="0"/>
                    <a:pt x="1869793" y="24900"/>
                    <a:pt x="1869793" y="55616"/>
                  </a:cubicBezTo>
                  <a:lnTo>
                    <a:pt x="1869793" y="173867"/>
                  </a:lnTo>
                  <a:cubicBezTo>
                    <a:pt x="1869793" y="188618"/>
                    <a:pt x="1863934" y="202764"/>
                    <a:pt x="1853504" y="213194"/>
                  </a:cubicBezTo>
                  <a:cubicBezTo>
                    <a:pt x="1843074" y="223624"/>
                    <a:pt x="1828928" y="229483"/>
                    <a:pt x="1814177" y="229483"/>
                  </a:cubicBezTo>
                  <a:lnTo>
                    <a:pt x="55616" y="229483"/>
                  </a:lnTo>
                  <a:cubicBezTo>
                    <a:pt x="24900" y="229483"/>
                    <a:pt x="0" y="204583"/>
                    <a:pt x="0" y="173867"/>
                  </a:cubicBezTo>
                  <a:lnTo>
                    <a:pt x="0" y="55616"/>
                  </a:lnTo>
                  <a:cubicBezTo>
                    <a:pt x="0" y="24900"/>
                    <a:pt x="24900" y="0"/>
                    <a:pt x="556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869793" cy="267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SHREYA GUPTA                              2024H1540840P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59929" y="2930992"/>
            <a:ext cx="7099371" cy="871319"/>
            <a:chOff x="0" y="0"/>
            <a:chExt cx="1869793" cy="2294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69793" cy="229483"/>
            </a:xfrm>
            <a:custGeom>
              <a:avLst/>
              <a:gdLst/>
              <a:ahLst/>
              <a:cxnLst/>
              <a:rect r="r" b="b" t="t" l="l"/>
              <a:pathLst>
                <a:path h="229483" w="1869793">
                  <a:moveTo>
                    <a:pt x="55616" y="0"/>
                  </a:moveTo>
                  <a:lnTo>
                    <a:pt x="1814177" y="0"/>
                  </a:lnTo>
                  <a:cubicBezTo>
                    <a:pt x="1844893" y="0"/>
                    <a:pt x="1869793" y="24900"/>
                    <a:pt x="1869793" y="55616"/>
                  </a:cubicBezTo>
                  <a:lnTo>
                    <a:pt x="1869793" y="173867"/>
                  </a:lnTo>
                  <a:cubicBezTo>
                    <a:pt x="1869793" y="188618"/>
                    <a:pt x="1863934" y="202764"/>
                    <a:pt x="1853504" y="213194"/>
                  </a:cubicBezTo>
                  <a:cubicBezTo>
                    <a:pt x="1843074" y="223624"/>
                    <a:pt x="1828928" y="229483"/>
                    <a:pt x="1814177" y="229483"/>
                  </a:cubicBezTo>
                  <a:lnTo>
                    <a:pt x="55616" y="229483"/>
                  </a:lnTo>
                  <a:cubicBezTo>
                    <a:pt x="24900" y="229483"/>
                    <a:pt x="0" y="204583"/>
                    <a:pt x="0" y="173867"/>
                  </a:cubicBezTo>
                  <a:lnTo>
                    <a:pt x="0" y="55616"/>
                  </a:lnTo>
                  <a:cubicBezTo>
                    <a:pt x="0" y="24900"/>
                    <a:pt x="24900" y="0"/>
                    <a:pt x="556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869793" cy="267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ANAKARI SRAVYA HADASSA   2024H1540850P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159929" y="4089769"/>
            <a:ext cx="7099371" cy="871319"/>
            <a:chOff x="0" y="0"/>
            <a:chExt cx="1869793" cy="22948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69793" cy="229483"/>
            </a:xfrm>
            <a:custGeom>
              <a:avLst/>
              <a:gdLst/>
              <a:ahLst/>
              <a:cxnLst/>
              <a:rect r="r" b="b" t="t" l="l"/>
              <a:pathLst>
                <a:path h="229483" w="1869793">
                  <a:moveTo>
                    <a:pt x="55616" y="0"/>
                  </a:moveTo>
                  <a:lnTo>
                    <a:pt x="1814177" y="0"/>
                  </a:lnTo>
                  <a:cubicBezTo>
                    <a:pt x="1844893" y="0"/>
                    <a:pt x="1869793" y="24900"/>
                    <a:pt x="1869793" y="55616"/>
                  </a:cubicBezTo>
                  <a:lnTo>
                    <a:pt x="1869793" y="173867"/>
                  </a:lnTo>
                  <a:cubicBezTo>
                    <a:pt x="1869793" y="188618"/>
                    <a:pt x="1863934" y="202764"/>
                    <a:pt x="1853504" y="213194"/>
                  </a:cubicBezTo>
                  <a:cubicBezTo>
                    <a:pt x="1843074" y="223624"/>
                    <a:pt x="1828928" y="229483"/>
                    <a:pt x="1814177" y="229483"/>
                  </a:cubicBezTo>
                  <a:lnTo>
                    <a:pt x="55616" y="229483"/>
                  </a:lnTo>
                  <a:cubicBezTo>
                    <a:pt x="24900" y="229483"/>
                    <a:pt x="0" y="204583"/>
                    <a:pt x="0" y="173867"/>
                  </a:cubicBezTo>
                  <a:lnTo>
                    <a:pt x="0" y="55616"/>
                  </a:lnTo>
                  <a:cubicBezTo>
                    <a:pt x="0" y="24900"/>
                    <a:pt x="24900" y="0"/>
                    <a:pt x="556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869793" cy="267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KRATIKA GARG                             2024H1540855P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159929" y="5218574"/>
            <a:ext cx="7099371" cy="871319"/>
            <a:chOff x="0" y="0"/>
            <a:chExt cx="1869793" cy="2294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69793" cy="229483"/>
            </a:xfrm>
            <a:custGeom>
              <a:avLst/>
              <a:gdLst/>
              <a:ahLst/>
              <a:cxnLst/>
              <a:rect r="r" b="b" t="t" l="l"/>
              <a:pathLst>
                <a:path h="229483" w="1869793">
                  <a:moveTo>
                    <a:pt x="55616" y="0"/>
                  </a:moveTo>
                  <a:lnTo>
                    <a:pt x="1814177" y="0"/>
                  </a:lnTo>
                  <a:cubicBezTo>
                    <a:pt x="1844893" y="0"/>
                    <a:pt x="1869793" y="24900"/>
                    <a:pt x="1869793" y="55616"/>
                  </a:cubicBezTo>
                  <a:lnTo>
                    <a:pt x="1869793" y="173867"/>
                  </a:lnTo>
                  <a:cubicBezTo>
                    <a:pt x="1869793" y="188618"/>
                    <a:pt x="1863934" y="202764"/>
                    <a:pt x="1853504" y="213194"/>
                  </a:cubicBezTo>
                  <a:cubicBezTo>
                    <a:pt x="1843074" y="223624"/>
                    <a:pt x="1828928" y="229483"/>
                    <a:pt x="1814177" y="229483"/>
                  </a:cubicBezTo>
                  <a:lnTo>
                    <a:pt x="55616" y="229483"/>
                  </a:lnTo>
                  <a:cubicBezTo>
                    <a:pt x="24900" y="229483"/>
                    <a:pt x="0" y="204583"/>
                    <a:pt x="0" y="173867"/>
                  </a:cubicBezTo>
                  <a:lnTo>
                    <a:pt x="0" y="55616"/>
                  </a:lnTo>
                  <a:cubicBezTo>
                    <a:pt x="0" y="24900"/>
                    <a:pt x="24900" y="0"/>
                    <a:pt x="556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869793" cy="267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TARANI SATYA KANDULA           2024H1540861P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159929" y="6394619"/>
            <a:ext cx="7099371" cy="871319"/>
            <a:chOff x="0" y="0"/>
            <a:chExt cx="1869793" cy="22948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69793" cy="229483"/>
            </a:xfrm>
            <a:custGeom>
              <a:avLst/>
              <a:gdLst/>
              <a:ahLst/>
              <a:cxnLst/>
              <a:rect r="r" b="b" t="t" l="l"/>
              <a:pathLst>
                <a:path h="229483" w="1869793">
                  <a:moveTo>
                    <a:pt x="55616" y="0"/>
                  </a:moveTo>
                  <a:lnTo>
                    <a:pt x="1814177" y="0"/>
                  </a:lnTo>
                  <a:cubicBezTo>
                    <a:pt x="1844893" y="0"/>
                    <a:pt x="1869793" y="24900"/>
                    <a:pt x="1869793" y="55616"/>
                  </a:cubicBezTo>
                  <a:lnTo>
                    <a:pt x="1869793" y="173867"/>
                  </a:lnTo>
                  <a:cubicBezTo>
                    <a:pt x="1869793" y="188618"/>
                    <a:pt x="1863934" y="202764"/>
                    <a:pt x="1853504" y="213194"/>
                  </a:cubicBezTo>
                  <a:cubicBezTo>
                    <a:pt x="1843074" y="223624"/>
                    <a:pt x="1828928" y="229483"/>
                    <a:pt x="1814177" y="229483"/>
                  </a:cubicBezTo>
                  <a:lnTo>
                    <a:pt x="55616" y="229483"/>
                  </a:lnTo>
                  <a:cubicBezTo>
                    <a:pt x="24900" y="229483"/>
                    <a:pt x="0" y="204583"/>
                    <a:pt x="0" y="173867"/>
                  </a:cubicBezTo>
                  <a:lnTo>
                    <a:pt x="0" y="55616"/>
                  </a:lnTo>
                  <a:cubicBezTo>
                    <a:pt x="0" y="24900"/>
                    <a:pt x="24900" y="0"/>
                    <a:pt x="556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869793" cy="267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AAMINA NOORAIYEEN                2024H1540863P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19112" y="1275602"/>
            <a:ext cx="5875452" cy="6895176"/>
          </a:xfrm>
          <a:custGeom>
            <a:avLst/>
            <a:gdLst/>
            <a:ahLst/>
            <a:cxnLst/>
            <a:rect r="r" b="b" t="t" l="l"/>
            <a:pathLst>
              <a:path h="6895176" w="5875452">
                <a:moveTo>
                  <a:pt x="0" y="0"/>
                </a:moveTo>
                <a:lnTo>
                  <a:pt x="5875453" y="0"/>
                </a:lnTo>
                <a:lnTo>
                  <a:pt x="5875453" y="6895177"/>
                </a:lnTo>
                <a:lnTo>
                  <a:pt x="0" y="68951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172" t="0" r="-38060" b="-193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25" y="8450172"/>
            <a:ext cx="18277775" cy="1836828"/>
            <a:chOff x="0" y="0"/>
            <a:chExt cx="4813900" cy="4837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900" cy="483774"/>
            </a:xfrm>
            <a:custGeom>
              <a:avLst/>
              <a:gdLst/>
              <a:ahLst/>
              <a:cxnLst/>
              <a:rect r="r" b="b" t="t" l="l"/>
              <a:pathLst>
                <a:path h="483774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483774"/>
                  </a:lnTo>
                  <a:lnTo>
                    <a:pt x="0" y="483774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3900" cy="540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3027204" y="6628320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0659" y="8840331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6"/>
                </a:lnTo>
                <a:lnTo>
                  <a:pt x="0" y="11302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43915" y="165735"/>
            <a:ext cx="6211809" cy="86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4865" y="1310062"/>
            <a:ext cx="10813210" cy="698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1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today’s competitive airline industry, accurate airfare forecasting is a key lever for revenue maximization. Ticket pricing is influenced by a multitude of factors, from time to departure and seat availability to travel class and market competition. For airlines, adopting data-driven approaches to predict flight prices offers a competitive advantage by enabling dynamic pricing strategies that optimize load factors and profit margins.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spc="1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aims to forecast flight ticket prices using machine learning techniques to enhance airline revenue management, optimize dynamic pricing strategies, and support data-driven operational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988144" y="1611700"/>
            <a:ext cx="8319326" cy="1403334"/>
            <a:chOff x="0" y="0"/>
            <a:chExt cx="2191098" cy="3696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1098" cy="369602"/>
            </a:xfrm>
            <a:custGeom>
              <a:avLst/>
              <a:gdLst/>
              <a:ahLst/>
              <a:cxnLst/>
              <a:rect r="r" b="b" t="t" l="l"/>
              <a:pathLst>
                <a:path h="369602" w="2191098">
                  <a:moveTo>
                    <a:pt x="0" y="0"/>
                  </a:moveTo>
                  <a:lnTo>
                    <a:pt x="2191098" y="0"/>
                  </a:lnTo>
                  <a:lnTo>
                    <a:pt x="2191098" y="369602"/>
                  </a:lnTo>
                  <a:lnTo>
                    <a:pt x="0" y="3696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191098" cy="464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99"/>
                </a:lnSpc>
              </a:pPr>
              <a:r>
                <a:rPr lang="en-US" b="true" sz="49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DATASET DESCRIPTION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047396" y="7283337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4687884" y="1868284"/>
            <a:ext cx="1206854" cy="1395207"/>
          </a:xfrm>
          <a:custGeom>
            <a:avLst/>
            <a:gdLst/>
            <a:ahLst/>
            <a:cxnLst/>
            <a:rect r="r" b="b" t="t" l="l"/>
            <a:pathLst>
              <a:path h="1395207" w="1206854">
                <a:moveTo>
                  <a:pt x="0" y="0"/>
                </a:moveTo>
                <a:lnTo>
                  <a:pt x="1206854" y="0"/>
                </a:lnTo>
                <a:lnTo>
                  <a:pt x="1206854" y="1395206"/>
                </a:lnTo>
                <a:lnTo>
                  <a:pt x="0" y="1395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91893" y="6037596"/>
            <a:ext cx="7278046" cy="871319"/>
            <a:chOff x="0" y="0"/>
            <a:chExt cx="1916852" cy="2294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6852" cy="229483"/>
            </a:xfrm>
            <a:custGeom>
              <a:avLst/>
              <a:gdLst/>
              <a:ahLst/>
              <a:cxnLst/>
              <a:rect r="r" b="b" t="t" l="l"/>
              <a:pathLst>
                <a:path h="229483" w="1916852">
                  <a:moveTo>
                    <a:pt x="54251" y="0"/>
                  </a:moveTo>
                  <a:lnTo>
                    <a:pt x="1862601" y="0"/>
                  </a:lnTo>
                  <a:cubicBezTo>
                    <a:pt x="1892563" y="0"/>
                    <a:pt x="1916852" y="24289"/>
                    <a:pt x="1916852" y="54251"/>
                  </a:cubicBezTo>
                  <a:lnTo>
                    <a:pt x="1916852" y="175233"/>
                  </a:lnTo>
                  <a:cubicBezTo>
                    <a:pt x="1916852" y="205195"/>
                    <a:pt x="1892563" y="229483"/>
                    <a:pt x="1862601" y="229483"/>
                  </a:cubicBezTo>
                  <a:lnTo>
                    <a:pt x="54251" y="229483"/>
                  </a:lnTo>
                  <a:cubicBezTo>
                    <a:pt x="24289" y="229483"/>
                    <a:pt x="0" y="205195"/>
                    <a:pt x="0" y="175233"/>
                  </a:cubicBezTo>
                  <a:lnTo>
                    <a:pt x="0" y="54251"/>
                  </a:lnTo>
                  <a:cubicBezTo>
                    <a:pt x="0" y="24289"/>
                    <a:pt x="24289" y="0"/>
                    <a:pt x="5425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1916852" cy="353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791893" y="7104535"/>
            <a:ext cx="7278046" cy="871319"/>
            <a:chOff x="0" y="0"/>
            <a:chExt cx="1916852" cy="2294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16852" cy="229483"/>
            </a:xfrm>
            <a:custGeom>
              <a:avLst/>
              <a:gdLst/>
              <a:ahLst/>
              <a:cxnLst/>
              <a:rect r="r" b="b" t="t" l="l"/>
              <a:pathLst>
                <a:path h="229483" w="1916852">
                  <a:moveTo>
                    <a:pt x="54251" y="0"/>
                  </a:moveTo>
                  <a:lnTo>
                    <a:pt x="1862601" y="0"/>
                  </a:lnTo>
                  <a:cubicBezTo>
                    <a:pt x="1892563" y="0"/>
                    <a:pt x="1916852" y="24289"/>
                    <a:pt x="1916852" y="54251"/>
                  </a:cubicBezTo>
                  <a:lnTo>
                    <a:pt x="1916852" y="175233"/>
                  </a:lnTo>
                  <a:cubicBezTo>
                    <a:pt x="1916852" y="205195"/>
                    <a:pt x="1892563" y="229483"/>
                    <a:pt x="1862601" y="229483"/>
                  </a:cubicBezTo>
                  <a:lnTo>
                    <a:pt x="54251" y="229483"/>
                  </a:lnTo>
                  <a:cubicBezTo>
                    <a:pt x="24289" y="229483"/>
                    <a:pt x="0" y="205195"/>
                    <a:pt x="0" y="175233"/>
                  </a:cubicBezTo>
                  <a:lnTo>
                    <a:pt x="0" y="54251"/>
                  </a:lnTo>
                  <a:cubicBezTo>
                    <a:pt x="0" y="24289"/>
                    <a:pt x="24289" y="0"/>
                    <a:pt x="5425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916852" cy="267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904368" y="6149723"/>
            <a:ext cx="49190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No. of Rows - 300153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50827" y="7216662"/>
            <a:ext cx="54261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No. of Columns - 12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81417" y="3595386"/>
            <a:ext cx="13484075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Dataset contains information ab</a:t>
            </a:r>
            <a:r>
              <a:rPr lang="en-US" sz="3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out flight booking options from the website Easemytrip for flight travel between India's top 6 metro cities. Initially we had -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5908" y="1554351"/>
            <a:ext cx="14956185" cy="7178298"/>
            <a:chOff x="0" y="0"/>
            <a:chExt cx="3939078" cy="18905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39077" cy="1890581"/>
            </a:xfrm>
            <a:custGeom>
              <a:avLst/>
              <a:gdLst/>
              <a:ahLst/>
              <a:cxnLst/>
              <a:rect r="r" b="b" t="t" l="l"/>
              <a:pathLst>
                <a:path h="1890581" w="3939077">
                  <a:moveTo>
                    <a:pt x="26400" y="0"/>
                  </a:moveTo>
                  <a:lnTo>
                    <a:pt x="3912678" y="0"/>
                  </a:lnTo>
                  <a:cubicBezTo>
                    <a:pt x="3927258" y="0"/>
                    <a:pt x="3939077" y="11820"/>
                    <a:pt x="3939077" y="26400"/>
                  </a:cubicBezTo>
                  <a:lnTo>
                    <a:pt x="3939077" y="1864181"/>
                  </a:lnTo>
                  <a:cubicBezTo>
                    <a:pt x="3939077" y="1878761"/>
                    <a:pt x="3927258" y="1890581"/>
                    <a:pt x="3912678" y="1890581"/>
                  </a:cubicBezTo>
                  <a:lnTo>
                    <a:pt x="26400" y="1890581"/>
                  </a:lnTo>
                  <a:cubicBezTo>
                    <a:pt x="11820" y="1890581"/>
                    <a:pt x="0" y="1878761"/>
                    <a:pt x="0" y="1864181"/>
                  </a:cubicBezTo>
                  <a:lnTo>
                    <a:pt x="0" y="26400"/>
                  </a:lnTo>
                  <a:cubicBezTo>
                    <a:pt x="0" y="11820"/>
                    <a:pt x="11820" y="0"/>
                    <a:pt x="2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39078" cy="1928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5430" y="2497641"/>
            <a:ext cx="4501330" cy="770632"/>
            <a:chOff x="0" y="0"/>
            <a:chExt cx="1185535" cy="2029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85535" cy="202965"/>
            </a:xfrm>
            <a:custGeom>
              <a:avLst/>
              <a:gdLst/>
              <a:ahLst/>
              <a:cxnLst/>
              <a:rect r="r" b="b" t="t" l="l"/>
              <a:pathLst>
                <a:path h="202965" w="1185535">
                  <a:moveTo>
                    <a:pt x="0" y="0"/>
                  </a:moveTo>
                  <a:lnTo>
                    <a:pt x="1185535" y="0"/>
                  </a:lnTo>
                  <a:lnTo>
                    <a:pt x="1185535" y="202965"/>
                  </a:lnTo>
                  <a:lnTo>
                    <a:pt x="0" y="2029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185535" cy="326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FFFFFF"/>
                  </a:solidFill>
                  <a:latin typeface="Academy"/>
                  <a:ea typeface="Academy"/>
                  <a:cs typeface="Academy"/>
                  <a:sym typeface="Academy"/>
                </a:rPr>
                <a:t>STEP#1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5047441" y="4447053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13929" y="6659064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2835430" y="6137285"/>
            <a:ext cx="126171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5400000">
            <a:off x="14127426" y="2403464"/>
            <a:ext cx="1206854" cy="1395207"/>
          </a:xfrm>
          <a:custGeom>
            <a:avLst/>
            <a:gdLst/>
            <a:ahLst/>
            <a:cxnLst/>
            <a:rect r="r" b="b" t="t" l="l"/>
            <a:pathLst>
              <a:path h="1395207" w="1206854">
                <a:moveTo>
                  <a:pt x="0" y="0"/>
                </a:moveTo>
                <a:lnTo>
                  <a:pt x="1206854" y="0"/>
                </a:lnTo>
                <a:lnTo>
                  <a:pt x="1206854" y="1395207"/>
                </a:lnTo>
                <a:lnTo>
                  <a:pt x="0" y="13952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35430" y="4179889"/>
            <a:ext cx="10709179" cy="208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PRE- PROCESSING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761915" y="5557149"/>
            <a:ext cx="6642274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784762" y="5040187"/>
            <a:ext cx="1411613" cy="338418"/>
            <a:chOff x="0" y="0"/>
            <a:chExt cx="465702" cy="1116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761915" y="7519558"/>
            <a:ext cx="6642274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4792470" y="7350349"/>
            <a:ext cx="1411613" cy="338418"/>
            <a:chOff x="0" y="0"/>
            <a:chExt cx="465702" cy="1116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8028682" cy="10287000"/>
            <a:chOff x="0" y="0"/>
            <a:chExt cx="2114550" cy="2709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1455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14550">
                  <a:moveTo>
                    <a:pt x="0" y="0"/>
                  </a:moveTo>
                  <a:lnTo>
                    <a:pt x="2114550" y="0"/>
                  </a:lnTo>
                  <a:lnTo>
                    <a:pt x="2114550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114550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61915" y="2520544"/>
            <a:ext cx="6642274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8028682" y="2520544"/>
            <a:ext cx="756568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4784762" y="2351335"/>
            <a:ext cx="1411613" cy="338418"/>
            <a:chOff x="0" y="0"/>
            <a:chExt cx="465702" cy="1116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5400000">
            <a:off x="15921410" y="7803997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7510835">
            <a:off x="-416103" y="-419220"/>
            <a:ext cx="1783150" cy="2061445"/>
          </a:xfrm>
          <a:custGeom>
            <a:avLst/>
            <a:gdLst/>
            <a:ahLst/>
            <a:cxnLst/>
            <a:rect r="r" b="b" t="t" l="l"/>
            <a:pathLst>
              <a:path h="2061445" w="1783150">
                <a:moveTo>
                  <a:pt x="0" y="0"/>
                </a:moveTo>
                <a:lnTo>
                  <a:pt x="1783150" y="0"/>
                </a:lnTo>
                <a:lnTo>
                  <a:pt x="1783150" y="2061444"/>
                </a:lnTo>
                <a:lnTo>
                  <a:pt x="0" y="2061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761915" y="1170352"/>
            <a:ext cx="900317" cy="49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369793" y="2973744"/>
            <a:ext cx="4681691" cy="410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 ENGINEERING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597480" y="2973744"/>
            <a:ext cx="6194990" cy="1639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Label Encoder - Used to convert categorical data into a numerical format by assigning each unique category a distinct integer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81940" y="2966986"/>
            <a:ext cx="900317" cy="49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69793" y="5665325"/>
            <a:ext cx="5366450" cy="820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 STANDARDIZATION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61915" y="8009455"/>
            <a:ext cx="900317" cy="49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61915" y="5684375"/>
            <a:ext cx="900317" cy="49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554039" y="5719956"/>
            <a:ext cx="6230723" cy="122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Standardize features by removing the mean and scaling to unit variance.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69793" y="7905321"/>
            <a:ext cx="4681691" cy="820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MULTI COLLINEARITY CHECK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369793" y="1204243"/>
            <a:ext cx="4681691" cy="410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CLEANING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554039" y="1414365"/>
            <a:ext cx="5875268" cy="820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Eliminated 2 redundant columns (Flight, 0 Header)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597480" y="7905321"/>
            <a:ext cx="6194990" cy="1639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VIF Check - Values showed no significant multicollinearity, ensuring that the features were independent of each other (&lt;5)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554039" y="717897"/>
            <a:ext cx="5701504" cy="410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Verified absence of null values</a:t>
            </a:r>
          </a:p>
        </p:txBody>
      </p:sp>
      <p:sp>
        <p:nvSpPr>
          <p:cNvPr name="AutoShape 33" id="33"/>
          <p:cNvSpPr/>
          <p:nvPr/>
        </p:nvSpPr>
        <p:spPr>
          <a:xfrm>
            <a:off x="1761915" y="5195109"/>
            <a:ext cx="6642274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8028682" y="5209396"/>
            <a:ext cx="756568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1681940" y="7519558"/>
            <a:ext cx="6642274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8028682" y="7519558"/>
            <a:ext cx="756568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7" id="37"/>
          <p:cNvSpPr/>
          <p:nvPr/>
        </p:nvSpPr>
        <p:spPr>
          <a:xfrm flipH="false" flipV="false" rot="-2700000">
            <a:off x="6346636" y="8757743"/>
            <a:ext cx="1783150" cy="2061445"/>
          </a:xfrm>
          <a:custGeom>
            <a:avLst/>
            <a:gdLst/>
            <a:ahLst/>
            <a:cxnLst/>
            <a:rect r="r" b="b" t="t" l="l"/>
            <a:pathLst>
              <a:path h="2061445" w="1783150">
                <a:moveTo>
                  <a:pt x="0" y="0"/>
                </a:moveTo>
                <a:lnTo>
                  <a:pt x="1783149" y="0"/>
                </a:lnTo>
                <a:lnTo>
                  <a:pt x="1783149" y="2061444"/>
                </a:lnTo>
                <a:lnTo>
                  <a:pt x="0" y="2061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4958" y="1554351"/>
            <a:ext cx="14956185" cy="7178298"/>
            <a:chOff x="0" y="0"/>
            <a:chExt cx="3939078" cy="18905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39077" cy="1890581"/>
            </a:xfrm>
            <a:custGeom>
              <a:avLst/>
              <a:gdLst/>
              <a:ahLst/>
              <a:cxnLst/>
              <a:rect r="r" b="b" t="t" l="l"/>
              <a:pathLst>
                <a:path h="1890581" w="3939077">
                  <a:moveTo>
                    <a:pt x="26400" y="0"/>
                  </a:moveTo>
                  <a:lnTo>
                    <a:pt x="3912678" y="0"/>
                  </a:lnTo>
                  <a:cubicBezTo>
                    <a:pt x="3927258" y="0"/>
                    <a:pt x="3939077" y="11820"/>
                    <a:pt x="3939077" y="26400"/>
                  </a:cubicBezTo>
                  <a:lnTo>
                    <a:pt x="3939077" y="1864181"/>
                  </a:lnTo>
                  <a:cubicBezTo>
                    <a:pt x="3939077" y="1878761"/>
                    <a:pt x="3927258" y="1890581"/>
                    <a:pt x="3912678" y="1890581"/>
                  </a:cubicBezTo>
                  <a:lnTo>
                    <a:pt x="26400" y="1890581"/>
                  </a:lnTo>
                  <a:cubicBezTo>
                    <a:pt x="11820" y="1890581"/>
                    <a:pt x="0" y="1878761"/>
                    <a:pt x="0" y="1864181"/>
                  </a:cubicBezTo>
                  <a:lnTo>
                    <a:pt x="0" y="26400"/>
                  </a:lnTo>
                  <a:cubicBezTo>
                    <a:pt x="0" y="11820"/>
                    <a:pt x="11820" y="0"/>
                    <a:pt x="2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39078" cy="1928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5430" y="2497641"/>
            <a:ext cx="4501330" cy="770632"/>
            <a:chOff x="0" y="0"/>
            <a:chExt cx="1185535" cy="2029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85535" cy="202965"/>
            </a:xfrm>
            <a:custGeom>
              <a:avLst/>
              <a:gdLst/>
              <a:ahLst/>
              <a:cxnLst/>
              <a:rect r="r" b="b" t="t" l="l"/>
              <a:pathLst>
                <a:path h="202965" w="1185535">
                  <a:moveTo>
                    <a:pt x="0" y="0"/>
                  </a:moveTo>
                  <a:lnTo>
                    <a:pt x="1185535" y="0"/>
                  </a:lnTo>
                  <a:lnTo>
                    <a:pt x="1185535" y="202965"/>
                  </a:lnTo>
                  <a:lnTo>
                    <a:pt x="0" y="2029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185535" cy="326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FFFFFF"/>
                  </a:solidFill>
                  <a:latin typeface="Academy"/>
                  <a:ea typeface="Academy"/>
                  <a:cs typeface="Academy"/>
                  <a:sym typeface="Academy"/>
                </a:rPr>
                <a:t>STEP #2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5047441" y="4447053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13929" y="6659064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2835430" y="6137285"/>
            <a:ext cx="126171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5400000">
            <a:off x="14127426" y="2403464"/>
            <a:ext cx="1206854" cy="1395207"/>
          </a:xfrm>
          <a:custGeom>
            <a:avLst/>
            <a:gdLst/>
            <a:ahLst/>
            <a:cxnLst/>
            <a:rect r="r" b="b" t="t" l="l"/>
            <a:pathLst>
              <a:path h="1395207" w="1206854">
                <a:moveTo>
                  <a:pt x="0" y="0"/>
                </a:moveTo>
                <a:lnTo>
                  <a:pt x="1206854" y="0"/>
                </a:lnTo>
                <a:lnTo>
                  <a:pt x="1206854" y="1395207"/>
                </a:lnTo>
                <a:lnTo>
                  <a:pt x="0" y="13952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35430" y="4179889"/>
            <a:ext cx="10709179" cy="208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MODELING</a:t>
            </a:r>
          </a:p>
          <a:p>
            <a:pPr algn="l">
              <a:lnSpc>
                <a:spcPts val="8189"/>
              </a:lnSpc>
            </a:pP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AND EVALUATION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2418113" y="6633369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46089" y="8771791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73202" y="2358003"/>
            <a:ext cx="3803479" cy="5386450"/>
            <a:chOff x="0" y="0"/>
            <a:chExt cx="5071306" cy="718193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126147" y="0"/>
              <a:ext cx="4157883" cy="1631187"/>
              <a:chOff x="0" y="0"/>
              <a:chExt cx="1058411" cy="41522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058411" cy="415227"/>
              </a:xfrm>
              <a:custGeom>
                <a:avLst/>
                <a:gdLst/>
                <a:ahLst/>
                <a:cxnLst/>
                <a:rect r="r" b="b" t="t" l="l"/>
                <a:pathLst>
                  <a:path h="415227" w="1058411">
                    <a:moveTo>
                      <a:pt x="86893" y="0"/>
                    </a:moveTo>
                    <a:lnTo>
                      <a:pt x="971518" y="0"/>
                    </a:lnTo>
                    <a:cubicBezTo>
                      <a:pt x="994563" y="0"/>
                      <a:pt x="1016665" y="9155"/>
                      <a:pt x="1032960" y="25450"/>
                    </a:cubicBezTo>
                    <a:cubicBezTo>
                      <a:pt x="1049256" y="41746"/>
                      <a:pt x="1058411" y="63847"/>
                      <a:pt x="1058411" y="86893"/>
                    </a:cubicBezTo>
                    <a:lnTo>
                      <a:pt x="1058411" y="328334"/>
                    </a:lnTo>
                    <a:cubicBezTo>
                      <a:pt x="1058411" y="351380"/>
                      <a:pt x="1049256" y="373481"/>
                      <a:pt x="1032960" y="389777"/>
                    </a:cubicBezTo>
                    <a:cubicBezTo>
                      <a:pt x="1016665" y="406072"/>
                      <a:pt x="994563" y="415227"/>
                      <a:pt x="971518" y="415227"/>
                    </a:cubicBezTo>
                    <a:lnTo>
                      <a:pt x="86893" y="415227"/>
                    </a:lnTo>
                    <a:cubicBezTo>
                      <a:pt x="63847" y="415227"/>
                      <a:pt x="41746" y="406072"/>
                      <a:pt x="25450" y="389777"/>
                    </a:cubicBezTo>
                    <a:cubicBezTo>
                      <a:pt x="9155" y="373481"/>
                      <a:pt x="0" y="351380"/>
                      <a:pt x="0" y="328334"/>
                    </a:cubicBezTo>
                    <a:lnTo>
                      <a:pt x="0" y="86893"/>
                    </a:lnTo>
                    <a:cubicBezTo>
                      <a:pt x="0" y="63847"/>
                      <a:pt x="9155" y="41746"/>
                      <a:pt x="25450" y="25450"/>
                    </a:cubicBezTo>
                    <a:cubicBezTo>
                      <a:pt x="41746" y="9155"/>
                      <a:pt x="63847" y="0"/>
                      <a:pt x="8689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65CED1">
                      <a:alpha val="100000"/>
                    </a:srgbClr>
                  </a:gs>
                  <a:gs pos="100000">
                    <a:srgbClr val="1F4E4F">
                      <a:alpha val="100000"/>
                    </a:srgbClr>
                  </a:gs>
                </a:gsLst>
                <a:lin ang="27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1058411" cy="4723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44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0168" y="253665"/>
              <a:ext cx="3521897" cy="1183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9"/>
                </a:lnSpc>
              </a:pPr>
              <a:r>
                <a:rPr lang="en-US" sz="2999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LINEAR REGRESSION 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898810"/>
              <a:ext cx="5071306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MS</a:t>
              </a: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E: 4.572</a:t>
              </a:r>
            </a:p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R² Score: 0.91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332862"/>
              <a:ext cx="4641227" cy="206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55"/>
                </a:lnSpc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 baseline model to assess linear relationships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176681" y="2358003"/>
            <a:ext cx="4216336" cy="5386450"/>
            <a:chOff x="0" y="0"/>
            <a:chExt cx="5621781" cy="718193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230665" y="5898810"/>
              <a:ext cx="5391116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MSE: 4.572</a:t>
              </a:r>
            </a:p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R² Score: 0.9113 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217177" y="0"/>
              <a:ext cx="4420090" cy="1631187"/>
              <a:chOff x="0" y="0"/>
              <a:chExt cx="1125157" cy="41522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125157" cy="415227"/>
              </a:xfrm>
              <a:custGeom>
                <a:avLst/>
                <a:gdLst/>
                <a:ahLst/>
                <a:cxnLst/>
                <a:rect r="r" b="b" t="t" l="l"/>
                <a:pathLst>
                  <a:path h="415227" w="1125157">
                    <a:moveTo>
                      <a:pt x="81738" y="0"/>
                    </a:moveTo>
                    <a:lnTo>
                      <a:pt x="1043419" y="0"/>
                    </a:lnTo>
                    <a:cubicBezTo>
                      <a:pt x="1065097" y="0"/>
                      <a:pt x="1085887" y="8612"/>
                      <a:pt x="1101216" y="23941"/>
                    </a:cubicBezTo>
                    <a:cubicBezTo>
                      <a:pt x="1116545" y="39269"/>
                      <a:pt x="1125157" y="60060"/>
                      <a:pt x="1125157" y="81738"/>
                    </a:cubicBezTo>
                    <a:lnTo>
                      <a:pt x="1125157" y="333489"/>
                    </a:lnTo>
                    <a:cubicBezTo>
                      <a:pt x="1125157" y="355167"/>
                      <a:pt x="1116545" y="375958"/>
                      <a:pt x="1101216" y="391287"/>
                    </a:cubicBezTo>
                    <a:cubicBezTo>
                      <a:pt x="1085887" y="406615"/>
                      <a:pt x="1065097" y="415227"/>
                      <a:pt x="1043419" y="415227"/>
                    </a:cubicBezTo>
                    <a:lnTo>
                      <a:pt x="81738" y="415227"/>
                    </a:lnTo>
                    <a:cubicBezTo>
                      <a:pt x="60060" y="415227"/>
                      <a:pt x="39269" y="406615"/>
                      <a:pt x="23941" y="391287"/>
                    </a:cubicBezTo>
                    <a:cubicBezTo>
                      <a:pt x="8612" y="375958"/>
                      <a:pt x="0" y="355167"/>
                      <a:pt x="0" y="333489"/>
                    </a:cubicBezTo>
                    <a:lnTo>
                      <a:pt x="0" y="81738"/>
                    </a:lnTo>
                    <a:cubicBezTo>
                      <a:pt x="0" y="60060"/>
                      <a:pt x="8612" y="39269"/>
                      <a:pt x="23941" y="23941"/>
                    </a:cubicBezTo>
                    <a:cubicBezTo>
                      <a:pt x="39269" y="8612"/>
                      <a:pt x="60060" y="0"/>
                      <a:pt x="81738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65CED1">
                      <a:alpha val="100000"/>
                    </a:srgbClr>
                  </a:gs>
                  <a:gs pos="100000">
                    <a:srgbClr val="1F4E4F">
                      <a:alpha val="100000"/>
                    </a:srgbClr>
                  </a:gs>
                </a:gsLst>
                <a:lin ang="27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57150"/>
                <a:ext cx="1125157" cy="4723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44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611037" y="223773"/>
              <a:ext cx="3632369" cy="1183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9"/>
                </a:lnSpc>
              </a:pPr>
              <a:r>
                <a:rPr lang="en-US" sz="2999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RIDGE</a:t>
              </a:r>
            </a:p>
            <a:p>
              <a:pPr algn="ctr">
                <a:lnSpc>
                  <a:spcPts val="3509"/>
                </a:lnSpc>
              </a:pPr>
              <a:r>
                <a:rPr lang="en-US" sz="2999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REGRESSION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2132837"/>
              <a:ext cx="5002579" cy="26039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 regularized linear model to reduce multicollinearity and overfitting.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508629" y="2358003"/>
            <a:ext cx="4331060" cy="5386450"/>
            <a:chOff x="0" y="0"/>
            <a:chExt cx="5774746" cy="7181934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2132837"/>
              <a:ext cx="5774746" cy="326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An ensemble-based model capable of capturing non-linear patterns in complex datasets.</a:t>
              </a:r>
            </a:p>
          </p:txBody>
        </p:sp>
        <p:grpSp>
          <p:nvGrpSpPr>
            <p:cNvPr name="Group 23" id="23"/>
            <p:cNvGrpSpPr/>
            <p:nvPr/>
          </p:nvGrpSpPr>
          <p:grpSpPr>
            <a:xfrm rot="0">
              <a:off x="0" y="0"/>
              <a:ext cx="4420090" cy="1631187"/>
              <a:chOff x="0" y="0"/>
              <a:chExt cx="1125157" cy="415227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125157" cy="415227"/>
              </a:xfrm>
              <a:custGeom>
                <a:avLst/>
                <a:gdLst/>
                <a:ahLst/>
                <a:cxnLst/>
                <a:rect r="r" b="b" t="t" l="l"/>
                <a:pathLst>
                  <a:path h="415227" w="1125157">
                    <a:moveTo>
                      <a:pt x="81738" y="0"/>
                    </a:moveTo>
                    <a:lnTo>
                      <a:pt x="1043419" y="0"/>
                    </a:lnTo>
                    <a:cubicBezTo>
                      <a:pt x="1065097" y="0"/>
                      <a:pt x="1085887" y="8612"/>
                      <a:pt x="1101216" y="23941"/>
                    </a:cubicBezTo>
                    <a:cubicBezTo>
                      <a:pt x="1116545" y="39269"/>
                      <a:pt x="1125157" y="60060"/>
                      <a:pt x="1125157" y="81738"/>
                    </a:cubicBezTo>
                    <a:lnTo>
                      <a:pt x="1125157" y="333489"/>
                    </a:lnTo>
                    <a:cubicBezTo>
                      <a:pt x="1125157" y="355167"/>
                      <a:pt x="1116545" y="375958"/>
                      <a:pt x="1101216" y="391287"/>
                    </a:cubicBezTo>
                    <a:cubicBezTo>
                      <a:pt x="1085887" y="406615"/>
                      <a:pt x="1065097" y="415227"/>
                      <a:pt x="1043419" y="415227"/>
                    </a:cubicBezTo>
                    <a:lnTo>
                      <a:pt x="81738" y="415227"/>
                    </a:lnTo>
                    <a:cubicBezTo>
                      <a:pt x="60060" y="415227"/>
                      <a:pt x="39269" y="406615"/>
                      <a:pt x="23941" y="391287"/>
                    </a:cubicBezTo>
                    <a:cubicBezTo>
                      <a:pt x="8612" y="375958"/>
                      <a:pt x="0" y="355167"/>
                      <a:pt x="0" y="333489"/>
                    </a:cubicBezTo>
                    <a:lnTo>
                      <a:pt x="0" y="81738"/>
                    </a:lnTo>
                    <a:cubicBezTo>
                      <a:pt x="0" y="60060"/>
                      <a:pt x="8612" y="39269"/>
                      <a:pt x="23941" y="23941"/>
                    </a:cubicBezTo>
                    <a:cubicBezTo>
                      <a:pt x="39269" y="8612"/>
                      <a:pt x="60060" y="0"/>
                      <a:pt x="81738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65CED1">
                      <a:alpha val="100000"/>
                    </a:srgbClr>
                  </a:gs>
                  <a:gs pos="100000">
                    <a:srgbClr val="1F4E4F">
                      <a:alpha val="100000"/>
                    </a:srgbClr>
                  </a:gs>
                </a:gsLst>
                <a:lin ang="27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57150"/>
                <a:ext cx="1125157" cy="4723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44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393861" y="223773"/>
              <a:ext cx="3632369" cy="1183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9"/>
                </a:lnSpc>
              </a:pPr>
              <a:r>
                <a:rPr lang="en-US" sz="2999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RANDOM FOREST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5898810"/>
              <a:ext cx="5774746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MAE</a:t>
              </a: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: 1091</a:t>
              </a:r>
            </a:p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R² Score: 0.9849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534792" y="1997071"/>
            <a:ext cx="826579" cy="6474877"/>
            <a:chOff x="0" y="0"/>
            <a:chExt cx="1102105" cy="8633170"/>
          </a:xfrm>
        </p:grpSpPr>
        <p:sp>
          <p:nvSpPr>
            <p:cNvPr name="AutoShape 29" id="29"/>
            <p:cNvSpPr/>
            <p:nvPr/>
          </p:nvSpPr>
          <p:spPr>
            <a:xfrm flipV="true">
              <a:off x="542392" y="0"/>
              <a:ext cx="0" cy="8233319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30" id="30"/>
            <p:cNvSpPr/>
            <p:nvPr/>
          </p:nvSpPr>
          <p:spPr>
            <a:xfrm flipH="false" flipV="false" rot="-10800000">
              <a:off x="0" y="7359060"/>
              <a:ext cx="1102105" cy="1274110"/>
            </a:xfrm>
            <a:custGeom>
              <a:avLst/>
              <a:gdLst/>
              <a:ahLst/>
              <a:cxnLst/>
              <a:rect r="r" b="b" t="t" l="l"/>
              <a:pathLst>
                <a:path h="1274110" w="1102105">
                  <a:moveTo>
                    <a:pt x="0" y="0"/>
                  </a:moveTo>
                  <a:lnTo>
                    <a:pt x="1102105" y="0"/>
                  </a:lnTo>
                  <a:lnTo>
                    <a:pt x="1102105" y="1274110"/>
                  </a:lnTo>
                  <a:lnTo>
                    <a:pt x="0" y="127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2189916" y="1997071"/>
            <a:ext cx="826579" cy="6572307"/>
            <a:chOff x="0" y="0"/>
            <a:chExt cx="1102105" cy="8763076"/>
          </a:xfrm>
        </p:grpSpPr>
        <p:sp>
          <p:nvSpPr>
            <p:cNvPr name="AutoShape 32" id="32"/>
            <p:cNvSpPr/>
            <p:nvPr/>
          </p:nvSpPr>
          <p:spPr>
            <a:xfrm flipV="true">
              <a:off x="551052" y="0"/>
              <a:ext cx="0" cy="8233319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33" id="33"/>
            <p:cNvSpPr/>
            <p:nvPr/>
          </p:nvSpPr>
          <p:spPr>
            <a:xfrm flipH="false" flipV="false" rot="-10800000">
              <a:off x="0" y="7488966"/>
              <a:ext cx="1102105" cy="1274110"/>
            </a:xfrm>
            <a:custGeom>
              <a:avLst/>
              <a:gdLst/>
              <a:ahLst/>
              <a:cxnLst/>
              <a:rect r="r" b="b" t="t" l="l"/>
              <a:pathLst>
                <a:path h="1274110" w="1102105">
                  <a:moveTo>
                    <a:pt x="0" y="0"/>
                  </a:moveTo>
                  <a:lnTo>
                    <a:pt x="1102105" y="0"/>
                  </a:lnTo>
                  <a:lnTo>
                    <a:pt x="1102105" y="1274110"/>
                  </a:lnTo>
                  <a:lnTo>
                    <a:pt x="0" y="127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4" id="34"/>
          <p:cNvSpPr/>
          <p:nvPr/>
        </p:nvSpPr>
        <p:spPr>
          <a:xfrm flipH="false" flipV="false" rot="2955855">
            <a:off x="17261125" y="403869"/>
            <a:ext cx="1025050" cy="1185029"/>
          </a:xfrm>
          <a:custGeom>
            <a:avLst/>
            <a:gdLst/>
            <a:ahLst/>
            <a:cxnLst/>
            <a:rect r="r" b="b" t="t" l="l"/>
            <a:pathLst>
              <a:path h="1185029" w="1025050">
                <a:moveTo>
                  <a:pt x="0" y="0"/>
                </a:moveTo>
                <a:lnTo>
                  <a:pt x="1025050" y="0"/>
                </a:lnTo>
                <a:lnTo>
                  <a:pt x="1025050" y="1185029"/>
                </a:lnTo>
                <a:lnTo>
                  <a:pt x="0" y="11850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2345533">
            <a:off x="17021972" y="5395603"/>
            <a:ext cx="1416011" cy="1637006"/>
          </a:xfrm>
          <a:custGeom>
            <a:avLst/>
            <a:gdLst/>
            <a:ahLst/>
            <a:cxnLst/>
            <a:rect r="r" b="b" t="t" l="l"/>
            <a:pathLst>
              <a:path h="1637006" w="1416011">
                <a:moveTo>
                  <a:pt x="0" y="0"/>
                </a:moveTo>
                <a:lnTo>
                  <a:pt x="1416010" y="0"/>
                </a:lnTo>
                <a:lnTo>
                  <a:pt x="1416010" y="1637007"/>
                </a:lnTo>
                <a:lnTo>
                  <a:pt x="0" y="16370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1100987">
            <a:off x="16687690" y="8183243"/>
            <a:ext cx="1995893" cy="2307390"/>
          </a:xfrm>
          <a:custGeom>
            <a:avLst/>
            <a:gdLst/>
            <a:ahLst/>
            <a:cxnLst/>
            <a:rect r="r" b="b" t="t" l="l"/>
            <a:pathLst>
              <a:path h="2307390" w="1995893">
                <a:moveTo>
                  <a:pt x="0" y="0"/>
                </a:moveTo>
                <a:lnTo>
                  <a:pt x="1995893" y="0"/>
                </a:lnTo>
                <a:lnTo>
                  <a:pt x="1995893" y="2307390"/>
                </a:lnTo>
                <a:lnTo>
                  <a:pt x="0" y="23073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187803">
            <a:off x="17600000" y="3257732"/>
            <a:ext cx="708005" cy="818503"/>
          </a:xfrm>
          <a:custGeom>
            <a:avLst/>
            <a:gdLst/>
            <a:ahLst/>
            <a:cxnLst/>
            <a:rect r="r" b="b" t="t" l="l"/>
            <a:pathLst>
              <a:path h="818503" w="708005">
                <a:moveTo>
                  <a:pt x="0" y="0"/>
                </a:moveTo>
                <a:lnTo>
                  <a:pt x="708006" y="0"/>
                </a:lnTo>
                <a:lnTo>
                  <a:pt x="708006" y="818503"/>
                </a:lnTo>
                <a:lnTo>
                  <a:pt x="0" y="8185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4737121" y="482986"/>
            <a:ext cx="8114584" cy="104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MODELING</a:t>
            </a: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715485" y="1997071"/>
            <a:ext cx="826579" cy="6572307"/>
            <a:chOff x="0" y="0"/>
            <a:chExt cx="1102105" cy="8763076"/>
          </a:xfrm>
        </p:grpSpPr>
        <p:sp>
          <p:nvSpPr>
            <p:cNvPr name="AutoShape 40" id="40"/>
            <p:cNvSpPr/>
            <p:nvPr/>
          </p:nvSpPr>
          <p:spPr>
            <a:xfrm flipV="true">
              <a:off x="551052" y="0"/>
              <a:ext cx="0" cy="8233319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41" id="41"/>
            <p:cNvSpPr/>
            <p:nvPr/>
          </p:nvSpPr>
          <p:spPr>
            <a:xfrm flipH="false" flipV="false" rot="-10800000">
              <a:off x="0" y="7488966"/>
              <a:ext cx="1102105" cy="1274110"/>
            </a:xfrm>
            <a:custGeom>
              <a:avLst/>
              <a:gdLst/>
              <a:ahLst/>
              <a:cxnLst/>
              <a:rect r="r" b="b" t="t" l="l"/>
              <a:pathLst>
                <a:path h="1274110" w="1102105">
                  <a:moveTo>
                    <a:pt x="0" y="0"/>
                  </a:moveTo>
                  <a:lnTo>
                    <a:pt x="1102105" y="0"/>
                  </a:lnTo>
                  <a:lnTo>
                    <a:pt x="1102105" y="1274110"/>
                  </a:lnTo>
                  <a:lnTo>
                    <a:pt x="0" y="127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2928240" y="2358003"/>
            <a:ext cx="4331060" cy="5386450"/>
            <a:chOff x="0" y="0"/>
            <a:chExt cx="5774746" cy="7181934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0" y="2132837"/>
              <a:ext cx="5774746" cy="326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An ensemble-based model which builds decision trees in a sequential manner to minimize errors</a:t>
              </a:r>
            </a:p>
          </p:txBody>
        </p:sp>
        <p:grpSp>
          <p:nvGrpSpPr>
            <p:cNvPr name="Group 44" id="44"/>
            <p:cNvGrpSpPr/>
            <p:nvPr/>
          </p:nvGrpSpPr>
          <p:grpSpPr>
            <a:xfrm rot="0">
              <a:off x="0" y="0"/>
              <a:ext cx="4420090" cy="1631187"/>
              <a:chOff x="0" y="0"/>
              <a:chExt cx="1125157" cy="415227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125157" cy="415227"/>
              </a:xfrm>
              <a:custGeom>
                <a:avLst/>
                <a:gdLst/>
                <a:ahLst/>
                <a:cxnLst/>
                <a:rect r="r" b="b" t="t" l="l"/>
                <a:pathLst>
                  <a:path h="415227" w="1125157">
                    <a:moveTo>
                      <a:pt x="81738" y="0"/>
                    </a:moveTo>
                    <a:lnTo>
                      <a:pt x="1043419" y="0"/>
                    </a:lnTo>
                    <a:cubicBezTo>
                      <a:pt x="1065097" y="0"/>
                      <a:pt x="1085887" y="8612"/>
                      <a:pt x="1101216" y="23941"/>
                    </a:cubicBezTo>
                    <a:cubicBezTo>
                      <a:pt x="1116545" y="39269"/>
                      <a:pt x="1125157" y="60060"/>
                      <a:pt x="1125157" y="81738"/>
                    </a:cubicBezTo>
                    <a:lnTo>
                      <a:pt x="1125157" y="333489"/>
                    </a:lnTo>
                    <a:cubicBezTo>
                      <a:pt x="1125157" y="355167"/>
                      <a:pt x="1116545" y="375958"/>
                      <a:pt x="1101216" y="391287"/>
                    </a:cubicBezTo>
                    <a:cubicBezTo>
                      <a:pt x="1085887" y="406615"/>
                      <a:pt x="1065097" y="415227"/>
                      <a:pt x="1043419" y="415227"/>
                    </a:cubicBezTo>
                    <a:lnTo>
                      <a:pt x="81738" y="415227"/>
                    </a:lnTo>
                    <a:cubicBezTo>
                      <a:pt x="60060" y="415227"/>
                      <a:pt x="39269" y="406615"/>
                      <a:pt x="23941" y="391287"/>
                    </a:cubicBezTo>
                    <a:cubicBezTo>
                      <a:pt x="8612" y="375958"/>
                      <a:pt x="0" y="355167"/>
                      <a:pt x="0" y="333489"/>
                    </a:cubicBezTo>
                    <a:lnTo>
                      <a:pt x="0" y="81738"/>
                    </a:lnTo>
                    <a:cubicBezTo>
                      <a:pt x="0" y="60060"/>
                      <a:pt x="8612" y="39269"/>
                      <a:pt x="23941" y="23941"/>
                    </a:cubicBezTo>
                    <a:cubicBezTo>
                      <a:pt x="39269" y="8612"/>
                      <a:pt x="60060" y="0"/>
                      <a:pt x="81738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65CED1">
                      <a:alpha val="100000"/>
                    </a:srgbClr>
                  </a:gs>
                  <a:gs pos="100000">
                    <a:srgbClr val="1F4E4F">
                      <a:alpha val="100000"/>
                    </a:srgbClr>
                  </a:gs>
                </a:gsLst>
                <a:lin ang="27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57150"/>
                <a:ext cx="1125157" cy="4723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44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393861" y="223773"/>
              <a:ext cx="3632369" cy="1183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9"/>
                </a:lnSpc>
              </a:pPr>
              <a:r>
                <a:rPr lang="en-US" sz="2999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XG BOOSTING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5898810"/>
              <a:ext cx="5774746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MAE</a:t>
              </a: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: 3718.45</a:t>
              </a:r>
            </a:p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R² Score: 0.9437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4958" y="1554351"/>
            <a:ext cx="14956185" cy="7178298"/>
            <a:chOff x="0" y="0"/>
            <a:chExt cx="3939078" cy="18905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39077" cy="1890581"/>
            </a:xfrm>
            <a:custGeom>
              <a:avLst/>
              <a:gdLst/>
              <a:ahLst/>
              <a:cxnLst/>
              <a:rect r="r" b="b" t="t" l="l"/>
              <a:pathLst>
                <a:path h="1890581" w="3939077">
                  <a:moveTo>
                    <a:pt x="26400" y="0"/>
                  </a:moveTo>
                  <a:lnTo>
                    <a:pt x="3912678" y="0"/>
                  </a:lnTo>
                  <a:cubicBezTo>
                    <a:pt x="3927258" y="0"/>
                    <a:pt x="3939077" y="11820"/>
                    <a:pt x="3939077" y="26400"/>
                  </a:cubicBezTo>
                  <a:lnTo>
                    <a:pt x="3939077" y="1864181"/>
                  </a:lnTo>
                  <a:cubicBezTo>
                    <a:pt x="3939077" y="1878761"/>
                    <a:pt x="3927258" y="1890581"/>
                    <a:pt x="3912678" y="1890581"/>
                  </a:cubicBezTo>
                  <a:lnTo>
                    <a:pt x="26400" y="1890581"/>
                  </a:lnTo>
                  <a:cubicBezTo>
                    <a:pt x="11820" y="1890581"/>
                    <a:pt x="0" y="1878761"/>
                    <a:pt x="0" y="1864181"/>
                  </a:cubicBezTo>
                  <a:lnTo>
                    <a:pt x="0" y="26400"/>
                  </a:lnTo>
                  <a:cubicBezTo>
                    <a:pt x="0" y="11820"/>
                    <a:pt x="11820" y="0"/>
                    <a:pt x="2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39078" cy="1928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5430" y="2497641"/>
            <a:ext cx="4501330" cy="770632"/>
            <a:chOff x="0" y="0"/>
            <a:chExt cx="1185535" cy="2029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85535" cy="202965"/>
            </a:xfrm>
            <a:custGeom>
              <a:avLst/>
              <a:gdLst/>
              <a:ahLst/>
              <a:cxnLst/>
              <a:rect r="r" b="b" t="t" l="l"/>
              <a:pathLst>
                <a:path h="202965" w="1185535">
                  <a:moveTo>
                    <a:pt x="0" y="0"/>
                  </a:moveTo>
                  <a:lnTo>
                    <a:pt x="1185535" y="0"/>
                  </a:lnTo>
                  <a:lnTo>
                    <a:pt x="1185535" y="202965"/>
                  </a:lnTo>
                  <a:lnTo>
                    <a:pt x="0" y="2029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185535" cy="326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FFFFFF"/>
                  </a:solidFill>
                  <a:latin typeface="Academy"/>
                  <a:ea typeface="Academy"/>
                  <a:cs typeface="Academy"/>
                  <a:sym typeface="Academy"/>
                </a:rPr>
                <a:t>STEP #3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5047441" y="4447053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9"/>
                </a:lnTo>
                <a:lnTo>
                  <a:pt x="0" y="540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13929" y="6659064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5"/>
                </a:lnTo>
                <a:lnTo>
                  <a:pt x="0" y="1130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2835430" y="6137285"/>
            <a:ext cx="126171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5400000">
            <a:off x="14127426" y="2403464"/>
            <a:ext cx="1206854" cy="1395207"/>
          </a:xfrm>
          <a:custGeom>
            <a:avLst/>
            <a:gdLst/>
            <a:ahLst/>
            <a:cxnLst/>
            <a:rect r="r" b="b" t="t" l="l"/>
            <a:pathLst>
              <a:path h="1395207" w="1206854">
                <a:moveTo>
                  <a:pt x="0" y="0"/>
                </a:moveTo>
                <a:lnTo>
                  <a:pt x="1206854" y="0"/>
                </a:lnTo>
                <a:lnTo>
                  <a:pt x="1206854" y="1395207"/>
                </a:lnTo>
                <a:lnTo>
                  <a:pt x="0" y="13952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35430" y="4179889"/>
            <a:ext cx="10709179" cy="208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</a:t>
            </a:r>
          </a:p>
          <a:p>
            <a:pPr algn="l">
              <a:lnSpc>
                <a:spcPts val="8189"/>
              </a:lnSpc>
            </a:pP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DEPLOYMENT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50374" y="254250"/>
            <a:ext cx="8014460" cy="9811981"/>
          </a:xfrm>
          <a:custGeom>
            <a:avLst/>
            <a:gdLst/>
            <a:ahLst/>
            <a:cxnLst/>
            <a:rect r="r" b="b" t="t" l="l"/>
            <a:pathLst>
              <a:path h="9811981" w="8014460">
                <a:moveTo>
                  <a:pt x="0" y="0"/>
                </a:moveTo>
                <a:lnTo>
                  <a:pt x="8014460" y="0"/>
                </a:lnTo>
                <a:lnTo>
                  <a:pt x="8014460" y="9811981"/>
                </a:lnTo>
                <a:lnTo>
                  <a:pt x="0" y="9811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19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6967" y="2153215"/>
            <a:ext cx="8716357" cy="5422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86"/>
              </a:lnSpc>
            </a:pPr>
          </a:p>
          <a:p>
            <a:pPr algn="just">
              <a:lnSpc>
                <a:spcPts val="4286"/>
              </a:lnSpc>
            </a:pPr>
            <a:r>
              <a:rPr lang="en-US" sz="3401">
                <a:solidFill>
                  <a:srgbClr val="FEFEF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 interactive Streamlit application was developed to enable real-time fare prediction. Users can input flight parameters and instantly receive a predicted price, making the tool practical for consumer decision-making and airline pricing strategy testing.</a:t>
            </a:r>
          </a:p>
          <a:p>
            <a:pPr algn="just">
              <a:lnSpc>
                <a:spcPts val="428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1730240">
            <a:off x="6726865" y="7600660"/>
            <a:ext cx="2649176" cy="3062631"/>
          </a:xfrm>
          <a:custGeom>
            <a:avLst/>
            <a:gdLst/>
            <a:ahLst/>
            <a:cxnLst/>
            <a:rect r="r" b="b" t="t" l="l"/>
            <a:pathLst>
              <a:path h="3062631" w="2649176">
                <a:moveTo>
                  <a:pt x="0" y="0"/>
                </a:moveTo>
                <a:lnTo>
                  <a:pt x="2649176" y="0"/>
                </a:lnTo>
                <a:lnTo>
                  <a:pt x="2649176" y="3062631"/>
                </a:lnTo>
                <a:lnTo>
                  <a:pt x="0" y="30626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6967" y="8693152"/>
            <a:ext cx="2838641" cy="1130295"/>
          </a:xfrm>
          <a:custGeom>
            <a:avLst/>
            <a:gdLst/>
            <a:ahLst/>
            <a:cxnLst/>
            <a:rect r="r" b="b" t="t" l="l"/>
            <a:pathLst>
              <a:path h="1130295" w="2838641">
                <a:moveTo>
                  <a:pt x="0" y="0"/>
                </a:moveTo>
                <a:lnTo>
                  <a:pt x="2838641" y="0"/>
                </a:lnTo>
                <a:lnTo>
                  <a:pt x="2838641" y="1130296"/>
                </a:lnTo>
                <a:lnTo>
                  <a:pt x="0" y="11302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129689">
            <a:off x="4063820" y="8370965"/>
            <a:ext cx="1522652" cy="1760291"/>
          </a:xfrm>
          <a:custGeom>
            <a:avLst/>
            <a:gdLst/>
            <a:ahLst/>
            <a:cxnLst/>
            <a:rect r="r" b="b" t="t" l="l"/>
            <a:pathLst>
              <a:path h="1760291" w="1522652">
                <a:moveTo>
                  <a:pt x="0" y="0"/>
                </a:moveTo>
                <a:lnTo>
                  <a:pt x="1522652" y="0"/>
                </a:lnTo>
                <a:lnTo>
                  <a:pt x="1522652" y="1760291"/>
                </a:lnTo>
                <a:lnTo>
                  <a:pt x="0" y="17602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2644638" y="-1674869"/>
            <a:ext cx="983116" cy="5407139"/>
          </a:xfrm>
          <a:custGeom>
            <a:avLst/>
            <a:gdLst/>
            <a:ahLst/>
            <a:cxnLst/>
            <a:rect r="r" b="b" t="t" l="l"/>
            <a:pathLst>
              <a:path h="5407139" w="983116">
                <a:moveTo>
                  <a:pt x="0" y="0"/>
                </a:moveTo>
                <a:lnTo>
                  <a:pt x="983116" y="0"/>
                </a:lnTo>
                <a:lnTo>
                  <a:pt x="983116" y="5407138"/>
                </a:lnTo>
                <a:lnTo>
                  <a:pt x="0" y="54071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129689">
            <a:off x="7133744" y="-36044"/>
            <a:ext cx="1522652" cy="1760291"/>
          </a:xfrm>
          <a:custGeom>
            <a:avLst/>
            <a:gdLst/>
            <a:ahLst/>
            <a:cxnLst/>
            <a:rect r="r" b="b" t="t" l="l"/>
            <a:pathLst>
              <a:path h="1760291" w="1522652">
                <a:moveTo>
                  <a:pt x="0" y="0"/>
                </a:moveTo>
                <a:lnTo>
                  <a:pt x="1522652" y="0"/>
                </a:lnTo>
                <a:lnTo>
                  <a:pt x="1522652" y="1760291"/>
                </a:lnTo>
                <a:lnTo>
                  <a:pt x="0" y="17602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DAGkufrF-q8</dc:identifier>
  <dcterms:modified xsi:type="dcterms:W3CDTF">2011-08-01T06:04:30Z</dcterms:modified>
  <cp:revision>1</cp:revision>
  <dc:title>Predictive</dc:title>
</cp:coreProperties>
</file>