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5.jpeg" ContentType="image/jpe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6.png" ContentType="image/png"/>
  <Override PartName="/ppt/media/image7.jpeg" ContentType="image/jpeg"/>
  <Override PartName="/ppt/media/image18.png" ContentType="image/png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6940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6976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940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6976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69040" y="-496440"/>
            <a:ext cx="36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69040" y="847440"/>
            <a:ext cx="5087880" cy="628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69040" y="-496440"/>
            <a:ext cx="36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6940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86940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6976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86940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6976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69040" y="-496440"/>
            <a:ext cx="36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69040" y="847440"/>
            <a:ext cx="5087880" cy="628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6940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6940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6976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86940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6976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869040" y="-496440"/>
            <a:ext cx="360" cy="7748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869040" y="847440"/>
            <a:ext cx="5087880" cy="628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86940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86940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6976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86940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6976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69040" y="847440"/>
            <a:ext cx="5087880" cy="628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6940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69400" y="231300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69040" y="3425040"/>
            <a:ext cx="360" cy="1015200"/>
          </a:xfrm>
          <a:prstGeom prst="rect">
            <a:avLst/>
          </a:prstGeom>
        </p:spPr>
        <p:txBody>
          <a:bodyPr lIns="0" rIns="0" tIns="0" bIns="0">
            <a:normAutofit fontScale="4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98720" y="198720"/>
            <a:ext cx="8742600" cy="475632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98720" y="198720"/>
            <a:ext cx="8742600" cy="475632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7012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98720" y="198720"/>
            <a:ext cx="8742600" cy="475632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7012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98720" y="198720"/>
            <a:ext cx="8742600" cy="475632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869040" y="847440"/>
            <a:ext cx="5087880" cy="135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86904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70120" y="2313000"/>
            <a:ext cx="360" cy="2129040"/>
          </a:xfrm>
          <a:prstGeom prst="rect">
            <a:avLst/>
          </a:prstGeom>
        </p:spPr>
        <p:txBody>
          <a:bodyPr lIns="0" rIns="0" tIns="0" bIns="0">
            <a:normAutofit fontScale="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47080" y="3383280"/>
            <a:ext cx="490968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Work Sans"/>
                <a:ea typeface="Work Sans"/>
              </a:rPr>
              <a:t>Key-Value Storage and related topics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/>
            <a:br/>
            <a:endParaRPr b="0" lang="en-US" sz="3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034320" y="3840480"/>
            <a:ext cx="310572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Work Sans"/>
                <a:ea typeface="Work Sans"/>
              </a:rPr>
              <a:t>Github : sg20180546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Work Sans"/>
                <a:ea typeface="Work Sans"/>
              </a:rPr>
              <a:t>20180546</a:t>
            </a:r>
            <a:r>
              <a:rPr b="1" lang="zh-CN" sz="1500" spc="-1" strike="noStrike">
                <a:solidFill>
                  <a:srgbClr val="000000"/>
                </a:solidFill>
                <a:latin typeface="Work Sans"/>
                <a:ea typeface="Work Sans"/>
              </a:rPr>
              <a:t>변성진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Sequential vs Random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E5CD0B5-C7B2-47EE-A84D-8B2601E58678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920240" y="1371600"/>
            <a:ext cx="5209920" cy="312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Sequential vs Random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814DDF7-B540-4CE0-B19C-F806E32B4F3F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Sequential I/O is faster !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How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F36EA3A-9264-485D-BDA7-777CDD415A41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LSM Tree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Flush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500" spc="-1" strike="noStrike">
                <a:solidFill>
                  <a:srgbClr val="000000"/>
                </a:solidFill>
                <a:latin typeface="Work Sans"/>
                <a:ea typeface="Work Sans"/>
              </a:rPr>
              <a:t>Log-Structured-Merge Tree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2EED4D0-FCEF-4A97-800F-B8F9FEB7A556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04" name="Picture 4" descr=""/>
          <p:cNvPicPr/>
          <p:nvPr/>
        </p:nvPicPr>
        <p:blipFill>
          <a:blip r:embed="rId1"/>
          <a:stretch/>
        </p:blipFill>
        <p:spPr>
          <a:xfrm>
            <a:off x="1377720" y="1463040"/>
            <a:ext cx="2001600" cy="239544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4114800" y="1645920"/>
            <a:ext cx="3836520" cy="176220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1645920" y="3735000"/>
            <a:ext cx="594252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Reference : </a:t>
            </a:r>
            <a:r>
              <a:rPr b="0" lang="en-US" sz="10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Monkey: Optimal Navigable Key-Value Store(2017),Niv Dayan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Compaction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68720B7-EAFA-429F-AD81-BB8211F56329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If Memory exceed size limit, Flush to Disk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If Level X(Disk) exceed size limit, Compaction with X+1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Merge Sort (nlogn)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LevelDB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FF32F73-500C-4889-8314-E5BAB710DC44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316160" y="1440720"/>
            <a:ext cx="2710440" cy="239616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4297680" y="1859040"/>
            <a:ext cx="3471120" cy="1337760"/>
          </a:xfrm>
          <a:prstGeom prst="rect">
            <a:avLst/>
          </a:prstGeom>
          <a:ln>
            <a:noFill/>
          </a:ln>
        </p:spPr>
      </p:pic>
      <p:sp>
        <p:nvSpPr>
          <p:cNvPr id="214" name="CustomShape 3"/>
          <p:cNvSpPr/>
          <p:nvPr/>
        </p:nvSpPr>
        <p:spPr>
          <a:xfrm>
            <a:off x="822960" y="3931920"/>
            <a:ext cx="649116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Reference : </a:t>
            </a:r>
            <a:r>
              <a:rPr b="0" lang="en-US" sz="10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WiscKey: Separating Keys from Values in SSD-conscious Storage(2016),Lanyue Lu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1: SSD-Conscious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BA2CE56-29AE-4582-8AB6-7876F9880909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Device Lifetime : Reduce Write Amplification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Random Read dramatically improved (than HDD)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Internal Parallelism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1: SSD-Conscious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4C2B998-831E-4AA5-999D-7F37FA70DDB8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Read Amplification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(actually accessed byte on disk)/(read size)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Write amplification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(actually write in SSD)/(write size)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1: SSD-Conscious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FA6BEF2-6E7F-481D-8331-BBE237E38C5C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1829520" y="1182600"/>
            <a:ext cx="5484600" cy="3114000"/>
          </a:xfrm>
          <a:prstGeom prst="rect">
            <a:avLst/>
          </a:prstGeom>
          <a:ln>
            <a:noFill/>
          </a:ln>
        </p:spPr>
      </p:pic>
      <p:sp>
        <p:nvSpPr>
          <p:cNvPr id="224" name="CustomShape 3"/>
          <p:cNvSpPr/>
          <p:nvPr/>
        </p:nvSpPr>
        <p:spPr>
          <a:xfrm>
            <a:off x="1097280" y="4297680"/>
            <a:ext cx="706104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Reference : </a:t>
            </a:r>
            <a:r>
              <a:rPr b="0" lang="en-US" sz="10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HeteroDrive: Reshaping the Storage Access Pattern of OLTP Workload Using SSD(2015),Seungryoul Maeng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1: SSD-Conscious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237BB83-D124-48F1-9D1C-7B2B6AD87848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5349960" y="1470960"/>
            <a:ext cx="3192480" cy="192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Write by page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Delete by block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150TBW / 40GB per day =10 years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Throughput : 1~500MB/s=864 0.5~2.5TB per day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ONLY 1500~300 days?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1775520" y="1463040"/>
            <a:ext cx="3066840" cy="210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SQL vs NoSQL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0C7C2F8-B76D-4A70-AD81-9BA611D6D2A3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Structured Query Language : To much Restrict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Low Performance(Btree, Random Access)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Cost issue(Oracle),OpenSource : Key value, Graph, Document..else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1: SSD-Conscious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E431BE8-66B9-4163-A753-ED5958D465E6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31" name="Picture 2_0" descr=""/>
          <p:cNvPicPr/>
          <p:nvPr/>
        </p:nvPicPr>
        <p:blipFill>
          <a:blip r:embed="rId1"/>
          <a:stretch/>
        </p:blipFill>
        <p:spPr>
          <a:xfrm>
            <a:off x="1899720" y="1488240"/>
            <a:ext cx="5503320" cy="2440080"/>
          </a:xfrm>
          <a:prstGeom prst="rect">
            <a:avLst/>
          </a:prstGeom>
          <a:ln>
            <a:noFill/>
          </a:ln>
        </p:spPr>
      </p:pic>
      <p:sp>
        <p:nvSpPr>
          <p:cNvPr id="232" name="CustomShape 3"/>
          <p:cNvSpPr/>
          <p:nvPr/>
        </p:nvSpPr>
        <p:spPr>
          <a:xfrm>
            <a:off x="1076040" y="4114800"/>
            <a:ext cx="70610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Reference : </a:t>
            </a:r>
            <a:r>
              <a:rPr b="0" lang="en-US" sz="10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csapp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1: SSD-Conscious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BC77F15-A4F7-4A1E-80E9-28617A5E4D53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519200" y="1570680"/>
            <a:ext cx="5609160" cy="52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Wisckey (2016)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Separate Key-Value !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Remove Log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1097280" y="2646360"/>
            <a:ext cx="3653640" cy="146484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4937760" y="1737360"/>
            <a:ext cx="3474360" cy="2282400"/>
          </a:xfrm>
          <a:prstGeom prst="rect">
            <a:avLst/>
          </a:prstGeom>
          <a:ln>
            <a:noFill/>
          </a:ln>
        </p:spPr>
      </p:pic>
      <p:sp>
        <p:nvSpPr>
          <p:cNvPr id="238" name="CustomShape 4"/>
          <p:cNvSpPr/>
          <p:nvPr/>
        </p:nvSpPr>
        <p:spPr>
          <a:xfrm>
            <a:off x="1188720" y="4206240"/>
            <a:ext cx="649116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: WiscKey: Separating Keys from Values in SSD-conscious Storage(2016),Lanyue Lu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2: Distributed KV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C4292C8-BE2D-4672-9618-8275F8A292A8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 Offloading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 at Compaction Server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Read/Write at Region Server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 Management in distributed Keyvalue datastores(2015)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2: Distributed KV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BD0109A-41D4-4886-BDD2-E3BCDB48BE0C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1539000" y="1221120"/>
            <a:ext cx="6050520" cy="292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3: Compaction Priority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3769473-46AC-4765-AE65-B1C40B9E7012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Write Faster, Read Slower !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==Flush First, Compaction Later !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Less I/O Bandwidth priority on Compaction at Peak Load time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SILK: Preventing Latency Spikes in Log-Structured Merge Key-Value Stores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4: CSD-Conscious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8CD8B69-FB43-46C5-BAC7-7508289A540E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Computational Storage Drive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SSD With Tiny CPU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Newport CSD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4: CSD-Conscious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202FE98-2385-41B5-B431-D82C7CFBD480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764720" y="1371600"/>
            <a:ext cx="5824800" cy="313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4: CSD-Conscious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0DACD93-5433-4973-BCCB-E723D2EC1F12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Read/Write at Host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Compaction at CSD : alleviate I/O Bandwidth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I/O Bandwidth is limited resource 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Asyncronous Compaction : Write – optimized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Frequent Write, less Read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Block Chain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4: CSD-Conscious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24C1AF8-2E5D-4EBE-82D4-F0C7D41C8420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1490040" y="1138680"/>
            <a:ext cx="6190920" cy="343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0000"/>
                </a:solidFill>
                <a:latin typeface="Work Sans"/>
                <a:ea typeface="Work Sans"/>
              </a:rPr>
              <a:t>Related Topic 4: CSD-Conscious</a:t>
            </a: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9A91FCE-E839-4768-B9CA-D49C9E9C26C6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2011320" y="1005840"/>
            <a:ext cx="4755240" cy="374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Why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1879B00-3FAB-4285-A0C7-AE0CB360E5E1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5577840" y="1762920"/>
            <a:ext cx="2778840" cy="180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Primary Key Constraints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Referential integrity constraints(Foriegn key constraint)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822960" y="1463040"/>
            <a:ext cx="4362120" cy="274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Why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EF72F2E-C0CE-43E6-8C55-FAC3CDE39B04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No SQL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Higher Write Performance (100~500MB/s)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MySQL</a:t>
            </a:r>
            <a:endParaRPr b="0" lang="en-US" sz="1600" spc="-1" strike="noStrike">
              <a:latin typeface="Arial"/>
            </a:endParaRPr>
          </a:p>
          <a:p>
            <a:pPr marL="457200" indent="-3258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Work Sans Regular"/>
              <a:buChar char="▪"/>
            </a:pPr>
            <a:r>
              <a:rPr b="0" lang="en-US" sz="1600" spc="-1" strike="noStrike">
                <a:solidFill>
                  <a:srgbClr val="000000"/>
                </a:solidFill>
                <a:latin typeface="Work Sans Regular"/>
                <a:ea typeface="Work Sans Regular"/>
              </a:rPr>
              <a:t>Rocksdb(facebook),DynamoDB(Amazon), LevelDB(Google)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Why Key-Value Store 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336DF90-B247-4E47-9465-B18196B7DC94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480560" y="1463040"/>
            <a:ext cx="3837240" cy="22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316160" y="1573560"/>
            <a:ext cx="6808320" cy="272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005840" y="228600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CS Review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A1C3D63-56AA-4BAD-A7EF-8063A60CB9DD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480560" y="1463040"/>
            <a:ext cx="3837240" cy="228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Memory Hierarchy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6E6D818-D809-4C6F-A50D-1D117A0B972E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828800" y="1289880"/>
            <a:ext cx="5088240" cy="309780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>
          <a:xfrm>
            <a:off x="5486400" y="4206240"/>
            <a:ext cx="23763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: csapp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Memory Hierarchy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F3FBB62-6780-4A60-A705-E617B4AEA0F0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519200" y="1570680"/>
            <a:ext cx="5740200" cy="18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737360" y="1645920"/>
            <a:ext cx="5302080" cy="242352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5212080" y="4023360"/>
            <a:ext cx="23763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: csapp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35000" y="759240"/>
            <a:ext cx="728604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Work Sans"/>
                <a:ea typeface="Work Sans"/>
              </a:rPr>
              <a:t>HDD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159400" y="4393440"/>
            <a:ext cx="544320" cy="38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737EF67-39EF-4DE0-B37C-B9C88018CD67}" type="slidenum">
              <a:rPr b="1" lang="en" sz="1300" spc="-1" strike="noStrike">
                <a:solidFill>
                  <a:srgbClr val="000000"/>
                </a:solidFill>
                <a:latin typeface="Work Sans"/>
                <a:ea typeface="Work Sans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190" name="Picture 8" descr=""/>
          <p:cNvPicPr/>
          <p:nvPr/>
        </p:nvPicPr>
        <p:blipFill>
          <a:blip r:embed="rId1"/>
          <a:stretch/>
        </p:blipFill>
        <p:spPr>
          <a:xfrm>
            <a:off x="1445400" y="1594080"/>
            <a:ext cx="6070680" cy="25016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>
            <a:off x="5852160" y="4023360"/>
            <a:ext cx="23763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 : csapp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변성진</dc:creator>
  <dc:description/>
  <dc:language>en-US</dc:language>
  <cp:lastModifiedBy/>
  <dcterms:modified xsi:type="dcterms:W3CDTF">2022-09-28T08:19:52Z</dcterms:modified>
  <cp:revision>204</cp:revision>
  <dc:subject/>
  <dc:title>This is your 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화면 슬라이드 쇼(16:9)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