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9.png" ContentType="image/png"/>
  <Override PartName="/ppt/media/image13.jpeg" ContentType="image/jpeg"/>
  <Override PartName="/ppt/media/image23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6.jpeg" ContentType="image/jpeg"/>
  <Override PartName="/ppt/media/image18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8.png" ContentType="image/png"/>
  <Override PartName="/ppt/media/image11.png" ContentType="image/png"/>
  <Override PartName="/ppt/media/image9.png" ContentType="image/png"/>
  <Override PartName="/ppt/media/image12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7048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6904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976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7048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180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8240" cy="628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180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7048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6904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976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7048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180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8240" cy="628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7048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6904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86976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7048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180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8240" cy="628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70480" y="23130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6904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86976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70480" y="3425400"/>
            <a:ext cx="36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8240" cy="628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212940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70120" y="34254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70120" y="2313000"/>
            <a:ext cx="72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69040" y="3425400"/>
            <a:ext cx="1800" cy="10155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98720" y="198720"/>
            <a:ext cx="8742960" cy="47566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4320" cy="212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8720" y="198720"/>
            <a:ext cx="8742960" cy="47566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7156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98720" y="198720"/>
            <a:ext cx="8742960" cy="47566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7156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98720" y="198720"/>
            <a:ext cx="8742960" cy="47566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8240" cy="13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71560" y="2313000"/>
            <a:ext cx="1800" cy="21294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47080" y="3383280"/>
            <a:ext cx="49100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Work Sans"/>
                <a:ea typeface="Work Sans"/>
              </a:rPr>
              <a:t>Reviewing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Work Sans"/>
                <a:ea typeface="Work Sans"/>
              </a:rPr>
              <a:t>Wisckey: Separating Keys from Values in SSD-Conscious Storage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Work Sans"/>
                <a:ea typeface="Work Sans"/>
              </a:rPr>
              <a:t>(2016)</a:t>
            </a:r>
            <a:br/>
            <a:r>
              <a:rPr b="1" lang="en-US" sz="1000" spc="-1" strike="noStrike">
                <a:solidFill>
                  <a:srgbClr val="000000"/>
                </a:solidFill>
                <a:latin typeface="Work Sans"/>
                <a:ea typeface="Work Sans"/>
              </a:rPr>
              <a:t>Lanyue Lu, Thanumalayan Sankaranarayana Pillai, Andrea C. Arpaci-Dusseau,</a:t>
            </a:r>
            <a:br/>
            <a:r>
              <a:rPr b="1" lang="en-US" sz="1000" spc="-1" strike="noStrike">
                <a:solidFill>
                  <a:srgbClr val="000000"/>
                </a:solidFill>
                <a:latin typeface="Work Sans"/>
                <a:ea typeface="Work Sans"/>
              </a:rPr>
              <a:t>and Remzi H. Arpaci-Dusseau, University of Wisconsin—Madison</a:t>
            </a:r>
            <a:br/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034320" y="3840480"/>
            <a:ext cx="3106080" cy="4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Github : sg20180546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20180546</a:t>
            </a:r>
            <a:r>
              <a:rPr b="1" lang="zh-CN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변성진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HDD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4881E2-32D8-4406-B164-B83322E7072F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194" name="Picture 8" descr=""/>
          <p:cNvPicPr/>
          <p:nvPr/>
        </p:nvPicPr>
        <p:blipFill>
          <a:blip r:embed="rId1"/>
          <a:stretch/>
        </p:blipFill>
        <p:spPr>
          <a:xfrm>
            <a:off x="1445400" y="1594080"/>
            <a:ext cx="6071040" cy="2502000"/>
          </a:xfrm>
          <a:prstGeom prst="rect">
            <a:avLst/>
          </a:prstGeom>
          <a:ln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5852160" y="4023360"/>
            <a:ext cx="23767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Sequential vs Random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873D67-3A68-41EC-A3DC-11771BD2B5B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Sequential I/O is faster !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500" spc="-1" strike="noStrike">
                <a:solidFill>
                  <a:srgbClr val="000000"/>
                </a:solidFill>
                <a:latin typeface="Work Sans"/>
                <a:ea typeface="Work Sans"/>
              </a:rPr>
              <a:t>Log-Structured-Merge Tree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8144398-3ACF-4262-8048-4673C120C967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/>
        </p:blipFill>
        <p:spPr>
          <a:xfrm>
            <a:off x="1377720" y="1463040"/>
            <a:ext cx="2001960" cy="239580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4114800" y="1645920"/>
            <a:ext cx="3836880" cy="176256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1645920" y="3735000"/>
            <a:ext cx="594288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Monkey: Optimal Navigable Key-Value Store(2017),Niv Dayan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Compaction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A52742B-550F-4D92-9CD8-DACE9EBFE04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 Level X exceed size limit, flush to X+1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Merge Sort (NlogN)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LevelDB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F9D74E-2CCB-49B1-965C-D9B0F545CA63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316160" y="1440720"/>
            <a:ext cx="2710800" cy="239652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4297680" y="1859040"/>
            <a:ext cx="3471480" cy="133812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822960" y="3931920"/>
            <a:ext cx="649152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WiscKey: Separating Keys from Values in SSD-conscious Storage(2016),Lanyue Lu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Amplification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37878C-A938-4E4D-9DA5-180C1AE61B35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 Amplification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(actually accessed byte on disk)/(read size)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amplification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(actually write in SSD)/(write size)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SSD-Conscious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200C4D6-A74D-49CC-86EC-73C6028D5E2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Device Lifetime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Random Read dramatically improved (than HDD)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Internal Parallelism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HDD vs SSD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DBD9D7-71CF-476E-882F-69D5C3ED19A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829520" y="1182600"/>
            <a:ext cx="5484960" cy="311436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1097280" y="4297680"/>
            <a:ext cx="706140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HeteroDrive: Reshaping the Storage Access Pattern of OLTP Workload Using SSD(2015),Seungryoul Maeng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Device Lifetime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866009-66EA-4A2E-882E-EFF2493AB34F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349960" y="1470960"/>
            <a:ext cx="3192840" cy="19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by page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Delete by block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150TBW / 40GB per day =10 years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Throughput : 1~500MB/s=864 0.5~2.5TB per day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ONLY 1500~300 days?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775520" y="1463040"/>
            <a:ext cx="3067200" cy="210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Device Lifetime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3F169EF-D277-4FC0-8A52-A7745DE9997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1899720" y="1488240"/>
            <a:ext cx="5503680" cy="2440440"/>
          </a:xfrm>
          <a:prstGeom prst="rect">
            <a:avLst/>
          </a:prstGeom>
          <a:ln>
            <a:noFill/>
          </a:ln>
        </p:spPr>
      </p:pic>
      <p:sp>
        <p:nvSpPr>
          <p:cNvPr id="229" name="CustomShape 3"/>
          <p:cNvSpPr/>
          <p:nvPr/>
        </p:nvSpPr>
        <p:spPr>
          <a:xfrm>
            <a:off x="1076040" y="4114800"/>
            <a:ext cx="706140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csapp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SQL vs NoSQL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6CEE21B-2ACF-4CF5-8E78-1411FFEA57DA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Structured Query Language : To much Restrict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Low Performance(Btree, Random Access)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Cost issue(Oracle),OpenSource : Key value, Graph, Document..else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Wisckey Design Idea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901560A-9FF7-486F-9213-86EA5A43F005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519200" y="1570680"/>
            <a:ext cx="560952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Separate Key-Value !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Remove Log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097280" y="2646360"/>
            <a:ext cx="3654000" cy="146520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4937760" y="1737360"/>
            <a:ext cx="3474720" cy="228276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188720" y="4206240"/>
            <a:ext cx="649152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WiscKey: Separating Keys from Values in SSD-conscious Storage(2016),Lanyue Lu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By Separating…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F62B0C-A717-4735-B13C-50365DC1855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519200" y="1570680"/>
            <a:ext cx="6706800" cy="27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 Amplification Reduced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-caching most of portion of LSM tree(key) in memory, or cache (Disk Access Reduce)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-If Cached, Only 1 Random Access I/O occurs on disk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Amplification Reduced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- Small LSM, less compaction, little write amplification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Challenge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38D949-98F2-423F-80B3-8FC6A29B453A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Dealing with value-log : Garbage Collection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Range Query : Internal  Parallelism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No Log : Crash Consistency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Garbage Collection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8AC41B-BF9D-412C-9990-C81A85125BF7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92280" y="1670400"/>
            <a:ext cx="5979600" cy="18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Naive : From LSM, find in vlog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Better : From vlog, find in LSM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GC starts from tail, append to head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Query to LSM : node=Get(value-log[tail].key)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if(value_log[tail].addr==node.addr) 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append(data,head) 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free(tail)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put(‘tail’,tail,position)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Background Job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940280" y="1097280"/>
            <a:ext cx="3654000" cy="146520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278680" y="3184200"/>
            <a:ext cx="3130560" cy="120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Range Query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5C1BC26-F2B6-4B38-B5E3-DC4333C13B1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533960" y="1371600"/>
            <a:ext cx="6235200" cy="97740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4297680" y="2834640"/>
            <a:ext cx="3654000" cy="146520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914400" y="2538000"/>
            <a:ext cx="1986840" cy="175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Range Query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D744177-797E-4187-877B-BF58FA07D7DA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(example) 32 Background Thread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32 Background Thread prefetch value from value-log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Again, SSD Random I/O dramatically Improved !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Crash Consistency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4A361D3-AA84-4F32-8B12-FE04D1CB708A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Since we remove log , value-log substitue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Crash after Value Written→ GC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Crash after Key Written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if(LSM.node.addr)</a:t>
            </a:r>
            <a:endParaRPr b="0" lang="en-US" sz="16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if(LSM.node.key!=value_log[LSM.node.addr].key)</a:t>
            </a:r>
            <a:endParaRPr b="0" lang="en-US" sz="16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Delete(key)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5029200" y="3213360"/>
            <a:ext cx="3380040" cy="135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Optimization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8F0490-BE01-4D6B-959A-CAD6A797C5C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Save head Position of value-log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In Memory Buffer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00"/>
                </a:solidFill>
                <a:latin typeface="Work Sans"/>
                <a:ea typeface="Work Sans"/>
              </a:rPr>
              <a:t>Optimizing Crash Consistency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3A685D-3B84-419B-A661-AD7E92483666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Since we remove log, value-log substitute </a:t>
            </a:r>
            <a:endParaRPr b="0" lang="en-US" sz="15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Crash after Value Written→ GC</a:t>
            </a:r>
            <a:endParaRPr b="0" lang="en-US" sz="15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Crash after Key Written</a:t>
            </a:r>
            <a:endParaRPr b="0" lang="en-US" sz="15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if(LSM.node.addr)</a:t>
            </a:r>
            <a:endParaRPr b="0" lang="en-US" sz="15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if(LSM.node.key!=value_log[LSM.node.addr].key)</a:t>
            </a:r>
            <a:endParaRPr b="0" lang="en-US" sz="15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Delete(key)</a:t>
            </a:r>
            <a:endParaRPr b="0" lang="en-US" sz="15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"/>
            </a:pPr>
            <a:r>
              <a:rPr b="0" lang="en-US" sz="15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Optimization : save head position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5466960" y="3283560"/>
            <a:ext cx="3105720" cy="119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In-Memory Buffer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	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DFFDD6-C476-43A9-819E-ED05FCA7895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Reducing system call write()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Total 100MB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1MB*100 times syscall()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10MB*10 times syscall()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Latter is faster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4997880" y="1570680"/>
            <a:ext cx="3685680" cy="218700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2194560" y="3693600"/>
            <a:ext cx="6491520" cy="2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WiscKey: Separating Keys from Values in SSD-conscious Storage(2016),Lanyue Lu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95BD75-45A0-46BE-869F-3DB4AAF353FE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No SQL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Higher read/write Performance (100~500MB/s)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MySQL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Rocksdb(facebook),DynamoDB(Amazon), LevelDB(Google)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Benchmark Environment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799842-B870-4D1E-967A-31695C87218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Intel® Xeon® CPU E5-2667 v2 @ 3.30GHz processors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64GB Main Memory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64bit Linux 3.14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Ext4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500GB Samsung 840 EVO SSD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500MB/s read, 400MB/s write performance(sequential)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32 Background Thread to Range Query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Evaluation (1) : Sequential Load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C65BA6-C4F1-4346-9351-5D923CE66484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937760" y="1737360"/>
            <a:ext cx="2958120" cy="18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Sequential Load do not cause compaction, but Random does.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Removing log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230840" y="1371600"/>
            <a:ext cx="352080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Evaluation (2) : Random Load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99F25B-AE5F-42EA-AEB3-193251DB0857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754880" y="1554480"/>
            <a:ext cx="2504880" cy="18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Device bandwidth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small LSM,less Compaction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1371600" y="1553760"/>
            <a:ext cx="3125160" cy="200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Work Sans"/>
                <a:ea typeface="Work Sans"/>
              </a:rPr>
              <a:t>Evaluation (3) : Write Amplification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37F86DA-2E96-4F69-B089-6150D964468F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081400" y="1670400"/>
            <a:ext cx="3053520" cy="19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Less Compaction, Less Write Amplification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 rot="4200">
            <a:off x="959400" y="1360080"/>
            <a:ext cx="3516120" cy="283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Work Sans"/>
                <a:ea typeface="Work Sans"/>
              </a:rPr>
              <a:t>Evaluation (4) : Random Lookup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0CE5ED-D7FC-4BB9-A95C-4FFCFBF460B1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72000" y="1463040"/>
            <a:ext cx="2687760" cy="19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Small LSM Tree, caching efficiently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005840" y="1334520"/>
            <a:ext cx="3379320" cy="222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Work Sans"/>
                <a:ea typeface="Work Sans"/>
              </a:rPr>
              <a:t>Evaluation (5) : Range Query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D99B58E-A3D6-4F4B-833D-29DC48DF2AE5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029200" y="1920240"/>
            <a:ext cx="3562920" cy="22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457200" y="1463040"/>
            <a:ext cx="4285800" cy="282960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4744440" y="1737360"/>
            <a:ext cx="3996000" cy="226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Work Sans"/>
                <a:ea typeface="Work Sans"/>
              </a:rPr>
              <a:t>Evaluation (6) : Garbage Collection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D9B64DB-EB2B-4808-98F1-3C1F69AC6A6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457200" y="1554480"/>
            <a:ext cx="8317800" cy="256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B7337D-98BC-478A-B92F-58DEDF27486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577840" y="1762920"/>
            <a:ext cx="2779200" cy="180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Primary Key Constraints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Referential integrity constraints(Foriegn key constraint)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22960" y="1463040"/>
            <a:ext cx="4362480" cy="274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957B4B2-2669-4564-9FE1-BBFD18A1384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480560" y="1463040"/>
            <a:ext cx="383760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316160" y="1573560"/>
            <a:ext cx="6808680" cy="272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How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60768C-7863-4365-B5A8-24A764C13DF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LSM Tree</a:t>
            </a:r>
            <a:endParaRPr b="0" lang="en-US" sz="1600" spc="-1" strike="noStrike">
              <a:latin typeface="Arial"/>
            </a:endParaRPr>
          </a:p>
          <a:p>
            <a:pPr marL="457200" indent="-3261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Sequential vs Random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B69EC38-9C7E-4D43-A2D7-3DBD805E537B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920240" y="1371600"/>
            <a:ext cx="5210280" cy="312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Memory Hierarchy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47F2DCA-7C49-4534-95F1-3E3BEE7F650F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737360" y="1645920"/>
            <a:ext cx="5302440" cy="24238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212080" y="4023360"/>
            <a:ext cx="23767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35000" y="759240"/>
            <a:ext cx="72864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Memory Hierarchy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159400" y="43934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7E18A5-A911-4F9E-9181-B7F3AFB25B33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519200" y="1570680"/>
            <a:ext cx="574056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828800" y="1289880"/>
            <a:ext cx="5088600" cy="309816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5486400" y="4206240"/>
            <a:ext cx="23767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변성진</dc:creator>
  <dc:description/>
  <dc:language>en-US</dc:language>
  <cp:lastModifiedBy/>
  <dcterms:modified xsi:type="dcterms:W3CDTF">2022-07-05T13:16:24Z</dcterms:modified>
  <cp:revision>152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